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8" r:id="rId6"/>
    <p:sldId id="268" r:id="rId7"/>
    <p:sldId id="290" r:id="rId8"/>
    <p:sldId id="291" r:id="rId9"/>
    <p:sldId id="258" r:id="rId10"/>
    <p:sldId id="285" r:id="rId11"/>
    <p:sldId id="295" r:id="rId12"/>
    <p:sldId id="296" r:id="rId13"/>
    <p:sldId id="301" r:id="rId14"/>
    <p:sldId id="261" r:id="rId15"/>
    <p:sldId id="292" r:id="rId16"/>
    <p:sldId id="293" r:id="rId17"/>
    <p:sldId id="298" r:id="rId18"/>
    <p:sldId id="297" r:id="rId19"/>
    <p:sldId id="289" r:id="rId20"/>
    <p:sldId id="299" r:id="rId21"/>
    <p:sldId id="286" r:id="rId22"/>
    <p:sldId id="300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879" autoAdjust="0"/>
  </p:normalViewPr>
  <p:slideViewPr>
    <p:cSldViewPr showGuides="1">
      <p:cViewPr varScale="1">
        <p:scale>
          <a:sx n="91" d="100"/>
          <a:sy n="91" d="100"/>
        </p:scale>
        <p:origin x="278" y="16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2/5/2025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2/5/2025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106E0-4AD5-F355-AE70-A6C6BDBC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2F5FAC-1F65-BD9D-F457-CF2D043E9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18E06-0D31-AF80-50E1-4F0DEB217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FA3E-C4A7-E27F-0F73-2EB5B22632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12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756106-A186-05C1-4D6E-A2F80EB5A84F}"/>
              </a:ext>
            </a:extLst>
          </p:cNvPr>
          <p:cNvSpPr txBox="1"/>
          <p:nvPr/>
        </p:nvSpPr>
        <p:spPr>
          <a:xfrm>
            <a:off x="2225761" y="2367171"/>
            <a:ext cx="7737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Castellar" panose="020A0402060406010301" pitchFamily="18" charset="0"/>
              </a:rPr>
              <a:t>Welcome to</a:t>
            </a:r>
          </a:p>
          <a:p>
            <a:pPr algn="ctr"/>
            <a:r>
              <a:rPr lang="en-US" sz="4400" b="1" dirty="0">
                <a:latin typeface="Castellar" panose="020A0402060406010301" pitchFamily="18" charset="0"/>
              </a:rPr>
              <a:t>our </a:t>
            </a:r>
          </a:p>
          <a:p>
            <a:pPr algn="ctr"/>
            <a:r>
              <a:rPr lang="en-US" sz="4400" b="1" dirty="0">
                <a:latin typeface="Castellar" panose="020A0402060406010301" pitchFamily="18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E7EC-FC52-0638-579C-5DE0862A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92381B6-62F9-5CF3-6ED0-F14BF92D07AB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F89BB4-DFE3-47D5-9BD6-F74D6F45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" t="30427"/>
          <a:stretch/>
        </p:blipFill>
        <p:spPr>
          <a:xfrm>
            <a:off x="836612" y="2666999"/>
            <a:ext cx="10896600" cy="3770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401C0-9B6F-F5FC-0DFB-B3037A7C91D3}"/>
              </a:ext>
            </a:extLst>
          </p:cNvPr>
          <p:cNvSpPr txBox="1"/>
          <p:nvPr/>
        </p:nvSpPr>
        <p:spPr>
          <a:xfrm>
            <a:off x="912812" y="1752600"/>
            <a:ext cx="434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Graphical View:</a:t>
            </a:r>
          </a:p>
        </p:txBody>
      </p:sp>
    </p:spTree>
    <p:extLst>
      <p:ext uri="{BB962C8B-B14F-4D97-AF65-F5344CB8AC3E}">
        <p14:creationId xmlns:p14="http://schemas.microsoft.com/office/powerpoint/2010/main" val="256705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DBA25C9-3298-3F82-5DEF-A1CE7E66D957}"/>
              </a:ext>
            </a:extLst>
          </p:cNvPr>
          <p:cNvSpPr txBox="1"/>
          <p:nvPr/>
        </p:nvSpPr>
        <p:spPr>
          <a:xfrm>
            <a:off x="1541462" y="381000"/>
            <a:ext cx="910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Result Analysis and 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FC8378-56D2-E786-54B6-6F8E98D58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057400"/>
            <a:ext cx="4266565" cy="266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3B6EB4-5E06-BF91-1C1F-368BE006BFE4}"/>
              </a:ext>
            </a:extLst>
          </p:cNvPr>
          <p:cNvSpPr txBox="1"/>
          <p:nvPr/>
        </p:nvSpPr>
        <p:spPr>
          <a:xfrm>
            <a:off x="868317" y="2362200"/>
            <a:ext cx="5835695" cy="21171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Application Launch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system starts with a user-friendly graphical 	interface.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main screen displays the latest top 	headlines.</a:t>
            </a:r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C515-A4AF-CED2-1ADE-5C3733A8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1D1505-8BD4-7EC3-7F04-F32ACDF1D305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E2A1F-B842-90C5-80B0-45FE22E23997}"/>
              </a:ext>
            </a:extLst>
          </p:cNvPr>
          <p:cNvSpPr txBox="1"/>
          <p:nvPr/>
        </p:nvSpPr>
        <p:spPr>
          <a:xfrm>
            <a:off x="881911" y="2057400"/>
            <a:ext cx="5669701" cy="21171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Search &amp; Filter Options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enter keywords to search for specific news.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News can be filtered based on categories or preferred news sources.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066ED63-DB9B-B7A8-7E49-132546AA5F9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8" r="71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83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8685-9B51-79A9-8BC5-67BDF62BF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5A757B-FA1E-1059-D9D1-1B5136366BF4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2C203-E6F5-A21F-B85B-1A2F1DFB6A7C}"/>
              </a:ext>
            </a:extLst>
          </p:cNvPr>
          <p:cNvSpPr txBox="1"/>
          <p:nvPr/>
        </p:nvSpPr>
        <p:spPr>
          <a:xfrm>
            <a:off x="935461" y="2362200"/>
            <a:ext cx="5212501" cy="21171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Saving Favorite Articles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save important news to their favorites.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Saved news is stored in a local database for future reference.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5FBCD65-D3E8-4A04-F6C8-5C69DAD686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7138" r="7138"/>
          <a:stretch/>
        </p:blipFill>
        <p:spPr/>
      </p:pic>
    </p:spTree>
    <p:extLst>
      <p:ext uri="{BB962C8B-B14F-4D97-AF65-F5344CB8AC3E}">
        <p14:creationId xmlns:p14="http://schemas.microsoft.com/office/powerpoint/2010/main" val="148089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64DD-2B02-7CC2-EDB5-05CED455A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150011-688C-393B-64BF-69DE40934F18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325DB-856F-5C08-A83C-C71E20E75E2E}"/>
              </a:ext>
            </a:extLst>
          </p:cNvPr>
          <p:cNvSpPr txBox="1"/>
          <p:nvPr/>
        </p:nvSpPr>
        <p:spPr>
          <a:xfrm>
            <a:off x="895236" y="2370408"/>
            <a:ext cx="5292951" cy="21171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Dark Mode &amp; UI Customization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toggle between light and dark mode.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interface updates dynamically based on user preferences</a:t>
            </a:r>
          </a:p>
        </p:txBody>
      </p:sp>
      <p:pic>
        <p:nvPicPr>
          <p:cNvPr id="12" name="Picture Placeholder 5">
            <a:extLst>
              <a:ext uri="{FF2B5EF4-FFF2-40B4-BE49-F238E27FC236}">
                <a16:creationId xmlns:a16="http://schemas.microsoft.com/office/drawing/2014/main" id="{62CB6E40-B1E7-F795-502C-8C882CE3990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7009" r="7009"/>
          <a:stretch/>
        </p:blipFill>
        <p:spPr>
          <a:xfrm>
            <a:off x="7045325" y="2057400"/>
            <a:ext cx="4343400" cy="2687638"/>
          </a:xfrm>
        </p:spPr>
      </p:pic>
    </p:spTree>
    <p:extLst>
      <p:ext uri="{BB962C8B-B14F-4D97-AF65-F5344CB8AC3E}">
        <p14:creationId xmlns:p14="http://schemas.microsoft.com/office/powerpoint/2010/main" val="16589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9219-9475-5A1F-3C82-1A620ECC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713BDF-0CF0-F4B3-F981-E6785A568831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86AE7EF-5312-5A84-53D2-9C5101EF7B6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8" b="6935"/>
          <a:stretch/>
        </p:blipFill>
        <p:spPr>
          <a:xfrm>
            <a:off x="7045945" y="2057400"/>
            <a:ext cx="4343400" cy="2743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42BC96-640B-3892-5659-F4343BEF579E}"/>
              </a:ext>
            </a:extLst>
          </p:cNvPr>
          <p:cNvSpPr txBox="1"/>
          <p:nvPr/>
        </p:nvSpPr>
        <p:spPr>
          <a:xfrm>
            <a:off x="989012" y="2785907"/>
            <a:ext cx="5105400" cy="12861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Closing the Application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can exit the program safely, with data stored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330118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5DEAC-8D54-09C5-C7E8-2A4A8199E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37EEAF-EF32-9C46-D2E6-B5642E4B2216}"/>
              </a:ext>
            </a:extLst>
          </p:cNvPr>
          <p:cNvSpPr txBox="1"/>
          <p:nvPr/>
        </p:nvSpPr>
        <p:spPr>
          <a:xfrm>
            <a:off x="1065212" y="1417636"/>
            <a:ext cx="10591799" cy="50338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News Sources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project only supports a predefined set of news sources (10 newspapers) from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limiting the variety of available news.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Dependence on External 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project relies on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meaning functionality is limited by API availability, response times, and rate limits.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Data Limitations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fetched articles may not cover all news events or regions, as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NewsAPI's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coverage can be restricted.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with Large Data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While the app supports paginated news fetching, performance may degrade with a large number of articles or slow internet connections.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 Customization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user interface is relatively basic and lacks advanced customization or personalization options.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User Authentication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app does not support user accounts or authentication, limiting personalized features.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1A12B6-5B92-BE34-C5EA-58E00BDA4B41}"/>
              </a:ext>
            </a:extLst>
          </p:cNvPr>
          <p:cNvSpPr txBox="1"/>
          <p:nvPr/>
        </p:nvSpPr>
        <p:spPr>
          <a:xfrm>
            <a:off x="4322762" y="406485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801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4844D-C8CA-94EA-B085-E4B1FDAA4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E53303-2421-BFA4-EAC8-294BE402063A}"/>
              </a:ext>
            </a:extLst>
          </p:cNvPr>
          <p:cNvSpPr txBox="1"/>
          <p:nvPr/>
        </p:nvSpPr>
        <p:spPr>
          <a:xfrm>
            <a:off x="4141787" y="429249"/>
            <a:ext cx="3905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Future Scope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84A3E6-537F-9FD5-77A7-9F5CDA4418A2}"/>
              </a:ext>
            </a:extLst>
          </p:cNvPr>
          <p:cNvSpPr txBox="1"/>
          <p:nvPr/>
        </p:nvSpPr>
        <p:spPr>
          <a:xfrm>
            <a:off x="912812" y="1295400"/>
            <a:ext cx="11048999" cy="503387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of More News Sources: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Future versions can expand the number of news sources, allowing users to select from a wider range of newspapers or news outlets.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Authentication: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Adding user login and account management would allow users to save their preferences, favorite articles, and settings across devices.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Offline Mode: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Implementing offline functionality would allow users to access previously fetched articles without an internet connection.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Push Notifications: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app can be enhanced to send notifications for breaking news or personalized updates based on user preferences.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Search Capabilities: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Integrating advanced search features such as filters for date range, source, or keyword relevance could improve the user experience.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Mobile Version: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Developing a mobile application for iOS and Android platforms would increase accessibility and reach.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30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53D92D-F2E1-2F32-00EC-785C93DFFF8C}"/>
              </a:ext>
            </a:extLst>
          </p:cNvPr>
          <p:cNvSpPr txBox="1"/>
          <p:nvPr/>
        </p:nvSpPr>
        <p:spPr>
          <a:xfrm>
            <a:off x="516571" y="1976923"/>
            <a:ext cx="5577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latin typeface="Castellar" panose="020A0402060406010301" pitchFamily="18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4272D-729B-2812-A8DF-93C8E98BB904}"/>
              </a:ext>
            </a:extLst>
          </p:cNvPr>
          <p:cNvSpPr txBox="1"/>
          <p:nvPr/>
        </p:nvSpPr>
        <p:spPr>
          <a:xfrm>
            <a:off x="1674812" y="3199266"/>
            <a:ext cx="611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stellar" panose="020A0402060406010301" pitchFamily="18" charset="0"/>
              </a:rPr>
              <a:t>For your patience</a:t>
            </a:r>
          </a:p>
        </p:txBody>
      </p:sp>
      <p:pic>
        <p:nvPicPr>
          <p:cNvPr id="7" name="Picture 4" descr="clock icon, clock symbol, clock vector, clock eps, clock image, clock logo,  clock flat, clock art design, clock white Stock Vector | Adobe Stock">
            <a:extLst>
              <a:ext uri="{FF2B5EF4-FFF2-40B4-BE49-F238E27FC236}">
                <a16:creationId xmlns:a16="http://schemas.microsoft.com/office/drawing/2014/main" id="{62F298ED-FE5C-DE5B-FA9B-DB7A43EAF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1" t="17351" r="16943" b="17036"/>
          <a:stretch/>
        </p:blipFill>
        <p:spPr bwMode="auto">
          <a:xfrm>
            <a:off x="608012" y="397389"/>
            <a:ext cx="1188848" cy="11864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9A7B7EF-6B24-C680-9488-96A3ADBDBB4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8" r="31517"/>
          <a:stretch/>
        </p:blipFill>
        <p:spPr>
          <a:xfrm>
            <a:off x="8119745" y="990600"/>
            <a:ext cx="4069080" cy="4384979"/>
          </a:xfrm>
          <a:effectLst>
            <a:outerShdw blurRad="1270000" dist="2540000" dir="5400000" sx="1000" sy="1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F819-12EF-B4E0-B2E9-42C302D5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2BF71B-2BD0-2789-DC29-E01E650D08D9}"/>
              </a:ext>
            </a:extLst>
          </p:cNvPr>
          <p:cNvSpPr txBox="1"/>
          <p:nvPr/>
        </p:nvSpPr>
        <p:spPr>
          <a:xfrm>
            <a:off x="379412" y="2767590"/>
            <a:ext cx="6612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Castellar" panose="020A0402060406010301" pitchFamily="18" charset="0"/>
              </a:rPr>
              <a:t>Any questions?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E35E22A-7066-8110-6110-C127EB59E51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lum bright="70000" contrast="-70000"/>
          </a:blip>
          <a:srcRect l="9071" r="9071"/>
          <a:stretch/>
        </p:blipFill>
        <p:spPr/>
      </p:pic>
    </p:spTree>
    <p:extLst>
      <p:ext uri="{BB962C8B-B14F-4D97-AF65-F5344CB8AC3E}">
        <p14:creationId xmlns:p14="http://schemas.microsoft.com/office/powerpoint/2010/main" val="18975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816A-6938-139C-D9FD-45A2CD56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B82FAAF-4979-9D81-58B2-0A07963681BE}"/>
              </a:ext>
            </a:extLst>
          </p:cNvPr>
          <p:cNvSpPr txBox="1">
            <a:spLocks/>
          </p:cNvSpPr>
          <p:nvPr/>
        </p:nvSpPr>
        <p:spPr bwMode="auto">
          <a:xfrm>
            <a:off x="1065212" y="685800"/>
            <a:ext cx="6286500" cy="312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>
                <a:latin typeface="Castellar" panose="020A0402060406010301" pitchFamily="18" charset="0"/>
              </a:rPr>
              <a:t>Project title:</a:t>
            </a:r>
          </a:p>
          <a:p>
            <a:endParaRPr lang="en-US" sz="4400" u="sng" dirty="0">
              <a:latin typeface="Castellar" panose="020A0402060406010301" pitchFamily="18" charset="0"/>
            </a:endParaRPr>
          </a:p>
          <a:p>
            <a:r>
              <a:rPr lang="en-US" sz="4400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Custom Newsflow</a:t>
            </a:r>
          </a:p>
        </p:txBody>
      </p:sp>
    </p:spTree>
    <p:extLst>
      <p:ext uri="{BB962C8B-B14F-4D97-AF65-F5344CB8AC3E}">
        <p14:creationId xmlns:p14="http://schemas.microsoft.com/office/powerpoint/2010/main" val="3938633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E2734E2-5D0D-1E8D-82C6-4872F576F2E3}"/>
              </a:ext>
            </a:extLst>
          </p:cNvPr>
          <p:cNvSpPr txBox="1"/>
          <p:nvPr/>
        </p:nvSpPr>
        <p:spPr>
          <a:xfrm>
            <a:off x="3114113" y="964038"/>
            <a:ext cx="569621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Castellar" panose="020A0402060406010301" pitchFamily="18" charset="0"/>
              </a:rPr>
              <a:t>Supervised by</a:t>
            </a:r>
            <a:endParaRPr lang="en-US" sz="3600" b="1" dirty="0">
              <a:latin typeface="Castellar" panose="020A0402060406010301" pitchFamily="18" charset="0"/>
            </a:endParaRPr>
          </a:p>
          <a:p>
            <a:pPr algn="ctr"/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DR. A.H.M KAMAL</a:t>
            </a:r>
            <a:br>
              <a:rPr lang="en-US" sz="6000" dirty="0"/>
            </a:br>
            <a:r>
              <a:rPr lang="en-US" sz="2400" dirty="0">
                <a:solidFill>
                  <a:schemeClr val="tx1"/>
                </a:solidFill>
              </a:rPr>
              <a:t>Professor, Department Of Computer Science And Engineering, JKKNIU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D393F4-3D38-600C-99A3-5D83638091BA}"/>
              </a:ext>
            </a:extLst>
          </p:cNvPr>
          <p:cNvSpPr txBox="1"/>
          <p:nvPr/>
        </p:nvSpPr>
        <p:spPr>
          <a:xfrm>
            <a:off x="1819354" y="4419600"/>
            <a:ext cx="4593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MD. Maruf Hossain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Roll: 22102010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Reg: 10816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AE843-7BFC-949A-46F4-AAFEF1C19AB0}"/>
              </a:ext>
            </a:extLst>
          </p:cNvPr>
          <p:cNvSpPr txBox="1"/>
          <p:nvPr/>
        </p:nvSpPr>
        <p:spPr>
          <a:xfrm>
            <a:off x="6704012" y="4419600"/>
            <a:ext cx="51569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Syed Niamul Hasan Uday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Roll: 22102031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Reg: 10837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B04F1-E7E3-03FD-B23F-8D571822ABC1}"/>
              </a:ext>
            </a:extLst>
          </p:cNvPr>
          <p:cNvSpPr txBox="1"/>
          <p:nvPr/>
        </p:nvSpPr>
        <p:spPr>
          <a:xfrm>
            <a:off x="3971631" y="3451535"/>
            <a:ext cx="4951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Submitted by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AD9F-BBE0-1492-9C83-54924AC6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A74F63-514B-CB95-C213-BE783AC8F07F}"/>
              </a:ext>
            </a:extLst>
          </p:cNvPr>
          <p:cNvSpPr txBox="1">
            <a:spLocks/>
          </p:cNvSpPr>
          <p:nvPr/>
        </p:nvSpPr>
        <p:spPr>
          <a:xfrm>
            <a:off x="7197513" y="2023380"/>
            <a:ext cx="5715000" cy="2854781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Result Analysis and Discussion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Limitations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Future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FBCA7-2039-EFC1-BF0A-56AA7DFE61E8}"/>
              </a:ext>
            </a:extLst>
          </p:cNvPr>
          <p:cNvSpPr txBox="1"/>
          <p:nvPr/>
        </p:nvSpPr>
        <p:spPr>
          <a:xfrm>
            <a:off x="3362197" y="990541"/>
            <a:ext cx="546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Table of content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06B6C8-AE67-0154-60B4-A3ACE8CD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7812" y="4038600"/>
            <a:ext cx="606604" cy="497078"/>
          </a:xfrm>
          <a:prstGeom prst="rect">
            <a:avLst/>
          </a:prstGeom>
        </p:spPr>
      </p:pic>
      <p:pic>
        <p:nvPicPr>
          <p:cNvPr id="15" name="Picture 2" descr="Limitation - Free ui icons">
            <a:extLst>
              <a:ext uri="{FF2B5EF4-FFF2-40B4-BE49-F238E27FC236}">
                <a16:creationId xmlns:a16="http://schemas.microsoft.com/office/drawing/2014/main" id="{BE63E2F1-856D-12BF-99B6-533015BFC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391" y="3247359"/>
            <a:ext cx="406821" cy="40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E2B1A4-4C3E-8498-735E-F998500668B8}"/>
              </a:ext>
            </a:extLst>
          </p:cNvPr>
          <p:cNvSpPr txBox="1">
            <a:spLocks/>
          </p:cNvSpPr>
          <p:nvPr/>
        </p:nvSpPr>
        <p:spPr>
          <a:xfrm>
            <a:off x="1195499" y="2023380"/>
            <a:ext cx="5944473" cy="2854781"/>
          </a:xfrm>
          <a:prstGeom prst="rect">
            <a:avLst/>
          </a:prstGeom>
        </p:spPr>
        <p:txBody>
          <a:bodyPr vert="horz" lIns="91416" tIns="45708" rIns="91416" bIns="45708" rtlCol="0" anchor="ctr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Introduction and Project overview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Background Study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US" sz="2400" dirty="0"/>
              <a:t>Working Process</a:t>
            </a:r>
          </a:p>
        </p:txBody>
      </p:sp>
      <p:pic>
        <p:nvPicPr>
          <p:cNvPr id="17" name="Picture 4" descr="GitHub - knela96/Static_Code_Analysis">
            <a:extLst>
              <a:ext uri="{FF2B5EF4-FFF2-40B4-BE49-F238E27FC236}">
                <a16:creationId xmlns:a16="http://schemas.microsoft.com/office/drawing/2014/main" id="{11FDD9FC-1F8B-5FD3-6906-2D3D52A9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777" y="2485096"/>
            <a:ext cx="637835" cy="42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Overview Logo Stock Illustrations – 2,162 Overview Logo ...">
            <a:extLst>
              <a:ext uri="{FF2B5EF4-FFF2-40B4-BE49-F238E27FC236}">
                <a16:creationId xmlns:a16="http://schemas.microsoft.com/office/drawing/2014/main" id="{2A3231CB-1F91-F129-11EA-D10318BBE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7125" y1="53125" x2="37125" y2="53125"/>
                        <a14:foregroundMark x1="37750" y1="41250" x2="37750" y2="41250"/>
                        <a14:foregroundMark x1="63500" y1="66375" x2="63500" y2="66375"/>
                        <a14:foregroundMark x1="43375" y1="67625" x2="43375" y2="67625"/>
                        <a14:foregroundMark x1="43750" y1="62625" x2="43750" y2="62625"/>
                        <a14:foregroundMark x1="43125" y1="57250" x2="43125" y2="57250"/>
                        <a14:foregroundMark x1="45000" y1="58125" x2="45000" y2="581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14" y="2474784"/>
            <a:ext cx="587729" cy="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4D644D6-0215-04C1-E71E-28F634CCCA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778" b="96889" l="9778" r="94667">
                        <a14:foregroundMark x1="74667" y1="40889" x2="74667" y2="40889"/>
                        <a14:foregroundMark x1="72889" y1="48000" x2="72889" y2="48000"/>
                        <a14:foregroundMark x1="74222" y1="22667" x2="74222" y2="22667"/>
                        <a14:foregroundMark x1="74222" y1="22667" x2="74222" y2="22667"/>
                        <a14:foregroundMark x1="76889" y1="18222" x2="76889" y2="18222"/>
                        <a14:foregroundMark x1="65778" y1="87111" x2="65778" y2="87111"/>
                        <a14:foregroundMark x1="81778" y1="88000" x2="81778" y2="88000"/>
                        <a14:foregroundMark x1="75556" y1="26222" x2="75556" y2="26222"/>
                        <a14:foregroundMark x1="76889" y1="23556" x2="76889" y2="23556"/>
                        <a14:foregroundMark x1="64444" y1="44000" x2="64444" y2="44000"/>
                        <a14:foregroundMark x1="76000" y1="53333" x2="76000" y2="53333"/>
                        <a14:foregroundMark x1="80000" y1="54667" x2="80000" y2="54667"/>
                        <a14:foregroundMark x1="80000" y1="62667" x2="80000" y2="62667"/>
                        <a14:foregroundMark x1="68000" y1="68444" x2="68000" y2="68444"/>
                        <a14:foregroundMark x1="68889" y1="76889" x2="68889" y2="76889"/>
                        <a14:foregroundMark x1="78667" y1="81778" x2="78667" y2="81778"/>
                        <a14:foregroundMark x1="74222" y1="16889" x2="74222" y2="16889"/>
                        <a14:foregroundMark x1="75556" y1="17333" x2="75556" y2="17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214" y="3298384"/>
            <a:ext cx="480624" cy="480624"/>
          </a:xfrm>
          <a:prstGeom prst="rect">
            <a:avLst/>
          </a:prstGeom>
        </p:spPr>
      </p:pic>
      <p:pic>
        <p:nvPicPr>
          <p:cNvPr id="20" name="Picture 2" descr="Process Icon Trendy Linear Process Logo Stock Vector (Royalty Free)  1254067324 | Shutterstock">
            <a:extLst>
              <a:ext uri="{FF2B5EF4-FFF2-40B4-BE49-F238E27FC236}">
                <a16:creationId xmlns:a16="http://schemas.microsoft.com/office/drawing/2014/main" id="{0B577C11-9C73-576A-BD9A-7DA15F883B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9813" b="74500" l="21867" r="78467">
                        <a14:foregroundMark x1="32000" y1="26000" x2="32000" y2="26000"/>
                        <a14:foregroundMark x1="34667" y1="31125" x2="34667" y2="31125"/>
                        <a14:foregroundMark x1="21867" y1="38563" x2="21867" y2="38563"/>
                        <a14:foregroundMark x1="51733" y1="74500" x2="51733" y2="74500"/>
                        <a14:foregroundMark x1="78467" y1="52312" x2="78467" y2="52312"/>
                        <a14:foregroundMark x1="55400" y1="19813" x2="55400" y2="19813"/>
                        <a14:foregroundMark x1="46533" y1="48313" x2="46533" y2="48313"/>
                        <a14:foregroundMark x1="37000" y1="35938" x2="37000" y2="35938"/>
                        <a14:foregroundMark x1="46200" y1="53563" x2="46200" y2="535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19" t="16000" r="18237" b="21942"/>
          <a:stretch/>
        </p:blipFill>
        <p:spPr bwMode="auto">
          <a:xfrm>
            <a:off x="775204" y="4089351"/>
            <a:ext cx="480624" cy="47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6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EA20-225F-B677-1765-46DB9895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D109D0-7F82-1E9F-50C3-9F1901A7D56D}"/>
              </a:ext>
            </a:extLst>
          </p:cNvPr>
          <p:cNvSpPr txBox="1"/>
          <p:nvPr/>
        </p:nvSpPr>
        <p:spPr>
          <a:xfrm>
            <a:off x="3579812" y="1355735"/>
            <a:ext cx="4332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Introduction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D5809-B032-6E5E-62D9-D65789DA92CD}"/>
              </a:ext>
            </a:extLst>
          </p:cNvPr>
          <p:cNvSpPr txBox="1"/>
          <p:nvPr/>
        </p:nvSpPr>
        <p:spPr>
          <a:xfrm>
            <a:off x="2153670" y="2286000"/>
            <a:ext cx="7881483" cy="3216265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900" dirty="0"/>
              <a:t>Custom News Flow, a Java Swing application that fetches news from multiple sources using an API. The system categorizes news into different topics, offers dark mode, a favorites section, a search feature, and allows users to filter news by category and newspaper.</a:t>
            </a:r>
          </a:p>
        </p:txBody>
      </p:sp>
    </p:spTree>
    <p:extLst>
      <p:ext uri="{BB962C8B-B14F-4D97-AF65-F5344CB8AC3E}">
        <p14:creationId xmlns:p14="http://schemas.microsoft.com/office/powerpoint/2010/main" val="109495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AB590BB-3ED4-D538-0B72-8CA1CB99E777}"/>
              </a:ext>
            </a:extLst>
          </p:cNvPr>
          <p:cNvSpPr txBox="1"/>
          <p:nvPr/>
        </p:nvSpPr>
        <p:spPr>
          <a:xfrm>
            <a:off x="3198812" y="7620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Background Study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F63B1-CEC1-E50D-D8F1-16619DC6D2FC}"/>
              </a:ext>
            </a:extLst>
          </p:cNvPr>
          <p:cNvSpPr txBox="1"/>
          <p:nvPr/>
        </p:nvSpPr>
        <p:spPr>
          <a:xfrm>
            <a:off x="1457042" y="1659285"/>
            <a:ext cx="9274741" cy="460126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The internet provides a vast amount of news, but finding accurate and relevant information is challenging.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2. Many websites display misleading news or excessive ads,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making it difficult to read and trust sources.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3. Our project aims to solve this by offering a centralized platform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that delivers reliable and categorized news. </a:t>
            </a:r>
            <a:br>
              <a:rPr lang="en-US" altLang="en-US" sz="2400" dirty="0">
                <a:latin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That’s why we aimed to make this application.</a:t>
            </a:r>
          </a:p>
          <a:p>
            <a:pPr algn="just"/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C2F4F49-A511-5CAB-0413-E4180AD01CF2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53F88B-839E-0112-CF74-CA28E451FCAE}"/>
              </a:ext>
            </a:extLst>
          </p:cNvPr>
          <p:cNvSpPr txBox="1"/>
          <p:nvPr/>
        </p:nvSpPr>
        <p:spPr>
          <a:xfrm>
            <a:off x="760412" y="1066800"/>
            <a:ext cx="434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Algorithm: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5C7C2-8609-7F92-BC7B-03C853768AA1}"/>
              </a:ext>
            </a:extLst>
          </p:cNvPr>
          <p:cNvSpPr txBox="1"/>
          <p:nvPr/>
        </p:nvSpPr>
        <p:spPr>
          <a:xfrm>
            <a:off x="760412" y="1601220"/>
            <a:ext cx="10958059" cy="5011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 the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saving favorite articles.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 (GUI)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Java Swing.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Fetch News from API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an HTTP request.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latest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headlines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display them.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Category-Based News Filtering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category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Business, Health, Sports).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and display news based on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category option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89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7A17-E867-27D4-67D4-462CE26C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E44FC1-BE96-DBC3-8A8C-5575A37E62F1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478F3-3256-B41F-0D8A-FDCF735047EA}"/>
              </a:ext>
            </a:extLst>
          </p:cNvPr>
          <p:cNvSpPr txBox="1"/>
          <p:nvPr/>
        </p:nvSpPr>
        <p:spPr>
          <a:xfrm>
            <a:off x="760412" y="1066800"/>
            <a:ext cx="434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Algorithm: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D4495A-5BD9-AD23-0EF5-FC1CD24701BC}"/>
              </a:ext>
            </a:extLst>
          </p:cNvPr>
          <p:cNvSpPr txBox="1"/>
          <p:nvPr/>
        </p:nvSpPr>
        <p:spPr>
          <a:xfrm>
            <a:off x="760412" y="1602747"/>
            <a:ext cx="11110459" cy="510607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Step 4: Search for Specific News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Take </a:t>
            </a:r>
            <a:r>
              <a:rPr lang="en-US" sz="2200" b="1" dirty="0"/>
              <a:t>user input</a:t>
            </a:r>
            <a:r>
              <a:rPr lang="en-US" sz="2200" dirty="0"/>
              <a:t> (search keyword).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Fetch and display </a:t>
            </a:r>
            <a:r>
              <a:rPr lang="en-US" sz="2200" b="1" dirty="0"/>
              <a:t>relevant news articles</a:t>
            </a:r>
            <a:r>
              <a:rPr lang="en-US" sz="2200" dirty="0"/>
              <a:t> based on the search term.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Step 5: Select News from Specific Newspapers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Show a </a:t>
            </a:r>
            <a:r>
              <a:rPr lang="en-US" sz="2200" b="1" dirty="0"/>
              <a:t>list of trusted newspapers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Fetch news only from the </a:t>
            </a:r>
            <a:r>
              <a:rPr lang="en-US" sz="2200" b="1" dirty="0"/>
              <a:t>selected newspaper</a:t>
            </a:r>
            <a:r>
              <a:rPr lang="en-US" sz="2200" dirty="0"/>
              <a:t> and display it.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Step 6: Save and View Favorite Articles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Allow users to </a:t>
            </a:r>
            <a:r>
              <a:rPr lang="en-US" sz="2200" b="1" dirty="0"/>
              <a:t>save news articles</a:t>
            </a:r>
            <a:r>
              <a:rPr lang="en-US" sz="2200" dirty="0"/>
              <a:t> to a favorites list.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Store saved articles in the </a:t>
            </a:r>
            <a:r>
              <a:rPr lang="en-US" sz="2200" b="1" dirty="0"/>
              <a:t>SQLite 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Provide an option to </a:t>
            </a:r>
            <a:r>
              <a:rPr lang="en-US" sz="2200" b="1" dirty="0"/>
              <a:t>view saved articles</a:t>
            </a:r>
            <a:r>
              <a:rPr lang="en-US" sz="2200" dirty="0"/>
              <a:t> anytime.</a:t>
            </a:r>
          </a:p>
        </p:txBody>
      </p:sp>
    </p:spTree>
    <p:extLst>
      <p:ext uri="{BB962C8B-B14F-4D97-AF65-F5344CB8AC3E}">
        <p14:creationId xmlns:p14="http://schemas.microsoft.com/office/powerpoint/2010/main" val="131220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30D8-E583-E508-007A-A0F4655F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7AF9BB-55B3-7D40-90D7-6868B9FAE13D}"/>
              </a:ext>
            </a:extLst>
          </p:cNvPr>
          <p:cNvSpPr txBox="1"/>
          <p:nvPr/>
        </p:nvSpPr>
        <p:spPr>
          <a:xfrm>
            <a:off x="3541712" y="420469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Castellar" panose="020A0402060406010301" pitchFamily="18" charset="0"/>
              </a:rPr>
              <a:t>Working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91D9-E2E7-673D-E1E3-A07D1A22AE12}"/>
              </a:ext>
            </a:extLst>
          </p:cNvPr>
          <p:cNvSpPr txBox="1"/>
          <p:nvPr/>
        </p:nvSpPr>
        <p:spPr>
          <a:xfrm>
            <a:off x="760412" y="1066800"/>
            <a:ext cx="434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50000"/>
                  </a:schemeClr>
                </a:solidFill>
              </a:rPr>
              <a:t>Algorithm: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3971B-2C48-D6DD-C28F-1A4F43C906DF}"/>
              </a:ext>
            </a:extLst>
          </p:cNvPr>
          <p:cNvSpPr txBox="1"/>
          <p:nvPr/>
        </p:nvSpPr>
        <p:spPr>
          <a:xfrm>
            <a:off x="791481" y="1905000"/>
            <a:ext cx="11110459" cy="35825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Step 7: Enable Dark Mode (Optional Feature)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Allow users to </a:t>
            </a:r>
            <a:r>
              <a:rPr lang="en-US" sz="2200" b="1" dirty="0"/>
              <a:t>toggle between dark mode and light mode</a:t>
            </a:r>
            <a:r>
              <a:rPr lang="en-US" sz="2200" dirty="0"/>
              <a:t> for better reading.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Step 8: Open Full News in Browser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When a user </a:t>
            </a:r>
            <a:r>
              <a:rPr lang="en-US" sz="2200" b="1" dirty="0"/>
              <a:t>double-clicks</a:t>
            </a:r>
            <a:r>
              <a:rPr lang="en-US" sz="2200" dirty="0"/>
              <a:t> an article, open the </a:t>
            </a:r>
            <a:r>
              <a:rPr lang="en-US" sz="2200" b="1" dirty="0"/>
              <a:t>full news link</a:t>
            </a:r>
            <a:r>
              <a:rPr lang="en-US" sz="2200" dirty="0"/>
              <a:t> in a web browser.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Step 9: Exit Application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Close the application when the user </a:t>
            </a:r>
            <a:r>
              <a:rPr lang="en-US" sz="2200" b="1" dirty="0"/>
              <a:t>selects the exit option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2781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7.potx" id="{B4376E67-A46A-4922-AE0D-3354FC109E20}" vid="{F49CC2A7-BC98-4F28-8A83-D1D23E8024B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purl.org/dc/terms/"/>
    <ds:schemaRef ds:uri="71af3243-3dd4-4a8d-8c0d-dd76da1f02a5"/>
    <ds:schemaRef ds:uri="http://purl.org/dc/dcmitype/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511</TotalTime>
  <Words>866</Words>
  <Application>Microsoft Office PowerPoint</Application>
  <PresentationFormat>Custom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Castellar</vt:lpstr>
      <vt:lpstr>Century Gothic</vt:lpstr>
      <vt:lpstr>Copperplate Gothic Bold</vt:lpstr>
      <vt:lpstr>Palatino Linotype</vt:lpstr>
      <vt:lpstr>Symbol</vt:lpstr>
      <vt:lpstr>Times New Roman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Maruf</dc:creator>
  <cp:lastModifiedBy>Maruf</cp:lastModifiedBy>
  <cp:revision>4</cp:revision>
  <dcterms:created xsi:type="dcterms:W3CDTF">2025-02-03T06:20:47Z</dcterms:created>
  <dcterms:modified xsi:type="dcterms:W3CDTF">2025-02-05T03:43:32Z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