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8" r:id="rId2"/>
    <p:sldId id="257" r:id="rId3"/>
    <p:sldId id="256" r:id="rId4"/>
    <p:sldId id="263" r:id="rId5"/>
    <p:sldId id="264" r:id="rId6"/>
    <p:sldId id="262" r:id="rId7"/>
    <p:sldId id="265"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3AF6"/>
    <a:srgbClr val="720E5D"/>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98" y="3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1E6B9-3CA8-413D-9976-FD99B2ED2AB9}"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7993F-D7DD-4DF4-AFB7-DC9FCDB39087}" type="slidenum">
              <a:rPr lang="en-US" smtClean="0"/>
              <a:t>‹#›</a:t>
            </a:fld>
            <a:endParaRPr lang="en-US"/>
          </a:p>
        </p:txBody>
      </p:sp>
    </p:spTree>
    <p:extLst>
      <p:ext uri="{BB962C8B-B14F-4D97-AF65-F5344CB8AC3E}">
        <p14:creationId xmlns:p14="http://schemas.microsoft.com/office/powerpoint/2010/main" val="109600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5312-DFE1-453C-89E9-3B9CCF165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20779-67DE-4759-9F59-0CACCD358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96BD5-CA0C-4BE0-8E30-7D5FA1A939E0}"/>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AFA8A84D-6E2E-4194-AF14-AA5EA59F6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FDC79-8E7F-4171-B48E-5A9ABDB03257}"/>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56385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491B-D39E-45FF-9891-9FECBBD7B1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312E47-6362-499D-BCC8-FE2341E852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EEEF1-742B-4E14-96BA-9B5C5BE8261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F752417-F46A-4F73-AA67-8EB903755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851E0-ABEE-43E7-8A69-FE5B2FFBF65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27127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66F80-FC4E-42EF-B051-1F9E27CF3C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5D0232-CD3C-43F8-A121-E25E3C991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90F5C-DD85-4260-8C37-BB8C8EB355ED}"/>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FFD6746-402A-49EE-8522-51DAE7053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24D0F-A916-4EC5-B400-D27399264FE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84086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36E6-6426-4BF2-B526-977D1A505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F1503-7964-409E-8DB8-ECE604C64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017C5-04C7-4438-8679-7818BCBB9862}"/>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0132CD0-9EF2-4459-BBF0-076EEAFF6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3A0D3-45D3-45F6-A9AD-D33CA1AA1AF3}"/>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48346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2C32-65C3-4ABC-8B1A-D6331F3F7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5B41E7-49B0-40A2-8E3F-AE95C0BF8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297EFB-C1C4-4BE2-9544-339C204559C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30D47BCE-7AB3-4E70-B902-DA656ADF1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0EBB8-F5BC-4DC8-8D0A-F065B4F50E3E}"/>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44919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0A61-C748-4166-9DEB-9E527829B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BE11E-E227-48DF-A661-4D78D36D30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4754F2-B0BD-4D43-BF75-5FD5D1FA8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EA1DC-50EF-4564-8425-D4F2EC32912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E78B914C-F52E-46E1-B670-2EDE49E84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B0F2C8-3437-4B5B-85BA-120C662A127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95725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2814-4C40-491C-9C96-02ED75FF8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AABAE3-4E51-468E-97D0-CD453249D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62606-B721-4D15-ACD3-ACCF62E177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FAF0F-DAD6-44A6-9DEE-F856531DA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75131F-BBAB-41B5-A1A2-968DB44930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D4E655-0AB0-406C-933C-4CA3E87AD70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8" name="Footer Placeholder 7">
            <a:extLst>
              <a:ext uri="{FF2B5EF4-FFF2-40B4-BE49-F238E27FC236}">
                <a16:creationId xmlns:a16="http://schemas.microsoft.com/office/drawing/2014/main" id="{E01A95B2-D101-4A31-A5E9-57EB9E1B7A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B33854-2450-44B5-9C13-FD4B7D5CC0E0}"/>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16716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6E5D-177A-425A-BAF5-AEBB7CA6EF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A3A05-A021-4275-9A1A-4F7B1ED42135}"/>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4" name="Footer Placeholder 3">
            <a:extLst>
              <a:ext uri="{FF2B5EF4-FFF2-40B4-BE49-F238E27FC236}">
                <a16:creationId xmlns:a16="http://schemas.microsoft.com/office/drawing/2014/main" id="{E1DA433A-58C4-437D-88AB-4EB53DB8AC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D9EA65-ECEB-4A88-AA8F-DA3901DA8202}"/>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62264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CE2CD-C8F6-45DF-BC47-4F5D4620155E}"/>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3" name="Footer Placeholder 2">
            <a:extLst>
              <a:ext uri="{FF2B5EF4-FFF2-40B4-BE49-F238E27FC236}">
                <a16:creationId xmlns:a16="http://schemas.microsoft.com/office/drawing/2014/main" id="{C3633D67-AF74-45C0-A399-E569001323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C6A09-6E43-43D0-BB14-2CE98A7A8706}"/>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60583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00DA-79E1-4EE6-8544-8A6B60448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FD70CA-5EF7-4557-ADA6-2CD887EA1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6E1D42-9C3D-44C9-921F-95BA8D6E8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D3B5E-92BB-4859-82D8-A1BBD0CAE21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222BF68C-EBFE-4EC1-AD77-5377F4567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37BD5-C384-415B-9998-180D5DD33DD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75992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1F5D-596C-4AE7-8FAD-BF1DEF175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025CB-0994-426D-A057-DF9D05627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6BC978-E658-4785-9179-9CA314E2B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CCF50-8D73-47D7-BF16-CEC1B797FBA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CAC3F207-44B5-4356-A695-00ED2F8E6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0D5DC-84BC-4165-BEF8-0F26B22539AF}"/>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51712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15308-22C3-4106-8BBE-5026A3009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E84FAE-60A7-49D5-BB7F-AF8A4C0D5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6B799-0C42-4CE8-A58F-36BA9556C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6F07C14-CF26-4711-8442-2DF511765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25C6CF-4539-4B89-9654-E7A44A356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83C32-D904-4E02-8101-40A30EFCF27D}" type="slidenum">
              <a:rPr lang="en-US" smtClean="0"/>
              <a:t>‹#›</a:t>
            </a:fld>
            <a:endParaRPr lang="en-US"/>
          </a:p>
        </p:txBody>
      </p:sp>
    </p:spTree>
    <p:extLst>
      <p:ext uri="{BB962C8B-B14F-4D97-AF65-F5344CB8AC3E}">
        <p14:creationId xmlns:p14="http://schemas.microsoft.com/office/powerpoint/2010/main" val="16596241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91D5F4-DB92-4E25-8417-C9AB151AFFE1}"/>
              </a:ext>
            </a:extLst>
          </p:cNvPr>
          <p:cNvSpPr txBox="1"/>
          <p:nvPr/>
        </p:nvSpPr>
        <p:spPr>
          <a:xfrm>
            <a:off x="3048000" y="2175474"/>
            <a:ext cx="6096000" cy="461665"/>
          </a:xfrm>
          <a:prstGeom prst="rect">
            <a:avLst/>
          </a:prstGeom>
          <a:noFill/>
        </p:spPr>
        <p:txBody>
          <a:bodyPr wrap="square">
            <a:spAutoFit/>
          </a:bodyPr>
          <a:lstStyle/>
          <a:p>
            <a:pPr algn="ctr"/>
            <a:r>
              <a:rPr lang="en-US" sz="2400" dirty="0">
                <a:solidFill>
                  <a:schemeClr val="bg1"/>
                </a:solidFill>
                <a:latin typeface="Arial Rounded MT Bold" panose="020F0704030504030204" pitchFamily="34" charset="0"/>
              </a:rPr>
              <a:t>Project- Learning Management System</a:t>
            </a:r>
            <a:endParaRPr lang="en-US" sz="2400" dirty="0">
              <a:solidFill>
                <a:schemeClr val="bg1"/>
              </a:solidFill>
            </a:endParaRPr>
          </a:p>
        </p:txBody>
      </p:sp>
      <p:sp>
        <p:nvSpPr>
          <p:cNvPr id="7" name="TextBox 6">
            <a:extLst>
              <a:ext uri="{FF2B5EF4-FFF2-40B4-BE49-F238E27FC236}">
                <a16:creationId xmlns:a16="http://schemas.microsoft.com/office/drawing/2014/main" id="{21DBE14F-908C-4ECF-BE5D-DA5A49BA4E2C}"/>
              </a:ext>
            </a:extLst>
          </p:cNvPr>
          <p:cNvSpPr txBox="1"/>
          <p:nvPr/>
        </p:nvSpPr>
        <p:spPr>
          <a:xfrm>
            <a:off x="3048000" y="3497217"/>
            <a:ext cx="6097554" cy="1754326"/>
          </a:xfrm>
          <a:prstGeom prst="rect">
            <a:avLst/>
          </a:prstGeom>
          <a:noFill/>
        </p:spPr>
        <p:txBody>
          <a:bodyPr wrap="square">
            <a:spAutoFit/>
          </a:bodyPr>
          <a:lstStyle/>
          <a:p>
            <a:pPr algn="ctr"/>
            <a:r>
              <a:rPr lang="en-US" dirty="0">
                <a:solidFill>
                  <a:schemeClr val="bg1"/>
                </a:solidFill>
              </a:rPr>
              <a:t>MD. Zakaria		ID#1430604042</a:t>
            </a:r>
          </a:p>
          <a:p>
            <a:pPr algn="ctr"/>
            <a:r>
              <a:rPr lang="en-US" i="0" dirty="0">
                <a:solidFill>
                  <a:srgbClr val="E4E6EB"/>
                </a:solidFill>
                <a:effectLst/>
              </a:rPr>
              <a:t>Md. Maruf </a:t>
            </a:r>
            <a:r>
              <a:rPr lang="en-US" i="0" dirty="0" err="1">
                <a:solidFill>
                  <a:srgbClr val="E4E6EB"/>
                </a:solidFill>
                <a:effectLst/>
              </a:rPr>
              <a:t>Billah</a:t>
            </a:r>
            <a:r>
              <a:rPr lang="en-US" i="0" dirty="0">
                <a:solidFill>
                  <a:schemeClr val="bg1"/>
                </a:solidFill>
                <a:effectLst/>
              </a:rPr>
              <a:t>		</a:t>
            </a:r>
            <a:r>
              <a:rPr lang="en-US" dirty="0">
                <a:solidFill>
                  <a:schemeClr val="bg1"/>
                </a:solidFill>
              </a:rPr>
              <a:t>ID#1530671042</a:t>
            </a:r>
          </a:p>
          <a:p>
            <a:pPr algn="ctr"/>
            <a:r>
              <a:rPr lang="en-US" dirty="0" err="1">
                <a:solidFill>
                  <a:schemeClr val="bg1"/>
                </a:solidFill>
              </a:rPr>
              <a:t>Ifthakharul</a:t>
            </a:r>
            <a:r>
              <a:rPr lang="en-US" dirty="0">
                <a:solidFill>
                  <a:schemeClr val="bg1"/>
                </a:solidFill>
              </a:rPr>
              <a:t> </a:t>
            </a:r>
            <a:r>
              <a:rPr lang="en-US" dirty="0" err="1">
                <a:solidFill>
                  <a:schemeClr val="bg1"/>
                </a:solidFill>
              </a:rPr>
              <a:t>Alam</a:t>
            </a:r>
            <a:r>
              <a:rPr lang="en-US" dirty="0">
                <a:solidFill>
                  <a:schemeClr val="bg1"/>
                </a:solidFill>
              </a:rPr>
              <a:t> Shuvo	ID#1530421045</a:t>
            </a:r>
          </a:p>
          <a:p>
            <a:pPr algn="ctr"/>
            <a:r>
              <a:rPr lang="en-US" dirty="0">
                <a:solidFill>
                  <a:schemeClr val="bg1"/>
                </a:solidFill>
              </a:rPr>
              <a:t>Barkatullah Hossain		ID#1530642642</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74289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6D8A44-C7B3-4808-A51F-4C99F42A4D52}"/>
              </a:ext>
            </a:extLst>
          </p:cNvPr>
          <p:cNvSpPr txBox="1"/>
          <p:nvPr/>
        </p:nvSpPr>
        <p:spPr>
          <a:xfrm>
            <a:off x="0" y="16476"/>
            <a:ext cx="12192000" cy="10929980"/>
          </a:xfrm>
          <a:prstGeom prst="rect">
            <a:avLst/>
          </a:prstGeom>
          <a:noFill/>
        </p:spPr>
        <p:txBody>
          <a:bodyPr wrap="square">
            <a:spAutoFit/>
          </a:bodyPr>
          <a:lstStyle/>
          <a:p>
            <a:pPr marL="0" marR="0" algn="ctr">
              <a:lnSpc>
                <a:spcPct val="107000"/>
              </a:lnSpc>
              <a:spcBef>
                <a:spcPts val="200"/>
              </a:spcBef>
              <a:spcAft>
                <a:spcPts val="0"/>
              </a:spcAft>
            </a:pPr>
            <a:r>
              <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rPr>
              <a:t>Learning Management System (LMS)</a:t>
            </a:r>
          </a:p>
          <a:p>
            <a:pPr marL="0" marR="0" algn="ctr">
              <a:lnSpc>
                <a:spcPct val="107000"/>
              </a:lnSpc>
              <a:spcBef>
                <a:spcPts val="200"/>
              </a:spcBef>
              <a:spcAft>
                <a:spcPts val="0"/>
              </a:spcAft>
            </a:pPr>
            <a:endPar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Idea: </a:t>
            </a: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On this modern era and pandemic situation there is necessity of online learning platform based on Bangladesh curriculum. Most of the educational institution doesn’t have any online learning management system. Some of them owned a system but which are not fully function and effective for both students and faculty members. On this pandemic situation numerous students regular educational work flow is getting hampered and lack of a systemic management system, institutions are unable to track/follow their  protocol and facing difficulty manage their large number of students.</a:t>
            </a:r>
            <a:b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Under this circumstance, there is a necessity to build such a kind of advance learning management system which will be universal for all institution, connect everything on one place and full fill their basic core.</a:t>
            </a: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Objectives:</a:t>
            </a: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pPr>
            <a:r>
              <a:rPr lang="en-US" sz="1800"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The main goal of an LMS is to manage the learning process and connect everything in one place. It will be such a system that works in an automated, pre-determined way. It allows Institution to get registered and create their necessary filed and roles. A platform where student faculty can create a good interaction and assets are uploaded to the Learning Management System, which makes them easily accessible for remote learners. Faculty will able to take class with video conference and able to grade their students based on the assigned task. Student can also take part on group studies over the platform which will also help to enhance their learning. For open credit University the system will create a advance advising system which allows to student to take their desire course with time and also this will be available for faculty to take their desire course with time.</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5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7" name="Arc 16">
            <a:extLst>
              <a:ext uri="{FF2B5EF4-FFF2-40B4-BE49-F238E27FC236}">
                <a16:creationId xmlns:a16="http://schemas.microsoft.com/office/drawing/2014/main" id="{323BBB33-BE69-4404-A446-5CCA250C5F85}"/>
              </a:ext>
            </a:extLst>
          </p:cNvPr>
          <p:cNvSpPr/>
          <p:nvPr/>
        </p:nvSpPr>
        <p:spPr>
          <a:xfrm>
            <a:off x="2649011" y="2847473"/>
            <a:ext cx="6893976" cy="4736123"/>
          </a:xfrm>
          <a:prstGeom prst="arc">
            <a:avLst>
              <a:gd name="adj1" fmla="val 11652380"/>
              <a:gd name="adj2" fmla="val 2079599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Shape 6">
            <a:extLst>
              <a:ext uri="{FF2B5EF4-FFF2-40B4-BE49-F238E27FC236}">
                <a16:creationId xmlns:a16="http://schemas.microsoft.com/office/drawing/2014/main" id="{53A6DF28-1D06-4E06-8198-3F79F29E1D44}"/>
              </a:ext>
            </a:extLst>
          </p:cNvPr>
          <p:cNvSpPr/>
          <p:nvPr/>
        </p:nvSpPr>
        <p:spPr>
          <a:xfrm>
            <a:off x="4090736" y="4924927"/>
            <a:ext cx="4010527" cy="1933074"/>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002060"/>
          </a:solidFill>
          <a:ln>
            <a:no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DFB3AE69-1CA7-4FD9-BF5C-C9CF2522345D}"/>
              </a:ext>
            </a:extLst>
          </p:cNvPr>
          <p:cNvSpPr/>
          <p:nvPr/>
        </p:nvSpPr>
        <p:spPr>
          <a:xfrm>
            <a:off x="4724400" y="5486400"/>
            <a:ext cx="2743200" cy="1371600"/>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F63AF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C9365EE8-3A65-4C7D-AC1C-A39FFD596DBE}"/>
              </a:ext>
            </a:extLst>
          </p:cNvPr>
          <p:cNvSpPr/>
          <p:nvPr/>
        </p:nvSpPr>
        <p:spPr>
          <a:xfrm>
            <a:off x="2297723" y="4010527"/>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744064-C676-4BD6-9662-CCE18D65AE5A}"/>
              </a:ext>
            </a:extLst>
          </p:cNvPr>
          <p:cNvSpPr/>
          <p:nvPr/>
        </p:nvSpPr>
        <p:spPr>
          <a:xfrm>
            <a:off x="4267200" y="2585430"/>
            <a:ext cx="9144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E1D0B2C-E44E-4206-A46B-893F66679799}"/>
              </a:ext>
            </a:extLst>
          </p:cNvPr>
          <p:cNvSpPr/>
          <p:nvPr/>
        </p:nvSpPr>
        <p:spPr>
          <a:xfrm>
            <a:off x="6852637" y="2585430"/>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5A4075-01BC-4B3C-8390-94BFEF1E36E5}"/>
              </a:ext>
            </a:extLst>
          </p:cNvPr>
          <p:cNvSpPr/>
          <p:nvPr/>
        </p:nvSpPr>
        <p:spPr>
          <a:xfrm>
            <a:off x="8892249" y="4010527"/>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88CBCFF2-1C05-40A5-A545-2ECCED7390CE}"/>
              </a:ext>
            </a:extLst>
          </p:cNvPr>
          <p:cNvSpPr/>
          <p:nvPr/>
        </p:nvSpPr>
        <p:spPr>
          <a:xfrm rot="10800000">
            <a:off x="8685784" y="2161673"/>
            <a:ext cx="258148" cy="4010527"/>
          </a:xfrm>
          <a:prstGeom prst="triangle">
            <a:avLst>
              <a:gd name="adj" fmla="val 536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0965825-6AEE-436C-9D37-7A8CA335BACD}"/>
              </a:ext>
            </a:extLst>
          </p:cNvPr>
          <p:cNvGrpSpPr/>
          <p:nvPr/>
        </p:nvGrpSpPr>
        <p:grpSpPr>
          <a:xfrm>
            <a:off x="5960826" y="3429000"/>
            <a:ext cx="258148" cy="6851001"/>
            <a:chOff x="3429037" y="349899"/>
            <a:chExt cx="258148" cy="6851001"/>
          </a:xfrm>
        </p:grpSpPr>
        <p:sp>
          <p:nvSpPr>
            <p:cNvPr id="21" name="Isosceles Triangle 20">
              <a:extLst>
                <a:ext uri="{FF2B5EF4-FFF2-40B4-BE49-F238E27FC236}">
                  <a16:creationId xmlns:a16="http://schemas.microsoft.com/office/drawing/2014/main" id="{042C58C8-FA1D-430C-A740-24606726EBA6}"/>
                </a:ext>
              </a:extLst>
            </p:cNvPr>
            <p:cNvSpPr/>
            <p:nvPr/>
          </p:nvSpPr>
          <p:spPr>
            <a:xfrm>
              <a:off x="3429037" y="349899"/>
              <a:ext cx="258148" cy="3429000"/>
            </a:xfrm>
            <a:prstGeom prst="triangle">
              <a:avLst/>
            </a:prstGeom>
            <a:solidFill>
              <a:srgbClr val="F63A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952812-4E06-4A98-B8C5-D0F1B14029A7}"/>
                </a:ext>
              </a:extLst>
            </p:cNvPr>
            <p:cNvSpPr/>
            <p:nvPr/>
          </p:nvSpPr>
          <p:spPr>
            <a:xfrm rot="10800000">
              <a:off x="3429037" y="3771900"/>
              <a:ext cx="258148" cy="342900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9CE262E-9A8A-49C6-97C6-3A1D689E4ACF}"/>
              </a:ext>
            </a:extLst>
          </p:cNvPr>
          <p:cNvGrpSpPr/>
          <p:nvPr/>
        </p:nvGrpSpPr>
        <p:grpSpPr>
          <a:xfrm>
            <a:off x="6852637" y="2216097"/>
            <a:ext cx="1030536" cy="1190899"/>
            <a:chOff x="6852637" y="2216097"/>
            <a:chExt cx="1030536" cy="1190899"/>
          </a:xfrm>
        </p:grpSpPr>
        <p:pic>
          <p:nvPicPr>
            <p:cNvPr id="32" name="Graphic 31" descr="Classroom">
              <a:extLst>
                <a:ext uri="{FF2B5EF4-FFF2-40B4-BE49-F238E27FC236}">
                  <a16:creationId xmlns:a16="http://schemas.microsoft.com/office/drawing/2014/main" id="{4F21D9A5-5154-411D-A789-B8C769F5BF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332" y="2635986"/>
              <a:ext cx="771010" cy="771010"/>
            </a:xfrm>
            <a:prstGeom prst="rect">
              <a:avLst/>
            </a:prstGeom>
            <a:effectLst/>
          </p:spPr>
        </p:pic>
        <p:sp>
          <p:nvSpPr>
            <p:cNvPr id="18" name="TextBox 17">
              <a:extLst>
                <a:ext uri="{FF2B5EF4-FFF2-40B4-BE49-F238E27FC236}">
                  <a16:creationId xmlns:a16="http://schemas.microsoft.com/office/drawing/2014/main" id="{1187AE8B-D0AF-46AC-BB4B-8250168FBD53}"/>
                </a:ext>
              </a:extLst>
            </p:cNvPr>
            <p:cNvSpPr txBox="1"/>
            <p:nvPr/>
          </p:nvSpPr>
          <p:spPr>
            <a:xfrm>
              <a:off x="6852637" y="2216097"/>
              <a:ext cx="1030536" cy="369332"/>
            </a:xfrm>
            <a:prstGeom prst="rect">
              <a:avLst/>
            </a:prstGeom>
            <a:noFill/>
          </p:spPr>
          <p:txBody>
            <a:bodyPr wrap="square">
              <a:spAutoFit/>
            </a:bodyPr>
            <a:lstStyle/>
            <a:p>
              <a:r>
                <a:rPr lang="en-US" dirty="0">
                  <a:solidFill>
                    <a:schemeClr val="bg2"/>
                  </a:solidFill>
                  <a:latin typeface="Arial" panose="020B0604020202020204" pitchFamily="34" charset="0"/>
                  <a:cs typeface="Arial" panose="020B0604020202020204" pitchFamily="34" charset="0"/>
                </a:rPr>
                <a:t>teacher</a:t>
              </a:r>
            </a:p>
          </p:txBody>
        </p:sp>
      </p:grpSp>
      <p:grpSp>
        <p:nvGrpSpPr>
          <p:cNvPr id="33" name="Group 32">
            <a:extLst>
              <a:ext uri="{FF2B5EF4-FFF2-40B4-BE49-F238E27FC236}">
                <a16:creationId xmlns:a16="http://schemas.microsoft.com/office/drawing/2014/main" id="{8C487E78-485B-4B43-B4BF-E9F6074580BE}"/>
              </a:ext>
            </a:extLst>
          </p:cNvPr>
          <p:cNvGrpSpPr/>
          <p:nvPr/>
        </p:nvGrpSpPr>
        <p:grpSpPr>
          <a:xfrm>
            <a:off x="8892249" y="3681544"/>
            <a:ext cx="1041588" cy="1243383"/>
            <a:chOff x="8892249" y="3681544"/>
            <a:chExt cx="1041588" cy="1243383"/>
          </a:xfrm>
        </p:grpSpPr>
        <p:pic>
          <p:nvPicPr>
            <p:cNvPr id="28" name="Graphic 27" descr="Graduation cap">
              <a:extLst>
                <a:ext uri="{FF2B5EF4-FFF2-40B4-BE49-F238E27FC236}">
                  <a16:creationId xmlns:a16="http://schemas.microsoft.com/office/drawing/2014/main" id="{345A4BD6-C93F-4935-ACCB-EF2C4958FA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92249" y="4010527"/>
              <a:ext cx="914400" cy="914400"/>
            </a:xfrm>
            <a:prstGeom prst="rect">
              <a:avLst/>
            </a:prstGeom>
            <a:effectLst/>
          </p:spPr>
        </p:pic>
        <p:sp>
          <p:nvSpPr>
            <p:cNvPr id="24" name="TextBox 23">
              <a:extLst>
                <a:ext uri="{FF2B5EF4-FFF2-40B4-BE49-F238E27FC236}">
                  <a16:creationId xmlns:a16="http://schemas.microsoft.com/office/drawing/2014/main" id="{3B483DEA-007C-4620-A075-A971121FB413}"/>
                </a:ext>
              </a:extLst>
            </p:cNvPr>
            <p:cNvSpPr txBox="1"/>
            <p:nvPr/>
          </p:nvSpPr>
          <p:spPr>
            <a:xfrm>
              <a:off x="8967677" y="3681544"/>
              <a:ext cx="96616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student</a:t>
              </a:r>
            </a:p>
          </p:txBody>
        </p:sp>
      </p:grpSp>
      <p:grpSp>
        <p:nvGrpSpPr>
          <p:cNvPr id="26" name="Group 25">
            <a:extLst>
              <a:ext uri="{FF2B5EF4-FFF2-40B4-BE49-F238E27FC236}">
                <a16:creationId xmlns:a16="http://schemas.microsoft.com/office/drawing/2014/main" id="{63E1D473-6E49-4779-9267-3AD0B6459FCD}"/>
              </a:ext>
            </a:extLst>
          </p:cNvPr>
          <p:cNvGrpSpPr/>
          <p:nvPr/>
        </p:nvGrpSpPr>
        <p:grpSpPr>
          <a:xfrm>
            <a:off x="2338623" y="3641195"/>
            <a:ext cx="832600" cy="1120132"/>
            <a:chOff x="2338623" y="3641195"/>
            <a:chExt cx="832600" cy="1120132"/>
          </a:xfrm>
        </p:grpSpPr>
        <p:sp>
          <p:nvSpPr>
            <p:cNvPr id="20" name="TextBox 19">
              <a:extLst>
                <a:ext uri="{FF2B5EF4-FFF2-40B4-BE49-F238E27FC236}">
                  <a16:creationId xmlns:a16="http://schemas.microsoft.com/office/drawing/2014/main" id="{A39D29F8-DA0F-4B63-9047-9E4FBE75D2AA}"/>
                </a:ext>
              </a:extLst>
            </p:cNvPr>
            <p:cNvSpPr txBox="1"/>
            <p:nvPr/>
          </p:nvSpPr>
          <p:spPr>
            <a:xfrm>
              <a:off x="2338623" y="3641195"/>
              <a:ext cx="83260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admin</a:t>
              </a:r>
            </a:p>
          </p:txBody>
        </p:sp>
        <p:pic>
          <p:nvPicPr>
            <p:cNvPr id="10" name="Picture 9">
              <a:extLst>
                <a:ext uri="{FF2B5EF4-FFF2-40B4-BE49-F238E27FC236}">
                  <a16:creationId xmlns:a16="http://schemas.microsoft.com/office/drawing/2014/main" id="{C12B1092-9C68-4804-BFEF-EC3AEF234B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9523" y="4010527"/>
              <a:ext cx="750800" cy="750800"/>
            </a:xfrm>
            <a:prstGeom prst="rect">
              <a:avLst/>
            </a:prstGeom>
            <a:effectLst/>
          </p:spPr>
        </p:pic>
      </p:grpSp>
      <p:grpSp>
        <p:nvGrpSpPr>
          <p:cNvPr id="30" name="Group 29">
            <a:extLst>
              <a:ext uri="{FF2B5EF4-FFF2-40B4-BE49-F238E27FC236}">
                <a16:creationId xmlns:a16="http://schemas.microsoft.com/office/drawing/2014/main" id="{09816D58-91E0-492C-834F-F2E1BA945A8B}"/>
              </a:ext>
            </a:extLst>
          </p:cNvPr>
          <p:cNvGrpSpPr/>
          <p:nvPr/>
        </p:nvGrpSpPr>
        <p:grpSpPr>
          <a:xfrm>
            <a:off x="4208909" y="2222645"/>
            <a:ext cx="1030537" cy="1184351"/>
            <a:chOff x="4208909" y="2222645"/>
            <a:chExt cx="1030537" cy="1184351"/>
          </a:xfrm>
        </p:grpSpPr>
        <p:pic>
          <p:nvPicPr>
            <p:cNvPr id="8" name="Picture 7">
              <a:extLst>
                <a:ext uri="{FF2B5EF4-FFF2-40B4-BE49-F238E27FC236}">
                  <a16:creationId xmlns:a16="http://schemas.microsoft.com/office/drawing/2014/main" id="{5BF29506-9D24-46FF-8EB2-41BEC0262F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669" y="2591978"/>
              <a:ext cx="815018" cy="815018"/>
            </a:xfrm>
            <a:prstGeom prst="rect">
              <a:avLst/>
            </a:prstGeom>
            <a:effectLst/>
          </p:spPr>
        </p:pic>
        <p:sp>
          <p:nvSpPr>
            <p:cNvPr id="29" name="TextBox 28">
              <a:extLst>
                <a:ext uri="{FF2B5EF4-FFF2-40B4-BE49-F238E27FC236}">
                  <a16:creationId xmlns:a16="http://schemas.microsoft.com/office/drawing/2014/main" id="{FA85F566-3CED-49FB-82DE-75F53D8567EC}"/>
                </a:ext>
              </a:extLst>
            </p:cNvPr>
            <p:cNvSpPr txBox="1"/>
            <p:nvPr/>
          </p:nvSpPr>
          <p:spPr>
            <a:xfrm>
              <a:off x="4208909" y="2222645"/>
              <a:ext cx="1030537"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institute</a:t>
              </a:r>
            </a:p>
          </p:txBody>
        </p:sp>
      </p:grpSp>
    </p:spTree>
    <p:extLst>
      <p:ext uri="{BB962C8B-B14F-4D97-AF65-F5344CB8AC3E}">
        <p14:creationId xmlns:p14="http://schemas.microsoft.com/office/powerpoint/2010/main" val="285404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3300000">
                                      <p:cBhvr>
                                        <p:cTn id="6" dur="500" fill="hold"/>
                                        <p:tgtEl>
                                          <p:spTgt spid="23"/>
                                        </p:tgtEl>
                                        <p:attrNameLst>
                                          <p:attrName>r</p:attrName>
                                        </p:attrNameLst>
                                      </p:cBhvr>
                                    </p:animRot>
                                  </p:childTnLst>
                                </p:cTn>
                              </p:par>
                            </p:childTnLst>
                          </p:cTn>
                        </p:par>
                        <p:par>
                          <p:cTn id="7" fill="hold">
                            <p:stCondLst>
                              <p:cond delay="500"/>
                            </p:stCondLst>
                            <p:childTnLst>
                              <p:par>
                                <p:cTn id="8" presetID="22" presetClass="entr" presetSubtype="4"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00000">
                                      <p:cBhvr>
                                        <p:cTn id="14" dur="500" fill="hold"/>
                                        <p:tgtEl>
                                          <p:spTgt spid="23"/>
                                        </p:tgtEl>
                                        <p:attrNameLst>
                                          <p:attrName>r</p:attrName>
                                        </p:attrNameLst>
                                      </p:cBhvr>
                                    </p:animRo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2280000">
                                      <p:cBhvr>
                                        <p:cTn id="22" dur="500" fill="hold"/>
                                        <p:tgtEl>
                                          <p:spTgt spid="23"/>
                                        </p:tgtEl>
                                        <p:attrNameLst>
                                          <p:attrName>r</p:attrName>
                                        </p:attrNameLst>
                                      </p:cBhvr>
                                    </p:animRo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2220000">
                                      <p:cBhvr>
                                        <p:cTn id="30" dur="500" fill="hold"/>
                                        <p:tgtEl>
                                          <p:spTgt spid="23"/>
                                        </p:tgtEl>
                                        <p:attrNameLst>
                                          <p:attrName>r</p:attrName>
                                        </p:attrNameLst>
                                      </p:cBhvr>
                                    </p:animRo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down)">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Admin</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Dashboard: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Institutions: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Packages: this function use for check course list.</a:t>
            </a:r>
          </a:p>
          <a:p>
            <a:pPr>
              <a:buFont typeface="Wingdings" panose="05000000000000000000" pitchFamily="2" charset="2"/>
              <a:buChar char="v"/>
            </a:pPr>
            <a:r>
              <a:rPr lang="en-US" sz="1800" dirty="0">
                <a:solidFill>
                  <a:srgbClr val="FFFFFF"/>
                </a:solidFill>
                <a:latin typeface="SegoeUI"/>
              </a:rPr>
              <a:t>Earnings: to take course.</a:t>
            </a:r>
          </a:p>
          <a:p>
            <a:pPr>
              <a:buFont typeface="Wingdings" panose="05000000000000000000" pitchFamily="2" charset="2"/>
              <a:buChar char="v"/>
            </a:pPr>
            <a:r>
              <a:rPr lang="en-US" sz="1800" b="0" i="0" u="none" strike="noStrike" baseline="0" dirty="0">
                <a:solidFill>
                  <a:srgbClr val="FFFFFF"/>
                </a:solidFill>
                <a:latin typeface="SegoeUI"/>
              </a:rPr>
              <a:t>Backup: Basic information get from this function.</a:t>
            </a:r>
          </a:p>
          <a:p>
            <a:pPr>
              <a:buFont typeface="Wingdings" panose="05000000000000000000" pitchFamily="2" charset="2"/>
              <a:buChar char="v"/>
            </a:pPr>
            <a:r>
              <a:rPr lang="en-US" sz="1800" dirty="0">
                <a:solidFill>
                  <a:srgbClr val="FFFFFF"/>
                </a:solidFill>
                <a:latin typeface="SegoeUI"/>
              </a:rPr>
              <a:t>Verify institutions: watch class time and also highlight the class time.</a:t>
            </a:r>
          </a:p>
          <a:p>
            <a:pPr>
              <a:buFont typeface="Wingdings" panose="05000000000000000000" pitchFamily="2" charset="2"/>
              <a:buChar char="v"/>
            </a:pPr>
            <a:r>
              <a:rPr lang="en-US" sz="1800" dirty="0">
                <a:solidFill>
                  <a:srgbClr val="FFFFFF"/>
                </a:solidFill>
                <a:latin typeface="SegoeUI"/>
              </a:rPr>
              <a:t>Profile: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Font page content: count attendance, missing class number etc.</a:t>
            </a:r>
          </a:p>
          <a:p>
            <a:pPr>
              <a:buFont typeface="Wingdings" panose="05000000000000000000" pitchFamily="2" charset="2"/>
              <a:buChar char="v"/>
            </a:pPr>
            <a:r>
              <a:rPr lang="en-US" sz="1800" dirty="0">
                <a:solidFill>
                  <a:schemeClr val="bg1"/>
                </a:solidFill>
              </a:rPr>
              <a:t>Font page notice: Every student must be registered and have an unique id that is need to access for LMS.</a:t>
            </a:r>
          </a:p>
          <a:p>
            <a:pPr>
              <a:buFont typeface="Wingdings" panose="05000000000000000000" pitchFamily="2" charset="2"/>
              <a:buChar char="v"/>
            </a:pPr>
            <a:r>
              <a:rPr lang="en-US" sz="1800" dirty="0">
                <a:solidFill>
                  <a:schemeClr val="bg1"/>
                </a:solidFill>
              </a:rPr>
              <a:t>Log Out: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294305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latin typeface="Arial" panose="020B0604020202020204" pitchFamily="34" charset="0"/>
                <a:cs typeface="Arial" panose="020B0604020202020204" pitchFamily="34" charset="0"/>
              </a:rPr>
              <a:t>Institute</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marL="0" marR="0">
              <a:lnSpc>
                <a:spcPct val="106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courses: In this function institution will assign courses to the instructor, students and can </a:t>
            </a:r>
          </a:p>
          <a:p>
            <a:pPr marL="0" marR="0">
              <a:lnSpc>
                <a:spcPct val="106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Can manage all courses and </a:t>
            </a:r>
            <a:r>
              <a:rPr lang="en-US" sz="1800" dirty="0" err="1">
                <a:effectLst/>
                <a:latin typeface="Times New Roman" panose="02020603050405020304" pitchFamily="18" charset="0"/>
                <a:ea typeface="Times New Roman" panose="02020603050405020304" pitchFamily="18" charset="0"/>
              </a:rPr>
              <a:t>theris</a:t>
            </a:r>
            <a:r>
              <a:rPr lang="en-US" sz="1800">
                <a:effectLst/>
                <a:latin typeface="Times New Roman" panose="02020603050405020304" pitchFamily="18" charset="0"/>
                <a:ea typeface="Times New Roman" panose="02020603050405020304" pitchFamily="18" charset="0"/>
              </a:rPr>
              <a:t> section and time also.</a:t>
            </a:r>
          </a:p>
          <a:p>
            <a:pPr>
              <a:buFont typeface="Wingdings" panose="05000000000000000000" pitchFamily="2" charset="2"/>
              <a:buChar char="v"/>
            </a:pPr>
            <a:r>
              <a:rPr lang="en-US" sz="1800">
                <a:solidFill>
                  <a:schemeClr val="bg1"/>
                </a:solidFill>
              </a:rPr>
              <a:t>.</a:t>
            </a:r>
            <a:endParaRPr lang="en-US" sz="1800" dirty="0">
              <a:solidFill>
                <a:schemeClr val="bg1"/>
              </a:solidFill>
            </a:endParaRPr>
          </a:p>
          <a:p>
            <a:pPr>
              <a:buFont typeface="Wingdings" panose="05000000000000000000" pitchFamily="2" charset="2"/>
              <a:buChar char="v"/>
            </a:pPr>
            <a:r>
              <a:rPr lang="en-US" sz="1800" b="0" i="0" u="none" strike="noStrike" baseline="0" dirty="0">
                <a:solidFill>
                  <a:srgbClr val="FFFFFF"/>
                </a:solidFill>
                <a:latin typeface="SegoeUI"/>
              </a:rPr>
              <a:t>Notifications: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Course List: this function use for check course list.</a:t>
            </a:r>
          </a:p>
          <a:p>
            <a:pPr>
              <a:buFont typeface="Wingdings" panose="05000000000000000000" pitchFamily="2" charset="2"/>
              <a:buChar char="v"/>
            </a:pPr>
            <a:r>
              <a:rPr lang="en-US" sz="1800" dirty="0">
                <a:solidFill>
                  <a:srgbClr val="FFFFFF"/>
                </a:solidFill>
                <a:latin typeface="SegoeUI"/>
              </a:rPr>
              <a:t>Advising: to take course.</a:t>
            </a:r>
          </a:p>
          <a:p>
            <a:pPr>
              <a:buFont typeface="Wingdings" panose="05000000000000000000" pitchFamily="2" charset="2"/>
              <a:buChar char="v"/>
            </a:pPr>
            <a:r>
              <a:rPr lang="en-US" sz="1800" b="0" i="0" u="none" strike="noStrike" baseline="0" dirty="0">
                <a:solidFill>
                  <a:srgbClr val="FFFFFF"/>
                </a:solidFill>
                <a:latin typeface="SegoeUI"/>
              </a:rPr>
              <a:t>Profile: Basic information get from this function.</a:t>
            </a:r>
          </a:p>
          <a:p>
            <a:pPr>
              <a:buFont typeface="Wingdings" panose="05000000000000000000" pitchFamily="2" charset="2"/>
              <a:buChar char="v"/>
            </a:pPr>
            <a:r>
              <a:rPr lang="en-US" sz="1800" dirty="0">
                <a:solidFill>
                  <a:srgbClr val="FFFFFF"/>
                </a:solidFill>
                <a:latin typeface="SegoeUI"/>
              </a:rPr>
              <a:t>Class time: watch class time and also highlight the class time.</a:t>
            </a:r>
          </a:p>
          <a:p>
            <a:pPr>
              <a:buFont typeface="Wingdings" panose="05000000000000000000" pitchFamily="2" charset="2"/>
              <a:buChar char="v"/>
            </a:pPr>
            <a:r>
              <a:rPr lang="en-US" sz="1800" b="0" i="0" u="none" strike="noStrike" baseline="0" dirty="0">
                <a:solidFill>
                  <a:srgbClr val="FFFFFF"/>
                </a:solidFill>
                <a:latin typeface="SegoeUI"/>
              </a:rPr>
              <a:t>Add class</a:t>
            </a:r>
            <a:r>
              <a:rPr lang="en-US" sz="1800" dirty="0">
                <a:solidFill>
                  <a:srgbClr val="FFFFFF"/>
                </a:solidFill>
                <a:latin typeface="SegoeUI"/>
              </a:rPr>
              <a:t>mates: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Attendance: count attendance, missing class number etc.</a:t>
            </a:r>
          </a:p>
          <a:p>
            <a:pPr>
              <a:buFont typeface="Wingdings" panose="05000000000000000000" pitchFamily="2" charset="2"/>
              <a:buChar char="v"/>
            </a:pPr>
            <a:r>
              <a:rPr lang="en-US" sz="1800" dirty="0">
                <a:solidFill>
                  <a:schemeClr val="bg1"/>
                </a:solidFill>
              </a:rPr>
              <a:t>Student register: Every student must be registered and have an unique id that is need to access for LMS.</a:t>
            </a:r>
          </a:p>
          <a:p>
            <a:pPr>
              <a:buFont typeface="Wingdings" panose="05000000000000000000" pitchFamily="2" charset="2"/>
              <a:buChar char="v"/>
            </a:pPr>
            <a:r>
              <a:rPr lang="en-US" sz="1800" dirty="0">
                <a:solidFill>
                  <a:schemeClr val="bg1"/>
                </a:solidFill>
              </a:rPr>
              <a:t>Resource: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92577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a:solidFill>
                  <a:schemeClr val="bg1"/>
                </a:solidFill>
              </a:rPr>
              <a:t>Teacher</a:t>
            </a:r>
            <a:r>
              <a:rPr lang="en-US"/>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Class work: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Notifications: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Course List: this function use for check course list.</a:t>
            </a:r>
          </a:p>
          <a:p>
            <a:pPr>
              <a:buFont typeface="Wingdings" panose="05000000000000000000" pitchFamily="2" charset="2"/>
              <a:buChar char="v"/>
            </a:pPr>
            <a:r>
              <a:rPr lang="en-US" sz="1800" dirty="0">
                <a:solidFill>
                  <a:srgbClr val="FFFFFF"/>
                </a:solidFill>
                <a:latin typeface="SegoeUI"/>
              </a:rPr>
              <a:t>Advising: to take course.</a:t>
            </a:r>
          </a:p>
          <a:p>
            <a:pPr>
              <a:buFont typeface="Wingdings" panose="05000000000000000000" pitchFamily="2" charset="2"/>
              <a:buChar char="v"/>
            </a:pPr>
            <a:r>
              <a:rPr lang="en-US" sz="1800" b="0" i="0" u="none" strike="noStrike" baseline="0" dirty="0">
                <a:solidFill>
                  <a:srgbClr val="FFFFFF"/>
                </a:solidFill>
                <a:latin typeface="SegoeUI"/>
              </a:rPr>
              <a:t>Profile: Basic information get from this function.</a:t>
            </a:r>
          </a:p>
          <a:p>
            <a:pPr>
              <a:buFont typeface="Wingdings" panose="05000000000000000000" pitchFamily="2" charset="2"/>
              <a:buChar char="v"/>
            </a:pPr>
            <a:r>
              <a:rPr lang="en-US" sz="1800" dirty="0">
                <a:solidFill>
                  <a:srgbClr val="FFFFFF"/>
                </a:solidFill>
                <a:latin typeface="SegoeUI"/>
              </a:rPr>
              <a:t>Class time: watch class time and also highlight the class time.</a:t>
            </a:r>
          </a:p>
          <a:p>
            <a:pPr>
              <a:buFont typeface="Wingdings" panose="05000000000000000000" pitchFamily="2" charset="2"/>
              <a:buChar char="v"/>
            </a:pPr>
            <a:r>
              <a:rPr lang="en-US" sz="1800" b="0" i="0" u="none" strike="noStrike" baseline="0" dirty="0">
                <a:solidFill>
                  <a:srgbClr val="FFFFFF"/>
                </a:solidFill>
                <a:latin typeface="SegoeUI"/>
              </a:rPr>
              <a:t>Add class</a:t>
            </a:r>
            <a:r>
              <a:rPr lang="en-US" sz="1800" dirty="0">
                <a:solidFill>
                  <a:srgbClr val="FFFFFF"/>
                </a:solidFill>
                <a:latin typeface="SegoeUI"/>
              </a:rPr>
              <a:t>mates: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Attendance: count attendance, missing class number etc.</a:t>
            </a:r>
          </a:p>
          <a:p>
            <a:pPr>
              <a:buFont typeface="Wingdings" panose="05000000000000000000" pitchFamily="2" charset="2"/>
              <a:buChar char="v"/>
            </a:pPr>
            <a:r>
              <a:rPr lang="en-US" sz="1800" dirty="0">
                <a:solidFill>
                  <a:schemeClr val="bg1"/>
                </a:solidFill>
              </a:rPr>
              <a:t>Student register: Every student must be registered and have an unique id that is need to access for LMS.</a:t>
            </a:r>
          </a:p>
          <a:p>
            <a:pPr>
              <a:buFont typeface="Wingdings" panose="05000000000000000000" pitchFamily="2" charset="2"/>
              <a:buChar char="v"/>
            </a:pPr>
            <a:r>
              <a:rPr lang="en-US" sz="1800" dirty="0">
                <a:solidFill>
                  <a:schemeClr val="bg1"/>
                </a:solidFill>
              </a:rPr>
              <a:t>Resource: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148164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Student</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Class work: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Notifications: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Course List: this function use for check course list.</a:t>
            </a:r>
          </a:p>
          <a:p>
            <a:pPr>
              <a:buFont typeface="Wingdings" panose="05000000000000000000" pitchFamily="2" charset="2"/>
              <a:buChar char="v"/>
            </a:pPr>
            <a:r>
              <a:rPr lang="en-US" sz="1800" dirty="0">
                <a:solidFill>
                  <a:srgbClr val="FFFFFF"/>
                </a:solidFill>
                <a:latin typeface="SegoeUI"/>
              </a:rPr>
              <a:t>Advising: to take course.</a:t>
            </a:r>
          </a:p>
          <a:p>
            <a:pPr>
              <a:buFont typeface="Wingdings" panose="05000000000000000000" pitchFamily="2" charset="2"/>
              <a:buChar char="v"/>
            </a:pPr>
            <a:r>
              <a:rPr lang="en-US" sz="1800" b="0" i="0" u="none" strike="noStrike" baseline="0" dirty="0">
                <a:solidFill>
                  <a:srgbClr val="FFFFFF"/>
                </a:solidFill>
                <a:latin typeface="SegoeUI"/>
              </a:rPr>
              <a:t>Profile: Basic information get from this function.</a:t>
            </a:r>
          </a:p>
          <a:p>
            <a:pPr>
              <a:buFont typeface="Wingdings" panose="05000000000000000000" pitchFamily="2" charset="2"/>
              <a:buChar char="v"/>
            </a:pPr>
            <a:r>
              <a:rPr lang="en-US" sz="1800" dirty="0">
                <a:solidFill>
                  <a:srgbClr val="FFFFFF"/>
                </a:solidFill>
                <a:latin typeface="SegoeUI"/>
              </a:rPr>
              <a:t>Class time: watch class time and also highlight the class time.</a:t>
            </a:r>
          </a:p>
          <a:p>
            <a:pPr>
              <a:buFont typeface="Wingdings" panose="05000000000000000000" pitchFamily="2" charset="2"/>
              <a:buChar char="v"/>
            </a:pPr>
            <a:r>
              <a:rPr lang="en-US" sz="1800" b="0" i="0" u="none" strike="noStrike" baseline="0" dirty="0">
                <a:solidFill>
                  <a:srgbClr val="FFFFFF"/>
                </a:solidFill>
                <a:latin typeface="SegoeUI"/>
              </a:rPr>
              <a:t>Add class</a:t>
            </a:r>
            <a:r>
              <a:rPr lang="en-US" sz="1800" dirty="0">
                <a:solidFill>
                  <a:srgbClr val="FFFFFF"/>
                </a:solidFill>
                <a:latin typeface="SegoeUI"/>
              </a:rPr>
              <a:t>mates: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Attendance: count attendance, missing class number etc.</a:t>
            </a:r>
          </a:p>
          <a:p>
            <a:pPr>
              <a:buFont typeface="Wingdings" panose="05000000000000000000" pitchFamily="2" charset="2"/>
              <a:buChar char="v"/>
            </a:pPr>
            <a:r>
              <a:rPr lang="en-US" sz="1800" dirty="0">
                <a:solidFill>
                  <a:schemeClr val="bg1"/>
                </a:solidFill>
              </a:rPr>
              <a:t>Student register: Every student must be registered and have an unique id that is need to access for LMS.</a:t>
            </a:r>
          </a:p>
          <a:p>
            <a:pPr>
              <a:buFont typeface="Wingdings" panose="05000000000000000000" pitchFamily="2" charset="2"/>
              <a:buChar char="v"/>
            </a:pPr>
            <a:r>
              <a:rPr lang="en-US" sz="1800" dirty="0">
                <a:solidFill>
                  <a:schemeClr val="bg1"/>
                </a:solidFill>
              </a:rPr>
              <a:t>Resource: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234693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2"/>
          <p:cNvGraphicFramePr/>
          <p:nvPr>
            <p:extLst>
              <p:ext uri="{D42A27DB-BD31-4B8C-83A1-F6EECF244321}">
                <p14:modId xmlns:p14="http://schemas.microsoft.com/office/powerpoint/2010/main" val="4094990131"/>
              </p:ext>
            </p:extLst>
          </p:nvPr>
        </p:nvGraphicFramePr>
        <p:xfrm>
          <a:off x="184404" y="1415701"/>
          <a:ext cx="11823075" cy="4572000"/>
        </p:xfrm>
        <a:graphic>
          <a:graphicData uri="http://schemas.openxmlformats.org/drawingml/2006/table">
            <a:tbl>
              <a:tblPr firstRow="1" bandRow="1">
                <a:noFill/>
              </a:tblPr>
              <a:tblGrid>
                <a:gridCol w="1947675">
                  <a:extLst>
                    <a:ext uri="{9D8B030D-6E8A-4147-A177-3AD203B41FA5}">
                      <a16:colId xmlns:a16="http://schemas.microsoft.com/office/drawing/2014/main" val="20000"/>
                    </a:ext>
                  </a:extLst>
                </a:gridCol>
                <a:gridCol w="822950">
                  <a:extLst>
                    <a:ext uri="{9D8B030D-6E8A-4147-A177-3AD203B41FA5}">
                      <a16:colId xmlns:a16="http://schemas.microsoft.com/office/drawing/2014/main" val="20001"/>
                    </a:ext>
                  </a:extLst>
                </a:gridCol>
                <a:gridCol w="822950">
                  <a:extLst>
                    <a:ext uri="{9D8B030D-6E8A-4147-A177-3AD203B41FA5}">
                      <a16:colId xmlns:a16="http://schemas.microsoft.com/office/drawing/2014/main" val="20002"/>
                    </a:ext>
                  </a:extLst>
                </a:gridCol>
                <a:gridCol w="822950">
                  <a:extLst>
                    <a:ext uri="{9D8B030D-6E8A-4147-A177-3AD203B41FA5}">
                      <a16:colId xmlns:a16="http://schemas.microsoft.com/office/drawing/2014/main" val="20003"/>
                    </a:ext>
                  </a:extLst>
                </a:gridCol>
                <a:gridCol w="822950">
                  <a:extLst>
                    <a:ext uri="{9D8B030D-6E8A-4147-A177-3AD203B41FA5}">
                      <a16:colId xmlns:a16="http://schemas.microsoft.com/office/drawing/2014/main" val="20004"/>
                    </a:ext>
                  </a:extLst>
                </a:gridCol>
                <a:gridCol w="822950">
                  <a:extLst>
                    <a:ext uri="{9D8B030D-6E8A-4147-A177-3AD203B41FA5}">
                      <a16:colId xmlns:a16="http://schemas.microsoft.com/office/drawing/2014/main" val="20005"/>
                    </a:ext>
                  </a:extLst>
                </a:gridCol>
                <a:gridCol w="822950">
                  <a:extLst>
                    <a:ext uri="{9D8B030D-6E8A-4147-A177-3AD203B41FA5}">
                      <a16:colId xmlns:a16="http://schemas.microsoft.com/office/drawing/2014/main" val="20006"/>
                    </a:ext>
                  </a:extLst>
                </a:gridCol>
                <a:gridCol w="822950">
                  <a:extLst>
                    <a:ext uri="{9D8B030D-6E8A-4147-A177-3AD203B41FA5}">
                      <a16:colId xmlns:a16="http://schemas.microsoft.com/office/drawing/2014/main" val="20007"/>
                    </a:ext>
                  </a:extLst>
                </a:gridCol>
                <a:gridCol w="822950">
                  <a:extLst>
                    <a:ext uri="{9D8B030D-6E8A-4147-A177-3AD203B41FA5}">
                      <a16:colId xmlns:a16="http://schemas.microsoft.com/office/drawing/2014/main" val="20008"/>
                    </a:ext>
                  </a:extLst>
                </a:gridCol>
                <a:gridCol w="822950">
                  <a:extLst>
                    <a:ext uri="{9D8B030D-6E8A-4147-A177-3AD203B41FA5}">
                      <a16:colId xmlns:a16="http://schemas.microsoft.com/office/drawing/2014/main" val="20009"/>
                    </a:ext>
                  </a:extLst>
                </a:gridCol>
                <a:gridCol w="822950">
                  <a:extLst>
                    <a:ext uri="{9D8B030D-6E8A-4147-A177-3AD203B41FA5}">
                      <a16:colId xmlns:a16="http://schemas.microsoft.com/office/drawing/2014/main" val="20010"/>
                    </a:ext>
                  </a:extLst>
                </a:gridCol>
                <a:gridCol w="822950">
                  <a:extLst>
                    <a:ext uri="{9D8B030D-6E8A-4147-A177-3AD203B41FA5}">
                      <a16:colId xmlns:a16="http://schemas.microsoft.com/office/drawing/2014/main" val="20011"/>
                    </a:ext>
                  </a:extLst>
                </a:gridCol>
                <a:gridCol w="822950">
                  <a:extLst>
                    <a:ext uri="{9D8B030D-6E8A-4147-A177-3AD203B41FA5}">
                      <a16:colId xmlns:a16="http://schemas.microsoft.com/office/drawing/2014/main" val="20012"/>
                    </a:ext>
                  </a:extLst>
                </a:gridCol>
              </a:tblGrid>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800" dirty="0"/>
                        <a:t>August</a:t>
                      </a:r>
                      <a:endParaRPr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September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October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Group Presentation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SRS</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Diagram</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Design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Development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Testing</a:t>
                      </a:r>
                      <a:endParaRPr lang="en-US" sz="1200"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Assessment</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Documentation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
        <p:nvSpPr>
          <p:cNvPr id="113" name="Google Shape;113;p2"/>
          <p:cNvSpPr/>
          <p:nvPr/>
        </p:nvSpPr>
        <p:spPr>
          <a:xfrm>
            <a:off x="2192850" y="2396198"/>
            <a:ext cx="715106"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3.8.20</a:t>
            </a:r>
            <a:endParaRPr dirty="0"/>
          </a:p>
        </p:txBody>
      </p:sp>
      <p:sp>
        <p:nvSpPr>
          <p:cNvPr id="114" name="Google Shape;114;p2"/>
          <p:cNvSpPr/>
          <p:nvPr/>
        </p:nvSpPr>
        <p:spPr>
          <a:xfrm>
            <a:off x="2550403" y="2855743"/>
            <a:ext cx="1167618" cy="323557"/>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10.08.20</a:t>
            </a:r>
            <a:endParaRPr dirty="0"/>
          </a:p>
        </p:txBody>
      </p:sp>
      <p:sp>
        <p:nvSpPr>
          <p:cNvPr id="115" name="Google Shape;115;p2"/>
          <p:cNvSpPr/>
          <p:nvPr/>
        </p:nvSpPr>
        <p:spPr>
          <a:xfrm>
            <a:off x="3134212" y="3315288"/>
            <a:ext cx="2170956" cy="323557"/>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24.08.20</a:t>
            </a:r>
            <a:endParaRPr dirty="0"/>
          </a:p>
        </p:txBody>
      </p:sp>
      <p:sp>
        <p:nvSpPr>
          <p:cNvPr id="116" name="Google Shape;116;p2"/>
          <p:cNvSpPr/>
          <p:nvPr/>
        </p:nvSpPr>
        <p:spPr>
          <a:xfrm>
            <a:off x="3484606" y="3758984"/>
            <a:ext cx="5763063" cy="323557"/>
          </a:xfrm>
          <a:prstGeom prst="homePlate">
            <a:avLst>
              <a:gd name="adj" fmla="val 50000"/>
            </a:avLst>
          </a:prstGeom>
          <a:solidFill>
            <a:srgbClr val="8686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17" name="Google Shape;117;p2"/>
          <p:cNvSpPr/>
          <p:nvPr/>
        </p:nvSpPr>
        <p:spPr>
          <a:xfrm>
            <a:off x="6515148" y="4202680"/>
            <a:ext cx="3419684" cy="363863"/>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118" name="Google Shape;118;p2"/>
          <p:cNvSpPr/>
          <p:nvPr/>
        </p:nvSpPr>
        <p:spPr>
          <a:xfrm>
            <a:off x="7318051" y="4657326"/>
            <a:ext cx="2616781" cy="363863"/>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05.10.20</a:t>
            </a:r>
            <a:endParaRPr dirty="0"/>
          </a:p>
        </p:txBody>
      </p:sp>
      <p:sp>
        <p:nvSpPr>
          <p:cNvPr id="119" name="Google Shape;119;p2"/>
          <p:cNvSpPr/>
          <p:nvPr/>
        </p:nvSpPr>
        <p:spPr>
          <a:xfrm>
            <a:off x="8148358" y="5111972"/>
            <a:ext cx="1171487" cy="363863"/>
          </a:xfrm>
          <a:prstGeom prst="homePlate">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20" name="Google Shape;120;p2"/>
          <p:cNvSpPr/>
          <p:nvPr/>
        </p:nvSpPr>
        <p:spPr>
          <a:xfrm>
            <a:off x="8282860" y="5566618"/>
            <a:ext cx="1651972" cy="363863"/>
          </a:xfrm>
          <a:prstGeom prst="homePlate">
            <a:avLst>
              <a:gd name="adj" fmla="val 50000"/>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2" name="Google Shape;143;p3">
            <a:extLst>
              <a:ext uri="{FF2B5EF4-FFF2-40B4-BE49-F238E27FC236}">
                <a16:creationId xmlns:a16="http://schemas.microsoft.com/office/drawing/2014/main" id="{B937B407-8FDB-4E5F-B772-8A5D3C602A9F}"/>
              </a:ext>
            </a:extLst>
          </p:cNvPr>
          <p:cNvSpPr txBox="1"/>
          <p:nvPr/>
        </p:nvSpPr>
        <p:spPr>
          <a:xfrm>
            <a:off x="2762250" y="587181"/>
            <a:ext cx="6667500" cy="77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100" b="1" dirty="0">
                <a:latin typeface="Courier New"/>
                <a:ea typeface="Courier New"/>
                <a:cs typeface="Courier New"/>
                <a:sym typeface="Courier New"/>
              </a:rPr>
              <a:t>GANTT CHART</a:t>
            </a:r>
            <a:endParaRPr sz="4100" b="1" dirty="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4748</TotalTime>
  <Words>903</Words>
  <Application>Microsoft Office PowerPoint</Application>
  <PresentationFormat>Widescreen</PresentationFormat>
  <Paragraphs>109</Paragraphs>
  <Slides>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Arial Rounded MT Bold</vt:lpstr>
      <vt:lpstr>Berlin Sans FB Demi</vt:lpstr>
      <vt:lpstr>Calibri</vt:lpstr>
      <vt:lpstr>Calibri Light</vt:lpstr>
      <vt:lpstr>Courier New</vt:lpstr>
      <vt:lpstr>SegoeUI</vt:lpstr>
      <vt:lpstr>Times New Roman</vt:lpstr>
      <vt:lpstr>Verdana</vt:lpstr>
      <vt:lpstr>Wingdings</vt:lpstr>
      <vt:lpstr>Office Theme</vt:lpstr>
      <vt:lpstr>PowerPoint Presentation</vt:lpstr>
      <vt:lpstr>PowerPoint Presentation</vt:lpstr>
      <vt:lpstr>PowerPoint Presentation</vt:lpstr>
      <vt:lpstr>Admin Functions:</vt:lpstr>
      <vt:lpstr>Institute Functions:</vt:lpstr>
      <vt:lpstr>Teacher Functions:</vt:lpstr>
      <vt:lpstr>Student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Xakaria</dc:creator>
  <cp:lastModifiedBy>Xakaria</cp:lastModifiedBy>
  <cp:revision>51</cp:revision>
  <dcterms:created xsi:type="dcterms:W3CDTF">2020-07-20T17:43:44Z</dcterms:created>
  <dcterms:modified xsi:type="dcterms:W3CDTF">2020-08-02T19:23:45Z</dcterms:modified>
</cp:coreProperties>
</file>