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8" r:id="rId2"/>
    <p:sldId id="257" r:id="rId3"/>
    <p:sldId id="256" r:id="rId4"/>
    <p:sldId id="263" r:id="rId5"/>
    <p:sldId id="264" r:id="rId6"/>
    <p:sldId id="262" r:id="rId7"/>
    <p:sldId id="265"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63AF6"/>
    <a:srgbClr val="720E5D"/>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408" autoAdjust="0"/>
  </p:normalViewPr>
  <p:slideViewPr>
    <p:cSldViewPr snapToGrid="0">
      <p:cViewPr varScale="1">
        <p:scale>
          <a:sx n="111" d="100"/>
          <a:sy n="111" d="100"/>
        </p:scale>
        <p:origin x="53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1E6B9-3CA8-413D-9976-FD99B2ED2AB9}"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7993F-D7DD-4DF4-AFB7-DC9FCDB39087}" type="slidenum">
              <a:rPr lang="en-US" smtClean="0"/>
              <a:t>‹#›</a:t>
            </a:fld>
            <a:endParaRPr lang="en-US"/>
          </a:p>
        </p:txBody>
      </p:sp>
    </p:spTree>
    <p:extLst>
      <p:ext uri="{BB962C8B-B14F-4D97-AF65-F5344CB8AC3E}">
        <p14:creationId xmlns:p14="http://schemas.microsoft.com/office/powerpoint/2010/main" val="109600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5312-DFE1-453C-89E9-3B9CCF165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20779-67DE-4759-9F59-0CACCD358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96BD5-CA0C-4BE0-8E30-7D5FA1A939E0}"/>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AFA8A84D-6E2E-4194-AF14-AA5EA59F6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FDC79-8E7F-4171-B48E-5A9ABDB03257}"/>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56385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491B-D39E-45FF-9891-9FECBBD7B1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312E47-6362-499D-BCC8-FE2341E852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EEEF1-742B-4E14-96BA-9B5C5BE82614}"/>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DF752417-F46A-4F73-AA67-8EB903755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851E0-ABEE-43E7-8A69-FE5B2FFBF65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27127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66F80-FC4E-42EF-B051-1F9E27CF3C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5D0232-CD3C-43F8-A121-E25E3C9912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90F5C-DD85-4260-8C37-BB8C8EB355ED}"/>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7FFD6746-402A-49EE-8522-51DAE7053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24D0F-A916-4EC5-B400-D27399264FE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84086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36E6-6426-4BF2-B526-977D1A505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F1503-7964-409E-8DB8-ECE604C64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017C5-04C7-4438-8679-7818BCBB9862}"/>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D0132CD0-9EF2-4459-BBF0-076EEAFF6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3A0D3-45D3-45F6-A9AD-D33CA1AA1AF3}"/>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48346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2C32-65C3-4ABC-8B1A-D6331F3F76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5B41E7-49B0-40A2-8E3F-AE95C0BF8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297EFB-C1C4-4BE2-9544-339C204559C4}"/>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30D47BCE-7AB3-4E70-B902-DA656ADF1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0EBB8-F5BC-4DC8-8D0A-F065B4F50E3E}"/>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44919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0A61-C748-4166-9DEB-9E527829B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BE11E-E227-48DF-A661-4D78D36D30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4754F2-B0BD-4D43-BF75-5FD5D1FA80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3EA1DC-50EF-4564-8425-D4F2EC32912B}"/>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E78B914C-F52E-46E1-B670-2EDE49E84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B0F2C8-3437-4B5B-85BA-120C662A127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95725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2814-4C40-491C-9C96-02ED75FF87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AABAE3-4E51-468E-97D0-CD453249D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62606-B721-4D15-ACD3-ACCF62E177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FAF0F-DAD6-44A6-9DEE-F856531DA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75131F-BBAB-41B5-A1A2-968DB44930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D4E655-0AB0-406C-933C-4CA3E87AD70B}"/>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8" name="Footer Placeholder 7">
            <a:extLst>
              <a:ext uri="{FF2B5EF4-FFF2-40B4-BE49-F238E27FC236}">
                <a16:creationId xmlns:a16="http://schemas.microsoft.com/office/drawing/2014/main" id="{E01A95B2-D101-4A31-A5E9-57EB9E1B7A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B33854-2450-44B5-9C13-FD4B7D5CC0E0}"/>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16716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6E5D-177A-425A-BAF5-AEBB7CA6EF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0A3A05-A021-4275-9A1A-4F7B1ED42135}"/>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4" name="Footer Placeholder 3">
            <a:extLst>
              <a:ext uri="{FF2B5EF4-FFF2-40B4-BE49-F238E27FC236}">
                <a16:creationId xmlns:a16="http://schemas.microsoft.com/office/drawing/2014/main" id="{E1DA433A-58C4-437D-88AB-4EB53DB8AC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D9EA65-ECEB-4A88-AA8F-DA3901DA8202}"/>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62264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CE2CD-C8F6-45DF-BC47-4F5D4620155E}"/>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3" name="Footer Placeholder 2">
            <a:extLst>
              <a:ext uri="{FF2B5EF4-FFF2-40B4-BE49-F238E27FC236}">
                <a16:creationId xmlns:a16="http://schemas.microsoft.com/office/drawing/2014/main" id="{C3633D67-AF74-45C0-A399-E569001323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DC6A09-6E43-43D0-BB14-2CE98A7A8706}"/>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60583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00DA-79E1-4EE6-8544-8A6B60448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FD70CA-5EF7-4557-ADA6-2CD887EA15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6E1D42-9C3D-44C9-921F-95BA8D6E8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D3B5E-92BB-4859-82D8-A1BBD0CAE211}"/>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222BF68C-EBFE-4EC1-AD77-5377F4567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37BD5-C384-415B-9998-180D5DD33DD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759920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1F5D-596C-4AE7-8FAD-BF1DEF175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025CB-0994-426D-A057-DF9D05627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6BC978-E658-4785-9179-9CA314E2B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CCF50-8D73-47D7-BF16-CEC1B797FBA1}"/>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CAC3F207-44B5-4356-A695-00ED2F8E6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0D5DC-84BC-4165-BEF8-0F26B22539AF}"/>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51712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15308-22C3-4106-8BBE-5026A3009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E84FAE-60A7-49D5-BB7F-AF8A4C0D5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6B799-0C42-4CE8-A58F-36BA9556C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76F07C14-CF26-4711-8442-2DF5117655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25C6CF-4539-4B89-9654-E7A44A356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83C32-D904-4E02-8101-40A30EFCF27D}" type="slidenum">
              <a:rPr lang="en-US" smtClean="0"/>
              <a:t>‹#›</a:t>
            </a:fld>
            <a:endParaRPr lang="en-US"/>
          </a:p>
        </p:txBody>
      </p:sp>
    </p:spTree>
    <p:extLst>
      <p:ext uri="{BB962C8B-B14F-4D97-AF65-F5344CB8AC3E}">
        <p14:creationId xmlns:p14="http://schemas.microsoft.com/office/powerpoint/2010/main" val="16596241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91D5F4-DB92-4E25-8417-C9AB151AFFE1}"/>
              </a:ext>
            </a:extLst>
          </p:cNvPr>
          <p:cNvSpPr txBox="1"/>
          <p:nvPr/>
        </p:nvSpPr>
        <p:spPr>
          <a:xfrm>
            <a:off x="3048000" y="2175474"/>
            <a:ext cx="6096000" cy="461665"/>
          </a:xfrm>
          <a:prstGeom prst="rect">
            <a:avLst/>
          </a:prstGeom>
          <a:noFill/>
        </p:spPr>
        <p:txBody>
          <a:bodyPr wrap="square">
            <a:spAutoFit/>
          </a:bodyPr>
          <a:lstStyle/>
          <a:p>
            <a:pPr algn="ctr"/>
            <a:r>
              <a:rPr lang="en-US" sz="2400" dirty="0">
                <a:solidFill>
                  <a:schemeClr val="bg1"/>
                </a:solidFill>
                <a:latin typeface="Arial Rounded MT Bold" panose="020F0704030504030204" pitchFamily="34" charset="0"/>
              </a:rPr>
              <a:t>Project- Learning Management System</a:t>
            </a:r>
            <a:endParaRPr lang="en-US" sz="2400" dirty="0">
              <a:solidFill>
                <a:schemeClr val="bg1"/>
              </a:solidFill>
            </a:endParaRPr>
          </a:p>
        </p:txBody>
      </p:sp>
      <p:sp>
        <p:nvSpPr>
          <p:cNvPr id="7" name="TextBox 6">
            <a:extLst>
              <a:ext uri="{FF2B5EF4-FFF2-40B4-BE49-F238E27FC236}">
                <a16:creationId xmlns:a16="http://schemas.microsoft.com/office/drawing/2014/main" id="{21DBE14F-908C-4ECF-BE5D-DA5A49BA4E2C}"/>
              </a:ext>
            </a:extLst>
          </p:cNvPr>
          <p:cNvSpPr txBox="1"/>
          <p:nvPr/>
        </p:nvSpPr>
        <p:spPr>
          <a:xfrm>
            <a:off x="3048000" y="3497217"/>
            <a:ext cx="6097554" cy="1754326"/>
          </a:xfrm>
          <a:prstGeom prst="rect">
            <a:avLst/>
          </a:prstGeom>
          <a:noFill/>
        </p:spPr>
        <p:txBody>
          <a:bodyPr wrap="square">
            <a:spAutoFit/>
          </a:bodyPr>
          <a:lstStyle/>
          <a:p>
            <a:pPr algn="ctr"/>
            <a:r>
              <a:rPr lang="en-US" dirty="0">
                <a:solidFill>
                  <a:schemeClr val="bg1"/>
                </a:solidFill>
              </a:rPr>
              <a:t>MD. Zakaria		ID#1430604042</a:t>
            </a:r>
          </a:p>
          <a:p>
            <a:pPr algn="ctr"/>
            <a:r>
              <a:rPr lang="en-US" i="0" dirty="0">
                <a:solidFill>
                  <a:srgbClr val="E4E6EB"/>
                </a:solidFill>
                <a:effectLst/>
              </a:rPr>
              <a:t>Md. Maruf </a:t>
            </a:r>
            <a:r>
              <a:rPr lang="en-US" i="0" dirty="0" err="1">
                <a:solidFill>
                  <a:srgbClr val="E4E6EB"/>
                </a:solidFill>
                <a:effectLst/>
              </a:rPr>
              <a:t>Billah</a:t>
            </a:r>
            <a:r>
              <a:rPr lang="en-US" i="0" dirty="0">
                <a:solidFill>
                  <a:schemeClr val="bg1"/>
                </a:solidFill>
                <a:effectLst/>
              </a:rPr>
              <a:t>		</a:t>
            </a:r>
            <a:r>
              <a:rPr lang="en-US" dirty="0">
                <a:solidFill>
                  <a:schemeClr val="bg1"/>
                </a:solidFill>
              </a:rPr>
              <a:t>ID#1530671042</a:t>
            </a:r>
          </a:p>
          <a:p>
            <a:pPr algn="ctr"/>
            <a:r>
              <a:rPr lang="en-US" dirty="0" err="1">
                <a:solidFill>
                  <a:schemeClr val="bg1"/>
                </a:solidFill>
              </a:rPr>
              <a:t>Ifthakharul</a:t>
            </a:r>
            <a:r>
              <a:rPr lang="en-US" dirty="0">
                <a:solidFill>
                  <a:schemeClr val="bg1"/>
                </a:solidFill>
              </a:rPr>
              <a:t> </a:t>
            </a:r>
            <a:r>
              <a:rPr lang="en-US" dirty="0" err="1">
                <a:solidFill>
                  <a:schemeClr val="bg1"/>
                </a:solidFill>
              </a:rPr>
              <a:t>Alam</a:t>
            </a:r>
            <a:r>
              <a:rPr lang="en-US" dirty="0">
                <a:solidFill>
                  <a:schemeClr val="bg1"/>
                </a:solidFill>
              </a:rPr>
              <a:t> Shuvo	ID#1530421045</a:t>
            </a:r>
          </a:p>
          <a:p>
            <a:pPr algn="ctr"/>
            <a:r>
              <a:rPr lang="en-US" dirty="0">
                <a:solidFill>
                  <a:schemeClr val="bg1"/>
                </a:solidFill>
              </a:rPr>
              <a:t>Barkatullah Hossain		ID#1530642642</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74289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6D8A44-C7B3-4808-A51F-4C99F42A4D52}"/>
              </a:ext>
            </a:extLst>
          </p:cNvPr>
          <p:cNvSpPr txBox="1"/>
          <p:nvPr/>
        </p:nvSpPr>
        <p:spPr>
          <a:xfrm>
            <a:off x="0" y="16476"/>
            <a:ext cx="12192000" cy="10929980"/>
          </a:xfrm>
          <a:prstGeom prst="rect">
            <a:avLst/>
          </a:prstGeom>
          <a:noFill/>
        </p:spPr>
        <p:txBody>
          <a:bodyPr wrap="square">
            <a:spAutoFit/>
          </a:bodyPr>
          <a:lstStyle/>
          <a:p>
            <a:pPr marL="0" marR="0" algn="ctr">
              <a:lnSpc>
                <a:spcPct val="107000"/>
              </a:lnSpc>
              <a:spcBef>
                <a:spcPts val="200"/>
              </a:spcBef>
              <a:spcAft>
                <a:spcPts val="0"/>
              </a:spcAft>
            </a:pPr>
            <a:r>
              <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rPr>
              <a:t>Learning Management System (LMS)</a:t>
            </a:r>
          </a:p>
          <a:p>
            <a:pPr marL="0" marR="0" algn="ctr">
              <a:lnSpc>
                <a:spcPct val="107000"/>
              </a:lnSpc>
              <a:spcBef>
                <a:spcPts val="200"/>
              </a:spcBef>
              <a:spcAft>
                <a:spcPts val="0"/>
              </a:spcAft>
            </a:pPr>
            <a:endPar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Idea: </a:t>
            </a: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On this modern era and pandemic situation there is necessity of online learning platform based on Bangladesh curriculum. Most of the educational institution doesn’t have any online learning management system. Some of them owned a system but which are not fully function and effective for both students and faculty members. On this pandemic situation numerous students regular educational work flow is getting hampered and lack of a systemic management system, institutions are unable to track/follow their  protocol and facing difficulty manage their large number of students.</a:t>
            </a:r>
            <a:b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Under this circumstance, there is a necessity to build such a kind of advance learning management system which will be universal for all institution, connect everything on one place and full fill their basic core.</a:t>
            </a: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Objectives:</a:t>
            </a: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800"/>
              </a:spcAft>
            </a:pPr>
            <a:r>
              <a:rPr lang="en-US" sz="1800"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The main goal of an LMS is to manage the learning process and connect everything in one place. It will be such a system that works in an automated, pre-determined way. It allows Institution to get registered and create their necessary filed and roles. A platform where student faculty can create a good interaction and assets are uploaded to the Learning Management System, which makes them easily accessible for remote learners. Faculty will able to take class with video conference and able to grade their students based on the assigned task. Student can also take part on group studies over the platform which will also help to enhance their learning. For open credit University the system will create a advance advising system which allows to student to take their desire course with time and also this will be available for faculty to take their desire course with time.</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25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17" name="Arc 16">
            <a:extLst>
              <a:ext uri="{FF2B5EF4-FFF2-40B4-BE49-F238E27FC236}">
                <a16:creationId xmlns:a16="http://schemas.microsoft.com/office/drawing/2014/main" id="{323BBB33-BE69-4404-A446-5CCA250C5F85}"/>
              </a:ext>
            </a:extLst>
          </p:cNvPr>
          <p:cNvSpPr/>
          <p:nvPr/>
        </p:nvSpPr>
        <p:spPr>
          <a:xfrm>
            <a:off x="2649011" y="2847473"/>
            <a:ext cx="6893976" cy="4736123"/>
          </a:xfrm>
          <a:prstGeom prst="arc">
            <a:avLst>
              <a:gd name="adj1" fmla="val 11652380"/>
              <a:gd name="adj2" fmla="val 2079599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Shape 6">
            <a:extLst>
              <a:ext uri="{FF2B5EF4-FFF2-40B4-BE49-F238E27FC236}">
                <a16:creationId xmlns:a16="http://schemas.microsoft.com/office/drawing/2014/main" id="{53A6DF28-1D06-4E06-8198-3F79F29E1D44}"/>
              </a:ext>
            </a:extLst>
          </p:cNvPr>
          <p:cNvSpPr/>
          <p:nvPr/>
        </p:nvSpPr>
        <p:spPr>
          <a:xfrm>
            <a:off x="4090736" y="4924927"/>
            <a:ext cx="4010527" cy="1933074"/>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002060"/>
          </a:solidFill>
          <a:ln>
            <a:no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DFB3AE69-1CA7-4FD9-BF5C-C9CF2522345D}"/>
              </a:ext>
            </a:extLst>
          </p:cNvPr>
          <p:cNvSpPr/>
          <p:nvPr/>
        </p:nvSpPr>
        <p:spPr>
          <a:xfrm>
            <a:off x="4724400" y="5486400"/>
            <a:ext cx="2743200" cy="1371600"/>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F63AF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C9365EE8-3A65-4C7D-AC1C-A39FFD596DBE}"/>
              </a:ext>
            </a:extLst>
          </p:cNvPr>
          <p:cNvSpPr/>
          <p:nvPr/>
        </p:nvSpPr>
        <p:spPr>
          <a:xfrm>
            <a:off x="2297723" y="4010527"/>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744064-C676-4BD6-9662-CCE18D65AE5A}"/>
              </a:ext>
            </a:extLst>
          </p:cNvPr>
          <p:cNvSpPr/>
          <p:nvPr/>
        </p:nvSpPr>
        <p:spPr>
          <a:xfrm>
            <a:off x="4267200" y="2585430"/>
            <a:ext cx="914400" cy="914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E1D0B2C-E44E-4206-A46B-893F66679799}"/>
              </a:ext>
            </a:extLst>
          </p:cNvPr>
          <p:cNvSpPr/>
          <p:nvPr/>
        </p:nvSpPr>
        <p:spPr>
          <a:xfrm>
            <a:off x="6852637" y="2585430"/>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95A4075-01BC-4B3C-8390-94BFEF1E36E5}"/>
              </a:ext>
            </a:extLst>
          </p:cNvPr>
          <p:cNvSpPr/>
          <p:nvPr/>
        </p:nvSpPr>
        <p:spPr>
          <a:xfrm>
            <a:off x="8892249" y="4010527"/>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88CBCFF2-1C05-40A5-A545-2ECCED7390CE}"/>
              </a:ext>
            </a:extLst>
          </p:cNvPr>
          <p:cNvSpPr/>
          <p:nvPr/>
        </p:nvSpPr>
        <p:spPr>
          <a:xfrm rot="10800000">
            <a:off x="8685784" y="2161673"/>
            <a:ext cx="258148" cy="4010527"/>
          </a:xfrm>
          <a:prstGeom prst="triangle">
            <a:avLst>
              <a:gd name="adj" fmla="val 536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0965825-6AEE-436C-9D37-7A8CA335BACD}"/>
              </a:ext>
            </a:extLst>
          </p:cNvPr>
          <p:cNvGrpSpPr/>
          <p:nvPr/>
        </p:nvGrpSpPr>
        <p:grpSpPr>
          <a:xfrm>
            <a:off x="5960826" y="3429000"/>
            <a:ext cx="258148" cy="6851001"/>
            <a:chOff x="3429037" y="349899"/>
            <a:chExt cx="258148" cy="6851001"/>
          </a:xfrm>
        </p:grpSpPr>
        <p:sp>
          <p:nvSpPr>
            <p:cNvPr id="21" name="Isosceles Triangle 20">
              <a:extLst>
                <a:ext uri="{FF2B5EF4-FFF2-40B4-BE49-F238E27FC236}">
                  <a16:creationId xmlns:a16="http://schemas.microsoft.com/office/drawing/2014/main" id="{042C58C8-FA1D-430C-A740-24606726EBA6}"/>
                </a:ext>
              </a:extLst>
            </p:cNvPr>
            <p:cNvSpPr/>
            <p:nvPr/>
          </p:nvSpPr>
          <p:spPr>
            <a:xfrm>
              <a:off x="3429037" y="349899"/>
              <a:ext cx="258148" cy="3429000"/>
            </a:xfrm>
            <a:prstGeom prst="triangle">
              <a:avLst/>
            </a:prstGeom>
            <a:solidFill>
              <a:srgbClr val="F63A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3952812-4E06-4A98-B8C5-D0F1B14029A7}"/>
                </a:ext>
              </a:extLst>
            </p:cNvPr>
            <p:cNvSpPr/>
            <p:nvPr/>
          </p:nvSpPr>
          <p:spPr>
            <a:xfrm rot="10800000">
              <a:off x="3429037" y="3771900"/>
              <a:ext cx="258148" cy="342900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9CE262E-9A8A-49C6-97C6-3A1D689E4ACF}"/>
              </a:ext>
            </a:extLst>
          </p:cNvPr>
          <p:cNvGrpSpPr/>
          <p:nvPr/>
        </p:nvGrpSpPr>
        <p:grpSpPr>
          <a:xfrm>
            <a:off x="6852637" y="2216097"/>
            <a:ext cx="1030536" cy="1190899"/>
            <a:chOff x="6852637" y="2216097"/>
            <a:chExt cx="1030536" cy="1190899"/>
          </a:xfrm>
        </p:grpSpPr>
        <p:pic>
          <p:nvPicPr>
            <p:cNvPr id="32" name="Graphic 31" descr="Classroom">
              <a:extLst>
                <a:ext uri="{FF2B5EF4-FFF2-40B4-BE49-F238E27FC236}">
                  <a16:creationId xmlns:a16="http://schemas.microsoft.com/office/drawing/2014/main" id="{4F21D9A5-5154-411D-A789-B8C769F5BF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332" y="2635986"/>
              <a:ext cx="771010" cy="771010"/>
            </a:xfrm>
            <a:prstGeom prst="rect">
              <a:avLst/>
            </a:prstGeom>
            <a:effectLst/>
          </p:spPr>
        </p:pic>
        <p:sp>
          <p:nvSpPr>
            <p:cNvPr id="18" name="TextBox 17">
              <a:extLst>
                <a:ext uri="{FF2B5EF4-FFF2-40B4-BE49-F238E27FC236}">
                  <a16:creationId xmlns:a16="http://schemas.microsoft.com/office/drawing/2014/main" id="{1187AE8B-D0AF-46AC-BB4B-8250168FBD53}"/>
                </a:ext>
              </a:extLst>
            </p:cNvPr>
            <p:cNvSpPr txBox="1"/>
            <p:nvPr/>
          </p:nvSpPr>
          <p:spPr>
            <a:xfrm>
              <a:off x="6852637" y="2216097"/>
              <a:ext cx="1030536" cy="369332"/>
            </a:xfrm>
            <a:prstGeom prst="rect">
              <a:avLst/>
            </a:prstGeom>
            <a:noFill/>
          </p:spPr>
          <p:txBody>
            <a:bodyPr wrap="square">
              <a:spAutoFit/>
            </a:bodyPr>
            <a:lstStyle/>
            <a:p>
              <a:r>
                <a:rPr lang="en-US" dirty="0">
                  <a:solidFill>
                    <a:schemeClr val="bg2"/>
                  </a:solidFill>
                  <a:latin typeface="Arial" panose="020B0604020202020204" pitchFamily="34" charset="0"/>
                  <a:cs typeface="Arial" panose="020B0604020202020204" pitchFamily="34" charset="0"/>
                </a:rPr>
                <a:t>teacher</a:t>
              </a:r>
            </a:p>
          </p:txBody>
        </p:sp>
      </p:grpSp>
      <p:grpSp>
        <p:nvGrpSpPr>
          <p:cNvPr id="33" name="Group 32">
            <a:extLst>
              <a:ext uri="{FF2B5EF4-FFF2-40B4-BE49-F238E27FC236}">
                <a16:creationId xmlns:a16="http://schemas.microsoft.com/office/drawing/2014/main" id="{8C487E78-485B-4B43-B4BF-E9F6074580BE}"/>
              </a:ext>
            </a:extLst>
          </p:cNvPr>
          <p:cNvGrpSpPr/>
          <p:nvPr/>
        </p:nvGrpSpPr>
        <p:grpSpPr>
          <a:xfrm>
            <a:off x="8892249" y="3681544"/>
            <a:ext cx="1041588" cy="1243383"/>
            <a:chOff x="8892249" y="3681544"/>
            <a:chExt cx="1041588" cy="1243383"/>
          </a:xfrm>
        </p:grpSpPr>
        <p:pic>
          <p:nvPicPr>
            <p:cNvPr id="28" name="Graphic 27" descr="Graduation cap">
              <a:extLst>
                <a:ext uri="{FF2B5EF4-FFF2-40B4-BE49-F238E27FC236}">
                  <a16:creationId xmlns:a16="http://schemas.microsoft.com/office/drawing/2014/main" id="{345A4BD6-C93F-4935-ACCB-EF2C4958FA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92249" y="4010527"/>
              <a:ext cx="914400" cy="914400"/>
            </a:xfrm>
            <a:prstGeom prst="rect">
              <a:avLst/>
            </a:prstGeom>
            <a:effectLst/>
          </p:spPr>
        </p:pic>
        <p:sp>
          <p:nvSpPr>
            <p:cNvPr id="24" name="TextBox 23">
              <a:extLst>
                <a:ext uri="{FF2B5EF4-FFF2-40B4-BE49-F238E27FC236}">
                  <a16:creationId xmlns:a16="http://schemas.microsoft.com/office/drawing/2014/main" id="{3B483DEA-007C-4620-A075-A971121FB413}"/>
                </a:ext>
              </a:extLst>
            </p:cNvPr>
            <p:cNvSpPr txBox="1"/>
            <p:nvPr/>
          </p:nvSpPr>
          <p:spPr>
            <a:xfrm>
              <a:off x="8967677" y="3681544"/>
              <a:ext cx="96616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student</a:t>
              </a:r>
            </a:p>
          </p:txBody>
        </p:sp>
      </p:grpSp>
      <p:grpSp>
        <p:nvGrpSpPr>
          <p:cNvPr id="26" name="Group 25">
            <a:extLst>
              <a:ext uri="{FF2B5EF4-FFF2-40B4-BE49-F238E27FC236}">
                <a16:creationId xmlns:a16="http://schemas.microsoft.com/office/drawing/2014/main" id="{63E1D473-6E49-4779-9267-3AD0B6459FCD}"/>
              </a:ext>
            </a:extLst>
          </p:cNvPr>
          <p:cNvGrpSpPr/>
          <p:nvPr/>
        </p:nvGrpSpPr>
        <p:grpSpPr>
          <a:xfrm>
            <a:off x="2338623" y="3641195"/>
            <a:ext cx="832600" cy="1120132"/>
            <a:chOff x="2338623" y="3641195"/>
            <a:chExt cx="832600" cy="1120132"/>
          </a:xfrm>
        </p:grpSpPr>
        <p:sp>
          <p:nvSpPr>
            <p:cNvPr id="20" name="TextBox 19">
              <a:extLst>
                <a:ext uri="{FF2B5EF4-FFF2-40B4-BE49-F238E27FC236}">
                  <a16:creationId xmlns:a16="http://schemas.microsoft.com/office/drawing/2014/main" id="{A39D29F8-DA0F-4B63-9047-9E4FBE75D2AA}"/>
                </a:ext>
              </a:extLst>
            </p:cNvPr>
            <p:cNvSpPr txBox="1"/>
            <p:nvPr/>
          </p:nvSpPr>
          <p:spPr>
            <a:xfrm>
              <a:off x="2338623" y="3641195"/>
              <a:ext cx="83260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admin</a:t>
              </a:r>
            </a:p>
          </p:txBody>
        </p:sp>
        <p:pic>
          <p:nvPicPr>
            <p:cNvPr id="10" name="Picture 9">
              <a:extLst>
                <a:ext uri="{FF2B5EF4-FFF2-40B4-BE49-F238E27FC236}">
                  <a16:creationId xmlns:a16="http://schemas.microsoft.com/office/drawing/2014/main" id="{C12B1092-9C68-4804-BFEF-EC3AEF234B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9523" y="4010527"/>
              <a:ext cx="750800" cy="750800"/>
            </a:xfrm>
            <a:prstGeom prst="rect">
              <a:avLst/>
            </a:prstGeom>
            <a:effectLst/>
          </p:spPr>
        </p:pic>
      </p:grpSp>
      <p:grpSp>
        <p:nvGrpSpPr>
          <p:cNvPr id="30" name="Group 29">
            <a:extLst>
              <a:ext uri="{FF2B5EF4-FFF2-40B4-BE49-F238E27FC236}">
                <a16:creationId xmlns:a16="http://schemas.microsoft.com/office/drawing/2014/main" id="{09816D58-91E0-492C-834F-F2E1BA945A8B}"/>
              </a:ext>
            </a:extLst>
          </p:cNvPr>
          <p:cNvGrpSpPr/>
          <p:nvPr/>
        </p:nvGrpSpPr>
        <p:grpSpPr>
          <a:xfrm>
            <a:off x="4208909" y="2222645"/>
            <a:ext cx="1030537" cy="1184351"/>
            <a:chOff x="4208909" y="2222645"/>
            <a:chExt cx="1030537" cy="1184351"/>
          </a:xfrm>
        </p:grpSpPr>
        <p:pic>
          <p:nvPicPr>
            <p:cNvPr id="8" name="Picture 7">
              <a:extLst>
                <a:ext uri="{FF2B5EF4-FFF2-40B4-BE49-F238E27FC236}">
                  <a16:creationId xmlns:a16="http://schemas.microsoft.com/office/drawing/2014/main" id="{5BF29506-9D24-46FF-8EB2-41BEC0262F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669" y="2591978"/>
              <a:ext cx="815018" cy="815018"/>
            </a:xfrm>
            <a:prstGeom prst="rect">
              <a:avLst/>
            </a:prstGeom>
            <a:effectLst/>
          </p:spPr>
        </p:pic>
        <p:sp>
          <p:nvSpPr>
            <p:cNvPr id="29" name="TextBox 28">
              <a:extLst>
                <a:ext uri="{FF2B5EF4-FFF2-40B4-BE49-F238E27FC236}">
                  <a16:creationId xmlns:a16="http://schemas.microsoft.com/office/drawing/2014/main" id="{FA85F566-3CED-49FB-82DE-75F53D8567EC}"/>
                </a:ext>
              </a:extLst>
            </p:cNvPr>
            <p:cNvSpPr txBox="1"/>
            <p:nvPr/>
          </p:nvSpPr>
          <p:spPr>
            <a:xfrm>
              <a:off x="4208909" y="2222645"/>
              <a:ext cx="1030537"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institute</a:t>
              </a:r>
            </a:p>
          </p:txBody>
        </p:sp>
      </p:grpSp>
    </p:spTree>
    <p:extLst>
      <p:ext uri="{BB962C8B-B14F-4D97-AF65-F5344CB8AC3E}">
        <p14:creationId xmlns:p14="http://schemas.microsoft.com/office/powerpoint/2010/main" val="285404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3300000">
                                      <p:cBhvr>
                                        <p:cTn id="6" dur="500" fill="hold"/>
                                        <p:tgtEl>
                                          <p:spTgt spid="23"/>
                                        </p:tgtEl>
                                        <p:attrNameLst>
                                          <p:attrName>r</p:attrName>
                                        </p:attrNameLst>
                                      </p:cBhvr>
                                    </p:animRot>
                                  </p:childTnLst>
                                </p:cTn>
                              </p:par>
                            </p:childTnLst>
                          </p:cTn>
                        </p:par>
                        <p:par>
                          <p:cTn id="7" fill="hold">
                            <p:stCondLst>
                              <p:cond delay="500"/>
                            </p:stCondLst>
                            <p:childTnLst>
                              <p:par>
                                <p:cTn id="8" presetID="22" presetClass="entr" presetSubtype="4"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00000">
                                      <p:cBhvr>
                                        <p:cTn id="14" dur="500" fill="hold"/>
                                        <p:tgtEl>
                                          <p:spTgt spid="23"/>
                                        </p:tgtEl>
                                        <p:attrNameLst>
                                          <p:attrName>r</p:attrName>
                                        </p:attrNameLst>
                                      </p:cBhvr>
                                    </p:animRo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down)">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2280000">
                                      <p:cBhvr>
                                        <p:cTn id="22" dur="500" fill="hold"/>
                                        <p:tgtEl>
                                          <p:spTgt spid="23"/>
                                        </p:tgtEl>
                                        <p:attrNameLst>
                                          <p:attrName>r</p:attrName>
                                        </p:attrNameLst>
                                      </p:cBhvr>
                                    </p:animRo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2220000">
                                      <p:cBhvr>
                                        <p:cTn id="30" dur="500" fill="hold"/>
                                        <p:tgtEl>
                                          <p:spTgt spid="23"/>
                                        </p:tgtEl>
                                        <p:attrNameLst>
                                          <p:attrName>r</p:attrName>
                                        </p:attrNameLst>
                                      </p:cBhvr>
                                    </p:animRo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down)">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Admin</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b="1" dirty="0">
                <a:solidFill>
                  <a:schemeClr val="bg1"/>
                </a:solidFill>
              </a:rPr>
              <a:t>Dashboard</a:t>
            </a:r>
            <a:r>
              <a:rPr lang="en-US" sz="1800" dirty="0">
                <a:solidFill>
                  <a:schemeClr val="bg1"/>
                </a:solidFill>
              </a:rPr>
              <a:t>: Student can see of his class work.</a:t>
            </a:r>
          </a:p>
          <a:p>
            <a:pPr>
              <a:buFont typeface="Wingdings" panose="05000000000000000000" pitchFamily="2" charset="2"/>
              <a:buChar char="v"/>
            </a:pPr>
            <a:r>
              <a:rPr lang="en-US" sz="1800" b="1" i="0" u="none" strike="noStrike" baseline="0" dirty="0">
                <a:solidFill>
                  <a:srgbClr val="FFFFFF"/>
                </a:solidFill>
                <a:latin typeface="SegoeUI"/>
              </a:rPr>
              <a:t>Institutions</a:t>
            </a:r>
            <a:r>
              <a:rPr lang="en-US" sz="1800" b="0" i="0" u="none" strike="noStrike" baseline="0" dirty="0">
                <a:solidFill>
                  <a:srgbClr val="FFFFFF"/>
                </a:solidFill>
                <a:latin typeface="SegoeUI"/>
              </a:rPr>
              <a:t>: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1" i="0" u="none" strike="noStrike" baseline="0" dirty="0">
                <a:solidFill>
                  <a:srgbClr val="FFFFFF"/>
                </a:solidFill>
                <a:latin typeface="SegoeUI"/>
              </a:rPr>
              <a:t>Packages</a:t>
            </a:r>
            <a:r>
              <a:rPr lang="en-US" sz="1800" b="0" i="0" u="none" strike="noStrike" baseline="0" dirty="0">
                <a:solidFill>
                  <a:srgbClr val="FFFFFF"/>
                </a:solidFill>
                <a:latin typeface="SegoeUI"/>
              </a:rPr>
              <a:t>: this function use for check course list.</a:t>
            </a:r>
          </a:p>
          <a:p>
            <a:pPr>
              <a:buFont typeface="Wingdings" panose="05000000000000000000" pitchFamily="2" charset="2"/>
              <a:buChar char="v"/>
            </a:pPr>
            <a:r>
              <a:rPr lang="en-US" sz="1800" b="1" dirty="0">
                <a:solidFill>
                  <a:srgbClr val="FFFFFF"/>
                </a:solidFill>
                <a:latin typeface="SegoeUI"/>
              </a:rPr>
              <a:t>Earnings</a:t>
            </a:r>
            <a:r>
              <a:rPr lang="en-US" sz="1800" dirty="0">
                <a:solidFill>
                  <a:srgbClr val="FFFFFF"/>
                </a:solidFill>
                <a:latin typeface="SegoeUI"/>
              </a:rPr>
              <a:t>: to take course.</a:t>
            </a:r>
          </a:p>
          <a:p>
            <a:pPr>
              <a:buFont typeface="Wingdings" panose="05000000000000000000" pitchFamily="2" charset="2"/>
              <a:buChar char="v"/>
            </a:pPr>
            <a:r>
              <a:rPr lang="en-US" sz="1800" b="1" i="0" u="none" strike="noStrike" baseline="0" dirty="0">
                <a:solidFill>
                  <a:srgbClr val="FFFFFF"/>
                </a:solidFill>
                <a:latin typeface="SegoeUI"/>
              </a:rPr>
              <a:t>Backup</a:t>
            </a:r>
            <a:r>
              <a:rPr lang="en-US" sz="1800" b="0" i="0" u="none" strike="noStrike" baseline="0" dirty="0">
                <a:solidFill>
                  <a:srgbClr val="FFFFFF"/>
                </a:solidFill>
                <a:latin typeface="SegoeUI"/>
              </a:rPr>
              <a:t>: Basic information get from this function.</a:t>
            </a:r>
          </a:p>
          <a:p>
            <a:pPr>
              <a:buFont typeface="Wingdings" panose="05000000000000000000" pitchFamily="2" charset="2"/>
              <a:buChar char="v"/>
            </a:pPr>
            <a:r>
              <a:rPr lang="en-US" sz="1800" b="1" dirty="0">
                <a:solidFill>
                  <a:srgbClr val="FFFFFF"/>
                </a:solidFill>
                <a:latin typeface="SegoeUI"/>
              </a:rPr>
              <a:t>Verify</a:t>
            </a:r>
            <a:r>
              <a:rPr lang="en-US" sz="1800" dirty="0">
                <a:solidFill>
                  <a:srgbClr val="FFFFFF"/>
                </a:solidFill>
                <a:latin typeface="SegoeUI"/>
              </a:rPr>
              <a:t> </a:t>
            </a:r>
            <a:r>
              <a:rPr lang="en-US" sz="1800" b="1" dirty="0">
                <a:solidFill>
                  <a:srgbClr val="FFFFFF"/>
                </a:solidFill>
                <a:latin typeface="SegoeUI"/>
              </a:rPr>
              <a:t>institutions</a:t>
            </a:r>
            <a:r>
              <a:rPr lang="en-US" sz="1800" dirty="0">
                <a:solidFill>
                  <a:srgbClr val="FFFFFF"/>
                </a:solidFill>
                <a:latin typeface="SegoeUI"/>
              </a:rPr>
              <a:t>: watch class time and also highlight the class time.</a:t>
            </a:r>
          </a:p>
          <a:p>
            <a:pPr>
              <a:buFont typeface="Wingdings" panose="05000000000000000000" pitchFamily="2" charset="2"/>
              <a:buChar char="v"/>
            </a:pPr>
            <a:r>
              <a:rPr lang="en-US" sz="1800" b="1" dirty="0">
                <a:solidFill>
                  <a:srgbClr val="FFFFFF"/>
                </a:solidFill>
                <a:latin typeface="SegoeUI"/>
              </a:rPr>
              <a:t>Profile</a:t>
            </a:r>
            <a:r>
              <a:rPr lang="en-US" sz="1800" dirty="0">
                <a:solidFill>
                  <a:srgbClr val="FFFFFF"/>
                </a:solidFill>
                <a:latin typeface="SegoeUI"/>
              </a:rPr>
              <a:t>: Student can be add of his/ her classmates.</a:t>
            </a:r>
            <a:endParaRPr lang="en-US" sz="1800" dirty="0">
              <a:solidFill>
                <a:schemeClr val="bg1"/>
              </a:solidFill>
            </a:endParaRPr>
          </a:p>
          <a:p>
            <a:pPr>
              <a:buFont typeface="Wingdings" panose="05000000000000000000" pitchFamily="2" charset="2"/>
              <a:buChar char="v"/>
            </a:pPr>
            <a:r>
              <a:rPr lang="en-US" sz="1800" b="1" dirty="0">
                <a:solidFill>
                  <a:schemeClr val="bg1"/>
                </a:solidFill>
              </a:rPr>
              <a:t>Font</a:t>
            </a:r>
            <a:r>
              <a:rPr lang="en-US" sz="1800" dirty="0">
                <a:solidFill>
                  <a:schemeClr val="bg1"/>
                </a:solidFill>
              </a:rPr>
              <a:t> </a:t>
            </a:r>
            <a:r>
              <a:rPr lang="en-US" sz="1800" b="1" dirty="0">
                <a:solidFill>
                  <a:schemeClr val="bg1"/>
                </a:solidFill>
              </a:rPr>
              <a:t>page</a:t>
            </a:r>
            <a:r>
              <a:rPr lang="en-US" sz="1800" dirty="0">
                <a:solidFill>
                  <a:schemeClr val="bg1"/>
                </a:solidFill>
              </a:rPr>
              <a:t> </a:t>
            </a:r>
            <a:r>
              <a:rPr lang="en-US" sz="1800" b="1" dirty="0">
                <a:solidFill>
                  <a:schemeClr val="bg1"/>
                </a:solidFill>
              </a:rPr>
              <a:t>content</a:t>
            </a:r>
            <a:r>
              <a:rPr lang="en-US" sz="1800" dirty="0">
                <a:solidFill>
                  <a:schemeClr val="bg1"/>
                </a:solidFill>
              </a:rPr>
              <a:t>: count attendance, missing class number etc.</a:t>
            </a:r>
          </a:p>
          <a:p>
            <a:pPr>
              <a:buFont typeface="Wingdings" panose="05000000000000000000" pitchFamily="2" charset="2"/>
              <a:buChar char="v"/>
            </a:pPr>
            <a:r>
              <a:rPr lang="en-US" sz="1800" b="1" dirty="0">
                <a:solidFill>
                  <a:schemeClr val="bg1"/>
                </a:solidFill>
              </a:rPr>
              <a:t>Font</a:t>
            </a:r>
            <a:r>
              <a:rPr lang="en-US" sz="1800" dirty="0">
                <a:solidFill>
                  <a:schemeClr val="bg1"/>
                </a:solidFill>
              </a:rPr>
              <a:t> </a:t>
            </a:r>
            <a:r>
              <a:rPr lang="en-US" sz="1800" b="1" dirty="0">
                <a:solidFill>
                  <a:schemeClr val="bg1"/>
                </a:solidFill>
              </a:rPr>
              <a:t>page</a:t>
            </a:r>
            <a:r>
              <a:rPr lang="en-US" sz="1800" dirty="0">
                <a:solidFill>
                  <a:schemeClr val="bg1"/>
                </a:solidFill>
              </a:rPr>
              <a:t> </a:t>
            </a:r>
            <a:r>
              <a:rPr lang="en-US" sz="1800" b="1" dirty="0">
                <a:solidFill>
                  <a:schemeClr val="bg1"/>
                </a:solidFill>
              </a:rPr>
              <a:t>notice</a:t>
            </a:r>
            <a:r>
              <a:rPr lang="en-US" sz="1800" dirty="0">
                <a:solidFill>
                  <a:schemeClr val="bg1"/>
                </a:solidFill>
              </a:rPr>
              <a:t>: Every student must be registered and have an unique id that is need to access for LMS.</a:t>
            </a:r>
          </a:p>
          <a:p>
            <a:pPr>
              <a:buFont typeface="Wingdings" panose="05000000000000000000" pitchFamily="2" charset="2"/>
              <a:buChar char="v"/>
            </a:pPr>
            <a:r>
              <a:rPr lang="en-US" sz="1800" b="1" dirty="0">
                <a:solidFill>
                  <a:schemeClr val="bg1"/>
                </a:solidFill>
              </a:rPr>
              <a:t>Log Out</a:t>
            </a:r>
            <a:r>
              <a:rPr lang="en-US" sz="1800" dirty="0">
                <a:solidFill>
                  <a:schemeClr val="bg1"/>
                </a:solidFill>
              </a:rPr>
              <a:t>: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2943054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Institution</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1272935"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b="1" dirty="0">
                <a:solidFill>
                  <a:srgbClr val="FFFFFF"/>
                </a:solidFill>
              </a:rPr>
              <a:t>Courses</a:t>
            </a:r>
            <a:r>
              <a:rPr lang="en-US" sz="1800" b="0" i="0" u="none" strike="noStrike" baseline="0" dirty="0">
                <a:solidFill>
                  <a:srgbClr val="FFFFFF"/>
                </a:solidFill>
              </a:rPr>
              <a:t>: In this function institution will assign courses to the instructors, students and can manage all courses and theirs section and time also</a:t>
            </a:r>
            <a:r>
              <a:rPr lang="en-US" sz="1800" dirty="0">
                <a:solidFill>
                  <a:srgbClr val="FFFFFF"/>
                </a:solidFill>
              </a:rPr>
              <a:t>.</a:t>
            </a:r>
            <a:endParaRPr lang="en-US" sz="1800" b="0" i="0" u="none" strike="noStrike" baseline="0" dirty="0">
              <a:solidFill>
                <a:srgbClr val="FFFFFF"/>
              </a:solidFill>
            </a:endParaRPr>
          </a:p>
          <a:p>
            <a:pPr>
              <a:buFont typeface="Wingdings" panose="05000000000000000000" pitchFamily="2" charset="2"/>
              <a:buChar char="v"/>
            </a:pPr>
            <a:r>
              <a:rPr lang="en-US" sz="1800" b="1" i="0" u="none" strike="noStrike" baseline="0" dirty="0">
                <a:solidFill>
                  <a:srgbClr val="FFFFFF"/>
                </a:solidFill>
              </a:rPr>
              <a:t>Faculty</a:t>
            </a:r>
            <a:r>
              <a:rPr lang="en-US" sz="1800" b="0" i="0" u="none" strike="noStrike" baseline="0" dirty="0">
                <a:solidFill>
                  <a:srgbClr val="FFFFFF"/>
                </a:solidFill>
              </a:rPr>
              <a:t>: Here institution can add faculty, delete faculty, modify faculty information.</a:t>
            </a:r>
          </a:p>
          <a:p>
            <a:pPr>
              <a:buFont typeface="Wingdings" panose="05000000000000000000" pitchFamily="2" charset="2"/>
              <a:buChar char="v"/>
            </a:pPr>
            <a:r>
              <a:rPr lang="en-US" sz="1800" b="1" dirty="0">
                <a:solidFill>
                  <a:srgbClr val="FFFFFF"/>
                </a:solidFill>
              </a:rPr>
              <a:t>Student</a:t>
            </a:r>
            <a:r>
              <a:rPr lang="en-US" sz="1800" dirty="0">
                <a:solidFill>
                  <a:srgbClr val="FFFFFF"/>
                </a:solidFill>
              </a:rPr>
              <a:t>: Here institution can add student, delete student, modify student information.</a:t>
            </a:r>
          </a:p>
          <a:p>
            <a:pPr>
              <a:buFont typeface="Wingdings" panose="05000000000000000000" pitchFamily="2" charset="2"/>
              <a:buChar char="v"/>
            </a:pPr>
            <a:r>
              <a:rPr lang="en-US" sz="1800" b="1" dirty="0">
                <a:solidFill>
                  <a:srgbClr val="FFFFFF"/>
                </a:solidFill>
              </a:rPr>
              <a:t>Sent notification</a:t>
            </a:r>
            <a:r>
              <a:rPr lang="en-US" sz="1800" b="0" i="0" u="none" strike="noStrike" baseline="0" dirty="0">
                <a:solidFill>
                  <a:srgbClr val="FFFFFF"/>
                </a:solidFill>
              </a:rPr>
              <a:t>: From here institution can notify all students and instructor or any particular student or instructor.</a:t>
            </a:r>
          </a:p>
          <a:p>
            <a:pPr>
              <a:buFont typeface="Wingdings" panose="05000000000000000000" pitchFamily="2" charset="2"/>
              <a:buChar char="v"/>
            </a:pPr>
            <a:r>
              <a:rPr lang="en-US" sz="1800" b="1" dirty="0">
                <a:solidFill>
                  <a:srgbClr val="FFFFFF"/>
                </a:solidFill>
                <a:cs typeface="Calibri Light" panose="020F0302020204030204" pitchFamily="34" charset="0"/>
              </a:rPr>
              <a:t>Grade</a:t>
            </a:r>
            <a:r>
              <a:rPr lang="en-US" sz="1800" dirty="0">
                <a:solidFill>
                  <a:srgbClr val="FFFFFF"/>
                </a:solidFill>
              </a:rPr>
              <a:t>: This function will provide the grade of all student and institution can watch any particular students grade also.</a:t>
            </a:r>
          </a:p>
          <a:p>
            <a:pPr>
              <a:buFont typeface="Wingdings" panose="05000000000000000000" pitchFamily="2" charset="2"/>
              <a:buChar char="v"/>
            </a:pPr>
            <a:r>
              <a:rPr lang="en-US" sz="1800" b="1" dirty="0">
                <a:solidFill>
                  <a:srgbClr val="FFFFFF"/>
                </a:solidFill>
                <a:cs typeface="Calibri" panose="020F0502020204030204" pitchFamily="34" charset="0"/>
              </a:rPr>
              <a:t>Assign courses</a:t>
            </a:r>
            <a:r>
              <a:rPr lang="en-US" sz="1800" dirty="0">
                <a:solidFill>
                  <a:srgbClr val="FFFFFF"/>
                </a:solidFill>
              </a:rPr>
              <a:t>: Here institution can assign any course to the student and instructors.</a:t>
            </a:r>
            <a:endParaRPr lang="en-US" sz="1800" dirty="0">
              <a:solidFill>
                <a:schemeClr val="bg1"/>
              </a:solidFill>
            </a:endParaRPr>
          </a:p>
          <a:p>
            <a:pPr>
              <a:buFont typeface="Wingdings" panose="05000000000000000000" pitchFamily="2" charset="2"/>
              <a:buChar char="v"/>
            </a:pPr>
            <a:r>
              <a:rPr lang="en-US" sz="1800" b="1" dirty="0">
                <a:solidFill>
                  <a:schemeClr val="bg1"/>
                </a:solidFill>
              </a:rPr>
              <a:t>Advising rules</a:t>
            </a:r>
            <a:r>
              <a:rPr lang="en-US" sz="1800" dirty="0">
                <a:solidFill>
                  <a:schemeClr val="bg1"/>
                </a:solidFill>
              </a:rPr>
              <a:t>: Here institution can set the rules of course registration.</a:t>
            </a:r>
          </a:p>
          <a:p>
            <a:pPr>
              <a:buFont typeface="Wingdings" panose="05000000000000000000" pitchFamily="2" charset="2"/>
              <a:buChar char="v"/>
            </a:pPr>
            <a:r>
              <a:rPr lang="en-US" sz="1800" b="1" dirty="0">
                <a:solidFill>
                  <a:schemeClr val="bg1"/>
                </a:solidFill>
              </a:rPr>
              <a:t>Result backup</a:t>
            </a:r>
            <a:r>
              <a:rPr lang="en-US" sz="1800" dirty="0">
                <a:solidFill>
                  <a:schemeClr val="bg1"/>
                </a:solidFill>
              </a:rPr>
              <a:t>: Here institution will have backup for all results of every students.</a:t>
            </a:r>
          </a:p>
          <a:p>
            <a:pPr>
              <a:buFont typeface="Wingdings" panose="05000000000000000000" pitchFamily="2" charset="2"/>
              <a:buChar char="v"/>
            </a:pPr>
            <a:r>
              <a:rPr lang="en-US" sz="1800" b="1" dirty="0">
                <a:solidFill>
                  <a:schemeClr val="bg1"/>
                </a:solidFill>
              </a:rPr>
              <a:t>University profile</a:t>
            </a:r>
            <a:r>
              <a:rPr lang="en-US" sz="1800" dirty="0">
                <a:solidFill>
                  <a:schemeClr val="bg1"/>
                </a:solidFill>
              </a:rPr>
              <a:t>: This function will show details of that institution which registered into the system.</a:t>
            </a:r>
          </a:p>
          <a:p>
            <a:pPr>
              <a:buFont typeface="Wingdings" panose="05000000000000000000" pitchFamily="2" charset="2"/>
              <a:buChar char="v"/>
            </a:pPr>
            <a:r>
              <a:rPr lang="en-US" sz="1800" b="1" dirty="0">
                <a:solidFill>
                  <a:schemeClr val="bg1"/>
                </a:solidFill>
              </a:rPr>
              <a:t>Add role</a:t>
            </a:r>
            <a:r>
              <a:rPr lang="en-US" sz="1800" dirty="0">
                <a:solidFill>
                  <a:schemeClr val="bg1"/>
                </a:solidFill>
              </a:rPr>
              <a:t>: Here institution can assign the role for any instructor.</a:t>
            </a:r>
          </a:p>
          <a:p>
            <a:pPr>
              <a:buFont typeface="Wingdings" panose="05000000000000000000" pitchFamily="2" charset="2"/>
              <a:buChar char="v"/>
            </a:pPr>
            <a:r>
              <a:rPr lang="en-US" sz="1800" b="1" dirty="0">
                <a:solidFill>
                  <a:schemeClr val="bg1"/>
                </a:solidFill>
              </a:rPr>
              <a:t>See offer course time</a:t>
            </a:r>
            <a:r>
              <a:rPr lang="en-US" sz="1800" dirty="0">
                <a:solidFill>
                  <a:schemeClr val="bg1"/>
                </a:solidFill>
              </a:rPr>
              <a:t>: Here institution can see the desired courses and their time of any student’s or instructor’s.</a:t>
            </a:r>
          </a:p>
          <a:p>
            <a:pPr>
              <a:buFont typeface="Wingdings" panose="05000000000000000000" pitchFamily="2" charset="2"/>
              <a:buChar char="v"/>
            </a:pPr>
            <a:r>
              <a:rPr lang="en-US" sz="1800" b="1" dirty="0">
                <a:solidFill>
                  <a:schemeClr val="bg1"/>
                </a:solidFill>
              </a:rPr>
              <a:t>Dashboard</a:t>
            </a:r>
            <a:r>
              <a:rPr lang="en-US" sz="1800" dirty="0">
                <a:solidFill>
                  <a:schemeClr val="bg1"/>
                </a:solidFill>
              </a:rPr>
              <a:t>: It will show all students, courses and instructor under </a:t>
            </a:r>
            <a:r>
              <a:rPr lang="en-US" sz="1800">
                <a:solidFill>
                  <a:schemeClr val="bg1"/>
                </a:solidFill>
              </a:rPr>
              <a:t>the institution.</a:t>
            </a:r>
            <a:endParaRPr lang="en-US" sz="1800" dirty="0">
              <a:solidFill>
                <a:schemeClr val="bg1"/>
              </a:solidFill>
            </a:endParaRPr>
          </a:p>
          <a:p>
            <a:pPr marL="0" indent="0">
              <a:buNone/>
            </a:pPr>
            <a:endParaRPr lang="en-US" sz="1800" dirty="0"/>
          </a:p>
        </p:txBody>
      </p:sp>
    </p:spTree>
    <p:extLst>
      <p:ext uri="{BB962C8B-B14F-4D97-AF65-F5344CB8AC3E}">
        <p14:creationId xmlns:p14="http://schemas.microsoft.com/office/powerpoint/2010/main" val="92577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Teacher</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1272935"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b="1" dirty="0">
                <a:solidFill>
                  <a:schemeClr val="bg1"/>
                </a:solidFill>
              </a:rPr>
              <a:t>My Courses</a:t>
            </a:r>
            <a:r>
              <a:rPr lang="en-US" sz="1800" dirty="0">
                <a:solidFill>
                  <a:schemeClr val="bg1"/>
                </a:solidFill>
              </a:rPr>
              <a:t>: In this function instructor can see which courses and sections he is taking in a particular semester.</a:t>
            </a:r>
          </a:p>
          <a:p>
            <a:pPr>
              <a:buFont typeface="Wingdings" panose="05000000000000000000" pitchFamily="2" charset="2"/>
              <a:buChar char="v"/>
            </a:pPr>
            <a:r>
              <a:rPr lang="en-US" sz="1800" b="1" dirty="0">
                <a:solidFill>
                  <a:srgbClr val="FFFFFF"/>
                </a:solidFill>
              </a:rPr>
              <a:t>Class time</a:t>
            </a:r>
            <a:r>
              <a:rPr lang="en-US" sz="1800" b="0" i="0" u="none" strike="noStrike" baseline="0" dirty="0">
                <a:solidFill>
                  <a:srgbClr val="FFFFFF"/>
                </a:solidFill>
              </a:rPr>
              <a:t>: Here instructor can watch his class timing with weekly days</a:t>
            </a:r>
            <a:r>
              <a:rPr lang="en-US" sz="1800" dirty="0">
                <a:solidFill>
                  <a:srgbClr val="FFFFFF"/>
                </a:solidFill>
              </a:rPr>
              <a:t>.</a:t>
            </a:r>
            <a:endParaRPr lang="en-US" sz="1800" b="0" i="0" u="none" strike="noStrike" baseline="0" dirty="0">
              <a:solidFill>
                <a:srgbClr val="FFFFFF"/>
              </a:solidFill>
            </a:endParaRPr>
          </a:p>
          <a:p>
            <a:pPr>
              <a:buFont typeface="Wingdings" panose="05000000000000000000" pitchFamily="2" charset="2"/>
              <a:buChar char="v"/>
            </a:pPr>
            <a:r>
              <a:rPr lang="en-US" sz="1800" b="1" dirty="0">
                <a:solidFill>
                  <a:srgbClr val="FFFFFF"/>
                </a:solidFill>
              </a:rPr>
              <a:t>Manual attendance</a:t>
            </a:r>
            <a:r>
              <a:rPr lang="en-US" sz="1800" b="0" i="0" u="none" strike="noStrike" baseline="0" dirty="0">
                <a:solidFill>
                  <a:srgbClr val="FFFFFF"/>
                </a:solidFill>
              </a:rPr>
              <a:t>: This function will allow to take attendance manually and see the total present and absent student number.</a:t>
            </a:r>
          </a:p>
          <a:p>
            <a:pPr>
              <a:buFont typeface="Wingdings" panose="05000000000000000000" pitchFamily="2" charset="2"/>
              <a:buChar char="v"/>
            </a:pPr>
            <a:r>
              <a:rPr lang="en-US" sz="1800" b="1" dirty="0">
                <a:solidFill>
                  <a:srgbClr val="FFFFFF"/>
                </a:solidFill>
              </a:rPr>
              <a:t>Notification</a:t>
            </a:r>
            <a:r>
              <a:rPr lang="en-US" sz="1800" dirty="0">
                <a:solidFill>
                  <a:srgbClr val="FFFFFF"/>
                </a:solidFill>
              </a:rPr>
              <a:t>: Here the system will show all kind of notification for the instructor.</a:t>
            </a:r>
          </a:p>
          <a:p>
            <a:pPr>
              <a:buFont typeface="Wingdings" panose="05000000000000000000" pitchFamily="2" charset="2"/>
              <a:buChar char="v"/>
            </a:pPr>
            <a:r>
              <a:rPr lang="en-US" sz="1800" b="1" i="0" u="none" strike="noStrike" baseline="0" dirty="0">
                <a:solidFill>
                  <a:srgbClr val="FFFFFF"/>
                </a:solidFill>
              </a:rPr>
              <a:t>Send notification</a:t>
            </a:r>
            <a:r>
              <a:rPr lang="en-US" sz="1800" b="0" i="0" u="none" strike="noStrike" baseline="0" dirty="0">
                <a:solidFill>
                  <a:srgbClr val="FFFFFF"/>
                </a:solidFill>
              </a:rPr>
              <a:t>: From here instructor can send any kind of notification to the students.</a:t>
            </a:r>
          </a:p>
          <a:p>
            <a:pPr>
              <a:buFont typeface="Wingdings" panose="05000000000000000000" pitchFamily="2" charset="2"/>
              <a:buChar char="v"/>
            </a:pPr>
            <a:r>
              <a:rPr lang="en-US" sz="1800" b="1" dirty="0">
                <a:solidFill>
                  <a:srgbClr val="FFFFFF"/>
                </a:solidFill>
              </a:rPr>
              <a:t>Upload grade</a:t>
            </a:r>
            <a:r>
              <a:rPr lang="en-US" sz="1800" dirty="0">
                <a:solidFill>
                  <a:srgbClr val="FFFFFF"/>
                </a:solidFill>
              </a:rPr>
              <a:t>: This function will give instructor upload grade features for all the students in his particular course section.</a:t>
            </a:r>
          </a:p>
          <a:p>
            <a:pPr>
              <a:buFont typeface="Wingdings" panose="05000000000000000000" pitchFamily="2" charset="2"/>
              <a:buChar char="v"/>
            </a:pPr>
            <a:r>
              <a:rPr lang="en-US" sz="1800" b="1" dirty="0">
                <a:solidFill>
                  <a:srgbClr val="FFFFFF"/>
                </a:solidFill>
              </a:rPr>
              <a:t>Assign work</a:t>
            </a:r>
            <a:r>
              <a:rPr lang="en-US" sz="1800" dirty="0">
                <a:solidFill>
                  <a:srgbClr val="FFFFFF"/>
                </a:solidFill>
              </a:rPr>
              <a:t>: Here instructor can assign any kind of </a:t>
            </a:r>
            <a:r>
              <a:rPr lang="en-US" sz="1800" dirty="0" err="1">
                <a:solidFill>
                  <a:srgbClr val="FFFFFF"/>
                </a:solidFill>
              </a:rPr>
              <a:t>cw</a:t>
            </a:r>
            <a:r>
              <a:rPr lang="en-US" sz="1800" dirty="0">
                <a:solidFill>
                  <a:srgbClr val="FFFFFF"/>
                </a:solidFill>
              </a:rPr>
              <a:t> and </a:t>
            </a:r>
            <a:r>
              <a:rPr lang="en-US" sz="1800" dirty="0" err="1">
                <a:solidFill>
                  <a:srgbClr val="FFFFFF"/>
                </a:solidFill>
              </a:rPr>
              <a:t>hw</a:t>
            </a:r>
            <a:r>
              <a:rPr lang="en-US" sz="1800" dirty="0">
                <a:solidFill>
                  <a:srgbClr val="FFFFFF"/>
                </a:solidFill>
              </a:rPr>
              <a:t> for students.</a:t>
            </a:r>
            <a:endParaRPr lang="en-US" sz="1800" dirty="0">
              <a:solidFill>
                <a:schemeClr val="bg1"/>
              </a:solidFill>
            </a:endParaRPr>
          </a:p>
          <a:p>
            <a:pPr>
              <a:buFont typeface="Wingdings" panose="05000000000000000000" pitchFamily="2" charset="2"/>
              <a:buChar char="v"/>
            </a:pPr>
            <a:r>
              <a:rPr lang="en-US" sz="1800" b="1" dirty="0">
                <a:solidFill>
                  <a:schemeClr val="bg1"/>
                </a:solidFill>
              </a:rPr>
              <a:t>Upload file</a:t>
            </a:r>
            <a:r>
              <a:rPr lang="en-US" sz="1800" dirty="0">
                <a:solidFill>
                  <a:schemeClr val="bg1"/>
                </a:solidFill>
              </a:rPr>
              <a:t>: Here instructor can upload any kind of reading materials.</a:t>
            </a:r>
          </a:p>
          <a:p>
            <a:pPr>
              <a:buFont typeface="Wingdings" panose="05000000000000000000" pitchFamily="2" charset="2"/>
              <a:buChar char="v"/>
            </a:pPr>
            <a:r>
              <a:rPr lang="en-US" sz="1800" b="1" dirty="0">
                <a:solidFill>
                  <a:schemeClr val="bg1"/>
                </a:solidFill>
              </a:rPr>
              <a:t>View assignment</a:t>
            </a:r>
            <a:r>
              <a:rPr lang="en-US" sz="1800" dirty="0">
                <a:solidFill>
                  <a:schemeClr val="bg1"/>
                </a:solidFill>
              </a:rPr>
              <a:t>: In this function instructor can view the submission, late submission or missing assignment with name and id of the student.</a:t>
            </a:r>
          </a:p>
          <a:p>
            <a:pPr>
              <a:buFont typeface="Wingdings" panose="05000000000000000000" pitchFamily="2" charset="2"/>
              <a:buChar char="v"/>
            </a:pPr>
            <a:r>
              <a:rPr lang="en-US" sz="1800" b="1" dirty="0">
                <a:solidFill>
                  <a:schemeClr val="bg1"/>
                </a:solidFill>
              </a:rPr>
              <a:t>My profile</a:t>
            </a:r>
            <a:r>
              <a:rPr lang="en-US" sz="1800" dirty="0">
                <a:solidFill>
                  <a:schemeClr val="bg1"/>
                </a:solidFill>
              </a:rPr>
              <a:t>: This function will show details about the instructor.</a:t>
            </a:r>
          </a:p>
          <a:p>
            <a:pPr>
              <a:buFont typeface="Wingdings" panose="05000000000000000000" pitchFamily="2" charset="2"/>
              <a:buChar char="v"/>
            </a:pPr>
            <a:r>
              <a:rPr lang="en-US" sz="1800" b="1" dirty="0">
                <a:solidFill>
                  <a:schemeClr val="bg1"/>
                </a:solidFill>
              </a:rPr>
              <a:t>Offer course time</a:t>
            </a:r>
            <a:r>
              <a:rPr lang="en-US" sz="1800" dirty="0">
                <a:solidFill>
                  <a:schemeClr val="bg1"/>
                </a:solidFill>
              </a:rPr>
              <a:t>: This feature will allow the instructor to set his preferable time for the course to the institution.</a:t>
            </a:r>
          </a:p>
          <a:p>
            <a:pPr>
              <a:buFont typeface="Wingdings" panose="05000000000000000000" pitchFamily="2" charset="2"/>
              <a:buChar char="v"/>
            </a:pPr>
            <a:r>
              <a:rPr lang="en-US" sz="1800" b="1" dirty="0">
                <a:solidFill>
                  <a:schemeClr val="bg1"/>
                </a:solidFill>
              </a:rPr>
              <a:t>Dashboard</a:t>
            </a:r>
            <a:r>
              <a:rPr lang="en-US" sz="1800" dirty="0">
                <a:solidFill>
                  <a:schemeClr val="bg1"/>
                </a:solidFill>
              </a:rPr>
              <a:t>: It’s show the particular day’s classes, recent class work, recent notifications.</a:t>
            </a:r>
          </a:p>
          <a:p>
            <a:pPr marL="0" indent="0">
              <a:buNone/>
            </a:pPr>
            <a:endParaRPr lang="en-US" sz="1800" dirty="0"/>
          </a:p>
        </p:txBody>
      </p:sp>
    </p:spTree>
    <p:extLst>
      <p:ext uri="{BB962C8B-B14F-4D97-AF65-F5344CB8AC3E}">
        <p14:creationId xmlns:p14="http://schemas.microsoft.com/office/powerpoint/2010/main" val="1481646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Student</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1272935"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b="1" dirty="0">
                <a:solidFill>
                  <a:schemeClr val="bg1"/>
                </a:solidFill>
              </a:rPr>
              <a:t>Class work</a:t>
            </a:r>
            <a:r>
              <a:rPr lang="en-US" sz="1800" dirty="0">
                <a:solidFill>
                  <a:schemeClr val="bg1"/>
                </a:solidFill>
              </a:rPr>
              <a:t>: Student can see of his class work.</a:t>
            </a:r>
          </a:p>
          <a:p>
            <a:pPr>
              <a:buFont typeface="Wingdings" panose="05000000000000000000" pitchFamily="2" charset="2"/>
              <a:buChar char="v"/>
            </a:pPr>
            <a:r>
              <a:rPr lang="en-US" sz="1800" b="1" i="0" u="none" strike="noStrike" baseline="0" dirty="0">
                <a:solidFill>
                  <a:srgbClr val="FFFFFF"/>
                </a:solidFill>
              </a:rPr>
              <a:t>Notifications</a:t>
            </a:r>
            <a:r>
              <a:rPr lang="en-US" sz="1800" b="0" i="0" u="none" strike="noStrike" baseline="0" dirty="0">
                <a:solidFill>
                  <a:srgbClr val="FFFFFF"/>
                </a:solidFill>
              </a:rPr>
              <a:t>: Basically this </a:t>
            </a:r>
            <a:r>
              <a:rPr lang="en-US" sz="1800" dirty="0">
                <a:solidFill>
                  <a:srgbClr val="FFFFFF"/>
                </a:solidFill>
              </a:rPr>
              <a:t>function for class work notifications.</a:t>
            </a:r>
            <a:endParaRPr lang="en-US" sz="1800" b="0" i="0" u="none" strike="noStrike" baseline="0" dirty="0">
              <a:solidFill>
                <a:srgbClr val="FFFFFF"/>
              </a:solidFill>
            </a:endParaRPr>
          </a:p>
          <a:p>
            <a:pPr>
              <a:buFont typeface="Wingdings" panose="05000000000000000000" pitchFamily="2" charset="2"/>
              <a:buChar char="v"/>
            </a:pPr>
            <a:r>
              <a:rPr lang="en-US" sz="1800" b="1" i="0" u="none" strike="noStrike" baseline="0" dirty="0">
                <a:solidFill>
                  <a:srgbClr val="FFFFFF"/>
                </a:solidFill>
              </a:rPr>
              <a:t>Course List</a:t>
            </a:r>
            <a:r>
              <a:rPr lang="en-US" sz="1800" b="0" i="0" u="none" strike="noStrike" baseline="0" dirty="0">
                <a:solidFill>
                  <a:srgbClr val="FFFFFF"/>
                </a:solidFill>
              </a:rPr>
              <a:t>: this function use for check course list.</a:t>
            </a:r>
          </a:p>
          <a:p>
            <a:pPr>
              <a:buFont typeface="Wingdings" panose="05000000000000000000" pitchFamily="2" charset="2"/>
              <a:buChar char="v"/>
            </a:pPr>
            <a:r>
              <a:rPr lang="en-US" sz="1800" b="1" dirty="0">
                <a:solidFill>
                  <a:srgbClr val="FFFFFF"/>
                </a:solidFill>
              </a:rPr>
              <a:t>Advising:</a:t>
            </a:r>
            <a:r>
              <a:rPr lang="en-US" sz="1800" dirty="0">
                <a:solidFill>
                  <a:srgbClr val="FFFFFF"/>
                </a:solidFill>
              </a:rPr>
              <a:t> to take course.</a:t>
            </a:r>
          </a:p>
          <a:p>
            <a:pPr>
              <a:buFont typeface="Wingdings" panose="05000000000000000000" pitchFamily="2" charset="2"/>
              <a:buChar char="v"/>
            </a:pPr>
            <a:r>
              <a:rPr lang="en-US" sz="1800" b="1" i="0" u="none" strike="noStrike" baseline="0" dirty="0">
                <a:solidFill>
                  <a:srgbClr val="FFFFFF"/>
                </a:solidFill>
              </a:rPr>
              <a:t>Profile</a:t>
            </a:r>
            <a:r>
              <a:rPr lang="en-US" sz="1800" b="0" i="0" u="none" strike="noStrike" baseline="0" dirty="0">
                <a:solidFill>
                  <a:srgbClr val="FFFFFF"/>
                </a:solidFill>
              </a:rPr>
              <a:t>: Basic information get from this function.</a:t>
            </a:r>
          </a:p>
          <a:p>
            <a:pPr>
              <a:buFont typeface="Wingdings" panose="05000000000000000000" pitchFamily="2" charset="2"/>
              <a:buChar char="v"/>
            </a:pPr>
            <a:r>
              <a:rPr lang="en-US" sz="1800" b="1" dirty="0">
                <a:solidFill>
                  <a:srgbClr val="FFFFFF"/>
                </a:solidFill>
              </a:rPr>
              <a:t>Class time</a:t>
            </a:r>
            <a:r>
              <a:rPr lang="en-US" sz="1800" dirty="0">
                <a:solidFill>
                  <a:srgbClr val="FFFFFF"/>
                </a:solidFill>
              </a:rPr>
              <a:t>: watch class time and also highlight the class time.</a:t>
            </a:r>
          </a:p>
          <a:p>
            <a:pPr>
              <a:buFont typeface="Wingdings" panose="05000000000000000000" pitchFamily="2" charset="2"/>
              <a:buChar char="v"/>
            </a:pPr>
            <a:r>
              <a:rPr lang="en-US" sz="1800" b="1" i="0" u="none" strike="noStrike" baseline="0" dirty="0">
                <a:solidFill>
                  <a:srgbClr val="FFFFFF"/>
                </a:solidFill>
              </a:rPr>
              <a:t>Add class</a:t>
            </a:r>
            <a:r>
              <a:rPr lang="en-US" sz="1800" b="1" dirty="0">
                <a:solidFill>
                  <a:srgbClr val="FFFFFF"/>
                </a:solidFill>
              </a:rPr>
              <a:t>mates</a:t>
            </a:r>
            <a:r>
              <a:rPr lang="en-US" sz="1800" dirty="0">
                <a:solidFill>
                  <a:srgbClr val="FFFFFF"/>
                </a:solidFill>
              </a:rPr>
              <a:t>: Student can be add of his/ her classmates.</a:t>
            </a:r>
            <a:endParaRPr lang="en-US" sz="1800" dirty="0">
              <a:solidFill>
                <a:schemeClr val="bg1"/>
              </a:solidFill>
            </a:endParaRPr>
          </a:p>
          <a:p>
            <a:pPr>
              <a:buFont typeface="Wingdings" panose="05000000000000000000" pitchFamily="2" charset="2"/>
              <a:buChar char="v"/>
            </a:pPr>
            <a:r>
              <a:rPr lang="en-US" sz="1800" b="1" dirty="0">
                <a:solidFill>
                  <a:schemeClr val="bg1"/>
                </a:solidFill>
              </a:rPr>
              <a:t>Attendance</a:t>
            </a:r>
            <a:r>
              <a:rPr lang="en-US" sz="1800" dirty="0">
                <a:solidFill>
                  <a:schemeClr val="bg1"/>
                </a:solidFill>
              </a:rPr>
              <a:t>: count attendance, missing class number etc.</a:t>
            </a:r>
          </a:p>
          <a:p>
            <a:pPr>
              <a:buFont typeface="Wingdings" panose="05000000000000000000" pitchFamily="2" charset="2"/>
              <a:buChar char="v"/>
            </a:pPr>
            <a:r>
              <a:rPr lang="en-US" sz="1800" b="1" dirty="0">
                <a:solidFill>
                  <a:schemeClr val="bg1"/>
                </a:solidFill>
              </a:rPr>
              <a:t>Student register</a:t>
            </a:r>
            <a:r>
              <a:rPr lang="en-US" sz="1800" dirty="0">
                <a:solidFill>
                  <a:schemeClr val="bg1"/>
                </a:solidFill>
              </a:rPr>
              <a:t>: Every student must be registered and have an unique id that is need to access for LMS.</a:t>
            </a:r>
          </a:p>
          <a:p>
            <a:pPr>
              <a:buFont typeface="Wingdings" panose="05000000000000000000" pitchFamily="2" charset="2"/>
              <a:buChar char="v"/>
            </a:pPr>
            <a:r>
              <a:rPr lang="en-US" sz="1800" b="1" dirty="0">
                <a:solidFill>
                  <a:schemeClr val="bg1"/>
                </a:solidFill>
              </a:rPr>
              <a:t>Resource</a:t>
            </a:r>
            <a:r>
              <a:rPr lang="en-US" sz="1800" dirty="0">
                <a:solidFill>
                  <a:schemeClr val="bg1"/>
                </a:solidFill>
              </a:rPr>
              <a:t>: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234693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112" name="Google Shape;112;p2"/>
          <p:cNvGraphicFramePr/>
          <p:nvPr>
            <p:extLst>
              <p:ext uri="{D42A27DB-BD31-4B8C-83A1-F6EECF244321}">
                <p14:modId xmlns:p14="http://schemas.microsoft.com/office/powerpoint/2010/main" val="4094990131"/>
              </p:ext>
            </p:extLst>
          </p:nvPr>
        </p:nvGraphicFramePr>
        <p:xfrm>
          <a:off x="184404" y="1415701"/>
          <a:ext cx="11823075" cy="4572000"/>
        </p:xfrm>
        <a:graphic>
          <a:graphicData uri="http://schemas.openxmlformats.org/drawingml/2006/table">
            <a:tbl>
              <a:tblPr firstRow="1" bandRow="1">
                <a:noFill/>
              </a:tblPr>
              <a:tblGrid>
                <a:gridCol w="1947675">
                  <a:extLst>
                    <a:ext uri="{9D8B030D-6E8A-4147-A177-3AD203B41FA5}">
                      <a16:colId xmlns:a16="http://schemas.microsoft.com/office/drawing/2014/main" val="20000"/>
                    </a:ext>
                  </a:extLst>
                </a:gridCol>
                <a:gridCol w="822950">
                  <a:extLst>
                    <a:ext uri="{9D8B030D-6E8A-4147-A177-3AD203B41FA5}">
                      <a16:colId xmlns:a16="http://schemas.microsoft.com/office/drawing/2014/main" val="20001"/>
                    </a:ext>
                  </a:extLst>
                </a:gridCol>
                <a:gridCol w="822950">
                  <a:extLst>
                    <a:ext uri="{9D8B030D-6E8A-4147-A177-3AD203B41FA5}">
                      <a16:colId xmlns:a16="http://schemas.microsoft.com/office/drawing/2014/main" val="20002"/>
                    </a:ext>
                  </a:extLst>
                </a:gridCol>
                <a:gridCol w="822950">
                  <a:extLst>
                    <a:ext uri="{9D8B030D-6E8A-4147-A177-3AD203B41FA5}">
                      <a16:colId xmlns:a16="http://schemas.microsoft.com/office/drawing/2014/main" val="20003"/>
                    </a:ext>
                  </a:extLst>
                </a:gridCol>
                <a:gridCol w="822950">
                  <a:extLst>
                    <a:ext uri="{9D8B030D-6E8A-4147-A177-3AD203B41FA5}">
                      <a16:colId xmlns:a16="http://schemas.microsoft.com/office/drawing/2014/main" val="20004"/>
                    </a:ext>
                  </a:extLst>
                </a:gridCol>
                <a:gridCol w="822950">
                  <a:extLst>
                    <a:ext uri="{9D8B030D-6E8A-4147-A177-3AD203B41FA5}">
                      <a16:colId xmlns:a16="http://schemas.microsoft.com/office/drawing/2014/main" val="20005"/>
                    </a:ext>
                  </a:extLst>
                </a:gridCol>
                <a:gridCol w="822950">
                  <a:extLst>
                    <a:ext uri="{9D8B030D-6E8A-4147-A177-3AD203B41FA5}">
                      <a16:colId xmlns:a16="http://schemas.microsoft.com/office/drawing/2014/main" val="20006"/>
                    </a:ext>
                  </a:extLst>
                </a:gridCol>
                <a:gridCol w="822950">
                  <a:extLst>
                    <a:ext uri="{9D8B030D-6E8A-4147-A177-3AD203B41FA5}">
                      <a16:colId xmlns:a16="http://schemas.microsoft.com/office/drawing/2014/main" val="20007"/>
                    </a:ext>
                  </a:extLst>
                </a:gridCol>
                <a:gridCol w="822950">
                  <a:extLst>
                    <a:ext uri="{9D8B030D-6E8A-4147-A177-3AD203B41FA5}">
                      <a16:colId xmlns:a16="http://schemas.microsoft.com/office/drawing/2014/main" val="20008"/>
                    </a:ext>
                  </a:extLst>
                </a:gridCol>
                <a:gridCol w="822950">
                  <a:extLst>
                    <a:ext uri="{9D8B030D-6E8A-4147-A177-3AD203B41FA5}">
                      <a16:colId xmlns:a16="http://schemas.microsoft.com/office/drawing/2014/main" val="20009"/>
                    </a:ext>
                  </a:extLst>
                </a:gridCol>
                <a:gridCol w="822950">
                  <a:extLst>
                    <a:ext uri="{9D8B030D-6E8A-4147-A177-3AD203B41FA5}">
                      <a16:colId xmlns:a16="http://schemas.microsoft.com/office/drawing/2014/main" val="20010"/>
                    </a:ext>
                  </a:extLst>
                </a:gridCol>
                <a:gridCol w="822950">
                  <a:extLst>
                    <a:ext uri="{9D8B030D-6E8A-4147-A177-3AD203B41FA5}">
                      <a16:colId xmlns:a16="http://schemas.microsoft.com/office/drawing/2014/main" val="20011"/>
                    </a:ext>
                  </a:extLst>
                </a:gridCol>
                <a:gridCol w="822950">
                  <a:extLst>
                    <a:ext uri="{9D8B030D-6E8A-4147-A177-3AD203B41FA5}">
                      <a16:colId xmlns:a16="http://schemas.microsoft.com/office/drawing/2014/main" val="20012"/>
                    </a:ext>
                  </a:extLst>
                </a:gridCol>
              </a:tblGrid>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800" dirty="0"/>
                        <a:t>August</a:t>
                      </a:r>
                      <a:endParaRPr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September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October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Group Presentation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SRS</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Diagram</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Design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Development</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Testing</a:t>
                      </a:r>
                      <a:endParaRPr lang="en-US" sz="1200"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Assessment</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Documentation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sp>
        <p:nvSpPr>
          <p:cNvPr id="113" name="Google Shape;113;p2"/>
          <p:cNvSpPr/>
          <p:nvPr/>
        </p:nvSpPr>
        <p:spPr>
          <a:xfrm>
            <a:off x="2192850" y="2396198"/>
            <a:ext cx="715106" cy="323557"/>
          </a:xfrm>
          <a:prstGeom prst="homePlate">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3.8.20</a:t>
            </a:r>
            <a:endParaRPr dirty="0"/>
          </a:p>
        </p:txBody>
      </p:sp>
      <p:sp>
        <p:nvSpPr>
          <p:cNvPr id="114" name="Google Shape;114;p2"/>
          <p:cNvSpPr/>
          <p:nvPr/>
        </p:nvSpPr>
        <p:spPr>
          <a:xfrm>
            <a:off x="2550403" y="2855743"/>
            <a:ext cx="1167618" cy="323557"/>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10.08.20</a:t>
            </a:r>
            <a:endParaRPr dirty="0"/>
          </a:p>
        </p:txBody>
      </p:sp>
      <p:sp>
        <p:nvSpPr>
          <p:cNvPr id="115" name="Google Shape;115;p2"/>
          <p:cNvSpPr/>
          <p:nvPr/>
        </p:nvSpPr>
        <p:spPr>
          <a:xfrm>
            <a:off x="3134212" y="3315288"/>
            <a:ext cx="2170956" cy="323557"/>
          </a:xfrm>
          <a:prstGeom prst="homePlat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24.08.20</a:t>
            </a:r>
            <a:endParaRPr dirty="0"/>
          </a:p>
        </p:txBody>
      </p:sp>
      <p:sp>
        <p:nvSpPr>
          <p:cNvPr id="116" name="Google Shape;116;p2"/>
          <p:cNvSpPr/>
          <p:nvPr/>
        </p:nvSpPr>
        <p:spPr>
          <a:xfrm>
            <a:off x="3484606" y="3758984"/>
            <a:ext cx="5763063" cy="323557"/>
          </a:xfrm>
          <a:prstGeom prst="homePlate">
            <a:avLst>
              <a:gd name="adj" fmla="val 50000"/>
            </a:avLst>
          </a:prstGeom>
          <a:solidFill>
            <a:srgbClr val="8686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17" name="Google Shape;117;p2"/>
          <p:cNvSpPr/>
          <p:nvPr/>
        </p:nvSpPr>
        <p:spPr>
          <a:xfrm>
            <a:off x="6515148" y="4202680"/>
            <a:ext cx="3419684" cy="363863"/>
          </a:xfrm>
          <a:prstGeom prst="homePlat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118" name="Google Shape;118;p2"/>
          <p:cNvSpPr/>
          <p:nvPr/>
        </p:nvSpPr>
        <p:spPr>
          <a:xfrm>
            <a:off x="7318051" y="4657326"/>
            <a:ext cx="2616781" cy="363863"/>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05.10.20</a:t>
            </a:r>
            <a:endParaRPr dirty="0"/>
          </a:p>
        </p:txBody>
      </p:sp>
      <p:sp>
        <p:nvSpPr>
          <p:cNvPr id="119" name="Google Shape;119;p2"/>
          <p:cNvSpPr/>
          <p:nvPr/>
        </p:nvSpPr>
        <p:spPr>
          <a:xfrm>
            <a:off x="8148358" y="5111972"/>
            <a:ext cx="1171487" cy="363863"/>
          </a:xfrm>
          <a:prstGeom prst="homePlate">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20" name="Google Shape;120;p2"/>
          <p:cNvSpPr/>
          <p:nvPr/>
        </p:nvSpPr>
        <p:spPr>
          <a:xfrm>
            <a:off x="8282860" y="5566618"/>
            <a:ext cx="1651972" cy="363863"/>
          </a:xfrm>
          <a:prstGeom prst="homePlate">
            <a:avLst>
              <a:gd name="adj" fmla="val 50000"/>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2" name="Google Shape;143;p3">
            <a:extLst>
              <a:ext uri="{FF2B5EF4-FFF2-40B4-BE49-F238E27FC236}">
                <a16:creationId xmlns:a16="http://schemas.microsoft.com/office/drawing/2014/main" id="{B937B407-8FDB-4E5F-B772-8A5D3C602A9F}"/>
              </a:ext>
            </a:extLst>
          </p:cNvPr>
          <p:cNvSpPr txBox="1"/>
          <p:nvPr/>
        </p:nvSpPr>
        <p:spPr>
          <a:xfrm>
            <a:off x="2762250" y="587181"/>
            <a:ext cx="6667500" cy="77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100" b="1" dirty="0">
                <a:latin typeface="Courier New"/>
                <a:ea typeface="Courier New"/>
                <a:cs typeface="Courier New"/>
                <a:sym typeface="Courier New"/>
              </a:rPr>
              <a:t>GANTT CHART</a:t>
            </a:r>
            <a:endParaRPr sz="4100" b="1" dirty="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4826</TotalTime>
  <Words>1059</Words>
  <Application>Microsoft Office PowerPoint</Application>
  <PresentationFormat>Widescreen</PresentationFormat>
  <Paragraphs>111</Paragraphs>
  <Slides>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Arial Rounded MT Bold</vt:lpstr>
      <vt:lpstr>Berlin Sans FB Demi</vt:lpstr>
      <vt:lpstr>Calibri</vt:lpstr>
      <vt:lpstr>Calibri Light</vt:lpstr>
      <vt:lpstr>Courier New</vt:lpstr>
      <vt:lpstr>SegoeUI</vt:lpstr>
      <vt:lpstr>Verdana</vt:lpstr>
      <vt:lpstr>Wingdings</vt:lpstr>
      <vt:lpstr>Office Theme</vt:lpstr>
      <vt:lpstr>PowerPoint Presentation</vt:lpstr>
      <vt:lpstr>PowerPoint Presentation</vt:lpstr>
      <vt:lpstr>PowerPoint Presentation</vt:lpstr>
      <vt:lpstr>Admin Functions:</vt:lpstr>
      <vt:lpstr>Institution Functions:</vt:lpstr>
      <vt:lpstr>Teacher Functions:</vt:lpstr>
      <vt:lpstr>Student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Xakaria</dc:creator>
  <cp:lastModifiedBy>Xakaria</cp:lastModifiedBy>
  <cp:revision>64</cp:revision>
  <dcterms:created xsi:type="dcterms:W3CDTF">2020-07-20T17:43:44Z</dcterms:created>
  <dcterms:modified xsi:type="dcterms:W3CDTF">2020-08-02T21:09:58Z</dcterms:modified>
</cp:coreProperties>
</file>