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08" autoAdjust="0"/>
  </p:normalViewPr>
  <p:slideViewPr>
    <p:cSldViewPr snapToGrid="0">
      <p:cViewPr varScale="1">
        <p:scale>
          <a:sx n="103" d="100"/>
          <a:sy n="103" d="100"/>
        </p:scale>
        <p:origin x="138"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 shows total number of institution, user and current month earning.</a:t>
            </a:r>
          </a:p>
          <a:p>
            <a:pPr>
              <a:buFont typeface="Wingdings" panose="05000000000000000000" pitchFamily="2" charset="2"/>
              <a:buChar char="v"/>
            </a:pPr>
            <a:r>
              <a:rPr lang="en-US" sz="1800" b="1" i="0" u="none" strike="noStrike" baseline="0" dirty="0">
                <a:solidFill>
                  <a:srgbClr val="FFFFFF"/>
                </a:solidFill>
              </a:rPr>
              <a:t>Institutions</a:t>
            </a:r>
            <a:r>
              <a:rPr lang="en-US" sz="1800" b="0" i="0" u="none" strike="noStrike" baseline="0" dirty="0">
                <a:solidFill>
                  <a:srgbClr val="FFFFFF"/>
                </a:solidFill>
              </a:rPr>
              <a:t>: Basically this </a:t>
            </a:r>
            <a:r>
              <a:rPr lang="en-US" sz="1800" dirty="0">
                <a:solidFill>
                  <a:srgbClr val="FFFFFF"/>
                </a:solidFill>
              </a:rPr>
              <a:t>function show all institution which is take our services.</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Packages</a:t>
            </a:r>
            <a:r>
              <a:rPr lang="en-US" sz="1800" b="0" i="0" u="none" strike="noStrike" baseline="0" dirty="0">
                <a:solidFill>
                  <a:srgbClr val="FFFFFF"/>
                </a:solidFill>
              </a:rPr>
              <a:t>: this function use for add, edit, delete and active package and also all package that we offer.</a:t>
            </a:r>
          </a:p>
          <a:p>
            <a:pPr>
              <a:buFont typeface="Wingdings" panose="05000000000000000000" pitchFamily="2" charset="2"/>
              <a:buChar char="v"/>
            </a:pPr>
            <a:r>
              <a:rPr lang="en-US" sz="1800" b="1" dirty="0">
                <a:solidFill>
                  <a:srgbClr val="FFFFFF"/>
                </a:solidFill>
              </a:rPr>
              <a:t>Earnings</a:t>
            </a:r>
            <a:r>
              <a:rPr lang="en-US" sz="1800" dirty="0">
                <a:solidFill>
                  <a:srgbClr val="FFFFFF"/>
                </a:solidFill>
              </a:rPr>
              <a:t>: Here we see the total earning from each institution(Monthly, Yearly, Last Month).</a:t>
            </a:r>
          </a:p>
          <a:p>
            <a:pPr>
              <a:buFont typeface="Wingdings" panose="05000000000000000000" pitchFamily="2" charset="2"/>
              <a:buChar char="v"/>
            </a:pPr>
            <a:r>
              <a:rPr lang="en-US" sz="1800" b="1" i="0" u="none" strike="noStrike" baseline="0" dirty="0">
                <a:solidFill>
                  <a:srgbClr val="FFFFFF"/>
                </a:solidFill>
              </a:rPr>
              <a:t>Backup &amp; Restore</a:t>
            </a:r>
            <a:r>
              <a:rPr lang="en-US" sz="1800" b="0" i="0" u="none" strike="noStrike" baseline="0" dirty="0">
                <a:solidFill>
                  <a:srgbClr val="FFFFFF"/>
                </a:solidFill>
              </a:rPr>
              <a:t>: this function offer to Backup and Restore Data to get information and also have to delete option to remove all of data.</a:t>
            </a:r>
          </a:p>
          <a:p>
            <a:pPr>
              <a:buFont typeface="Wingdings" panose="05000000000000000000" pitchFamily="2" charset="2"/>
              <a:buChar char="v"/>
            </a:pPr>
            <a:r>
              <a:rPr lang="en-US" sz="1800" b="1" dirty="0">
                <a:solidFill>
                  <a:srgbClr val="FFFFFF"/>
                </a:solidFill>
              </a:rPr>
              <a:t>Verify</a:t>
            </a:r>
            <a:r>
              <a:rPr lang="en-US" sz="1800" dirty="0">
                <a:solidFill>
                  <a:srgbClr val="FFFFFF"/>
                </a:solidFill>
              </a:rPr>
              <a:t> </a:t>
            </a:r>
            <a:r>
              <a:rPr lang="en-US" sz="1800" b="1" dirty="0">
                <a:solidFill>
                  <a:srgbClr val="FFFFFF"/>
                </a:solidFill>
              </a:rPr>
              <a:t>institutions</a:t>
            </a:r>
            <a:r>
              <a:rPr lang="en-US" sz="1800" dirty="0">
                <a:solidFill>
                  <a:srgbClr val="FFFFFF"/>
                </a:solidFill>
              </a:rPr>
              <a:t>: All institution verify from this function.</a:t>
            </a:r>
          </a:p>
          <a:p>
            <a:pPr>
              <a:buFont typeface="Wingdings" panose="05000000000000000000" pitchFamily="2" charset="2"/>
              <a:buChar char="v"/>
            </a:pPr>
            <a:r>
              <a:rPr lang="en-US" sz="1800" b="1" dirty="0">
                <a:solidFill>
                  <a:srgbClr val="FFFFFF"/>
                </a:solidFill>
              </a:rPr>
              <a:t>Profile</a:t>
            </a:r>
            <a:r>
              <a:rPr lang="en-US" sz="1800" dirty="0">
                <a:solidFill>
                  <a:srgbClr val="FFFFFF"/>
                </a:solidFill>
              </a:rPr>
              <a:t>: It’s show all member of admin.</a:t>
            </a:r>
            <a:endParaRPr lang="en-US" sz="1800" dirty="0">
              <a:solidFill>
                <a:schemeClr val="bg1"/>
              </a:solidFill>
            </a:endParaRPr>
          </a:p>
          <a:p>
            <a:pPr>
              <a:buFont typeface="Wingdings" panose="05000000000000000000" pitchFamily="2" charset="2"/>
              <a:buChar char="v"/>
            </a:pPr>
            <a:r>
              <a:rPr lang="en-US" sz="1800" b="1" dirty="0">
                <a:solidFill>
                  <a:schemeClr val="bg1"/>
                </a:solidFill>
              </a:rPr>
              <a:t>Font</a:t>
            </a:r>
            <a:r>
              <a:rPr lang="en-US" sz="1800" dirty="0">
                <a:solidFill>
                  <a:schemeClr val="bg1"/>
                </a:solidFill>
              </a:rPr>
              <a:t> </a:t>
            </a:r>
            <a:r>
              <a:rPr lang="en-US" sz="1800" b="1" dirty="0">
                <a:solidFill>
                  <a:schemeClr val="bg1"/>
                </a:solidFill>
              </a:rPr>
              <a:t>page</a:t>
            </a:r>
            <a:r>
              <a:rPr lang="en-US" sz="1800" dirty="0">
                <a:solidFill>
                  <a:schemeClr val="bg1"/>
                </a:solidFill>
              </a:rPr>
              <a:t> </a:t>
            </a:r>
            <a:r>
              <a:rPr lang="en-US" sz="1800" b="1" dirty="0">
                <a:solidFill>
                  <a:schemeClr val="bg1"/>
                </a:solidFill>
              </a:rPr>
              <a:t>content</a:t>
            </a:r>
            <a:r>
              <a:rPr lang="en-US" sz="1800" dirty="0">
                <a:solidFill>
                  <a:schemeClr val="bg1"/>
                </a:solidFill>
              </a:rPr>
              <a:t>: it has three option which are view , edit and delete content.</a:t>
            </a:r>
          </a:p>
          <a:p>
            <a:pPr>
              <a:buFont typeface="Wingdings" panose="05000000000000000000" pitchFamily="2" charset="2"/>
              <a:buChar char="v"/>
            </a:pPr>
            <a:r>
              <a:rPr lang="en-US" sz="1800" b="1" dirty="0">
                <a:solidFill>
                  <a:schemeClr val="bg1"/>
                </a:solidFill>
              </a:rPr>
              <a:t>Font</a:t>
            </a:r>
            <a:r>
              <a:rPr lang="en-US" sz="1800" dirty="0">
                <a:solidFill>
                  <a:schemeClr val="bg1"/>
                </a:solidFill>
              </a:rPr>
              <a:t> </a:t>
            </a:r>
            <a:r>
              <a:rPr lang="en-US" sz="1800" b="1" dirty="0">
                <a:solidFill>
                  <a:schemeClr val="bg1"/>
                </a:solidFill>
              </a:rPr>
              <a:t>page</a:t>
            </a:r>
            <a:r>
              <a:rPr lang="en-US" sz="1800" dirty="0">
                <a:solidFill>
                  <a:schemeClr val="bg1"/>
                </a:solidFill>
              </a:rPr>
              <a:t> </a:t>
            </a:r>
            <a:r>
              <a:rPr lang="en-US" sz="1800" b="1" dirty="0">
                <a:solidFill>
                  <a:schemeClr val="bg1"/>
                </a:solidFill>
              </a:rPr>
              <a:t>notice</a:t>
            </a:r>
            <a:r>
              <a:rPr lang="en-US" sz="1800" dirty="0">
                <a:solidFill>
                  <a:schemeClr val="bg1"/>
                </a:solidFill>
              </a:rPr>
              <a:t>: We can view notice and delete notice from here.</a:t>
            </a:r>
          </a:p>
          <a:p>
            <a:pPr>
              <a:buFont typeface="Wingdings" panose="05000000000000000000" pitchFamily="2" charset="2"/>
              <a:buChar char="v"/>
            </a:pPr>
            <a:r>
              <a:rPr lang="en-US" sz="1800" b="1" dirty="0">
                <a:solidFill>
                  <a:schemeClr val="bg1"/>
                </a:solidFill>
              </a:rPr>
              <a:t>Log Out</a:t>
            </a:r>
            <a:r>
              <a:rPr lang="en-US" sz="1800" dirty="0">
                <a:solidFill>
                  <a:schemeClr val="bg1"/>
                </a:solidFill>
              </a:rPr>
              <a:t>: Log out from admin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Institution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rgbClr val="FFFFFF"/>
                </a:solidFill>
              </a:rPr>
              <a:t>Courses</a:t>
            </a:r>
            <a:r>
              <a:rPr lang="en-US" sz="1800" b="0" i="0" u="none" strike="noStrike" baseline="0" dirty="0">
                <a:solidFill>
                  <a:srgbClr val="FFFFFF"/>
                </a:solidFill>
              </a:rPr>
              <a:t>: In this function institution will assign courses to the instructors, students and can manage all courses and theirs section and time also</a:t>
            </a:r>
            <a:r>
              <a:rPr lang="en-US" sz="1800" dirty="0">
                <a:solidFill>
                  <a:srgbClr val="FFFFFF"/>
                </a:solidFill>
              </a:rPr>
              <a:t>.</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Faculty</a:t>
            </a:r>
            <a:r>
              <a:rPr lang="en-US" sz="1800" b="0" i="0" u="none" strike="noStrike" baseline="0" dirty="0">
                <a:solidFill>
                  <a:srgbClr val="FFFFFF"/>
                </a:solidFill>
              </a:rPr>
              <a:t>: Here institution can add faculty, delete faculty, modify faculty information.</a:t>
            </a:r>
          </a:p>
          <a:p>
            <a:pPr>
              <a:buFont typeface="Wingdings" panose="05000000000000000000" pitchFamily="2" charset="2"/>
              <a:buChar char="v"/>
            </a:pPr>
            <a:r>
              <a:rPr lang="en-US" sz="1800" b="1" dirty="0">
                <a:solidFill>
                  <a:srgbClr val="FFFFFF"/>
                </a:solidFill>
              </a:rPr>
              <a:t>Student</a:t>
            </a:r>
            <a:r>
              <a:rPr lang="en-US" sz="1800" dirty="0">
                <a:solidFill>
                  <a:srgbClr val="FFFFFF"/>
                </a:solidFill>
              </a:rPr>
              <a:t>: Here institution can add student, delete student, modify student information.</a:t>
            </a:r>
          </a:p>
          <a:p>
            <a:pPr>
              <a:buFont typeface="Wingdings" panose="05000000000000000000" pitchFamily="2" charset="2"/>
              <a:buChar char="v"/>
            </a:pPr>
            <a:r>
              <a:rPr lang="en-US" sz="1800" b="1" dirty="0">
                <a:solidFill>
                  <a:srgbClr val="FFFFFF"/>
                </a:solidFill>
              </a:rPr>
              <a:t>Sent notification</a:t>
            </a:r>
            <a:r>
              <a:rPr lang="en-US" sz="1800" b="0" i="0" u="none" strike="noStrike" baseline="0" dirty="0">
                <a:solidFill>
                  <a:srgbClr val="FFFFFF"/>
                </a:solidFill>
              </a:rPr>
              <a:t>: From here institution can notify all students and instructor or any particular student or instructor.</a:t>
            </a:r>
          </a:p>
          <a:p>
            <a:pPr>
              <a:buFont typeface="Wingdings" panose="05000000000000000000" pitchFamily="2" charset="2"/>
              <a:buChar char="v"/>
            </a:pPr>
            <a:r>
              <a:rPr lang="en-US" sz="1800" b="1" dirty="0">
                <a:solidFill>
                  <a:srgbClr val="FFFFFF"/>
                </a:solidFill>
                <a:cs typeface="Calibri Light" panose="020F0302020204030204" pitchFamily="34" charset="0"/>
              </a:rPr>
              <a:t>Grade</a:t>
            </a:r>
            <a:r>
              <a:rPr lang="en-US" sz="1800" dirty="0">
                <a:solidFill>
                  <a:srgbClr val="FFFFFF"/>
                </a:solidFill>
              </a:rPr>
              <a:t>: This function will provide the grade of all student and institution can watch any particular students grade also.</a:t>
            </a:r>
          </a:p>
          <a:p>
            <a:pPr>
              <a:buFont typeface="Wingdings" panose="05000000000000000000" pitchFamily="2" charset="2"/>
              <a:buChar char="v"/>
            </a:pPr>
            <a:r>
              <a:rPr lang="en-US" sz="1800" b="1" dirty="0">
                <a:solidFill>
                  <a:srgbClr val="FFFFFF"/>
                </a:solidFill>
                <a:cs typeface="Calibri" panose="020F0502020204030204" pitchFamily="34" charset="0"/>
              </a:rPr>
              <a:t>Assign courses</a:t>
            </a:r>
            <a:r>
              <a:rPr lang="en-US" sz="1800" dirty="0">
                <a:solidFill>
                  <a:srgbClr val="FFFFFF"/>
                </a:solidFill>
              </a:rPr>
              <a:t>: Here institution can assign any course to the student and instructors.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Advising rules</a:t>
            </a:r>
            <a:r>
              <a:rPr lang="en-US" sz="1800" dirty="0">
                <a:solidFill>
                  <a:schemeClr val="bg1"/>
                </a:solidFill>
              </a:rPr>
              <a:t>: Here institution can set the rules of course registration.</a:t>
            </a:r>
          </a:p>
          <a:p>
            <a:pPr>
              <a:buFont typeface="Wingdings" panose="05000000000000000000" pitchFamily="2" charset="2"/>
              <a:buChar char="v"/>
            </a:pPr>
            <a:r>
              <a:rPr lang="en-US" sz="1800" b="1" dirty="0">
                <a:solidFill>
                  <a:schemeClr val="bg1"/>
                </a:solidFill>
              </a:rPr>
              <a:t>Result backup</a:t>
            </a:r>
            <a:r>
              <a:rPr lang="en-US" sz="1800" dirty="0">
                <a:solidFill>
                  <a:schemeClr val="bg1"/>
                </a:solidFill>
              </a:rPr>
              <a:t>: Here institution will have backup for all results of every students.</a:t>
            </a:r>
          </a:p>
          <a:p>
            <a:pPr>
              <a:buFont typeface="Wingdings" panose="05000000000000000000" pitchFamily="2" charset="2"/>
              <a:buChar char="v"/>
            </a:pPr>
            <a:r>
              <a:rPr lang="en-US" sz="1800" b="1" dirty="0">
                <a:solidFill>
                  <a:schemeClr val="bg1"/>
                </a:solidFill>
              </a:rPr>
              <a:t>University profile</a:t>
            </a:r>
            <a:r>
              <a:rPr lang="en-US" sz="1800" dirty="0">
                <a:solidFill>
                  <a:schemeClr val="bg1"/>
                </a:solidFill>
              </a:rPr>
              <a:t>: This function will show details of that institution which registered into the system.</a:t>
            </a:r>
          </a:p>
          <a:p>
            <a:pPr>
              <a:buFont typeface="Wingdings" panose="05000000000000000000" pitchFamily="2" charset="2"/>
              <a:buChar char="v"/>
            </a:pPr>
            <a:r>
              <a:rPr lang="en-US" sz="1800" b="1" dirty="0">
                <a:solidFill>
                  <a:schemeClr val="bg1"/>
                </a:solidFill>
              </a:rPr>
              <a:t>Add role</a:t>
            </a:r>
            <a:r>
              <a:rPr lang="en-US" sz="1800" dirty="0">
                <a:solidFill>
                  <a:schemeClr val="bg1"/>
                </a:solidFill>
              </a:rPr>
              <a:t>: Here institution can assign the role for any instructor.</a:t>
            </a:r>
          </a:p>
          <a:p>
            <a:pPr>
              <a:buFont typeface="Wingdings" panose="05000000000000000000" pitchFamily="2" charset="2"/>
              <a:buChar char="v"/>
            </a:pPr>
            <a:r>
              <a:rPr lang="en-US" sz="1800" b="1" dirty="0">
                <a:solidFill>
                  <a:schemeClr val="bg1"/>
                </a:solidFill>
              </a:rPr>
              <a:t>See offer course time</a:t>
            </a:r>
            <a:r>
              <a:rPr lang="en-US" sz="1800" dirty="0">
                <a:solidFill>
                  <a:schemeClr val="bg1"/>
                </a:solidFill>
              </a:rPr>
              <a:t>: Here institution can see the desired courses and their time of any student’s or instructor’s.</a:t>
            </a: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 will show all students, courses and instructor under </a:t>
            </a:r>
            <a:r>
              <a:rPr lang="en-US" sz="1800">
                <a:solidFill>
                  <a:schemeClr val="bg1"/>
                </a:solidFill>
              </a:rPr>
              <a:t>the institution.</a:t>
            </a:r>
            <a:endParaRPr lang="en-US" sz="1800" dirty="0">
              <a:solidFill>
                <a:schemeClr val="bg1"/>
              </a:solidFill>
            </a:endParaRP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Teacher</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My Courses</a:t>
            </a:r>
            <a:r>
              <a:rPr lang="en-US" sz="1800" dirty="0">
                <a:solidFill>
                  <a:schemeClr val="bg1"/>
                </a:solidFill>
              </a:rPr>
              <a:t>: In this function instructor can see which courses and sections he is taking in a particular semester.</a:t>
            </a:r>
          </a:p>
          <a:p>
            <a:pPr>
              <a:buFont typeface="Wingdings" panose="05000000000000000000" pitchFamily="2" charset="2"/>
              <a:buChar char="v"/>
            </a:pPr>
            <a:r>
              <a:rPr lang="en-US" sz="1800" b="1" dirty="0">
                <a:solidFill>
                  <a:srgbClr val="FFFFFF"/>
                </a:solidFill>
              </a:rPr>
              <a:t>Class time</a:t>
            </a:r>
            <a:r>
              <a:rPr lang="en-US" sz="1800" b="0" i="0" u="none" strike="noStrike" baseline="0" dirty="0">
                <a:solidFill>
                  <a:srgbClr val="FFFFFF"/>
                </a:solidFill>
              </a:rPr>
              <a:t>: Here instructor can watch his class timing with weekly days</a:t>
            </a:r>
            <a:r>
              <a:rPr lang="en-US" sz="1800" dirty="0">
                <a:solidFill>
                  <a:srgbClr val="FFFFFF"/>
                </a:solidFill>
              </a:rPr>
              <a:t>.</a:t>
            </a:r>
            <a:endParaRPr lang="en-US" sz="1800" b="0" i="0" u="none" strike="noStrike" baseline="0" dirty="0">
              <a:solidFill>
                <a:srgbClr val="FFFFFF"/>
              </a:solidFill>
            </a:endParaRPr>
          </a:p>
          <a:p>
            <a:pPr>
              <a:buFont typeface="Wingdings" panose="05000000000000000000" pitchFamily="2" charset="2"/>
              <a:buChar char="v"/>
            </a:pPr>
            <a:r>
              <a:rPr lang="en-US" sz="1800" b="1" dirty="0">
                <a:solidFill>
                  <a:srgbClr val="FFFFFF"/>
                </a:solidFill>
              </a:rPr>
              <a:t>Manual attendance</a:t>
            </a:r>
            <a:r>
              <a:rPr lang="en-US" sz="1800" b="0" i="0" u="none" strike="noStrike" baseline="0" dirty="0">
                <a:solidFill>
                  <a:srgbClr val="FFFFFF"/>
                </a:solidFill>
              </a:rPr>
              <a:t>: This function will allow to take attendance manually and see the total present and absent student number.</a:t>
            </a:r>
          </a:p>
          <a:p>
            <a:pPr>
              <a:buFont typeface="Wingdings" panose="05000000000000000000" pitchFamily="2" charset="2"/>
              <a:buChar char="v"/>
            </a:pPr>
            <a:r>
              <a:rPr lang="en-US" sz="1800" b="1" dirty="0">
                <a:solidFill>
                  <a:srgbClr val="FFFFFF"/>
                </a:solidFill>
              </a:rPr>
              <a:t>Notification</a:t>
            </a:r>
            <a:r>
              <a:rPr lang="en-US" sz="1800" dirty="0">
                <a:solidFill>
                  <a:srgbClr val="FFFFFF"/>
                </a:solidFill>
              </a:rPr>
              <a:t>: Here the system will show all kind of notification for the instructor.</a:t>
            </a:r>
          </a:p>
          <a:p>
            <a:pPr>
              <a:buFont typeface="Wingdings" panose="05000000000000000000" pitchFamily="2" charset="2"/>
              <a:buChar char="v"/>
            </a:pPr>
            <a:r>
              <a:rPr lang="en-US" sz="1800" b="1" i="0" u="none" strike="noStrike" baseline="0" dirty="0">
                <a:solidFill>
                  <a:srgbClr val="FFFFFF"/>
                </a:solidFill>
              </a:rPr>
              <a:t>Send notification</a:t>
            </a:r>
            <a:r>
              <a:rPr lang="en-US" sz="1800" b="0" i="0" u="none" strike="noStrike" baseline="0" dirty="0">
                <a:solidFill>
                  <a:srgbClr val="FFFFFF"/>
                </a:solidFill>
              </a:rPr>
              <a:t>: From here instructor can send any kind of notification to the students.</a:t>
            </a:r>
          </a:p>
          <a:p>
            <a:pPr>
              <a:buFont typeface="Wingdings" panose="05000000000000000000" pitchFamily="2" charset="2"/>
              <a:buChar char="v"/>
            </a:pPr>
            <a:r>
              <a:rPr lang="en-US" sz="1800" b="1" dirty="0">
                <a:solidFill>
                  <a:srgbClr val="FFFFFF"/>
                </a:solidFill>
              </a:rPr>
              <a:t>Upload grade</a:t>
            </a:r>
            <a:r>
              <a:rPr lang="en-US" sz="1800" dirty="0">
                <a:solidFill>
                  <a:srgbClr val="FFFFFF"/>
                </a:solidFill>
              </a:rPr>
              <a:t>: This function will give instructor upload grade features for all the students in his particular course section.</a:t>
            </a:r>
          </a:p>
          <a:p>
            <a:pPr>
              <a:buFont typeface="Wingdings" panose="05000000000000000000" pitchFamily="2" charset="2"/>
              <a:buChar char="v"/>
            </a:pPr>
            <a:r>
              <a:rPr lang="en-US" sz="1800" b="1" dirty="0">
                <a:solidFill>
                  <a:srgbClr val="FFFFFF"/>
                </a:solidFill>
              </a:rPr>
              <a:t>Assign work</a:t>
            </a:r>
            <a:r>
              <a:rPr lang="en-US" sz="1800" dirty="0">
                <a:solidFill>
                  <a:srgbClr val="FFFFFF"/>
                </a:solidFill>
              </a:rPr>
              <a:t>: Here instructor can assign any kind of </a:t>
            </a:r>
            <a:r>
              <a:rPr lang="en-US" sz="1800" dirty="0" err="1">
                <a:solidFill>
                  <a:srgbClr val="FFFFFF"/>
                </a:solidFill>
              </a:rPr>
              <a:t>cw</a:t>
            </a:r>
            <a:r>
              <a:rPr lang="en-US" sz="1800" dirty="0">
                <a:solidFill>
                  <a:srgbClr val="FFFFFF"/>
                </a:solidFill>
              </a:rPr>
              <a:t> and </a:t>
            </a:r>
            <a:r>
              <a:rPr lang="en-US" sz="1800" dirty="0" err="1">
                <a:solidFill>
                  <a:srgbClr val="FFFFFF"/>
                </a:solidFill>
              </a:rPr>
              <a:t>hw</a:t>
            </a:r>
            <a:r>
              <a:rPr lang="en-US" sz="1800" dirty="0">
                <a:solidFill>
                  <a:srgbClr val="FFFFFF"/>
                </a:solidFill>
              </a:rPr>
              <a:t> for students.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Upload file</a:t>
            </a:r>
            <a:r>
              <a:rPr lang="en-US" sz="1800" dirty="0">
                <a:solidFill>
                  <a:schemeClr val="bg1"/>
                </a:solidFill>
              </a:rPr>
              <a:t>: Here instructor can upload any kind of reading materials.</a:t>
            </a:r>
          </a:p>
          <a:p>
            <a:pPr>
              <a:buFont typeface="Wingdings" panose="05000000000000000000" pitchFamily="2" charset="2"/>
              <a:buChar char="v"/>
            </a:pPr>
            <a:r>
              <a:rPr lang="en-US" sz="1800" b="1" dirty="0">
                <a:solidFill>
                  <a:schemeClr val="bg1"/>
                </a:solidFill>
              </a:rPr>
              <a:t>View assignment</a:t>
            </a:r>
            <a:r>
              <a:rPr lang="en-US" sz="1800" dirty="0">
                <a:solidFill>
                  <a:schemeClr val="bg1"/>
                </a:solidFill>
              </a:rPr>
              <a:t>: In this function instructor can view the submission, late submission or missing assignment with name and id of the student.</a:t>
            </a:r>
          </a:p>
          <a:p>
            <a:pPr>
              <a:buFont typeface="Wingdings" panose="05000000000000000000" pitchFamily="2" charset="2"/>
              <a:buChar char="v"/>
            </a:pPr>
            <a:r>
              <a:rPr lang="en-US" sz="1800" b="1" dirty="0">
                <a:solidFill>
                  <a:schemeClr val="bg1"/>
                </a:solidFill>
              </a:rPr>
              <a:t>My profile</a:t>
            </a:r>
            <a:r>
              <a:rPr lang="en-US" sz="1800" dirty="0">
                <a:solidFill>
                  <a:schemeClr val="bg1"/>
                </a:solidFill>
              </a:rPr>
              <a:t>: This function will show details about the instructor.</a:t>
            </a:r>
          </a:p>
          <a:p>
            <a:pPr>
              <a:buFont typeface="Wingdings" panose="05000000000000000000" pitchFamily="2" charset="2"/>
              <a:buChar char="v"/>
            </a:pPr>
            <a:r>
              <a:rPr lang="en-US" sz="1800" b="1" dirty="0">
                <a:solidFill>
                  <a:schemeClr val="bg1"/>
                </a:solidFill>
              </a:rPr>
              <a:t>Offer course time</a:t>
            </a:r>
            <a:r>
              <a:rPr lang="en-US" sz="1800" dirty="0">
                <a:solidFill>
                  <a:schemeClr val="bg1"/>
                </a:solidFill>
              </a:rPr>
              <a:t>: This feature will allow the instructor to set his preferable time for the course to the institution.</a:t>
            </a:r>
          </a:p>
          <a:p>
            <a:pPr>
              <a:buFont typeface="Wingdings" panose="05000000000000000000" pitchFamily="2" charset="2"/>
              <a:buChar char="v"/>
            </a:pPr>
            <a:r>
              <a:rPr lang="en-US" sz="1800" b="1" dirty="0">
                <a:solidFill>
                  <a:schemeClr val="bg1"/>
                </a:solidFill>
              </a:rPr>
              <a:t>Dashboard</a:t>
            </a:r>
            <a:r>
              <a:rPr lang="en-US" sz="1800" dirty="0">
                <a:solidFill>
                  <a:schemeClr val="bg1"/>
                </a:solidFill>
              </a:rPr>
              <a:t>: It’s show the particular day’s classes, recent class work, recent notifications.</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b="1" dirty="0">
                <a:solidFill>
                  <a:schemeClr val="bg1"/>
                </a:solidFill>
              </a:rPr>
              <a:t>Class work</a:t>
            </a:r>
            <a:r>
              <a:rPr lang="en-US" sz="1800" dirty="0">
                <a:solidFill>
                  <a:schemeClr val="bg1"/>
                </a:solidFill>
              </a:rPr>
              <a:t>: Student can see of his class work.</a:t>
            </a:r>
          </a:p>
          <a:p>
            <a:pPr>
              <a:buFont typeface="Wingdings" panose="05000000000000000000" pitchFamily="2" charset="2"/>
              <a:buChar char="v"/>
            </a:pPr>
            <a:r>
              <a:rPr lang="en-US" sz="1800" b="1" i="0" u="none" strike="noStrike" baseline="0" dirty="0">
                <a:solidFill>
                  <a:srgbClr val="FFFFFF"/>
                </a:solidFill>
              </a:rPr>
              <a:t>Notifications</a:t>
            </a:r>
            <a:r>
              <a:rPr lang="en-US" sz="1800" b="0" i="0" u="none" strike="noStrike" baseline="0" dirty="0">
                <a:solidFill>
                  <a:srgbClr val="FFFFFF"/>
                </a:solidFill>
              </a:rPr>
              <a:t>: Basically this </a:t>
            </a:r>
            <a:r>
              <a:rPr lang="en-US" sz="1800" dirty="0">
                <a:solidFill>
                  <a:srgbClr val="FFFFFF"/>
                </a:solidFill>
              </a:rPr>
              <a:t>function for class work notifications.</a:t>
            </a:r>
            <a:endParaRPr lang="en-US" sz="1800" b="0" i="0" u="none" strike="noStrike" baseline="0" dirty="0">
              <a:solidFill>
                <a:srgbClr val="FFFFFF"/>
              </a:solidFill>
            </a:endParaRPr>
          </a:p>
          <a:p>
            <a:pPr>
              <a:buFont typeface="Wingdings" panose="05000000000000000000" pitchFamily="2" charset="2"/>
              <a:buChar char="v"/>
            </a:pPr>
            <a:r>
              <a:rPr lang="en-US" sz="1800" b="1" i="0" u="none" strike="noStrike" baseline="0" dirty="0">
                <a:solidFill>
                  <a:srgbClr val="FFFFFF"/>
                </a:solidFill>
              </a:rPr>
              <a:t>Course List</a:t>
            </a:r>
            <a:r>
              <a:rPr lang="en-US" sz="1800" b="0" i="0" u="none" strike="noStrike" baseline="0" dirty="0">
                <a:solidFill>
                  <a:srgbClr val="FFFFFF"/>
                </a:solidFill>
              </a:rPr>
              <a:t>: this function use for check course list.</a:t>
            </a:r>
          </a:p>
          <a:p>
            <a:pPr>
              <a:buFont typeface="Wingdings" panose="05000000000000000000" pitchFamily="2" charset="2"/>
              <a:buChar char="v"/>
            </a:pPr>
            <a:r>
              <a:rPr lang="en-US" sz="1800" b="1" dirty="0">
                <a:solidFill>
                  <a:srgbClr val="FFFFFF"/>
                </a:solidFill>
              </a:rPr>
              <a:t>Advising:</a:t>
            </a:r>
            <a:r>
              <a:rPr lang="en-US" sz="1800" dirty="0">
                <a:solidFill>
                  <a:srgbClr val="FFFFFF"/>
                </a:solidFill>
              </a:rPr>
              <a:t> to take course.</a:t>
            </a:r>
          </a:p>
          <a:p>
            <a:pPr>
              <a:buFont typeface="Wingdings" panose="05000000000000000000" pitchFamily="2" charset="2"/>
              <a:buChar char="v"/>
            </a:pPr>
            <a:r>
              <a:rPr lang="en-US" sz="1800" b="1" i="0" u="none" strike="noStrike" baseline="0" dirty="0">
                <a:solidFill>
                  <a:srgbClr val="FFFFFF"/>
                </a:solidFill>
              </a:rPr>
              <a:t>Profile</a:t>
            </a:r>
            <a:r>
              <a:rPr lang="en-US" sz="1800" b="0" i="0" u="none" strike="noStrike" baseline="0" dirty="0">
                <a:solidFill>
                  <a:srgbClr val="FFFFFF"/>
                </a:solidFill>
              </a:rPr>
              <a:t>: Basic information get from this function.</a:t>
            </a:r>
          </a:p>
          <a:p>
            <a:pPr>
              <a:buFont typeface="Wingdings" panose="05000000000000000000" pitchFamily="2" charset="2"/>
              <a:buChar char="v"/>
            </a:pPr>
            <a:r>
              <a:rPr lang="en-US" sz="1800" b="1" dirty="0">
                <a:solidFill>
                  <a:srgbClr val="FFFFFF"/>
                </a:solidFill>
              </a:rPr>
              <a:t>Class time</a:t>
            </a:r>
            <a:r>
              <a:rPr lang="en-US" sz="1800" dirty="0">
                <a:solidFill>
                  <a:srgbClr val="FFFFFF"/>
                </a:solidFill>
              </a:rPr>
              <a:t>: watch class time and also highlight the class time.</a:t>
            </a:r>
          </a:p>
          <a:p>
            <a:pPr>
              <a:buFont typeface="Wingdings" panose="05000000000000000000" pitchFamily="2" charset="2"/>
              <a:buChar char="v"/>
            </a:pPr>
            <a:r>
              <a:rPr lang="en-US" sz="1800" b="1" i="0" u="none" strike="noStrike" baseline="0" dirty="0">
                <a:solidFill>
                  <a:srgbClr val="FFFFFF"/>
                </a:solidFill>
              </a:rPr>
              <a:t>Add class</a:t>
            </a:r>
            <a:r>
              <a:rPr lang="en-US" sz="1800" b="1" dirty="0">
                <a:solidFill>
                  <a:srgbClr val="FFFFFF"/>
                </a:solidFill>
              </a:rPr>
              <a:t>mates</a:t>
            </a:r>
            <a:r>
              <a:rPr lang="en-US" sz="1800" dirty="0">
                <a:solidFill>
                  <a:srgbClr val="FFFFFF"/>
                </a:solidFill>
              </a:rPr>
              <a:t>: Student can be add of his/ her classmates.</a:t>
            </a:r>
            <a:endParaRPr lang="en-US" sz="1800" dirty="0">
              <a:solidFill>
                <a:schemeClr val="bg1"/>
              </a:solidFill>
            </a:endParaRPr>
          </a:p>
          <a:p>
            <a:pPr>
              <a:buFont typeface="Wingdings" panose="05000000000000000000" pitchFamily="2" charset="2"/>
              <a:buChar char="v"/>
            </a:pPr>
            <a:r>
              <a:rPr lang="en-US" sz="1800" b="1" dirty="0">
                <a:solidFill>
                  <a:schemeClr val="bg1"/>
                </a:solidFill>
              </a:rPr>
              <a:t>Attendance</a:t>
            </a:r>
            <a:r>
              <a:rPr lang="en-US" sz="1800" dirty="0">
                <a:solidFill>
                  <a:schemeClr val="bg1"/>
                </a:solidFill>
              </a:rPr>
              <a:t>: count attendance, missing class number etc.</a:t>
            </a:r>
          </a:p>
          <a:p>
            <a:pPr>
              <a:buFont typeface="Wingdings" panose="05000000000000000000" pitchFamily="2" charset="2"/>
              <a:buChar char="v"/>
            </a:pPr>
            <a:r>
              <a:rPr lang="en-US" sz="1800" b="1" dirty="0">
                <a:solidFill>
                  <a:schemeClr val="bg1"/>
                </a:solidFill>
              </a:rPr>
              <a:t>Student register</a:t>
            </a:r>
            <a:r>
              <a:rPr lang="en-US" sz="1800" dirty="0">
                <a:solidFill>
                  <a:schemeClr val="bg1"/>
                </a:solidFill>
              </a:rPr>
              <a:t>: Every student must be registered and have an unique id that is need to access for LMS.</a:t>
            </a:r>
          </a:p>
          <a:p>
            <a:pPr>
              <a:buFont typeface="Wingdings" panose="05000000000000000000" pitchFamily="2" charset="2"/>
              <a:buChar char="v"/>
            </a:pPr>
            <a:r>
              <a:rPr lang="en-US" sz="1800" b="1" dirty="0">
                <a:solidFill>
                  <a:schemeClr val="bg1"/>
                </a:solidFill>
              </a:rPr>
              <a:t>Resource</a:t>
            </a:r>
            <a:r>
              <a:rPr lang="en-US" sz="1800" dirty="0">
                <a:solidFill>
                  <a:schemeClr val="bg1"/>
                </a:solidFill>
              </a:rPr>
              <a: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4852</TotalTime>
  <Words>1092</Words>
  <Application>Microsoft Office PowerPoint</Application>
  <PresentationFormat>Widescreen</PresentationFormat>
  <Paragraphs>111</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Rounded MT Bold</vt:lpstr>
      <vt:lpstr>Berlin Sans FB Demi</vt:lpstr>
      <vt:lpstr>Calibri</vt:lpstr>
      <vt:lpstr>Calibri Light</vt:lpstr>
      <vt:lpstr>Courier New</vt:lpstr>
      <vt:lpstr>Verdana</vt:lpstr>
      <vt:lpstr>Wingdings</vt:lpstr>
      <vt:lpstr>Office Theme</vt:lpstr>
      <vt:lpstr>PowerPoint Presentation</vt:lpstr>
      <vt:lpstr>PowerPoint Presentation</vt:lpstr>
      <vt:lpstr>PowerPoint Presentation</vt:lpstr>
      <vt:lpstr>Admin Functions:</vt:lpstr>
      <vt:lpstr>Institution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69</cp:revision>
  <dcterms:created xsi:type="dcterms:W3CDTF">2020-07-20T17:43:44Z</dcterms:created>
  <dcterms:modified xsi:type="dcterms:W3CDTF">2020-08-02T21:54:43Z</dcterms:modified>
</cp:coreProperties>
</file>