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0"/>
  </p:notesMasterIdLst>
  <p:sldIdLst>
    <p:sldId id="258" r:id="rId2"/>
    <p:sldId id="257" r:id="rId3"/>
    <p:sldId id="256" r:id="rId4"/>
    <p:sldId id="263" r:id="rId5"/>
    <p:sldId id="264" r:id="rId6"/>
    <p:sldId id="262" r:id="rId7"/>
    <p:sldId id="265"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63AF6"/>
    <a:srgbClr val="720E5D"/>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408" autoAdjust="0"/>
  </p:normalViewPr>
  <p:slideViewPr>
    <p:cSldViewPr snapToGrid="0">
      <p:cViewPr>
        <p:scale>
          <a:sx n="110" d="100"/>
          <a:sy n="110" d="100"/>
        </p:scale>
        <p:origin x="-1806"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A1E6B9-3CA8-413D-9976-FD99B2ED2AB9}" type="datetimeFigureOut">
              <a:rPr lang="en-US" smtClean="0"/>
              <a:t>8/3/2020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87993F-D7DD-4DF4-AFB7-DC9FCDB39087}" type="slidenum">
              <a:rPr lang="en-US" smtClean="0"/>
              <a:t>‹#›</a:t>
            </a:fld>
            <a:endParaRPr lang="en-US"/>
          </a:p>
        </p:txBody>
      </p:sp>
    </p:spTree>
    <p:extLst>
      <p:ext uri="{BB962C8B-B14F-4D97-AF65-F5344CB8AC3E}">
        <p14:creationId xmlns:p14="http://schemas.microsoft.com/office/powerpoint/2010/main" val="1096001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65312-DFE1-453C-89E9-3B9CCF1659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520779-67DE-4759-9F59-0CACCD358F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696BD5-CA0C-4BE0-8E30-7D5FA1A939E0}"/>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AFA8A84D-6E2E-4194-AF14-AA5EA59F69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EFDC79-8E7F-4171-B48E-5A9ABDB03257}"/>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2563851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9491B-D39E-45FF-9891-9FECBBD7B1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312E47-6362-499D-BCC8-FE2341E852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CEEEF1-742B-4E14-96BA-9B5C5BE82614}"/>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DF752417-F46A-4F73-AA67-8EB9037551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7851E0-ABEE-43E7-8A69-FE5B2FFBF651}"/>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3271279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166F80-FC4E-42EF-B051-1F9E27CF3C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5D0232-CD3C-43F8-A121-E25E3C9912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090F5C-DD85-4260-8C37-BB8C8EB355ED}"/>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7FFD6746-402A-49EE-8522-51DAE70531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824D0F-A916-4EC5-B400-D27399264FE1}"/>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840861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036E6-6426-4BF2-B526-977D1A5050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CF1503-7964-409E-8DB8-ECE604C64C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6017C5-04C7-4438-8679-7818BCBB9862}"/>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D0132CD0-9EF2-4459-BBF0-076EEAFF6A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03A0D3-45D3-45F6-A9AD-D33CA1AA1AF3}"/>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348346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2C32-65C3-4ABC-8B1A-D6331F3F76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5B41E7-49B0-40A2-8E3F-AE95C0BF84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297EFB-C1C4-4BE2-9544-339C204559C4}"/>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30D47BCE-7AB3-4E70-B902-DA656ADF12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60EBB8-F5BC-4DC8-8D0A-F065B4F50E3E}"/>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449198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90A61-C748-4166-9DEB-9E527829B1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0BE11E-E227-48DF-A661-4D78D36D30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4754F2-B0BD-4D43-BF75-5FD5D1FA80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3EA1DC-50EF-4564-8425-D4F2EC32912B}"/>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6" name="Footer Placeholder 5">
            <a:extLst>
              <a:ext uri="{FF2B5EF4-FFF2-40B4-BE49-F238E27FC236}">
                <a16:creationId xmlns:a16="http://schemas.microsoft.com/office/drawing/2014/main" id="{E78B914C-F52E-46E1-B670-2EDE49E84E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B0F2C8-3437-4B5B-85BA-120C662A1278}"/>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295725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22814-4C40-491C-9C96-02ED75FF87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AABAE3-4E51-468E-97D0-CD453249D2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B62606-B721-4D15-ACD3-ACCF62E177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EFAF0F-DAD6-44A6-9DEE-F856531DA4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75131F-BBAB-41B5-A1A2-968DB44930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D4E655-0AB0-406C-933C-4CA3E87AD70B}"/>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8" name="Footer Placeholder 7">
            <a:extLst>
              <a:ext uri="{FF2B5EF4-FFF2-40B4-BE49-F238E27FC236}">
                <a16:creationId xmlns:a16="http://schemas.microsoft.com/office/drawing/2014/main" id="{E01A95B2-D101-4A31-A5E9-57EB9E1B7A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B33854-2450-44B5-9C13-FD4B7D5CC0E0}"/>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1167166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66E5D-177A-425A-BAF5-AEBB7CA6EF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0A3A05-A021-4275-9A1A-4F7B1ED42135}"/>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4" name="Footer Placeholder 3">
            <a:extLst>
              <a:ext uri="{FF2B5EF4-FFF2-40B4-BE49-F238E27FC236}">
                <a16:creationId xmlns:a16="http://schemas.microsoft.com/office/drawing/2014/main" id="{E1DA433A-58C4-437D-88AB-4EB53DB8AC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D9EA65-ECEB-4A88-AA8F-DA3901DA8202}"/>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2622649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9CE2CD-C8F6-45DF-BC47-4F5D4620155E}"/>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3" name="Footer Placeholder 2">
            <a:extLst>
              <a:ext uri="{FF2B5EF4-FFF2-40B4-BE49-F238E27FC236}">
                <a16:creationId xmlns:a16="http://schemas.microsoft.com/office/drawing/2014/main" id="{C3633D67-AF74-45C0-A399-E569001323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DC6A09-6E43-43D0-BB14-2CE98A7A8706}"/>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1605830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C00DA-79E1-4EE6-8544-8A6B604484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FD70CA-5EF7-4557-ADA6-2CD887EA15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6E1D42-9C3D-44C9-921F-95BA8D6E81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ED3B5E-92BB-4859-82D8-A1BBD0CAE211}"/>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6" name="Footer Placeholder 5">
            <a:extLst>
              <a:ext uri="{FF2B5EF4-FFF2-40B4-BE49-F238E27FC236}">
                <a16:creationId xmlns:a16="http://schemas.microsoft.com/office/drawing/2014/main" id="{222BF68C-EBFE-4EC1-AD77-5377F45670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37BD5-C384-415B-9998-180D5DD33DD8}"/>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2759920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E1F5D-596C-4AE7-8FAD-BF1DEF175B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8025CB-0994-426D-A057-DF9D056276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6BC978-E658-4785-9179-9CA314E2B6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7CCF50-8D73-47D7-BF16-CEC1B797FBA1}"/>
              </a:ext>
            </a:extLst>
          </p:cNvPr>
          <p:cNvSpPr>
            <a:spLocks noGrp="1"/>
          </p:cNvSpPr>
          <p:nvPr>
            <p:ph type="dt" sz="half" idx="10"/>
          </p:nvPr>
        </p:nvSpPr>
        <p:spPr/>
        <p:txBody>
          <a:bodyPr/>
          <a:lstStyle/>
          <a:p>
            <a:fld id="{3DC0739F-0E95-47B7-B1DB-2741ABEC819D}" type="datetimeFigureOut">
              <a:rPr lang="en-US" smtClean="0"/>
              <a:t>8/3/2020</a:t>
            </a:fld>
            <a:endParaRPr lang="en-US"/>
          </a:p>
        </p:txBody>
      </p:sp>
      <p:sp>
        <p:nvSpPr>
          <p:cNvPr id="6" name="Footer Placeholder 5">
            <a:extLst>
              <a:ext uri="{FF2B5EF4-FFF2-40B4-BE49-F238E27FC236}">
                <a16:creationId xmlns:a16="http://schemas.microsoft.com/office/drawing/2014/main" id="{CAC3F207-44B5-4356-A695-00ED2F8E6B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20D5DC-84BC-4165-BEF8-0F26B22539AF}"/>
              </a:ext>
            </a:extLst>
          </p:cNvPr>
          <p:cNvSpPr>
            <a:spLocks noGrp="1"/>
          </p:cNvSpPr>
          <p:nvPr>
            <p:ph type="sldNum" sz="quarter" idx="12"/>
          </p:nvPr>
        </p:nvSpPr>
        <p:spPr/>
        <p:txBody>
          <a:bodyPr/>
          <a:lstStyle/>
          <a:p>
            <a:fld id="{3D683C32-D904-4E02-8101-40A30EFCF27D}" type="slidenum">
              <a:rPr lang="en-US" smtClean="0"/>
              <a:t>‹#›</a:t>
            </a:fld>
            <a:endParaRPr lang="en-US"/>
          </a:p>
        </p:txBody>
      </p:sp>
    </p:spTree>
    <p:extLst>
      <p:ext uri="{BB962C8B-B14F-4D97-AF65-F5344CB8AC3E}">
        <p14:creationId xmlns:p14="http://schemas.microsoft.com/office/powerpoint/2010/main" val="517127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415308-22C3-4106-8BBE-5026A30096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E84FAE-60A7-49D5-BB7F-AF8A4C0D55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26B799-0C42-4CE8-A58F-36BA9556C8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C0739F-0E95-47B7-B1DB-2741ABEC819D}" type="datetimeFigureOut">
              <a:rPr lang="en-US" smtClean="0"/>
              <a:t>8/3/2020</a:t>
            </a:fld>
            <a:endParaRPr lang="en-US"/>
          </a:p>
        </p:txBody>
      </p:sp>
      <p:sp>
        <p:nvSpPr>
          <p:cNvPr id="5" name="Footer Placeholder 4">
            <a:extLst>
              <a:ext uri="{FF2B5EF4-FFF2-40B4-BE49-F238E27FC236}">
                <a16:creationId xmlns:a16="http://schemas.microsoft.com/office/drawing/2014/main" id="{76F07C14-CF26-4711-8442-2DF5117655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25C6CF-4539-4B89-9654-E7A44A356D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683C32-D904-4E02-8101-40A30EFCF27D}" type="slidenum">
              <a:rPr lang="en-US" smtClean="0"/>
              <a:t>‹#›</a:t>
            </a:fld>
            <a:endParaRPr lang="en-US"/>
          </a:p>
        </p:txBody>
      </p:sp>
    </p:spTree>
    <p:extLst>
      <p:ext uri="{BB962C8B-B14F-4D97-AF65-F5344CB8AC3E}">
        <p14:creationId xmlns:p14="http://schemas.microsoft.com/office/powerpoint/2010/main" val="165962410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91D5F4-DB92-4E25-8417-C9AB151AFFE1}"/>
              </a:ext>
            </a:extLst>
          </p:cNvPr>
          <p:cNvSpPr txBox="1"/>
          <p:nvPr/>
        </p:nvSpPr>
        <p:spPr>
          <a:xfrm>
            <a:off x="3048000" y="2175474"/>
            <a:ext cx="6096000" cy="461665"/>
          </a:xfrm>
          <a:prstGeom prst="rect">
            <a:avLst/>
          </a:prstGeom>
          <a:noFill/>
        </p:spPr>
        <p:txBody>
          <a:bodyPr wrap="square">
            <a:spAutoFit/>
          </a:bodyPr>
          <a:lstStyle/>
          <a:p>
            <a:pPr algn="ctr"/>
            <a:r>
              <a:rPr lang="en-US" sz="2400" dirty="0">
                <a:solidFill>
                  <a:schemeClr val="bg1"/>
                </a:solidFill>
                <a:latin typeface="Arial Rounded MT Bold" panose="020F0704030504030204" pitchFamily="34" charset="0"/>
              </a:rPr>
              <a:t>Project- Learning Management System</a:t>
            </a:r>
            <a:endParaRPr lang="en-US" sz="2400" dirty="0">
              <a:solidFill>
                <a:schemeClr val="bg1"/>
              </a:solidFill>
            </a:endParaRPr>
          </a:p>
        </p:txBody>
      </p:sp>
      <p:sp>
        <p:nvSpPr>
          <p:cNvPr id="7" name="TextBox 6">
            <a:extLst>
              <a:ext uri="{FF2B5EF4-FFF2-40B4-BE49-F238E27FC236}">
                <a16:creationId xmlns:a16="http://schemas.microsoft.com/office/drawing/2014/main" id="{21DBE14F-908C-4ECF-BE5D-DA5A49BA4E2C}"/>
              </a:ext>
            </a:extLst>
          </p:cNvPr>
          <p:cNvSpPr txBox="1"/>
          <p:nvPr/>
        </p:nvSpPr>
        <p:spPr>
          <a:xfrm>
            <a:off x="3048000" y="3497217"/>
            <a:ext cx="6097554" cy="1754326"/>
          </a:xfrm>
          <a:prstGeom prst="rect">
            <a:avLst/>
          </a:prstGeom>
          <a:noFill/>
        </p:spPr>
        <p:txBody>
          <a:bodyPr wrap="square">
            <a:spAutoFit/>
          </a:bodyPr>
          <a:lstStyle/>
          <a:p>
            <a:pPr algn="ctr"/>
            <a:r>
              <a:rPr lang="en-US" dirty="0">
                <a:solidFill>
                  <a:schemeClr val="bg1"/>
                </a:solidFill>
              </a:rPr>
              <a:t>MD. Zakaria		ID#1430604042</a:t>
            </a:r>
          </a:p>
          <a:p>
            <a:pPr algn="ctr"/>
            <a:r>
              <a:rPr lang="en-US" i="0" dirty="0">
                <a:solidFill>
                  <a:srgbClr val="E4E6EB"/>
                </a:solidFill>
                <a:effectLst/>
              </a:rPr>
              <a:t>Md. Maruf </a:t>
            </a:r>
            <a:r>
              <a:rPr lang="en-US" i="0" dirty="0" err="1">
                <a:solidFill>
                  <a:srgbClr val="E4E6EB"/>
                </a:solidFill>
                <a:effectLst/>
              </a:rPr>
              <a:t>Billah</a:t>
            </a:r>
            <a:r>
              <a:rPr lang="en-US" i="0" dirty="0">
                <a:solidFill>
                  <a:schemeClr val="bg1"/>
                </a:solidFill>
                <a:effectLst/>
              </a:rPr>
              <a:t>		</a:t>
            </a:r>
            <a:r>
              <a:rPr lang="en-US" dirty="0">
                <a:solidFill>
                  <a:schemeClr val="bg1"/>
                </a:solidFill>
              </a:rPr>
              <a:t>ID#1530671042</a:t>
            </a:r>
          </a:p>
          <a:p>
            <a:pPr algn="ctr"/>
            <a:r>
              <a:rPr lang="en-US" dirty="0" err="1">
                <a:solidFill>
                  <a:schemeClr val="bg1"/>
                </a:solidFill>
              </a:rPr>
              <a:t>Ifthakharul</a:t>
            </a:r>
            <a:r>
              <a:rPr lang="en-US" dirty="0">
                <a:solidFill>
                  <a:schemeClr val="bg1"/>
                </a:solidFill>
              </a:rPr>
              <a:t> </a:t>
            </a:r>
            <a:r>
              <a:rPr lang="en-US" dirty="0" err="1">
                <a:solidFill>
                  <a:schemeClr val="bg1"/>
                </a:solidFill>
              </a:rPr>
              <a:t>Alam</a:t>
            </a:r>
            <a:r>
              <a:rPr lang="en-US" dirty="0">
                <a:solidFill>
                  <a:schemeClr val="bg1"/>
                </a:solidFill>
              </a:rPr>
              <a:t> Shuvo	ID#1530421045</a:t>
            </a:r>
          </a:p>
          <a:p>
            <a:pPr algn="ctr"/>
            <a:r>
              <a:rPr lang="en-US" dirty="0">
                <a:solidFill>
                  <a:schemeClr val="bg1"/>
                </a:solidFill>
              </a:rPr>
              <a:t>Barkatullah Hossain		ID#1530642642</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742898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6D8A44-C7B3-4808-A51F-4C99F42A4D52}"/>
              </a:ext>
            </a:extLst>
          </p:cNvPr>
          <p:cNvSpPr txBox="1"/>
          <p:nvPr/>
        </p:nvSpPr>
        <p:spPr>
          <a:xfrm>
            <a:off x="0" y="16476"/>
            <a:ext cx="12192000" cy="10929980"/>
          </a:xfrm>
          <a:prstGeom prst="rect">
            <a:avLst/>
          </a:prstGeom>
          <a:noFill/>
        </p:spPr>
        <p:txBody>
          <a:bodyPr wrap="square">
            <a:spAutoFit/>
          </a:bodyPr>
          <a:lstStyle/>
          <a:p>
            <a:pPr marL="0" marR="0" algn="ctr">
              <a:lnSpc>
                <a:spcPct val="107000"/>
              </a:lnSpc>
              <a:spcBef>
                <a:spcPts val="200"/>
              </a:spcBef>
              <a:spcAft>
                <a:spcPts val="0"/>
              </a:spcAft>
            </a:pPr>
            <a:r>
              <a:rPr lang="en-US" sz="3200" b="1" dirty="0">
                <a:solidFill>
                  <a:schemeClr val="bg1"/>
                </a:solidFill>
                <a:effectLst/>
                <a:latin typeface="Berlin Sans FB Demi" panose="020E0802020502020306" pitchFamily="34" charset="0"/>
                <a:ea typeface="Times New Roman" panose="02020603050405020304" pitchFamily="18" charset="0"/>
                <a:cs typeface="Times New Roman" panose="02020603050405020304" pitchFamily="18" charset="0"/>
              </a:rPr>
              <a:t>Learning Management System (LMS)</a:t>
            </a:r>
          </a:p>
          <a:p>
            <a:pPr marL="0" marR="0" algn="ctr">
              <a:lnSpc>
                <a:spcPct val="107000"/>
              </a:lnSpc>
              <a:spcBef>
                <a:spcPts val="200"/>
              </a:spcBef>
              <a:spcAft>
                <a:spcPts val="0"/>
              </a:spcAft>
            </a:pPr>
            <a:endParaRPr lang="en-US" sz="3200" b="1" dirty="0">
              <a:solidFill>
                <a:schemeClr val="bg1"/>
              </a:solidFill>
              <a:effectLst/>
              <a:latin typeface="Berlin Sans FB Demi" panose="020E0802020502020306"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r>
              <a:rPr lang="en-US" sz="1800" b="1" u="sng"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 Idea: </a:t>
            </a: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r>
              <a:rPr lang="en-US" sz="18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On this modern era and pandemic situation there is necessity of online learning platform based on Bangladesh curriculum. Most of the educational institution doesn’t have any online learning management system. Some of them owned a system but which are not fully function and effective for both students and faculty members. On this pandemic situation numerous students regular educational work flow is getting hampered and lack of a systemic management system, institutions are unable to track/follow their  protocol and facing difficulty manage their large number of students.</a:t>
            </a:r>
            <a:br>
              <a:rPr lang="en-US" sz="18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US" sz="18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Under this circumstance, there is a necessity to build such a kind of advance learning management system which will be universal for all institution, connect everything on one place and full fill their basic core.</a:t>
            </a:r>
          </a:p>
          <a:p>
            <a:pPr marL="0" marR="0">
              <a:lnSpc>
                <a:spcPct val="107000"/>
              </a:lnSpc>
              <a:spcBef>
                <a:spcPts val="200"/>
              </a:spcBef>
              <a:spcAft>
                <a:spcPts val="0"/>
              </a:spcAft>
            </a:pPr>
            <a:endParaRPr lang="en-US"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r>
              <a:rPr lang="en-US" sz="1800" b="1" u="sng"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Objectives:</a:t>
            </a:r>
            <a:endParaRPr lang="en-US" sz="18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6000"/>
              </a:lnSpc>
              <a:spcBef>
                <a:spcPts val="0"/>
              </a:spcBef>
              <a:spcAft>
                <a:spcPts val="800"/>
              </a:spcAft>
            </a:pPr>
            <a:r>
              <a:rPr lang="en-US" sz="1800" dirty="0">
                <a:solidFill>
                  <a:schemeClr val="bg1"/>
                </a:solidFill>
                <a:effectLst/>
                <a:latin typeface="Calibri Light" panose="020F0302020204030204" pitchFamily="34" charset="0"/>
                <a:ea typeface="Calibri" panose="020F0502020204030204" pitchFamily="34" charset="0"/>
                <a:cs typeface="Times New Roman" panose="02020603050405020304" pitchFamily="18" charset="0"/>
              </a:rPr>
              <a:t>The main goal of an LMS is to manage the learning process and connect everything in one place. It will be such a system that works in an automated, pre-determined way. It allows Institution to get registered and create their necessary filed and roles. A platform where student faculty can create a good interaction and assets are uploaded to the Learning Management System, which makes them easily accessible for remote learners. Faculty will able to take class with video conference and able to grade their students based on the assigned task. Student can also take part on group studies over the platform which will also help to enhance their learning. For open credit University the system will create a advance advising system which allows to student to take their desire course with time and also this will be available for faculty to take their desire course with time.</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200"/>
              </a:spcBef>
              <a:spcAft>
                <a:spcPts val="0"/>
              </a:spcAft>
            </a:pPr>
            <a:endParaRPr lang="en-US" sz="18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endParaRPr lang="en-US" sz="2000" b="1" dirty="0">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1257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17" name="Arc 16">
            <a:extLst>
              <a:ext uri="{FF2B5EF4-FFF2-40B4-BE49-F238E27FC236}">
                <a16:creationId xmlns:a16="http://schemas.microsoft.com/office/drawing/2014/main" id="{323BBB33-BE69-4404-A446-5CCA250C5F85}"/>
              </a:ext>
            </a:extLst>
          </p:cNvPr>
          <p:cNvSpPr/>
          <p:nvPr/>
        </p:nvSpPr>
        <p:spPr>
          <a:xfrm>
            <a:off x="2649011" y="2847473"/>
            <a:ext cx="6893976" cy="4736123"/>
          </a:xfrm>
          <a:prstGeom prst="arc">
            <a:avLst>
              <a:gd name="adj1" fmla="val 11652380"/>
              <a:gd name="adj2" fmla="val 2079599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Freeform: Shape 6">
            <a:extLst>
              <a:ext uri="{FF2B5EF4-FFF2-40B4-BE49-F238E27FC236}">
                <a16:creationId xmlns:a16="http://schemas.microsoft.com/office/drawing/2014/main" id="{53A6DF28-1D06-4E06-8198-3F79F29E1D44}"/>
              </a:ext>
            </a:extLst>
          </p:cNvPr>
          <p:cNvSpPr/>
          <p:nvPr/>
        </p:nvSpPr>
        <p:spPr>
          <a:xfrm>
            <a:off x="4090736" y="4924927"/>
            <a:ext cx="4010527" cy="1933074"/>
          </a:xfrm>
          <a:custGeom>
            <a:avLst/>
            <a:gdLst>
              <a:gd name="connsiteX0" fmla="*/ 1371600 w 2743200"/>
              <a:gd name="connsiteY0" fmla="*/ 0 h 1371600"/>
              <a:gd name="connsiteX1" fmla="*/ 2743200 w 2743200"/>
              <a:gd name="connsiteY1" fmla="*/ 1371600 h 1371600"/>
              <a:gd name="connsiteX2" fmla="*/ 0 w 2743200"/>
              <a:gd name="connsiteY2" fmla="*/ 1371600 h 1371600"/>
              <a:gd name="connsiteX3" fmla="*/ 1371600 w 2743200"/>
              <a:gd name="connsiteY3" fmla="*/ 0 h 1371600"/>
            </a:gdLst>
            <a:ahLst/>
            <a:cxnLst>
              <a:cxn ang="0">
                <a:pos x="connsiteX0" y="connsiteY0"/>
              </a:cxn>
              <a:cxn ang="0">
                <a:pos x="connsiteX1" y="connsiteY1"/>
              </a:cxn>
              <a:cxn ang="0">
                <a:pos x="connsiteX2" y="connsiteY2"/>
              </a:cxn>
              <a:cxn ang="0">
                <a:pos x="connsiteX3" y="connsiteY3"/>
              </a:cxn>
            </a:cxnLst>
            <a:rect l="l" t="t" r="r" b="b"/>
            <a:pathLst>
              <a:path w="2743200" h="1371600">
                <a:moveTo>
                  <a:pt x="1371600" y="0"/>
                </a:moveTo>
                <a:cubicBezTo>
                  <a:pt x="2129114" y="0"/>
                  <a:pt x="2743200" y="614086"/>
                  <a:pt x="2743200" y="1371600"/>
                </a:cubicBezTo>
                <a:lnTo>
                  <a:pt x="0" y="1371600"/>
                </a:lnTo>
                <a:cubicBezTo>
                  <a:pt x="0" y="614086"/>
                  <a:pt x="614086" y="0"/>
                  <a:pt x="1371600" y="0"/>
                </a:cubicBezTo>
                <a:close/>
              </a:path>
            </a:pathLst>
          </a:custGeom>
          <a:solidFill>
            <a:srgbClr val="002060"/>
          </a:solidFill>
          <a:ln>
            <a:no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Shape 5">
            <a:extLst>
              <a:ext uri="{FF2B5EF4-FFF2-40B4-BE49-F238E27FC236}">
                <a16:creationId xmlns:a16="http://schemas.microsoft.com/office/drawing/2014/main" id="{DFB3AE69-1CA7-4FD9-BF5C-C9CF2522345D}"/>
              </a:ext>
            </a:extLst>
          </p:cNvPr>
          <p:cNvSpPr/>
          <p:nvPr/>
        </p:nvSpPr>
        <p:spPr>
          <a:xfrm>
            <a:off x="4724400" y="5486400"/>
            <a:ext cx="2743200" cy="1371600"/>
          </a:xfrm>
          <a:custGeom>
            <a:avLst/>
            <a:gdLst>
              <a:gd name="connsiteX0" fmla="*/ 1371600 w 2743200"/>
              <a:gd name="connsiteY0" fmla="*/ 0 h 1371600"/>
              <a:gd name="connsiteX1" fmla="*/ 2743200 w 2743200"/>
              <a:gd name="connsiteY1" fmla="*/ 1371600 h 1371600"/>
              <a:gd name="connsiteX2" fmla="*/ 0 w 2743200"/>
              <a:gd name="connsiteY2" fmla="*/ 1371600 h 1371600"/>
              <a:gd name="connsiteX3" fmla="*/ 1371600 w 2743200"/>
              <a:gd name="connsiteY3" fmla="*/ 0 h 1371600"/>
            </a:gdLst>
            <a:ahLst/>
            <a:cxnLst>
              <a:cxn ang="0">
                <a:pos x="connsiteX0" y="connsiteY0"/>
              </a:cxn>
              <a:cxn ang="0">
                <a:pos x="connsiteX1" y="connsiteY1"/>
              </a:cxn>
              <a:cxn ang="0">
                <a:pos x="connsiteX2" y="connsiteY2"/>
              </a:cxn>
              <a:cxn ang="0">
                <a:pos x="connsiteX3" y="connsiteY3"/>
              </a:cxn>
            </a:cxnLst>
            <a:rect l="l" t="t" r="r" b="b"/>
            <a:pathLst>
              <a:path w="2743200" h="1371600">
                <a:moveTo>
                  <a:pt x="1371600" y="0"/>
                </a:moveTo>
                <a:cubicBezTo>
                  <a:pt x="2129114" y="0"/>
                  <a:pt x="2743200" y="614086"/>
                  <a:pt x="2743200" y="1371600"/>
                </a:cubicBezTo>
                <a:lnTo>
                  <a:pt x="0" y="1371600"/>
                </a:lnTo>
                <a:cubicBezTo>
                  <a:pt x="0" y="614086"/>
                  <a:pt x="614086" y="0"/>
                  <a:pt x="1371600" y="0"/>
                </a:cubicBezTo>
                <a:close/>
              </a:path>
            </a:pathLst>
          </a:custGeom>
          <a:solidFill>
            <a:srgbClr val="F63AF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C9365EE8-3A65-4C7D-AC1C-A39FFD596DBE}"/>
              </a:ext>
            </a:extLst>
          </p:cNvPr>
          <p:cNvSpPr/>
          <p:nvPr/>
        </p:nvSpPr>
        <p:spPr>
          <a:xfrm>
            <a:off x="2297723" y="4010527"/>
            <a:ext cx="9144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8744064-C676-4BD6-9662-CCE18D65AE5A}"/>
              </a:ext>
            </a:extLst>
          </p:cNvPr>
          <p:cNvSpPr/>
          <p:nvPr/>
        </p:nvSpPr>
        <p:spPr>
          <a:xfrm>
            <a:off x="4267200" y="2585430"/>
            <a:ext cx="914400" cy="9144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E1D0B2C-E44E-4206-A46B-893F66679799}"/>
              </a:ext>
            </a:extLst>
          </p:cNvPr>
          <p:cNvSpPr/>
          <p:nvPr/>
        </p:nvSpPr>
        <p:spPr>
          <a:xfrm>
            <a:off x="6852637" y="2585430"/>
            <a:ext cx="914400" cy="914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95A4075-01BC-4B3C-8390-94BFEF1E36E5}"/>
              </a:ext>
            </a:extLst>
          </p:cNvPr>
          <p:cNvSpPr/>
          <p:nvPr/>
        </p:nvSpPr>
        <p:spPr>
          <a:xfrm>
            <a:off x="8892249" y="4010527"/>
            <a:ext cx="914400"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88CBCFF2-1C05-40A5-A545-2ECCED7390CE}"/>
              </a:ext>
            </a:extLst>
          </p:cNvPr>
          <p:cNvSpPr/>
          <p:nvPr/>
        </p:nvSpPr>
        <p:spPr>
          <a:xfrm rot="10800000">
            <a:off x="8685784" y="2161673"/>
            <a:ext cx="258148" cy="4010527"/>
          </a:xfrm>
          <a:prstGeom prst="triangle">
            <a:avLst>
              <a:gd name="adj" fmla="val 53615"/>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D0965825-6AEE-436C-9D37-7A8CA335BACD}"/>
              </a:ext>
            </a:extLst>
          </p:cNvPr>
          <p:cNvGrpSpPr/>
          <p:nvPr/>
        </p:nvGrpSpPr>
        <p:grpSpPr>
          <a:xfrm>
            <a:off x="5960826" y="3429000"/>
            <a:ext cx="258148" cy="6851001"/>
            <a:chOff x="3429037" y="349899"/>
            <a:chExt cx="258148" cy="6851001"/>
          </a:xfrm>
        </p:grpSpPr>
        <p:sp>
          <p:nvSpPr>
            <p:cNvPr id="21" name="Isosceles Triangle 20">
              <a:extLst>
                <a:ext uri="{FF2B5EF4-FFF2-40B4-BE49-F238E27FC236}">
                  <a16:creationId xmlns:a16="http://schemas.microsoft.com/office/drawing/2014/main" id="{042C58C8-FA1D-430C-A740-24606726EBA6}"/>
                </a:ext>
              </a:extLst>
            </p:cNvPr>
            <p:cNvSpPr/>
            <p:nvPr/>
          </p:nvSpPr>
          <p:spPr>
            <a:xfrm>
              <a:off x="3429037" y="349899"/>
              <a:ext cx="258148" cy="3429000"/>
            </a:xfrm>
            <a:prstGeom prst="triangle">
              <a:avLst/>
            </a:prstGeom>
            <a:solidFill>
              <a:srgbClr val="F63A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63952812-4E06-4A98-B8C5-D0F1B14029A7}"/>
                </a:ext>
              </a:extLst>
            </p:cNvPr>
            <p:cNvSpPr/>
            <p:nvPr/>
          </p:nvSpPr>
          <p:spPr>
            <a:xfrm rot="10800000">
              <a:off x="3429037" y="3771900"/>
              <a:ext cx="258148" cy="3429000"/>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E9CE262E-9A8A-49C6-97C6-3A1D689E4ACF}"/>
              </a:ext>
            </a:extLst>
          </p:cNvPr>
          <p:cNvGrpSpPr/>
          <p:nvPr/>
        </p:nvGrpSpPr>
        <p:grpSpPr>
          <a:xfrm>
            <a:off x="6852637" y="2216097"/>
            <a:ext cx="1030536" cy="1190899"/>
            <a:chOff x="6852637" y="2216097"/>
            <a:chExt cx="1030536" cy="1190899"/>
          </a:xfrm>
        </p:grpSpPr>
        <p:pic>
          <p:nvPicPr>
            <p:cNvPr id="32" name="Graphic 31" descr="Classroom">
              <a:extLst>
                <a:ext uri="{FF2B5EF4-FFF2-40B4-BE49-F238E27FC236}">
                  <a16:creationId xmlns:a16="http://schemas.microsoft.com/office/drawing/2014/main" id="{4F21D9A5-5154-411D-A789-B8C769F5BF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4332" y="2635986"/>
              <a:ext cx="771010" cy="771010"/>
            </a:xfrm>
            <a:prstGeom prst="rect">
              <a:avLst/>
            </a:prstGeom>
            <a:effectLst/>
          </p:spPr>
        </p:pic>
        <p:sp>
          <p:nvSpPr>
            <p:cNvPr id="18" name="TextBox 17">
              <a:extLst>
                <a:ext uri="{FF2B5EF4-FFF2-40B4-BE49-F238E27FC236}">
                  <a16:creationId xmlns:a16="http://schemas.microsoft.com/office/drawing/2014/main" id="{1187AE8B-D0AF-46AC-BB4B-8250168FBD53}"/>
                </a:ext>
              </a:extLst>
            </p:cNvPr>
            <p:cNvSpPr txBox="1"/>
            <p:nvPr/>
          </p:nvSpPr>
          <p:spPr>
            <a:xfrm>
              <a:off x="6852637" y="2216097"/>
              <a:ext cx="1030536" cy="369332"/>
            </a:xfrm>
            <a:prstGeom prst="rect">
              <a:avLst/>
            </a:prstGeom>
            <a:noFill/>
          </p:spPr>
          <p:txBody>
            <a:bodyPr wrap="square">
              <a:spAutoFit/>
            </a:bodyPr>
            <a:lstStyle/>
            <a:p>
              <a:r>
                <a:rPr lang="en-US" dirty="0">
                  <a:solidFill>
                    <a:schemeClr val="bg2"/>
                  </a:solidFill>
                  <a:latin typeface="Arial" panose="020B0604020202020204" pitchFamily="34" charset="0"/>
                  <a:cs typeface="Arial" panose="020B0604020202020204" pitchFamily="34" charset="0"/>
                </a:rPr>
                <a:t>teacher</a:t>
              </a:r>
            </a:p>
          </p:txBody>
        </p:sp>
      </p:grpSp>
      <p:grpSp>
        <p:nvGrpSpPr>
          <p:cNvPr id="33" name="Group 32">
            <a:extLst>
              <a:ext uri="{FF2B5EF4-FFF2-40B4-BE49-F238E27FC236}">
                <a16:creationId xmlns:a16="http://schemas.microsoft.com/office/drawing/2014/main" id="{8C487E78-485B-4B43-B4BF-E9F6074580BE}"/>
              </a:ext>
            </a:extLst>
          </p:cNvPr>
          <p:cNvGrpSpPr/>
          <p:nvPr/>
        </p:nvGrpSpPr>
        <p:grpSpPr>
          <a:xfrm>
            <a:off x="8892249" y="3681544"/>
            <a:ext cx="1041588" cy="1243383"/>
            <a:chOff x="8892249" y="3681544"/>
            <a:chExt cx="1041588" cy="1243383"/>
          </a:xfrm>
        </p:grpSpPr>
        <p:pic>
          <p:nvPicPr>
            <p:cNvPr id="28" name="Graphic 27" descr="Graduation cap">
              <a:extLst>
                <a:ext uri="{FF2B5EF4-FFF2-40B4-BE49-F238E27FC236}">
                  <a16:creationId xmlns:a16="http://schemas.microsoft.com/office/drawing/2014/main" id="{345A4BD6-C93F-4935-ACCB-EF2C4958FA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92249" y="4010527"/>
              <a:ext cx="914400" cy="914400"/>
            </a:xfrm>
            <a:prstGeom prst="rect">
              <a:avLst/>
            </a:prstGeom>
            <a:effectLst/>
          </p:spPr>
        </p:pic>
        <p:sp>
          <p:nvSpPr>
            <p:cNvPr id="24" name="TextBox 23">
              <a:extLst>
                <a:ext uri="{FF2B5EF4-FFF2-40B4-BE49-F238E27FC236}">
                  <a16:creationId xmlns:a16="http://schemas.microsoft.com/office/drawing/2014/main" id="{3B483DEA-007C-4620-A075-A971121FB413}"/>
                </a:ext>
              </a:extLst>
            </p:cNvPr>
            <p:cNvSpPr txBox="1"/>
            <p:nvPr/>
          </p:nvSpPr>
          <p:spPr>
            <a:xfrm>
              <a:off x="8967677" y="3681544"/>
              <a:ext cx="966160" cy="369332"/>
            </a:xfrm>
            <a:prstGeom prst="rect">
              <a:avLst/>
            </a:prstGeom>
            <a:noFill/>
          </p:spPr>
          <p:txBody>
            <a:bodyPr wrap="square">
              <a:spAutoFit/>
            </a:bodyPr>
            <a:lstStyle/>
            <a:p>
              <a:r>
                <a:rPr lang="en-US" dirty="0">
                  <a:solidFill>
                    <a:schemeClr val="bg1"/>
                  </a:solidFill>
                  <a:latin typeface="Arial" panose="020B0604020202020204" pitchFamily="34" charset="0"/>
                  <a:cs typeface="Arial" panose="020B0604020202020204" pitchFamily="34" charset="0"/>
                </a:rPr>
                <a:t>student</a:t>
              </a:r>
            </a:p>
          </p:txBody>
        </p:sp>
      </p:grpSp>
      <p:grpSp>
        <p:nvGrpSpPr>
          <p:cNvPr id="26" name="Group 25">
            <a:extLst>
              <a:ext uri="{FF2B5EF4-FFF2-40B4-BE49-F238E27FC236}">
                <a16:creationId xmlns:a16="http://schemas.microsoft.com/office/drawing/2014/main" id="{63E1D473-6E49-4779-9267-3AD0B6459FCD}"/>
              </a:ext>
            </a:extLst>
          </p:cNvPr>
          <p:cNvGrpSpPr/>
          <p:nvPr/>
        </p:nvGrpSpPr>
        <p:grpSpPr>
          <a:xfrm>
            <a:off x="2338623" y="3641195"/>
            <a:ext cx="832600" cy="1120132"/>
            <a:chOff x="2338623" y="3641195"/>
            <a:chExt cx="832600" cy="1120132"/>
          </a:xfrm>
        </p:grpSpPr>
        <p:sp>
          <p:nvSpPr>
            <p:cNvPr id="20" name="TextBox 19">
              <a:extLst>
                <a:ext uri="{FF2B5EF4-FFF2-40B4-BE49-F238E27FC236}">
                  <a16:creationId xmlns:a16="http://schemas.microsoft.com/office/drawing/2014/main" id="{A39D29F8-DA0F-4B63-9047-9E4FBE75D2AA}"/>
                </a:ext>
              </a:extLst>
            </p:cNvPr>
            <p:cNvSpPr txBox="1"/>
            <p:nvPr/>
          </p:nvSpPr>
          <p:spPr>
            <a:xfrm>
              <a:off x="2338623" y="3641195"/>
              <a:ext cx="832600" cy="369332"/>
            </a:xfrm>
            <a:prstGeom prst="rect">
              <a:avLst/>
            </a:prstGeom>
            <a:noFill/>
          </p:spPr>
          <p:txBody>
            <a:bodyPr wrap="square">
              <a:spAutoFit/>
            </a:bodyPr>
            <a:lstStyle/>
            <a:p>
              <a:r>
                <a:rPr lang="en-US" dirty="0">
                  <a:solidFill>
                    <a:schemeClr val="bg1"/>
                  </a:solidFill>
                  <a:latin typeface="Arial" panose="020B0604020202020204" pitchFamily="34" charset="0"/>
                  <a:cs typeface="Arial" panose="020B0604020202020204" pitchFamily="34" charset="0"/>
                </a:rPr>
                <a:t>admin</a:t>
              </a:r>
            </a:p>
          </p:txBody>
        </p:sp>
        <p:pic>
          <p:nvPicPr>
            <p:cNvPr id="10" name="Picture 9">
              <a:extLst>
                <a:ext uri="{FF2B5EF4-FFF2-40B4-BE49-F238E27FC236}">
                  <a16:creationId xmlns:a16="http://schemas.microsoft.com/office/drawing/2014/main" id="{C12B1092-9C68-4804-BFEF-EC3AEF234B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79523" y="4010527"/>
              <a:ext cx="750800" cy="750800"/>
            </a:xfrm>
            <a:prstGeom prst="rect">
              <a:avLst/>
            </a:prstGeom>
            <a:effectLst/>
          </p:spPr>
        </p:pic>
      </p:grpSp>
      <p:grpSp>
        <p:nvGrpSpPr>
          <p:cNvPr id="30" name="Group 29">
            <a:extLst>
              <a:ext uri="{FF2B5EF4-FFF2-40B4-BE49-F238E27FC236}">
                <a16:creationId xmlns:a16="http://schemas.microsoft.com/office/drawing/2014/main" id="{09816D58-91E0-492C-834F-F2E1BA945A8B}"/>
              </a:ext>
            </a:extLst>
          </p:cNvPr>
          <p:cNvGrpSpPr/>
          <p:nvPr/>
        </p:nvGrpSpPr>
        <p:grpSpPr>
          <a:xfrm>
            <a:off x="4208909" y="2222645"/>
            <a:ext cx="1030537" cy="1184351"/>
            <a:chOff x="4208909" y="2222645"/>
            <a:chExt cx="1030537" cy="1184351"/>
          </a:xfrm>
        </p:grpSpPr>
        <p:pic>
          <p:nvPicPr>
            <p:cNvPr id="8" name="Picture 7">
              <a:extLst>
                <a:ext uri="{FF2B5EF4-FFF2-40B4-BE49-F238E27FC236}">
                  <a16:creationId xmlns:a16="http://schemas.microsoft.com/office/drawing/2014/main" id="{5BF29506-9D24-46FF-8EB2-41BEC0262F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16669" y="2591978"/>
              <a:ext cx="815018" cy="815018"/>
            </a:xfrm>
            <a:prstGeom prst="rect">
              <a:avLst/>
            </a:prstGeom>
            <a:effectLst/>
          </p:spPr>
        </p:pic>
        <p:sp>
          <p:nvSpPr>
            <p:cNvPr id="29" name="TextBox 28">
              <a:extLst>
                <a:ext uri="{FF2B5EF4-FFF2-40B4-BE49-F238E27FC236}">
                  <a16:creationId xmlns:a16="http://schemas.microsoft.com/office/drawing/2014/main" id="{FA85F566-3CED-49FB-82DE-75F53D8567EC}"/>
                </a:ext>
              </a:extLst>
            </p:cNvPr>
            <p:cNvSpPr txBox="1"/>
            <p:nvPr/>
          </p:nvSpPr>
          <p:spPr>
            <a:xfrm>
              <a:off x="4208909" y="2222645"/>
              <a:ext cx="1030537" cy="369332"/>
            </a:xfrm>
            <a:prstGeom prst="rect">
              <a:avLst/>
            </a:prstGeom>
            <a:noFill/>
          </p:spPr>
          <p:txBody>
            <a:bodyPr wrap="square">
              <a:spAutoFit/>
            </a:bodyPr>
            <a:lstStyle/>
            <a:p>
              <a:r>
                <a:rPr lang="en-US" dirty="0">
                  <a:solidFill>
                    <a:schemeClr val="bg1"/>
                  </a:solidFill>
                  <a:latin typeface="Arial" panose="020B0604020202020204" pitchFamily="34" charset="0"/>
                  <a:cs typeface="Arial" panose="020B0604020202020204" pitchFamily="34" charset="0"/>
                </a:rPr>
                <a:t>institute</a:t>
              </a:r>
            </a:p>
          </p:txBody>
        </p:sp>
      </p:grpSp>
    </p:spTree>
    <p:extLst>
      <p:ext uri="{BB962C8B-B14F-4D97-AF65-F5344CB8AC3E}">
        <p14:creationId xmlns:p14="http://schemas.microsoft.com/office/powerpoint/2010/main" val="2854047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3300000">
                                      <p:cBhvr>
                                        <p:cTn id="6" dur="500" fill="hold"/>
                                        <p:tgtEl>
                                          <p:spTgt spid="23"/>
                                        </p:tgtEl>
                                        <p:attrNameLst>
                                          <p:attrName>r</p:attrName>
                                        </p:attrNameLst>
                                      </p:cBhvr>
                                    </p:animRot>
                                  </p:childTnLst>
                                </p:cTn>
                              </p:par>
                            </p:childTnLst>
                          </p:cTn>
                        </p:par>
                        <p:par>
                          <p:cTn id="7" fill="hold">
                            <p:stCondLst>
                              <p:cond delay="500"/>
                            </p:stCondLst>
                            <p:childTnLst>
                              <p:par>
                                <p:cTn id="8" presetID="22" presetClass="entr" presetSubtype="4" fill="hold" nodeType="after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down)">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2100000">
                                      <p:cBhvr>
                                        <p:cTn id="14" dur="500" fill="hold"/>
                                        <p:tgtEl>
                                          <p:spTgt spid="23"/>
                                        </p:tgtEl>
                                        <p:attrNameLst>
                                          <p:attrName>r</p:attrName>
                                        </p:attrNameLst>
                                      </p:cBhvr>
                                    </p:animRot>
                                  </p:childTnLst>
                                </p:cTn>
                              </p:par>
                            </p:childTnLst>
                          </p:cTn>
                        </p:par>
                        <p:par>
                          <p:cTn id="15" fill="hold">
                            <p:stCondLst>
                              <p:cond delay="500"/>
                            </p:stCondLst>
                            <p:childTnLst>
                              <p:par>
                                <p:cTn id="16" presetID="22" presetClass="entr" presetSubtype="4"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down)">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mph" presetSubtype="0" fill="hold" nodeType="clickEffect">
                                  <p:stCondLst>
                                    <p:cond delay="0"/>
                                  </p:stCondLst>
                                  <p:childTnLst>
                                    <p:animRot by="2280000">
                                      <p:cBhvr>
                                        <p:cTn id="22" dur="500" fill="hold"/>
                                        <p:tgtEl>
                                          <p:spTgt spid="23"/>
                                        </p:tgtEl>
                                        <p:attrNameLst>
                                          <p:attrName>r</p:attrName>
                                        </p:attrNameLst>
                                      </p:cBhvr>
                                    </p:animRot>
                                  </p:childTnLst>
                                </p:cTn>
                              </p:par>
                            </p:childTnLst>
                          </p:cTn>
                        </p:par>
                        <p:par>
                          <p:cTn id="23" fill="hold">
                            <p:stCondLst>
                              <p:cond delay="500"/>
                            </p:stCondLst>
                            <p:childTnLst>
                              <p:par>
                                <p:cTn id="24" presetID="22" presetClass="entr" presetSubtype="4"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down)">
                                      <p:cBhvr>
                                        <p:cTn id="26" dur="500"/>
                                        <p:tgtEl>
                                          <p:spTgt spid="31"/>
                                        </p:tgtEl>
                                      </p:cBhvr>
                                    </p:animEffect>
                                  </p:childTnLst>
                                </p:cTn>
                              </p:par>
                            </p:childTnLst>
                          </p:cTn>
                        </p:par>
                      </p:childTnLst>
                    </p:cTn>
                  </p:par>
                  <p:par>
                    <p:cTn id="27" fill="hold">
                      <p:stCondLst>
                        <p:cond delay="indefinite"/>
                      </p:stCondLst>
                      <p:childTnLst>
                        <p:par>
                          <p:cTn id="28" fill="hold">
                            <p:stCondLst>
                              <p:cond delay="0"/>
                            </p:stCondLst>
                            <p:childTnLst>
                              <p:par>
                                <p:cTn id="29" presetID="8" presetClass="emph" presetSubtype="0" fill="hold" nodeType="clickEffect">
                                  <p:stCondLst>
                                    <p:cond delay="0"/>
                                  </p:stCondLst>
                                  <p:childTnLst>
                                    <p:animRot by="2220000">
                                      <p:cBhvr>
                                        <p:cTn id="30" dur="500" fill="hold"/>
                                        <p:tgtEl>
                                          <p:spTgt spid="23"/>
                                        </p:tgtEl>
                                        <p:attrNameLst>
                                          <p:attrName>r</p:attrName>
                                        </p:attrNameLst>
                                      </p:cBhvr>
                                    </p:animRot>
                                  </p:childTnLst>
                                </p:cTn>
                              </p:par>
                            </p:childTnLst>
                          </p:cTn>
                        </p:par>
                        <p:par>
                          <p:cTn id="31" fill="hold">
                            <p:stCondLst>
                              <p:cond delay="500"/>
                            </p:stCondLst>
                            <p:childTnLst>
                              <p:par>
                                <p:cTn id="32" presetID="22" presetClass="entr" presetSubtype="4" fill="hold" nodeType="after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down)">
                                      <p:cBhvr>
                                        <p:cTn id="3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DB64-F483-4AAC-BFC2-12A36A3C3BFE}"/>
              </a:ext>
            </a:extLst>
          </p:cNvPr>
          <p:cNvSpPr>
            <a:spLocks noGrp="1"/>
          </p:cNvSpPr>
          <p:nvPr>
            <p:ph type="title"/>
          </p:nvPr>
        </p:nvSpPr>
        <p:spPr>
          <a:xfrm>
            <a:off x="0" y="0"/>
            <a:ext cx="12192000" cy="1400530"/>
          </a:xfrm>
        </p:spPr>
        <p:txBody>
          <a:bodyPr/>
          <a:lstStyle/>
          <a:p>
            <a:r>
              <a:rPr lang="en-US" dirty="0">
                <a:solidFill>
                  <a:schemeClr val="bg1"/>
                </a:solidFill>
              </a:rPr>
              <a:t>Admin</a:t>
            </a:r>
            <a:r>
              <a:rPr lang="en-US" dirty="0"/>
              <a:t> </a:t>
            </a:r>
            <a:r>
              <a:rPr lang="en-US" dirty="0">
                <a:solidFill>
                  <a:schemeClr val="bg1"/>
                </a:solidFill>
              </a:rPr>
              <a:t>Functions:</a:t>
            </a:r>
          </a:p>
        </p:txBody>
      </p:sp>
      <p:sp>
        <p:nvSpPr>
          <p:cNvPr id="3" name="Content Placeholder 2">
            <a:extLst>
              <a:ext uri="{FF2B5EF4-FFF2-40B4-BE49-F238E27FC236}">
                <a16:creationId xmlns:a16="http://schemas.microsoft.com/office/drawing/2014/main" id="{4045C6E0-45B3-499B-933A-D0A4378C19CF}"/>
              </a:ext>
            </a:extLst>
          </p:cNvPr>
          <p:cNvSpPr>
            <a:spLocks noGrp="1"/>
          </p:cNvSpPr>
          <p:nvPr>
            <p:ph idx="1"/>
          </p:nvPr>
        </p:nvSpPr>
        <p:spPr>
          <a:xfrm>
            <a:off x="919065" y="881330"/>
            <a:ext cx="10353869" cy="5976670"/>
          </a:xfrm>
        </p:spPr>
        <p:txBody>
          <a:bodyPr>
            <a:normAutofit/>
          </a:bodyPr>
          <a:lstStyle/>
          <a:p>
            <a:pPr marL="0" indent="0">
              <a:buNone/>
            </a:pPr>
            <a:endParaRPr lang="en-US" sz="1800" dirty="0">
              <a:solidFill>
                <a:schemeClr val="bg1"/>
              </a:solidFill>
            </a:endParaRPr>
          </a:p>
          <a:p>
            <a:pPr>
              <a:buFont typeface="Wingdings" panose="05000000000000000000" pitchFamily="2" charset="2"/>
              <a:buChar char="v"/>
            </a:pPr>
            <a:r>
              <a:rPr lang="en-US" sz="1800" dirty="0">
                <a:solidFill>
                  <a:schemeClr val="bg1"/>
                </a:solidFill>
              </a:rPr>
              <a:t>Dashboard: Student can see of his class work.</a:t>
            </a:r>
          </a:p>
          <a:p>
            <a:pPr>
              <a:buFont typeface="Wingdings" panose="05000000000000000000" pitchFamily="2" charset="2"/>
              <a:buChar char="v"/>
            </a:pPr>
            <a:r>
              <a:rPr lang="en-US" sz="1800" b="0" i="0" u="none" strike="noStrike" baseline="0" dirty="0">
                <a:solidFill>
                  <a:srgbClr val="FFFFFF"/>
                </a:solidFill>
                <a:latin typeface="SegoeUI"/>
              </a:rPr>
              <a:t>Institutions: Basically this </a:t>
            </a:r>
            <a:r>
              <a:rPr lang="en-US" sz="1800" dirty="0">
                <a:solidFill>
                  <a:srgbClr val="FFFFFF"/>
                </a:solidFill>
                <a:latin typeface="SegoeUI"/>
              </a:rPr>
              <a:t>function for class work notifications.</a:t>
            </a:r>
            <a:endParaRPr lang="en-US" sz="1800" b="0" i="0" u="none" strike="noStrike" baseline="0" dirty="0">
              <a:solidFill>
                <a:srgbClr val="FFFFFF"/>
              </a:solidFill>
              <a:latin typeface="SegoeUI"/>
            </a:endParaRPr>
          </a:p>
          <a:p>
            <a:pPr>
              <a:buFont typeface="Wingdings" panose="05000000000000000000" pitchFamily="2" charset="2"/>
              <a:buChar char="v"/>
            </a:pPr>
            <a:r>
              <a:rPr lang="en-US" sz="1800" b="0" i="0" u="none" strike="noStrike" baseline="0" dirty="0">
                <a:solidFill>
                  <a:srgbClr val="FFFFFF"/>
                </a:solidFill>
                <a:latin typeface="SegoeUI"/>
              </a:rPr>
              <a:t>Packages: this function use for check course list.</a:t>
            </a:r>
          </a:p>
          <a:p>
            <a:pPr>
              <a:buFont typeface="Wingdings" panose="05000000000000000000" pitchFamily="2" charset="2"/>
              <a:buChar char="v"/>
            </a:pPr>
            <a:r>
              <a:rPr lang="en-US" sz="1800" dirty="0">
                <a:solidFill>
                  <a:srgbClr val="FFFFFF"/>
                </a:solidFill>
                <a:latin typeface="SegoeUI"/>
              </a:rPr>
              <a:t>Earnings: to take course.</a:t>
            </a:r>
          </a:p>
          <a:p>
            <a:pPr>
              <a:buFont typeface="Wingdings" panose="05000000000000000000" pitchFamily="2" charset="2"/>
              <a:buChar char="v"/>
            </a:pPr>
            <a:r>
              <a:rPr lang="en-US" sz="1800" b="0" i="0" u="none" strike="noStrike" baseline="0" dirty="0">
                <a:solidFill>
                  <a:srgbClr val="FFFFFF"/>
                </a:solidFill>
                <a:latin typeface="SegoeUI"/>
              </a:rPr>
              <a:t>Backup: Basic information get from this function.</a:t>
            </a:r>
          </a:p>
          <a:p>
            <a:pPr>
              <a:buFont typeface="Wingdings" panose="05000000000000000000" pitchFamily="2" charset="2"/>
              <a:buChar char="v"/>
            </a:pPr>
            <a:r>
              <a:rPr lang="en-US" sz="1800" dirty="0">
                <a:solidFill>
                  <a:srgbClr val="FFFFFF"/>
                </a:solidFill>
                <a:latin typeface="SegoeUI"/>
              </a:rPr>
              <a:t>Verify institutions: watch class time and also highlight the class time.</a:t>
            </a:r>
          </a:p>
          <a:p>
            <a:pPr>
              <a:buFont typeface="Wingdings" panose="05000000000000000000" pitchFamily="2" charset="2"/>
              <a:buChar char="v"/>
            </a:pPr>
            <a:r>
              <a:rPr lang="en-US" sz="1800" dirty="0">
                <a:solidFill>
                  <a:srgbClr val="FFFFFF"/>
                </a:solidFill>
                <a:latin typeface="SegoeUI"/>
              </a:rPr>
              <a:t>Profile: Student can be add of his/ her classmates.</a:t>
            </a:r>
            <a:endParaRPr lang="en-US" sz="1800" dirty="0">
              <a:solidFill>
                <a:schemeClr val="bg1"/>
              </a:solidFill>
            </a:endParaRPr>
          </a:p>
          <a:p>
            <a:pPr>
              <a:buFont typeface="Wingdings" panose="05000000000000000000" pitchFamily="2" charset="2"/>
              <a:buChar char="v"/>
            </a:pPr>
            <a:r>
              <a:rPr lang="en-US" sz="1800" dirty="0">
                <a:solidFill>
                  <a:schemeClr val="bg1"/>
                </a:solidFill>
              </a:rPr>
              <a:t>Font page content: count attendance, missing class number etc.</a:t>
            </a:r>
          </a:p>
          <a:p>
            <a:pPr>
              <a:buFont typeface="Wingdings" panose="05000000000000000000" pitchFamily="2" charset="2"/>
              <a:buChar char="v"/>
            </a:pPr>
            <a:r>
              <a:rPr lang="en-US" sz="1800" dirty="0">
                <a:solidFill>
                  <a:schemeClr val="bg1"/>
                </a:solidFill>
              </a:rPr>
              <a:t>Font page notice: Every student must be registered and have an unique id that is need to access for LMS.</a:t>
            </a:r>
          </a:p>
          <a:p>
            <a:pPr>
              <a:buFont typeface="Wingdings" panose="05000000000000000000" pitchFamily="2" charset="2"/>
              <a:buChar char="v"/>
            </a:pPr>
            <a:r>
              <a:rPr lang="en-US" sz="1800" dirty="0">
                <a:solidFill>
                  <a:schemeClr val="bg1"/>
                </a:solidFill>
              </a:rPr>
              <a:t>Log Out: All types of resource like slides, docs and pdf etc. get from function.</a:t>
            </a:r>
          </a:p>
          <a:p>
            <a:pPr marL="0" indent="0">
              <a:buNone/>
            </a:pPr>
            <a:endParaRPr lang="en-US" sz="1800" dirty="0"/>
          </a:p>
        </p:txBody>
      </p:sp>
    </p:spTree>
    <p:extLst>
      <p:ext uri="{BB962C8B-B14F-4D97-AF65-F5344CB8AC3E}">
        <p14:creationId xmlns:p14="http://schemas.microsoft.com/office/powerpoint/2010/main" val="2943054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DB64-F483-4AAC-BFC2-12A36A3C3BFE}"/>
              </a:ext>
            </a:extLst>
          </p:cNvPr>
          <p:cNvSpPr>
            <a:spLocks noGrp="1"/>
          </p:cNvSpPr>
          <p:nvPr>
            <p:ph type="title"/>
          </p:nvPr>
        </p:nvSpPr>
        <p:spPr>
          <a:xfrm>
            <a:off x="0" y="0"/>
            <a:ext cx="12192000" cy="1400530"/>
          </a:xfrm>
        </p:spPr>
        <p:txBody>
          <a:bodyPr/>
          <a:lstStyle/>
          <a:p>
            <a:r>
              <a:rPr lang="en-US" dirty="0">
                <a:solidFill>
                  <a:schemeClr val="bg1"/>
                </a:solidFill>
                <a:latin typeface="Arial" panose="020B0604020202020204" pitchFamily="34" charset="0"/>
                <a:cs typeface="Arial" panose="020B0604020202020204" pitchFamily="34" charset="0"/>
              </a:rPr>
              <a:t>Institute</a:t>
            </a:r>
            <a:r>
              <a:rPr lang="en-US" dirty="0"/>
              <a:t> </a:t>
            </a:r>
            <a:r>
              <a:rPr lang="en-US" dirty="0">
                <a:solidFill>
                  <a:schemeClr val="bg1"/>
                </a:solidFill>
              </a:rPr>
              <a:t>Functions:</a:t>
            </a:r>
          </a:p>
        </p:txBody>
      </p:sp>
      <p:sp>
        <p:nvSpPr>
          <p:cNvPr id="3" name="Content Placeholder 2">
            <a:extLst>
              <a:ext uri="{FF2B5EF4-FFF2-40B4-BE49-F238E27FC236}">
                <a16:creationId xmlns:a16="http://schemas.microsoft.com/office/drawing/2014/main" id="{4045C6E0-45B3-499B-933A-D0A4378C19CF}"/>
              </a:ext>
            </a:extLst>
          </p:cNvPr>
          <p:cNvSpPr>
            <a:spLocks noGrp="1"/>
          </p:cNvSpPr>
          <p:nvPr>
            <p:ph idx="1"/>
          </p:nvPr>
        </p:nvSpPr>
        <p:spPr>
          <a:xfrm>
            <a:off x="919065" y="881330"/>
            <a:ext cx="10353869" cy="5976670"/>
          </a:xfrm>
        </p:spPr>
        <p:txBody>
          <a:bodyPr>
            <a:normAutofit/>
          </a:bodyPr>
          <a:lstStyle/>
          <a:p>
            <a:pPr marL="0" marR="0" indent="0">
              <a:lnSpc>
                <a:spcPct val="106000"/>
              </a:lnSpc>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v"/>
            </a:pPr>
            <a:r>
              <a:rPr lang="en-US" sz="1800" dirty="0">
                <a:solidFill>
                  <a:schemeClr val="bg1"/>
                </a:solidFill>
              </a:rPr>
              <a:t>Dashboard:</a:t>
            </a:r>
          </a:p>
          <a:p>
            <a:pPr>
              <a:buFont typeface="Wingdings" panose="05000000000000000000" pitchFamily="2" charset="2"/>
              <a:buChar char="v"/>
            </a:pPr>
            <a:r>
              <a:rPr lang="en-US" sz="1800" b="0" i="0" u="none" strike="noStrike" baseline="0" dirty="0">
                <a:solidFill>
                  <a:srgbClr val="FFFFFF"/>
                </a:solidFill>
                <a:latin typeface="SegoeUI"/>
              </a:rPr>
              <a:t>My Courses: Basically this </a:t>
            </a:r>
            <a:r>
              <a:rPr lang="en-US" sz="1800" dirty="0">
                <a:solidFill>
                  <a:srgbClr val="FFFFFF"/>
                </a:solidFill>
                <a:latin typeface="SegoeUI"/>
              </a:rPr>
              <a:t>function for class work notifications.</a:t>
            </a:r>
            <a:endParaRPr lang="en-US" sz="1800" b="0" i="0" u="none" strike="noStrike" baseline="0" dirty="0">
              <a:solidFill>
                <a:srgbClr val="FFFFFF"/>
              </a:solidFill>
              <a:latin typeface="SegoeUI"/>
            </a:endParaRPr>
          </a:p>
          <a:p>
            <a:pPr>
              <a:buFont typeface="Wingdings" panose="05000000000000000000" pitchFamily="2" charset="2"/>
              <a:buChar char="v"/>
            </a:pPr>
            <a:r>
              <a:rPr lang="en-US" sz="1800" dirty="0">
                <a:solidFill>
                  <a:srgbClr val="FFFFFF"/>
                </a:solidFill>
                <a:latin typeface="SegoeUI"/>
              </a:rPr>
              <a:t>Class</a:t>
            </a:r>
            <a:r>
              <a:rPr lang="en-US" sz="1800" b="0" i="0" u="none" strike="noStrike" baseline="0" dirty="0">
                <a:solidFill>
                  <a:srgbClr val="FFFFFF"/>
                </a:solidFill>
                <a:latin typeface="SegoeUI"/>
              </a:rPr>
              <a:t> Time: this function use for check course list.</a:t>
            </a:r>
          </a:p>
          <a:p>
            <a:pPr>
              <a:buFont typeface="Wingdings" panose="05000000000000000000" pitchFamily="2" charset="2"/>
              <a:buChar char="v"/>
            </a:pPr>
            <a:r>
              <a:rPr lang="en-US" sz="1800" dirty="0">
                <a:solidFill>
                  <a:srgbClr val="FFFFFF"/>
                </a:solidFill>
                <a:latin typeface="SegoeUI"/>
              </a:rPr>
              <a:t>Assign Work: to take course.</a:t>
            </a:r>
          </a:p>
          <a:p>
            <a:pPr>
              <a:buFont typeface="Wingdings" panose="05000000000000000000" pitchFamily="2" charset="2"/>
              <a:buChar char="v"/>
            </a:pPr>
            <a:r>
              <a:rPr lang="en-US" sz="1800" b="0" i="0" u="none" strike="noStrike" baseline="0" dirty="0">
                <a:solidFill>
                  <a:srgbClr val="FFFFFF"/>
                </a:solidFill>
                <a:latin typeface="SegoeUI"/>
              </a:rPr>
              <a:t>Profile: Basic information get from this function.</a:t>
            </a:r>
          </a:p>
          <a:p>
            <a:pPr>
              <a:buFont typeface="Wingdings" panose="05000000000000000000" pitchFamily="2" charset="2"/>
              <a:buChar char="v"/>
            </a:pPr>
            <a:r>
              <a:rPr lang="en-US" sz="1800" dirty="0">
                <a:solidFill>
                  <a:srgbClr val="FFFFFF"/>
                </a:solidFill>
                <a:latin typeface="SegoeUI"/>
              </a:rPr>
              <a:t>Class time: watch class time and also highlight the class time.</a:t>
            </a:r>
          </a:p>
          <a:p>
            <a:pPr>
              <a:buFont typeface="Wingdings" panose="05000000000000000000" pitchFamily="2" charset="2"/>
              <a:buChar char="v"/>
            </a:pPr>
            <a:r>
              <a:rPr lang="en-US" sz="1800" b="0" i="0" u="none" strike="noStrike" baseline="0" dirty="0">
                <a:solidFill>
                  <a:srgbClr val="FFFFFF"/>
                </a:solidFill>
                <a:latin typeface="SegoeUI"/>
              </a:rPr>
              <a:t>Add class</a:t>
            </a:r>
            <a:r>
              <a:rPr lang="en-US" sz="1800" dirty="0">
                <a:solidFill>
                  <a:srgbClr val="FFFFFF"/>
                </a:solidFill>
                <a:latin typeface="SegoeUI"/>
              </a:rPr>
              <a:t>mates: Student can be add of his/ her classmates.</a:t>
            </a:r>
            <a:endParaRPr lang="en-US" sz="1800" dirty="0">
              <a:solidFill>
                <a:schemeClr val="bg1"/>
              </a:solidFill>
            </a:endParaRPr>
          </a:p>
          <a:p>
            <a:pPr>
              <a:buFont typeface="Wingdings" panose="05000000000000000000" pitchFamily="2" charset="2"/>
              <a:buChar char="v"/>
            </a:pPr>
            <a:r>
              <a:rPr lang="en-US" sz="1800" dirty="0">
                <a:solidFill>
                  <a:schemeClr val="bg1"/>
                </a:solidFill>
              </a:rPr>
              <a:t>Attendance: count attendance, missing class number etc.</a:t>
            </a:r>
          </a:p>
          <a:p>
            <a:pPr>
              <a:buFont typeface="Wingdings" panose="05000000000000000000" pitchFamily="2" charset="2"/>
              <a:buChar char="v"/>
            </a:pPr>
            <a:r>
              <a:rPr lang="en-US" sz="1800" dirty="0">
                <a:solidFill>
                  <a:schemeClr val="bg1"/>
                </a:solidFill>
              </a:rPr>
              <a:t>Student register: Every student must be registered and have an unique id that is need to access for LMS.</a:t>
            </a:r>
          </a:p>
          <a:p>
            <a:pPr>
              <a:buFont typeface="Wingdings" panose="05000000000000000000" pitchFamily="2" charset="2"/>
              <a:buChar char="v"/>
            </a:pPr>
            <a:r>
              <a:rPr lang="en-US" sz="1800" dirty="0">
                <a:solidFill>
                  <a:schemeClr val="bg1"/>
                </a:solidFill>
              </a:rPr>
              <a:t>Resource: All types of resource like slides, docs and pdf etc. get from function.</a:t>
            </a:r>
          </a:p>
          <a:p>
            <a:pPr marL="0" indent="0">
              <a:buNone/>
            </a:pPr>
            <a:endParaRPr lang="en-US" sz="1800" dirty="0"/>
          </a:p>
        </p:txBody>
      </p:sp>
    </p:spTree>
    <p:extLst>
      <p:ext uri="{BB962C8B-B14F-4D97-AF65-F5344CB8AC3E}">
        <p14:creationId xmlns:p14="http://schemas.microsoft.com/office/powerpoint/2010/main" val="925777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DB64-F483-4AAC-BFC2-12A36A3C3BFE}"/>
              </a:ext>
            </a:extLst>
          </p:cNvPr>
          <p:cNvSpPr>
            <a:spLocks noGrp="1"/>
          </p:cNvSpPr>
          <p:nvPr>
            <p:ph type="title"/>
          </p:nvPr>
        </p:nvSpPr>
        <p:spPr>
          <a:xfrm>
            <a:off x="0" y="0"/>
            <a:ext cx="12192000" cy="1400530"/>
          </a:xfrm>
        </p:spPr>
        <p:txBody>
          <a:bodyPr/>
          <a:lstStyle/>
          <a:p>
            <a:r>
              <a:rPr lang="en-US">
                <a:solidFill>
                  <a:schemeClr val="bg1"/>
                </a:solidFill>
              </a:rPr>
              <a:t>Teacher</a:t>
            </a:r>
            <a:r>
              <a:rPr lang="en-US"/>
              <a:t> </a:t>
            </a:r>
            <a:r>
              <a:rPr lang="en-US" dirty="0">
                <a:solidFill>
                  <a:schemeClr val="bg1"/>
                </a:solidFill>
              </a:rPr>
              <a:t>Functions:</a:t>
            </a:r>
          </a:p>
        </p:txBody>
      </p:sp>
      <p:sp>
        <p:nvSpPr>
          <p:cNvPr id="3" name="Content Placeholder 2">
            <a:extLst>
              <a:ext uri="{FF2B5EF4-FFF2-40B4-BE49-F238E27FC236}">
                <a16:creationId xmlns:a16="http://schemas.microsoft.com/office/drawing/2014/main" id="{4045C6E0-45B3-499B-933A-D0A4378C19CF}"/>
              </a:ext>
            </a:extLst>
          </p:cNvPr>
          <p:cNvSpPr>
            <a:spLocks noGrp="1"/>
          </p:cNvSpPr>
          <p:nvPr>
            <p:ph idx="1"/>
          </p:nvPr>
        </p:nvSpPr>
        <p:spPr>
          <a:xfrm>
            <a:off x="919065" y="881330"/>
            <a:ext cx="11272935" cy="5976670"/>
          </a:xfrm>
        </p:spPr>
        <p:txBody>
          <a:bodyPr>
            <a:normAutofit/>
          </a:bodyPr>
          <a:lstStyle/>
          <a:p>
            <a:pPr marL="0" indent="0">
              <a:buNone/>
            </a:pPr>
            <a:endParaRPr lang="en-US" sz="1800" dirty="0">
              <a:solidFill>
                <a:schemeClr val="bg1"/>
              </a:solidFill>
            </a:endParaRPr>
          </a:p>
          <a:p>
            <a:pPr>
              <a:buFont typeface="Wingdings" panose="05000000000000000000" pitchFamily="2" charset="2"/>
              <a:buChar char="v"/>
            </a:pPr>
            <a:r>
              <a:rPr lang="en-US" sz="1800" dirty="0">
                <a:solidFill>
                  <a:schemeClr val="bg1"/>
                </a:solidFill>
              </a:rPr>
              <a:t>My Courses: In this function instructor can see which courses and sections he is taking in a particular semester.</a:t>
            </a:r>
          </a:p>
          <a:p>
            <a:pPr>
              <a:buFont typeface="Wingdings" panose="05000000000000000000" pitchFamily="2" charset="2"/>
              <a:buChar char="v"/>
            </a:pPr>
            <a:r>
              <a:rPr lang="en-US" sz="1800" dirty="0">
                <a:solidFill>
                  <a:srgbClr val="FFFFFF"/>
                </a:solidFill>
                <a:latin typeface="SegoeUI"/>
              </a:rPr>
              <a:t>Class time</a:t>
            </a:r>
            <a:r>
              <a:rPr lang="en-US" sz="1800" b="0" i="0" u="none" strike="noStrike" baseline="0" dirty="0">
                <a:solidFill>
                  <a:srgbClr val="FFFFFF"/>
                </a:solidFill>
                <a:latin typeface="SegoeUI"/>
              </a:rPr>
              <a:t>: Here instructor can watch his class timing with weekly days</a:t>
            </a:r>
            <a:r>
              <a:rPr lang="en-US" sz="1800" dirty="0">
                <a:solidFill>
                  <a:srgbClr val="FFFFFF"/>
                </a:solidFill>
                <a:latin typeface="SegoeUI"/>
              </a:rPr>
              <a:t>.</a:t>
            </a:r>
            <a:endParaRPr lang="en-US" sz="1800" b="0" i="0" u="none" strike="noStrike" baseline="0" dirty="0">
              <a:solidFill>
                <a:srgbClr val="FFFFFF"/>
              </a:solidFill>
              <a:latin typeface="SegoeUI"/>
            </a:endParaRPr>
          </a:p>
          <a:p>
            <a:pPr>
              <a:buFont typeface="Wingdings" panose="05000000000000000000" pitchFamily="2" charset="2"/>
              <a:buChar char="v"/>
            </a:pPr>
            <a:r>
              <a:rPr lang="en-US" sz="1800" dirty="0">
                <a:solidFill>
                  <a:srgbClr val="FFFFFF"/>
                </a:solidFill>
                <a:latin typeface="SegoeUI"/>
              </a:rPr>
              <a:t>Manual attendance</a:t>
            </a:r>
            <a:r>
              <a:rPr lang="en-US" sz="1800" b="0" i="0" u="none" strike="noStrike" baseline="0" dirty="0">
                <a:solidFill>
                  <a:srgbClr val="FFFFFF"/>
                </a:solidFill>
                <a:latin typeface="SegoeUI"/>
              </a:rPr>
              <a:t>: This function will allow to take attendance manually and see the total present and absent student number.</a:t>
            </a:r>
          </a:p>
          <a:p>
            <a:pPr>
              <a:buFont typeface="Wingdings" panose="05000000000000000000" pitchFamily="2" charset="2"/>
              <a:buChar char="v"/>
            </a:pPr>
            <a:r>
              <a:rPr lang="en-US" sz="1800" dirty="0">
                <a:solidFill>
                  <a:srgbClr val="FFFFFF"/>
                </a:solidFill>
                <a:latin typeface="SegoeUI"/>
              </a:rPr>
              <a:t>Notification: Here the system will show all kind of notification for the instructor.</a:t>
            </a:r>
          </a:p>
          <a:p>
            <a:pPr>
              <a:buFont typeface="Wingdings" panose="05000000000000000000" pitchFamily="2" charset="2"/>
              <a:buChar char="v"/>
            </a:pPr>
            <a:r>
              <a:rPr lang="en-US" sz="1800" b="0" i="0" u="none" strike="noStrike" baseline="0" dirty="0">
                <a:solidFill>
                  <a:srgbClr val="FFFFFF"/>
                </a:solidFill>
                <a:latin typeface="SegoeUI"/>
              </a:rPr>
              <a:t>Sent notification: From here instructor can send any kind of notification to the students.</a:t>
            </a:r>
          </a:p>
          <a:p>
            <a:pPr>
              <a:buFont typeface="Wingdings" panose="05000000000000000000" pitchFamily="2" charset="2"/>
              <a:buChar char="v"/>
            </a:pPr>
            <a:r>
              <a:rPr lang="en-US" sz="1800" dirty="0">
                <a:solidFill>
                  <a:srgbClr val="FFFFFF"/>
                </a:solidFill>
                <a:latin typeface="SegoeUI"/>
              </a:rPr>
              <a:t>Upload grade: This function will give instructor upload grade features for all the students in his particular course section.</a:t>
            </a:r>
          </a:p>
          <a:p>
            <a:pPr>
              <a:buFont typeface="Wingdings" panose="05000000000000000000" pitchFamily="2" charset="2"/>
              <a:buChar char="v"/>
            </a:pPr>
            <a:r>
              <a:rPr lang="en-US" sz="1800" dirty="0">
                <a:solidFill>
                  <a:srgbClr val="FFFFFF"/>
                </a:solidFill>
                <a:latin typeface="SegoeUI"/>
              </a:rPr>
              <a:t>Assign work: Here instructor can assign any kind of </a:t>
            </a:r>
            <a:r>
              <a:rPr lang="en-US" sz="1800" dirty="0" err="1">
                <a:solidFill>
                  <a:srgbClr val="FFFFFF"/>
                </a:solidFill>
                <a:latin typeface="SegoeUI"/>
              </a:rPr>
              <a:t>cw</a:t>
            </a:r>
            <a:r>
              <a:rPr lang="en-US" sz="1800" dirty="0">
                <a:solidFill>
                  <a:srgbClr val="FFFFFF"/>
                </a:solidFill>
                <a:latin typeface="SegoeUI"/>
              </a:rPr>
              <a:t> and </a:t>
            </a:r>
            <a:r>
              <a:rPr lang="en-US" sz="1800" dirty="0" err="1">
                <a:solidFill>
                  <a:srgbClr val="FFFFFF"/>
                </a:solidFill>
                <a:latin typeface="SegoeUI"/>
              </a:rPr>
              <a:t>hw</a:t>
            </a:r>
            <a:r>
              <a:rPr lang="en-US" sz="1800" dirty="0">
                <a:solidFill>
                  <a:srgbClr val="FFFFFF"/>
                </a:solidFill>
                <a:latin typeface="SegoeUI"/>
              </a:rPr>
              <a:t> for students.</a:t>
            </a:r>
            <a:endParaRPr lang="en-US" sz="1800" dirty="0">
              <a:solidFill>
                <a:schemeClr val="bg1"/>
              </a:solidFill>
            </a:endParaRPr>
          </a:p>
          <a:p>
            <a:pPr>
              <a:buFont typeface="Wingdings" panose="05000000000000000000" pitchFamily="2" charset="2"/>
              <a:buChar char="v"/>
            </a:pPr>
            <a:r>
              <a:rPr lang="en-US" sz="1800" dirty="0">
                <a:solidFill>
                  <a:schemeClr val="bg1"/>
                </a:solidFill>
              </a:rPr>
              <a:t>Upload file: Here instructor can upload any kind of reading materials.</a:t>
            </a:r>
          </a:p>
          <a:p>
            <a:pPr>
              <a:buFont typeface="Wingdings" panose="05000000000000000000" pitchFamily="2" charset="2"/>
              <a:buChar char="v"/>
            </a:pPr>
            <a:r>
              <a:rPr lang="en-US" sz="1800" dirty="0">
                <a:solidFill>
                  <a:schemeClr val="bg1"/>
                </a:solidFill>
              </a:rPr>
              <a:t>View assignment: In this function instructor can view the submission, late submission or missing assignment with name and id of the student.</a:t>
            </a:r>
          </a:p>
          <a:p>
            <a:pPr>
              <a:buFont typeface="Wingdings" panose="05000000000000000000" pitchFamily="2" charset="2"/>
              <a:buChar char="v"/>
            </a:pPr>
            <a:r>
              <a:rPr lang="en-US" sz="1800" dirty="0">
                <a:solidFill>
                  <a:schemeClr val="bg1"/>
                </a:solidFill>
              </a:rPr>
              <a:t>My profile: This function will show details about the instructor.</a:t>
            </a:r>
          </a:p>
          <a:p>
            <a:pPr>
              <a:buFont typeface="Wingdings" panose="05000000000000000000" pitchFamily="2" charset="2"/>
              <a:buChar char="v"/>
            </a:pPr>
            <a:r>
              <a:rPr lang="en-US" sz="1800" dirty="0">
                <a:solidFill>
                  <a:schemeClr val="bg1"/>
                </a:solidFill>
              </a:rPr>
              <a:t>Offer course time: This feature will allow the instructor to set his preferable time for the course to the institution.</a:t>
            </a:r>
          </a:p>
          <a:p>
            <a:pPr>
              <a:buFont typeface="Wingdings" panose="05000000000000000000" pitchFamily="2" charset="2"/>
              <a:buChar char="v"/>
            </a:pPr>
            <a:r>
              <a:rPr lang="en-US" sz="1800" dirty="0">
                <a:solidFill>
                  <a:schemeClr val="bg1"/>
                </a:solidFill>
              </a:rPr>
              <a:t>Dashboard: It’s show the particular day’s classes, recent class work, recent notifications.</a:t>
            </a:r>
          </a:p>
          <a:p>
            <a:pPr marL="0" indent="0">
              <a:buNone/>
            </a:pPr>
            <a:endParaRPr lang="en-US" sz="1800" dirty="0"/>
          </a:p>
        </p:txBody>
      </p:sp>
    </p:spTree>
    <p:extLst>
      <p:ext uri="{BB962C8B-B14F-4D97-AF65-F5344CB8AC3E}">
        <p14:creationId xmlns:p14="http://schemas.microsoft.com/office/powerpoint/2010/main" val="1481646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DB64-F483-4AAC-BFC2-12A36A3C3BFE}"/>
              </a:ext>
            </a:extLst>
          </p:cNvPr>
          <p:cNvSpPr>
            <a:spLocks noGrp="1"/>
          </p:cNvSpPr>
          <p:nvPr>
            <p:ph type="title"/>
          </p:nvPr>
        </p:nvSpPr>
        <p:spPr>
          <a:xfrm>
            <a:off x="0" y="0"/>
            <a:ext cx="12192000" cy="1400530"/>
          </a:xfrm>
        </p:spPr>
        <p:txBody>
          <a:bodyPr/>
          <a:lstStyle/>
          <a:p>
            <a:r>
              <a:rPr lang="en-US" dirty="0">
                <a:solidFill>
                  <a:schemeClr val="bg1"/>
                </a:solidFill>
              </a:rPr>
              <a:t>Student</a:t>
            </a:r>
            <a:r>
              <a:rPr lang="en-US" dirty="0"/>
              <a:t> </a:t>
            </a:r>
            <a:r>
              <a:rPr lang="en-US" dirty="0">
                <a:solidFill>
                  <a:schemeClr val="bg1"/>
                </a:solidFill>
              </a:rPr>
              <a:t>Functions:</a:t>
            </a:r>
          </a:p>
        </p:txBody>
      </p:sp>
      <p:sp>
        <p:nvSpPr>
          <p:cNvPr id="3" name="Content Placeholder 2">
            <a:extLst>
              <a:ext uri="{FF2B5EF4-FFF2-40B4-BE49-F238E27FC236}">
                <a16:creationId xmlns:a16="http://schemas.microsoft.com/office/drawing/2014/main" id="{4045C6E0-45B3-499B-933A-D0A4378C19CF}"/>
              </a:ext>
            </a:extLst>
          </p:cNvPr>
          <p:cNvSpPr>
            <a:spLocks noGrp="1"/>
          </p:cNvSpPr>
          <p:nvPr>
            <p:ph idx="1"/>
          </p:nvPr>
        </p:nvSpPr>
        <p:spPr>
          <a:xfrm>
            <a:off x="919065" y="881330"/>
            <a:ext cx="10353869" cy="5976670"/>
          </a:xfrm>
        </p:spPr>
        <p:txBody>
          <a:bodyPr>
            <a:normAutofit/>
          </a:bodyPr>
          <a:lstStyle/>
          <a:p>
            <a:pPr marL="0" indent="0">
              <a:buNone/>
            </a:pPr>
            <a:endParaRPr lang="en-US" sz="1800" dirty="0">
              <a:solidFill>
                <a:schemeClr val="bg1"/>
              </a:solidFill>
            </a:endParaRPr>
          </a:p>
          <a:p>
            <a:pPr>
              <a:buFont typeface="Wingdings" panose="05000000000000000000" pitchFamily="2" charset="2"/>
              <a:buChar char="v"/>
            </a:pPr>
            <a:r>
              <a:rPr lang="en-US" sz="1800" dirty="0">
                <a:solidFill>
                  <a:schemeClr val="bg1"/>
                </a:solidFill>
              </a:rPr>
              <a:t>Class work: Student can see of his class work.</a:t>
            </a:r>
          </a:p>
          <a:p>
            <a:pPr>
              <a:buFont typeface="Wingdings" panose="05000000000000000000" pitchFamily="2" charset="2"/>
              <a:buChar char="v"/>
            </a:pPr>
            <a:r>
              <a:rPr lang="en-US" sz="1800" b="0" i="0" u="none" strike="noStrike" baseline="0" dirty="0">
                <a:solidFill>
                  <a:srgbClr val="FFFFFF"/>
                </a:solidFill>
                <a:latin typeface="SegoeUI"/>
              </a:rPr>
              <a:t>Notifications: Basically this </a:t>
            </a:r>
            <a:r>
              <a:rPr lang="en-US" sz="1800" dirty="0">
                <a:solidFill>
                  <a:srgbClr val="FFFFFF"/>
                </a:solidFill>
                <a:latin typeface="SegoeUI"/>
              </a:rPr>
              <a:t>function for class work notifications.</a:t>
            </a:r>
            <a:endParaRPr lang="en-US" sz="1800" b="0" i="0" u="none" strike="noStrike" baseline="0" dirty="0">
              <a:solidFill>
                <a:srgbClr val="FFFFFF"/>
              </a:solidFill>
              <a:latin typeface="SegoeUI"/>
            </a:endParaRPr>
          </a:p>
          <a:p>
            <a:pPr>
              <a:buFont typeface="Wingdings" panose="05000000000000000000" pitchFamily="2" charset="2"/>
              <a:buChar char="v"/>
            </a:pPr>
            <a:r>
              <a:rPr lang="en-US" sz="1800" b="0" i="0" u="none" strike="noStrike" baseline="0" dirty="0">
                <a:solidFill>
                  <a:srgbClr val="FFFFFF"/>
                </a:solidFill>
                <a:latin typeface="SegoeUI"/>
              </a:rPr>
              <a:t>Course List: this function use for check course list.</a:t>
            </a:r>
          </a:p>
          <a:p>
            <a:pPr>
              <a:buFont typeface="Wingdings" panose="05000000000000000000" pitchFamily="2" charset="2"/>
              <a:buChar char="v"/>
            </a:pPr>
            <a:r>
              <a:rPr lang="en-US" sz="1800" dirty="0">
                <a:solidFill>
                  <a:srgbClr val="FFFFFF"/>
                </a:solidFill>
                <a:latin typeface="SegoeUI"/>
              </a:rPr>
              <a:t>Advising: to take course.</a:t>
            </a:r>
          </a:p>
          <a:p>
            <a:pPr>
              <a:buFont typeface="Wingdings" panose="05000000000000000000" pitchFamily="2" charset="2"/>
              <a:buChar char="v"/>
            </a:pPr>
            <a:r>
              <a:rPr lang="en-US" sz="1800" b="0" i="0" u="none" strike="noStrike" baseline="0" dirty="0">
                <a:solidFill>
                  <a:srgbClr val="FFFFFF"/>
                </a:solidFill>
                <a:latin typeface="SegoeUI"/>
              </a:rPr>
              <a:t>Profile: Basic information get from this function.</a:t>
            </a:r>
          </a:p>
          <a:p>
            <a:pPr>
              <a:buFont typeface="Wingdings" panose="05000000000000000000" pitchFamily="2" charset="2"/>
              <a:buChar char="v"/>
            </a:pPr>
            <a:r>
              <a:rPr lang="en-US" sz="1800" dirty="0">
                <a:solidFill>
                  <a:srgbClr val="FFFFFF"/>
                </a:solidFill>
                <a:latin typeface="SegoeUI"/>
              </a:rPr>
              <a:t>Class time: watch class time and also highlight the class time.</a:t>
            </a:r>
          </a:p>
          <a:p>
            <a:pPr>
              <a:buFont typeface="Wingdings" panose="05000000000000000000" pitchFamily="2" charset="2"/>
              <a:buChar char="v"/>
            </a:pPr>
            <a:r>
              <a:rPr lang="en-US" sz="1800" b="0" i="0" u="none" strike="noStrike" baseline="0" dirty="0">
                <a:solidFill>
                  <a:srgbClr val="FFFFFF"/>
                </a:solidFill>
                <a:latin typeface="SegoeUI"/>
              </a:rPr>
              <a:t>Add class</a:t>
            </a:r>
            <a:r>
              <a:rPr lang="en-US" sz="1800" dirty="0">
                <a:solidFill>
                  <a:srgbClr val="FFFFFF"/>
                </a:solidFill>
                <a:latin typeface="SegoeUI"/>
              </a:rPr>
              <a:t>mates: Student can be add of his/ her classmates.</a:t>
            </a:r>
            <a:endParaRPr lang="en-US" sz="1800" dirty="0">
              <a:solidFill>
                <a:schemeClr val="bg1"/>
              </a:solidFill>
            </a:endParaRPr>
          </a:p>
          <a:p>
            <a:pPr>
              <a:buFont typeface="Wingdings" panose="05000000000000000000" pitchFamily="2" charset="2"/>
              <a:buChar char="v"/>
            </a:pPr>
            <a:r>
              <a:rPr lang="en-US" sz="1800" dirty="0">
                <a:solidFill>
                  <a:schemeClr val="bg1"/>
                </a:solidFill>
              </a:rPr>
              <a:t>Attendance: count attendance, missing class number etc.</a:t>
            </a:r>
          </a:p>
          <a:p>
            <a:pPr>
              <a:buFont typeface="Wingdings" panose="05000000000000000000" pitchFamily="2" charset="2"/>
              <a:buChar char="v"/>
            </a:pPr>
            <a:r>
              <a:rPr lang="en-US" sz="1800" dirty="0">
                <a:solidFill>
                  <a:schemeClr val="bg1"/>
                </a:solidFill>
              </a:rPr>
              <a:t>Student register: Every student must be registered and have an unique id that is need to access for LMS.</a:t>
            </a:r>
          </a:p>
          <a:p>
            <a:pPr>
              <a:buFont typeface="Wingdings" panose="05000000000000000000" pitchFamily="2" charset="2"/>
              <a:buChar char="v"/>
            </a:pPr>
            <a:r>
              <a:rPr lang="en-US" sz="1800" dirty="0">
                <a:solidFill>
                  <a:schemeClr val="bg1"/>
                </a:solidFill>
              </a:rPr>
              <a:t>Resource: All types of resource like slides, docs and pdf etc. get from function.</a:t>
            </a:r>
          </a:p>
          <a:p>
            <a:pPr marL="0" indent="0">
              <a:buNone/>
            </a:pPr>
            <a:endParaRPr lang="en-US" sz="1800" dirty="0"/>
          </a:p>
        </p:txBody>
      </p:sp>
    </p:spTree>
    <p:extLst>
      <p:ext uri="{BB962C8B-B14F-4D97-AF65-F5344CB8AC3E}">
        <p14:creationId xmlns:p14="http://schemas.microsoft.com/office/powerpoint/2010/main" val="2346937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aphicFrame>
        <p:nvGraphicFramePr>
          <p:cNvPr id="112" name="Google Shape;112;p2"/>
          <p:cNvGraphicFramePr/>
          <p:nvPr>
            <p:extLst>
              <p:ext uri="{D42A27DB-BD31-4B8C-83A1-F6EECF244321}">
                <p14:modId xmlns:p14="http://schemas.microsoft.com/office/powerpoint/2010/main" val="4094990131"/>
              </p:ext>
            </p:extLst>
          </p:nvPr>
        </p:nvGraphicFramePr>
        <p:xfrm>
          <a:off x="184404" y="1415701"/>
          <a:ext cx="11823075" cy="4572000"/>
        </p:xfrm>
        <a:graphic>
          <a:graphicData uri="http://schemas.openxmlformats.org/drawingml/2006/table">
            <a:tbl>
              <a:tblPr firstRow="1" bandRow="1">
                <a:noFill/>
              </a:tblPr>
              <a:tblGrid>
                <a:gridCol w="1947675">
                  <a:extLst>
                    <a:ext uri="{9D8B030D-6E8A-4147-A177-3AD203B41FA5}">
                      <a16:colId xmlns:a16="http://schemas.microsoft.com/office/drawing/2014/main" val="20000"/>
                    </a:ext>
                  </a:extLst>
                </a:gridCol>
                <a:gridCol w="822950">
                  <a:extLst>
                    <a:ext uri="{9D8B030D-6E8A-4147-A177-3AD203B41FA5}">
                      <a16:colId xmlns:a16="http://schemas.microsoft.com/office/drawing/2014/main" val="20001"/>
                    </a:ext>
                  </a:extLst>
                </a:gridCol>
                <a:gridCol w="822950">
                  <a:extLst>
                    <a:ext uri="{9D8B030D-6E8A-4147-A177-3AD203B41FA5}">
                      <a16:colId xmlns:a16="http://schemas.microsoft.com/office/drawing/2014/main" val="20002"/>
                    </a:ext>
                  </a:extLst>
                </a:gridCol>
                <a:gridCol w="822950">
                  <a:extLst>
                    <a:ext uri="{9D8B030D-6E8A-4147-A177-3AD203B41FA5}">
                      <a16:colId xmlns:a16="http://schemas.microsoft.com/office/drawing/2014/main" val="20003"/>
                    </a:ext>
                  </a:extLst>
                </a:gridCol>
                <a:gridCol w="822950">
                  <a:extLst>
                    <a:ext uri="{9D8B030D-6E8A-4147-A177-3AD203B41FA5}">
                      <a16:colId xmlns:a16="http://schemas.microsoft.com/office/drawing/2014/main" val="20004"/>
                    </a:ext>
                  </a:extLst>
                </a:gridCol>
                <a:gridCol w="822950">
                  <a:extLst>
                    <a:ext uri="{9D8B030D-6E8A-4147-A177-3AD203B41FA5}">
                      <a16:colId xmlns:a16="http://schemas.microsoft.com/office/drawing/2014/main" val="20005"/>
                    </a:ext>
                  </a:extLst>
                </a:gridCol>
                <a:gridCol w="822950">
                  <a:extLst>
                    <a:ext uri="{9D8B030D-6E8A-4147-A177-3AD203B41FA5}">
                      <a16:colId xmlns:a16="http://schemas.microsoft.com/office/drawing/2014/main" val="20006"/>
                    </a:ext>
                  </a:extLst>
                </a:gridCol>
                <a:gridCol w="822950">
                  <a:extLst>
                    <a:ext uri="{9D8B030D-6E8A-4147-A177-3AD203B41FA5}">
                      <a16:colId xmlns:a16="http://schemas.microsoft.com/office/drawing/2014/main" val="20007"/>
                    </a:ext>
                  </a:extLst>
                </a:gridCol>
                <a:gridCol w="822950">
                  <a:extLst>
                    <a:ext uri="{9D8B030D-6E8A-4147-A177-3AD203B41FA5}">
                      <a16:colId xmlns:a16="http://schemas.microsoft.com/office/drawing/2014/main" val="20008"/>
                    </a:ext>
                  </a:extLst>
                </a:gridCol>
                <a:gridCol w="822950">
                  <a:extLst>
                    <a:ext uri="{9D8B030D-6E8A-4147-A177-3AD203B41FA5}">
                      <a16:colId xmlns:a16="http://schemas.microsoft.com/office/drawing/2014/main" val="20009"/>
                    </a:ext>
                  </a:extLst>
                </a:gridCol>
                <a:gridCol w="822950">
                  <a:extLst>
                    <a:ext uri="{9D8B030D-6E8A-4147-A177-3AD203B41FA5}">
                      <a16:colId xmlns:a16="http://schemas.microsoft.com/office/drawing/2014/main" val="20010"/>
                    </a:ext>
                  </a:extLst>
                </a:gridCol>
                <a:gridCol w="822950">
                  <a:extLst>
                    <a:ext uri="{9D8B030D-6E8A-4147-A177-3AD203B41FA5}">
                      <a16:colId xmlns:a16="http://schemas.microsoft.com/office/drawing/2014/main" val="20011"/>
                    </a:ext>
                  </a:extLst>
                </a:gridCol>
                <a:gridCol w="822950">
                  <a:extLst>
                    <a:ext uri="{9D8B030D-6E8A-4147-A177-3AD203B41FA5}">
                      <a16:colId xmlns:a16="http://schemas.microsoft.com/office/drawing/2014/main" val="20012"/>
                    </a:ext>
                  </a:extLst>
                </a:gridCol>
              </a:tblGrid>
              <a:tr h="45720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US" sz="1800" dirty="0"/>
                        <a:t>August</a:t>
                      </a:r>
                      <a:endParaRPr dirty="0"/>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rtl="0">
                        <a:spcBef>
                          <a:spcPts val="0"/>
                        </a:spcBef>
                        <a:spcAft>
                          <a:spcPts val="0"/>
                        </a:spcAft>
                        <a:buNone/>
                      </a:pPr>
                      <a:r>
                        <a:rPr lang="en-US" sz="1800" dirty="0"/>
                        <a:t>September</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00B050"/>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rtl="0">
                        <a:spcBef>
                          <a:spcPts val="0"/>
                        </a:spcBef>
                        <a:spcAft>
                          <a:spcPts val="0"/>
                        </a:spcAft>
                        <a:buNone/>
                      </a:pPr>
                      <a:r>
                        <a:rPr lang="en-US" sz="1800" dirty="0"/>
                        <a:t>October</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0070C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5720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12700" cap="flat" cmpd="sng">
                      <a:solidFill>
                        <a:srgbClr val="BFBFB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01</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02</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03</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04</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01</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02</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03</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04</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01</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02</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03</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200"/>
                        <a:t>Week 04</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Group Presentation</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SRS</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Diagram</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57200">
                <a:tc>
                  <a:txBody>
                    <a:bodyPr/>
                    <a:lstStyle/>
                    <a:p>
                      <a:pPr marL="0" marR="0" lvl="0" indent="0" algn="l" rtl="0">
                        <a:spcBef>
                          <a:spcPts val="0"/>
                        </a:spcBef>
                        <a:spcAft>
                          <a:spcPts val="0"/>
                        </a:spcAft>
                        <a:buNone/>
                      </a:pPr>
                      <a:r>
                        <a:rPr lang="en-US" sz="1200">
                          <a:solidFill>
                            <a:schemeClr val="lt1"/>
                          </a:solidFill>
                          <a:latin typeface="Verdana"/>
                          <a:ea typeface="Verdana"/>
                          <a:cs typeface="Verdana"/>
                          <a:sym typeface="Verdana"/>
                        </a:rPr>
                        <a:t>Design</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cs typeface="Verdana"/>
                          <a:sym typeface="Verdana"/>
                        </a:rPr>
                        <a:t>Development</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cs typeface="Verdana"/>
                          <a:sym typeface="Verdana"/>
                        </a:rPr>
                        <a:t>Testing</a:t>
                      </a:r>
                      <a:endParaRPr lang="en-US" sz="1200"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57200">
                <a:tc>
                  <a:txBody>
                    <a:bodyPr/>
                    <a:lstStyle/>
                    <a:p>
                      <a:pPr marL="0" marR="0" lvl="0" indent="0" algn="l" rtl="0">
                        <a:spcBef>
                          <a:spcPts val="0"/>
                        </a:spcBef>
                        <a:spcAft>
                          <a:spcPts val="0"/>
                        </a:spcAft>
                        <a:buNone/>
                      </a:pPr>
                      <a:r>
                        <a:rPr lang="en-US" sz="1200">
                          <a:solidFill>
                            <a:schemeClr val="lt1"/>
                          </a:solidFill>
                          <a:latin typeface="Verdana"/>
                          <a:ea typeface="Verdana"/>
                          <a:cs typeface="Verdana"/>
                          <a:sym typeface="Verdana"/>
                        </a:rPr>
                        <a:t>Assessment</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r h="457200">
                <a:tc>
                  <a:txBody>
                    <a:bodyPr/>
                    <a:lstStyle/>
                    <a:p>
                      <a:pPr marL="0" marR="0" lvl="0" indent="0" algn="l" rtl="0">
                        <a:spcBef>
                          <a:spcPts val="0"/>
                        </a:spcBef>
                        <a:spcAft>
                          <a:spcPts val="0"/>
                        </a:spcAft>
                        <a:buNone/>
                      </a:pPr>
                      <a:r>
                        <a:rPr lang="en-US" sz="1200">
                          <a:solidFill>
                            <a:schemeClr val="lt1"/>
                          </a:solidFill>
                          <a:latin typeface="Verdana"/>
                          <a:ea typeface="Verdana"/>
                          <a:cs typeface="Verdana"/>
                          <a:sym typeface="Verdana"/>
                        </a:rPr>
                        <a:t>Documentation</a:t>
                      </a: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bl>
          </a:graphicData>
        </a:graphic>
      </p:graphicFrame>
      <p:sp>
        <p:nvSpPr>
          <p:cNvPr id="113" name="Google Shape;113;p2"/>
          <p:cNvSpPr/>
          <p:nvPr/>
        </p:nvSpPr>
        <p:spPr>
          <a:xfrm>
            <a:off x="2192850" y="2396198"/>
            <a:ext cx="715106" cy="323557"/>
          </a:xfrm>
          <a:prstGeom prst="homePlate">
            <a:avLst>
              <a:gd name="adj" fmla="val 50000"/>
            </a:avLst>
          </a:prstGeom>
          <a:solidFill>
            <a:srgbClr val="7030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cs typeface="Calibri"/>
                <a:sym typeface="Calibri"/>
              </a:rPr>
              <a:t>3.8.20</a:t>
            </a:r>
            <a:endParaRPr dirty="0"/>
          </a:p>
        </p:txBody>
      </p:sp>
      <p:sp>
        <p:nvSpPr>
          <p:cNvPr id="114" name="Google Shape;114;p2"/>
          <p:cNvSpPr/>
          <p:nvPr/>
        </p:nvSpPr>
        <p:spPr>
          <a:xfrm>
            <a:off x="2550403" y="2855743"/>
            <a:ext cx="1167618" cy="323557"/>
          </a:xfrm>
          <a:prstGeom prst="homePlat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10.08.20</a:t>
            </a:r>
            <a:endParaRPr dirty="0"/>
          </a:p>
        </p:txBody>
      </p:sp>
      <p:sp>
        <p:nvSpPr>
          <p:cNvPr id="115" name="Google Shape;115;p2"/>
          <p:cNvSpPr/>
          <p:nvPr/>
        </p:nvSpPr>
        <p:spPr>
          <a:xfrm>
            <a:off x="3134212" y="3315288"/>
            <a:ext cx="2170956" cy="323557"/>
          </a:xfrm>
          <a:prstGeom prst="homePlat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24.08.20</a:t>
            </a:r>
            <a:endParaRPr dirty="0"/>
          </a:p>
        </p:txBody>
      </p:sp>
      <p:sp>
        <p:nvSpPr>
          <p:cNvPr id="116" name="Google Shape;116;p2"/>
          <p:cNvSpPr/>
          <p:nvPr/>
        </p:nvSpPr>
        <p:spPr>
          <a:xfrm>
            <a:off x="3484606" y="3758984"/>
            <a:ext cx="5763063" cy="323557"/>
          </a:xfrm>
          <a:prstGeom prst="homePlate">
            <a:avLst>
              <a:gd name="adj" fmla="val 50000"/>
            </a:avLst>
          </a:prstGeom>
          <a:solidFill>
            <a:srgbClr val="8686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02.10.20</a:t>
            </a:r>
            <a:endParaRPr dirty="0"/>
          </a:p>
        </p:txBody>
      </p:sp>
      <p:sp>
        <p:nvSpPr>
          <p:cNvPr id="117" name="Google Shape;117;p2"/>
          <p:cNvSpPr/>
          <p:nvPr/>
        </p:nvSpPr>
        <p:spPr>
          <a:xfrm>
            <a:off x="6515148" y="4202680"/>
            <a:ext cx="3419684" cy="363863"/>
          </a:xfrm>
          <a:prstGeom prst="homePlat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05.10.20</a:t>
            </a:r>
            <a:endParaRPr dirty="0"/>
          </a:p>
        </p:txBody>
      </p:sp>
      <p:sp>
        <p:nvSpPr>
          <p:cNvPr id="118" name="Google Shape;118;p2"/>
          <p:cNvSpPr/>
          <p:nvPr/>
        </p:nvSpPr>
        <p:spPr>
          <a:xfrm>
            <a:off x="7318051" y="4657326"/>
            <a:ext cx="2616781" cy="363863"/>
          </a:xfrm>
          <a:prstGeom prst="homePlate">
            <a:avLst>
              <a:gd name="adj" fmla="val 50000"/>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cs typeface="Calibri"/>
                <a:sym typeface="Calibri"/>
              </a:rPr>
              <a:t>05.10.20</a:t>
            </a:r>
            <a:endParaRPr dirty="0"/>
          </a:p>
        </p:txBody>
      </p:sp>
      <p:sp>
        <p:nvSpPr>
          <p:cNvPr id="119" name="Google Shape;119;p2"/>
          <p:cNvSpPr/>
          <p:nvPr/>
        </p:nvSpPr>
        <p:spPr>
          <a:xfrm>
            <a:off x="8148358" y="5111972"/>
            <a:ext cx="1171487" cy="363863"/>
          </a:xfrm>
          <a:prstGeom prst="homePlate">
            <a:avLst>
              <a:gd name="adj" fmla="val 50000"/>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02.10.20</a:t>
            </a:r>
            <a:endParaRPr dirty="0"/>
          </a:p>
        </p:txBody>
      </p:sp>
      <p:sp>
        <p:nvSpPr>
          <p:cNvPr id="120" name="Google Shape;120;p2"/>
          <p:cNvSpPr/>
          <p:nvPr/>
        </p:nvSpPr>
        <p:spPr>
          <a:xfrm>
            <a:off x="8282860" y="5566618"/>
            <a:ext cx="1651972" cy="363863"/>
          </a:xfrm>
          <a:prstGeom prst="homePlate">
            <a:avLst>
              <a:gd name="adj" fmla="val 50000"/>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dirty="0">
                <a:solidFill>
                  <a:schemeClr val="lt1"/>
                </a:solidFill>
                <a:latin typeface="Calibri"/>
                <a:ea typeface="Calibri"/>
                <a:cs typeface="Calibri"/>
                <a:sym typeface="Calibri"/>
              </a:rPr>
              <a:t>05.10.20</a:t>
            </a:r>
            <a:endParaRPr dirty="0"/>
          </a:p>
        </p:txBody>
      </p:sp>
      <p:sp>
        <p:nvSpPr>
          <p:cNvPr id="2" name="Google Shape;143;p3">
            <a:extLst>
              <a:ext uri="{FF2B5EF4-FFF2-40B4-BE49-F238E27FC236}">
                <a16:creationId xmlns:a16="http://schemas.microsoft.com/office/drawing/2014/main" id="{B937B407-8FDB-4E5F-B772-8A5D3C602A9F}"/>
              </a:ext>
            </a:extLst>
          </p:cNvPr>
          <p:cNvSpPr txBox="1"/>
          <p:nvPr/>
        </p:nvSpPr>
        <p:spPr>
          <a:xfrm>
            <a:off x="2762250" y="587181"/>
            <a:ext cx="6667500" cy="77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100" b="1" dirty="0">
                <a:latin typeface="Courier New"/>
                <a:ea typeface="Courier New"/>
                <a:cs typeface="Courier New"/>
                <a:sym typeface="Courier New"/>
              </a:rPr>
              <a:t>GANTT CHART</a:t>
            </a:r>
            <a:endParaRPr sz="4100" b="1" dirty="0">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4796</TotalTime>
  <Words>969</Words>
  <Application>Microsoft Office PowerPoint</Application>
  <PresentationFormat>Widescreen</PresentationFormat>
  <Paragraphs>109</Paragraphs>
  <Slides>8</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Arial</vt:lpstr>
      <vt:lpstr>Arial Rounded MT Bold</vt:lpstr>
      <vt:lpstr>Berlin Sans FB Demi</vt:lpstr>
      <vt:lpstr>Calibri</vt:lpstr>
      <vt:lpstr>Calibri Light</vt:lpstr>
      <vt:lpstr>Courier New</vt:lpstr>
      <vt:lpstr>SegoeUI</vt:lpstr>
      <vt:lpstr>Times New Roman</vt:lpstr>
      <vt:lpstr>Verdana</vt:lpstr>
      <vt:lpstr>Wingdings</vt:lpstr>
      <vt:lpstr>Office Theme</vt:lpstr>
      <vt:lpstr>PowerPoint Presentation</vt:lpstr>
      <vt:lpstr>PowerPoint Presentation</vt:lpstr>
      <vt:lpstr>PowerPoint Presentation</vt:lpstr>
      <vt:lpstr>Admin Functions:</vt:lpstr>
      <vt:lpstr>Institute Functions:</vt:lpstr>
      <vt:lpstr>Teacher Functions:</vt:lpstr>
      <vt:lpstr>Student Functions: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Xakaria</dc:creator>
  <cp:lastModifiedBy>Xakaria</cp:lastModifiedBy>
  <cp:revision>60</cp:revision>
  <dcterms:created xsi:type="dcterms:W3CDTF">2020-07-20T17:43:44Z</dcterms:created>
  <dcterms:modified xsi:type="dcterms:W3CDTF">2020-08-02T20:31:14Z</dcterms:modified>
</cp:coreProperties>
</file>