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9070d03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9070d03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latin typeface="Lato"/>
                <a:ea typeface="Lato"/>
                <a:cs typeface="Lato"/>
                <a:sym typeface="Lato"/>
              </a:rPr>
              <a:t>Mention these (these are in order by bullet points):</a:t>
            </a:r>
            <a:endParaRPr sz="1400">
              <a:latin typeface="Lato"/>
              <a:ea typeface="Lato"/>
              <a:cs typeface="Lato"/>
              <a:sym typeface="Lato"/>
            </a:endParaRPr>
          </a:p>
          <a:p>
            <a:pPr indent="0" lvl="0" marL="0" rtl="0" algn="l">
              <a:lnSpc>
                <a:spcPct val="150000"/>
              </a:lnSpc>
              <a:spcBef>
                <a:spcPts val="1600"/>
              </a:spcBef>
              <a:spcAft>
                <a:spcPts val="0"/>
              </a:spcAft>
              <a:buNone/>
            </a:pPr>
            <a:r>
              <a:rPr lang="en" sz="1400">
                <a:latin typeface="Lato"/>
                <a:ea typeface="Lato"/>
                <a:cs typeface="Lato"/>
                <a:sym typeface="Lato"/>
              </a:rPr>
              <a:t>The reason for those states being targeted is because states that are above the recommended percent have an active member base and are involved with the campaign (Bullet 1)</a:t>
            </a:r>
            <a:endParaRPr sz="1400">
              <a:latin typeface="Lato"/>
              <a:ea typeface="Lato"/>
              <a:cs typeface="Lato"/>
              <a:sym typeface="Lato"/>
            </a:endParaRPr>
          </a:p>
          <a:p>
            <a:pPr indent="0" lvl="0" marL="0" rtl="0" algn="l">
              <a:lnSpc>
                <a:spcPct val="150000"/>
              </a:lnSpc>
              <a:spcBef>
                <a:spcPts val="1600"/>
              </a:spcBef>
              <a:spcAft>
                <a:spcPts val="0"/>
              </a:spcAft>
              <a:buNone/>
            </a:pPr>
            <a:r>
              <a:rPr lang="en" sz="1400">
                <a:latin typeface="Lato"/>
                <a:ea typeface="Lato"/>
                <a:cs typeface="Lato"/>
                <a:sym typeface="Lato"/>
              </a:rPr>
              <a:t>According to Response columns, The only ‘social media’ they are using is call, fax, and email (Bullet 2)</a:t>
            </a:r>
            <a:endParaRPr sz="1400">
              <a:latin typeface="Lato"/>
              <a:ea typeface="Lato"/>
              <a:cs typeface="Lato"/>
              <a:sym typeface="Lato"/>
            </a:endParaRPr>
          </a:p>
          <a:p>
            <a:pPr indent="0" lvl="0" marL="0" rtl="0" algn="l">
              <a:lnSpc>
                <a:spcPct val="150000"/>
              </a:lnSpc>
              <a:spcBef>
                <a:spcPts val="1600"/>
              </a:spcBef>
              <a:spcAft>
                <a:spcPts val="0"/>
              </a:spcAft>
              <a:buNone/>
            </a:pPr>
            <a:r>
              <a:rPr lang="en" sz="1400">
                <a:latin typeface="Lato"/>
                <a:ea typeface="Lato"/>
                <a:cs typeface="Lato"/>
                <a:sym typeface="Lato"/>
              </a:rPr>
              <a:t>They should update social media to texts, facebook, instagram, etc to appeal to younger generations  (Bullet 2)</a:t>
            </a:r>
            <a:endParaRPr sz="1400">
              <a:latin typeface="Lato"/>
              <a:ea typeface="Lato"/>
              <a:cs typeface="Lato"/>
              <a:sym typeface="Lato"/>
            </a:endParaRPr>
          </a:p>
          <a:p>
            <a:pPr indent="0" lvl="0" marL="0" rtl="0" algn="l">
              <a:lnSpc>
                <a:spcPct val="150000"/>
              </a:lnSpc>
              <a:spcBef>
                <a:spcPts val="1600"/>
              </a:spcBef>
              <a:spcAft>
                <a:spcPts val="0"/>
              </a:spcAft>
              <a:buNone/>
            </a:pPr>
            <a:r>
              <a:rPr lang="en" sz="1400">
                <a:latin typeface="Lato"/>
                <a:ea typeface="Lato"/>
                <a:cs typeface="Lato"/>
                <a:sym typeface="Lato"/>
              </a:rPr>
              <a:t>According to the data presented, Hire Heroes is reaching out to every member. Explain why this is wrong (Bullet 3)</a:t>
            </a:r>
            <a:endParaRPr sz="1400">
              <a:latin typeface="Lato"/>
              <a:ea typeface="Lato"/>
              <a:cs typeface="Lato"/>
              <a:sym typeface="Lato"/>
            </a:endParaRPr>
          </a:p>
          <a:p>
            <a:pPr indent="0" lvl="0" marL="0" rtl="0" algn="l">
              <a:lnSpc>
                <a:spcPct val="150000"/>
              </a:lnSpc>
              <a:spcBef>
                <a:spcPts val="1600"/>
              </a:spcBef>
              <a:spcAft>
                <a:spcPts val="1600"/>
              </a:spcAft>
              <a:buNone/>
            </a:pPr>
            <a:r>
              <a:t/>
            </a:r>
            <a:endParaRPr sz="1400">
              <a:latin typeface="Lato"/>
              <a:ea typeface="Lato"/>
              <a:cs typeface="Lato"/>
              <a:sym typeface="La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9070d0334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9070d0334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69b18f58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69b18f58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569b18f58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69b18f58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59070d03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9070d03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69b18f58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69b18f58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i="1">
              <a:highlight>
                <a:srgbClr val="00FFFF"/>
              </a:highlight>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69b18f58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69b18f58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69b18f58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69b18f58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569b18f58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69b18f58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515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t>Increasing Hire Heroes Donors by Geographic Locations and Social Media</a:t>
            </a:r>
            <a:endParaRPr b="1" sz="2000"/>
          </a:p>
          <a:p>
            <a:pPr indent="0" lvl="0" marL="0" rtl="0" algn="l">
              <a:spcBef>
                <a:spcPts val="600"/>
              </a:spcBef>
              <a:spcAft>
                <a:spcPts val="0"/>
              </a:spcAft>
              <a:buNone/>
            </a:pPr>
            <a:r>
              <a:t/>
            </a:r>
            <a:endParaRPr sz="2000"/>
          </a:p>
        </p:txBody>
      </p:sp>
      <p:sp>
        <p:nvSpPr>
          <p:cNvPr id="135" name="Google Shape;135;p13"/>
          <p:cNvSpPr txBox="1"/>
          <p:nvPr>
            <p:ph idx="1" type="subTitle"/>
          </p:nvPr>
        </p:nvSpPr>
        <p:spPr>
          <a:xfrm>
            <a:off x="5581950" y="4217700"/>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Heran, </a:t>
            </a:r>
            <a:r>
              <a:rPr lang="en"/>
              <a:t>Farres, </a:t>
            </a:r>
            <a:r>
              <a:rPr lang="en"/>
              <a:t>Jonathan, Samuel, Zeeshan </a:t>
            </a:r>
            <a:endParaRPr/>
          </a:p>
        </p:txBody>
      </p:sp>
      <p:pic>
        <p:nvPicPr>
          <p:cNvPr id="136" name="Google Shape;136;p13"/>
          <p:cNvPicPr preferRelativeResize="0"/>
          <p:nvPr/>
        </p:nvPicPr>
        <p:blipFill rotWithShape="1">
          <a:blip r:embed="rId3">
            <a:alphaModFix/>
          </a:blip>
          <a:srcRect b="17770" l="-2380" r="2380" t="-17770"/>
          <a:stretch/>
        </p:blipFill>
        <p:spPr>
          <a:xfrm rot="2700033">
            <a:off x="830958" y="1032594"/>
            <a:ext cx="2372058" cy="737263"/>
          </a:xfrm>
          <a:prstGeom prst="rect">
            <a:avLst/>
          </a:prstGeom>
          <a:noFill/>
          <a:ln>
            <a:noFill/>
          </a:ln>
          <a:effectLst>
            <a:outerShdw blurRad="57150" rotWithShape="0" algn="bl" dir="1320000" dist="161925">
              <a:srgbClr val="000000">
                <a:alpha val="4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Recommendations</a:t>
            </a:r>
            <a:endParaRPr/>
          </a:p>
        </p:txBody>
      </p:sp>
      <p:sp>
        <p:nvSpPr>
          <p:cNvPr id="191" name="Google Shape;191;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Our recommendation is that s</a:t>
            </a:r>
            <a:r>
              <a:rPr lang="en" sz="1400"/>
              <a:t>tates that are not meeting the 5.3% average should be the target of Hire Heroes social media campaign</a:t>
            </a:r>
            <a:endParaRPr sz="1400"/>
          </a:p>
          <a:p>
            <a:pPr indent="-311150" lvl="0" marL="457200" rtl="0" algn="l">
              <a:lnSpc>
                <a:spcPct val="150000"/>
              </a:lnSpc>
              <a:spcBef>
                <a:spcPts val="0"/>
              </a:spcBef>
              <a:spcAft>
                <a:spcPts val="0"/>
              </a:spcAft>
              <a:buSzPts val="1300"/>
              <a:buChar char="●"/>
            </a:pPr>
            <a:r>
              <a:rPr lang="en" sz="1400"/>
              <a:t>Our recommendation is for Hire Heroes to update their social media presence</a:t>
            </a:r>
            <a:endParaRPr sz="1400"/>
          </a:p>
          <a:p>
            <a:pPr indent="-317500" lvl="0" marL="457200" rtl="0" algn="l">
              <a:lnSpc>
                <a:spcPct val="150000"/>
              </a:lnSpc>
              <a:spcBef>
                <a:spcPts val="0"/>
              </a:spcBef>
              <a:spcAft>
                <a:spcPts val="0"/>
              </a:spcAft>
              <a:buSzPts val="1400"/>
              <a:buChar char="●"/>
            </a:pPr>
            <a:r>
              <a:rPr lang="en" sz="1400"/>
              <a:t>Our recommendations acknowledge that the presentation of this data may be flawed</a:t>
            </a:r>
            <a:endParaRPr sz="1400"/>
          </a:p>
          <a:p>
            <a:pPr indent="-317500" lvl="0" marL="457200" rtl="0" algn="l">
              <a:lnSpc>
                <a:spcPct val="150000"/>
              </a:lnSpc>
              <a:spcBef>
                <a:spcPts val="0"/>
              </a:spcBef>
              <a:spcAft>
                <a:spcPts val="0"/>
              </a:spcAft>
              <a:buSzPts val="1400"/>
              <a:buChar char="●"/>
            </a:pPr>
            <a:r>
              <a:rPr lang="en" sz="1400"/>
              <a:t>‘Response_C’ column - The ‘0’ could mean two things:</a:t>
            </a:r>
            <a:endParaRPr sz="1400"/>
          </a:p>
          <a:p>
            <a:pPr indent="-317500" lvl="1" marL="914400" rtl="0" algn="l">
              <a:lnSpc>
                <a:spcPct val="150000"/>
              </a:lnSpc>
              <a:spcBef>
                <a:spcPts val="0"/>
              </a:spcBef>
              <a:spcAft>
                <a:spcPts val="0"/>
              </a:spcAft>
              <a:buSzPts val="1400"/>
              <a:buChar char="○"/>
            </a:pPr>
            <a:r>
              <a:rPr lang="en" sz="1400"/>
              <a:t>Contacted but not responded</a:t>
            </a:r>
            <a:endParaRPr sz="1400"/>
          </a:p>
          <a:p>
            <a:pPr indent="-317500" lvl="1" marL="914400" rtl="0" algn="l">
              <a:lnSpc>
                <a:spcPct val="150000"/>
              </a:lnSpc>
              <a:spcBef>
                <a:spcPts val="0"/>
              </a:spcBef>
              <a:spcAft>
                <a:spcPts val="0"/>
              </a:spcAft>
              <a:buSzPts val="1400"/>
              <a:buChar char="○"/>
            </a:pPr>
            <a:r>
              <a:rPr lang="en" sz="1400"/>
              <a:t>Not contacted at all</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3211425" y="504175"/>
            <a:ext cx="4508400" cy="6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a:t>
            </a:r>
            <a:endParaRPr/>
          </a:p>
        </p:txBody>
      </p:sp>
      <p:sp>
        <p:nvSpPr>
          <p:cNvPr id="142" name="Google Shape;142;p14"/>
          <p:cNvSpPr txBox="1"/>
          <p:nvPr>
            <p:ph idx="1" type="body"/>
          </p:nvPr>
        </p:nvSpPr>
        <p:spPr>
          <a:xfrm>
            <a:off x="1052550" y="1567550"/>
            <a:ext cx="70389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Is there a geographic location within the US that most of our individual donors come from? Are there areas in the country we don't see any donors from? Do our social media posts or fundraisers calling for donations hit these areas with little to no donors?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Problem and Motivation</a:t>
            </a:r>
            <a:endParaRPr/>
          </a:p>
        </p:txBody>
      </p:sp>
      <p:sp>
        <p:nvSpPr>
          <p:cNvPr id="148" name="Google Shape;148;p15"/>
          <p:cNvSpPr txBox="1"/>
          <p:nvPr>
            <p:ph idx="1" type="body"/>
          </p:nvPr>
        </p:nvSpPr>
        <p:spPr>
          <a:xfrm>
            <a:off x="1297500" y="1307850"/>
            <a:ext cx="7038900" cy="3661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400"/>
              <a:t>Why is this a problem and why is finding a donors per state significant </a:t>
            </a:r>
            <a:endParaRPr sz="1400"/>
          </a:p>
          <a:p>
            <a:pPr indent="-317500" lvl="0" marL="914400" rtl="0" algn="l">
              <a:spcBef>
                <a:spcPts val="1600"/>
              </a:spcBef>
              <a:spcAft>
                <a:spcPts val="0"/>
              </a:spcAft>
              <a:buSzPts val="1400"/>
              <a:buChar char="●"/>
            </a:pPr>
            <a:r>
              <a:rPr lang="en" sz="1400"/>
              <a:t>We believe that looking into the geographic and social media/fundraising data can help Hire Heroes USA use their marketing budget more efficiently and get significantly more donations</a:t>
            </a:r>
            <a:endParaRPr sz="1400"/>
          </a:p>
          <a:p>
            <a:pPr indent="-317500" lvl="0" marL="914400" rtl="0" algn="l">
              <a:spcBef>
                <a:spcPts val="0"/>
              </a:spcBef>
              <a:spcAft>
                <a:spcPts val="0"/>
              </a:spcAft>
              <a:buSzPts val="1400"/>
              <a:buChar char="●"/>
            </a:pPr>
            <a:r>
              <a:rPr lang="en" sz="1400"/>
              <a:t>Hire Heroes spent $368,936 on Fundraising, only $6,953 of it went to Marketing</a:t>
            </a:r>
            <a:endParaRPr sz="1400"/>
          </a:p>
          <a:p>
            <a:pPr indent="0" lvl="0" marL="457200" rtl="0" algn="l">
              <a:spcBef>
                <a:spcPts val="1600"/>
              </a:spcBef>
              <a:spcAft>
                <a:spcPts val="0"/>
              </a:spcAft>
              <a:buNone/>
            </a:pPr>
            <a:r>
              <a:rPr lang="en" sz="1400"/>
              <a:t>W</a:t>
            </a:r>
            <a:r>
              <a:rPr lang="en" sz="1400"/>
              <a:t>e focused on Hire hero members and not total population of state</a:t>
            </a:r>
            <a:endParaRPr sz="1400"/>
          </a:p>
          <a:p>
            <a:pPr indent="-317500" lvl="0" marL="914400" rtl="0" algn="l">
              <a:spcBef>
                <a:spcPts val="1600"/>
              </a:spcBef>
              <a:spcAft>
                <a:spcPts val="0"/>
              </a:spcAft>
              <a:buSzPts val="1400"/>
              <a:buChar char="●"/>
            </a:pPr>
            <a:r>
              <a:rPr lang="en" sz="1400"/>
              <a:t>The data was primarily on Hire Hero members so there was not enough data to focus on the total state population</a:t>
            </a:r>
            <a:endParaRPr sz="1400"/>
          </a:p>
          <a:p>
            <a:pPr indent="-317500" lvl="0" marL="914400" rtl="0" algn="l">
              <a:spcBef>
                <a:spcPts val="0"/>
              </a:spcBef>
              <a:spcAft>
                <a:spcPts val="0"/>
              </a:spcAft>
              <a:buSzPts val="1400"/>
              <a:buChar char="●"/>
            </a:pPr>
            <a:r>
              <a:rPr lang="en" sz="1400"/>
              <a:t>The members know what  Hire Heroes is and align with their goals and mission, so they are more likely to donate</a:t>
            </a:r>
            <a:endParaRPr sz="1400"/>
          </a:p>
          <a:p>
            <a:pPr indent="0" lvl="0" marL="457200" rtl="0" algn="l">
              <a:spcBef>
                <a:spcPts val="160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Approach</a:t>
            </a:r>
            <a:endParaRPr/>
          </a:p>
        </p:txBody>
      </p:sp>
      <p:sp>
        <p:nvSpPr>
          <p:cNvPr id="154" name="Google Shape;154;p16"/>
          <p:cNvSpPr txBox="1"/>
          <p:nvPr>
            <p:ph idx="1" type="body"/>
          </p:nvPr>
        </p:nvSpPr>
        <p:spPr>
          <a:xfrm>
            <a:off x="109900" y="1460250"/>
            <a:ext cx="3946500" cy="32388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Focal point: increasing donations in low donating states/territories </a:t>
            </a:r>
            <a:endParaRPr/>
          </a:p>
          <a:p>
            <a:pPr indent="-311150" lvl="0" marL="457200" rtl="0" algn="l">
              <a:lnSpc>
                <a:spcPct val="150000"/>
              </a:lnSpc>
              <a:spcBef>
                <a:spcPts val="0"/>
              </a:spcBef>
              <a:spcAft>
                <a:spcPts val="0"/>
              </a:spcAft>
              <a:buSzPts val="1300"/>
              <a:buChar char="●"/>
            </a:pPr>
            <a:r>
              <a:rPr lang="en"/>
              <a:t>Utilized Contact_Data.xls in order to solve the problem at hand</a:t>
            </a:r>
            <a:endParaRPr/>
          </a:p>
          <a:p>
            <a:pPr indent="-311150" lvl="0" marL="457200" rtl="0" algn="l">
              <a:lnSpc>
                <a:spcPct val="150000"/>
              </a:lnSpc>
              <a:spcBef>
                <a:spcPts val="0"/>
              </a:spcBef>
              <a:spcAft>
                <a:spcPts val="0"/>
              </a:spcAft>
              <a:buSzPts val="1300"/>
              <a:buChar char="●"/>
            </a:pPr>
            <a:r>
              <a:rPr lang="en"/>
              <a:t>Cross referenced  all the column headings with the Data </a:t>
            </a:r>
            <a:r>
              <a:rPr lang="en"/>
              <a:t>Dictionary</a:t>
            </a:r>
            <a:r>
              <a:rPr lang="en"/>
              <a:t> </a:t>
            </a:r>
            <a:endParaRPr/>
          </a:p>
          <a:p>
            <a:pPr indent="-311150" lvl="0" marL="457200" rtl="0" algn="l">
              <a:lnSpc>
                <a:spcPct val="150000"/>
              </a:lnSpc>
              <a:spcBef>
                <a:spcPts val="0"/>
              </a:spcBef>
              <a:spcAft>
                <a:spcPts val="0"/>
              </a:spcAft>
              <a:buSzPts val="1300"/>
              <a:buChar char="●"/>
            </a:pPr>
            <a:r>
              <a:rPr lang="en"/>
              <a:t>After reviewing the document we narrowed it down to  23 columns we deemed necessary in our analysis </a:t>
            </a:r>
            <a:endParaRPr/>
          </a:p>
          <a:p>
            <a:pPr indent="-311150" lvl="0" marL="457200" rtl="0" algn="l">
              <a:lnSpc>
                <a:spcPct val="150000"/>
              </a:lnSpc>
              <a:spcBef>
                <a:spcPts val="0"/>
              </a:spcBef>
              <a:spcAft>
                <a:spcPts val="0"/>
              </a:spcAft>
              <a:buSzPts val="1300"/>
              <a:buChar char="●"/>
            </a:pPr>
            <a:r>
              <a:rPr lang="en"/>
              <a:t>Utilizing </a:t>
            </a:r>
            <a:r>
              <a:rPr lang="en"/>
              <a:t>various</a:t>
            </a:r>
            <a:r>
              <a:rPr lang="en"/>
              <a:t> data mining software to create diagrams and figures.</a:t>
            </a:r>
            <a:endParaRPr/>
          </a:p>
        </p:txBody>
      </p:sp>
      <p:pic>
        <p:nvPicPr>
          <p:cNvPr id="155" name="Google Shape;155;p16"/>
          <p:cNvPicPr preferRelativeResize="0"/>
          <p:nvPr/>
        </p:nvPicPr>
        <p:blipFill>
          <a:blip r:embed="rId3">
            <a:alphaModFix/>
          </a:blip>
          <a:stretch>
            <a:fillRect/>
          </a:stretch>
        </p:blipFill>
        <p:spPr>
          <a:xfrm>
            <a:off x="4167975" y="1460250"/>
            <a:ext cx="4823624" cy="28777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Cleaning the Data</a:t>
            </a:r>
            <a:endParaRPr/>
          </a:p>
        </p:txBody>
      </p:sp>
      <p:sp>
        <p:nvSpPr>
          <p:cNvPr id="161" name="Google Shape;161;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Converted the </a:t>
            </a:r>
            <a:r>
              <a:rPr lang="en"/>
              <a:t>Contact_Data.csv file into an Excel readable format</a:t>
            </a:r>
            <a:endParaRPr/>
          </a:p>
          <a:p>
            <a:pPr indent="-311150" lvl="0" marL="457200" rtl="0" algn="l">
              <a:spcBef>
                <a:spcPts val="0"/>
              </a:spcBef>
              <a:spcAft>
                <a:spcPts val="0"/>
              </a:spcAft>
              <a:buSzPts val="1300"/>
              <a:buChar char="●"/>
            </a:pPr>
            <a:r>
              <a:rPr lang="en"/>
              <a:t>Analyzed </a:t>
            </a:r>
            <a:r>
              <a:rPr lang="en"/>
              <a:t> the “MailingState” column to make sure all the states/ territories  were in their abbreviated format. </a:t>
            </a:r>
            <a:endParaRPr/>
          </a:p>
          <a:p>
            <a:pPr indent="-311150" lvl="0" marL="457200" rtl="0" algn="l">
              <a:spcBef>
                <a:spcPts val="0"/>
              </a:spcBef>
              <a:spcAft>
                <a:spcPts val="0"/>
              </a:spcAft>
              <a:buSzPts val="1300"/>
              <a:buChar char="●"/>
            </a:pPr>
            <a:r>
              <a:rPr lang="en"/>
              <a:t>Noticed anomalies  such as blank abbreviations or any other states/abbreviations that </a:t>
            </a:r>
            <a:r>
              <a:rPr lang="en"/>
              <a:t>were not</a:t>
            </a:r>
            <a:r>
              <a:rPr lang="en"/>
              <a:t> within the US  </a:t>
            </a:r>
            <a:r>
              <a:rPr lang="en"/>
              <a:t>after plugging  the data into Tableau Prep</a:t>
            </a:r>
            <a:endParaRPr/>
          </a:p>
          <a:p>
            <a:pPr indent="-311150" lvl="0" marL="457200" rtl="0" algn="l">
              <a:spcBef>
                <a:spcPts val="0"/>
              </a:spcBef>
              <a:spcAft>
                <a:spcPts val="0"/>
              </a:spcAft>
              <a:buSzPts val="1300"/>
              <a:buChar char="●"/>
            </a:pPr>
            <a:r>
              <a:rPr lang="en"/>
              <a:t>Inputted the</a:t>
            </a:r>
            <a:r>
              <a:rPr lang="en"/>
              <a:t> data into tableau desktop , we used the  geographic feature and for some of the data it showed locations outside the US, so we decided to remove them from our file.</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Tools and </a:t>
            </a:r>
            <a:r>
              <a:rPr lang="en"/>
              <a:t>Analytics</a:t>
            </a:r>
            <a:r>
              <a:rPr lang="en"/>
              <a:t> </a:t>
            </a:r>
            <a:endParaRPr/>
          </a:p>
        </p:txBody>
      </p:sp>
      <p:sp>
        <p:nvSpPr>
          <p:cNvPr id="167" name="Google Shape;167;p18"/>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Utilized Excel </a:t>
            </a:r>
            <a:endParaRPr sz="1400"/>
          </a:p>
          <a:p>
            <a:pPr indent="-317500" lvl="1" marL="914400" rtl="0" algn="l">
              <a:spcBef>
                <a:spcPts val="0"/>
              </a:spcBef>
              <a:spcAft>
                <a:spcPts val="0"/>
              </a:spcAft>
              <a:buSzPts val="1400"/>
              <a:buChar char="○"/>
            </a:pPr>
            <a:r>
              <a:rPr lang="en" sz="1400"/>
              <a:t>Conversion of CSV files into Excel</a:t>
            </a:r>
            <a:endParaRPr sz="1400"/>
          </a:p>
          <a:p>
            <a:pPr indent="-317500" lvl="1" marL="914400" rtl="0" algn="l">
              <a:spcBef>
                <a:spcPts val="0"/>
              </a:spcBef>
              <a:spcAft>
                <a:spcPts val="0"/>
              </a:spcAft>
              <a:buSzPts val="1400"/>
              <a:buChar char="○"/>
            </a:pPr>
            <a:r>
              <a:rPr lang="en" sz="1400"/>
              <a:t>Fixed MailingState Column Abbreviations </a:t>
            </a:r>
            <a:endParaRPr sz="1400"/>
          </a:p>
          <a:p>
            <a:pPr indent="-317500" lvl="1" marL="914400" rtl="0" algn="l">
              <a:lnSpc>
                <a:spcPct val="150000"/>
              </a:lnSpc>
              <a:spcBef>
                <a:spcPts val="0"/>
              </a:spcBef>
              <a:spcAft>
                <a:spcPts val="0"/>
              </a:spcAft>
              <a:buSzPts val="1400"/>
              <a:buChar char="○"/>
            </a:pPr>
            <a:r>
              <a:rPr lang="en" sz="1400"/>
              <a:t>Removed Anomalies that were not states in the US</a:t>
            </a:r>
            <a:endParaRPr sz="1400"/>
          </a:p>
          <a:p>
            <a:pPr indent="-317500" lvl="0" marL="457200" rtl="0" algn="l">
              <a:lnSpc>
                <a:spcPct val="115000"/>
              </a:lnSpc>
              <a:spcBef>
                <a:spcPts val="0"/>
              </a:spcBef>
              <a:spcAft>
                <a:spcPts val="0"/>
              </a:spcAft>
              <a:buSzPts val="1400"/>
              <a:buChar char="●"/>
            </a:pPr>
            <a:r>
              <a:rPr lang="en" sz="1400"/>
              <a:t>Utilized Tableau Prep</a:t>
            </a:r>
            <a:endParaRPr sz="1400"/>
          </a:p>
          <a:p>
            <a:pPr indent="-317500" lvl="1" marL="914400" rtl="0" algn="l">
              <a:lnSpc>
                <a:spcPct val="115000"/>
              </a:lnSpc>
              <a:spcBef>
                <a:spcPts val="0"/>
              </a:spcBef>
              <a:spcAft>
                <a:spcPts val="0"/>
              </a:spcAft>
              <a:buSzPts val="1400"/>
              <a:buChar char="○"/>
            </a:pPr>
            <a:r>
              <a:rPr lang="en" sz="1400"/>
              <a:t>Plugged Excel File into Tableau </a:t>
            </a:r>
            <a:endParaRPr sz="1400"/>
          </a:p>
          <a:p>
            <a:pPr indent="-317500" lvl="1" marL="914400" rtl="0" algn="l">
              <a:spcBef>
                <a:spcPts val="0"/>
              </a:spcBef>
              <a:spcAft>
                <a:spcPts val="0"/>
              </a:spcAft>
              <a:buSzPts val="1400"/>
              <a:buChar char="○"/>
            </a:pPr>
            <a:r>
              <a:rPr lang="en" sz="1400"/>
              <a:t>Removed unnecessary data </a:t>
            </a:r>
            <a:endParaRPr sz="1400"/>
          </a:p>
          <a:p>
            <a:pPr indent="-317500" lvl="1" marL="914400" rtl="0" algn="l">
              <a:lnSpc>
                <a:spcPct val="150000"/>
              </a:lnSpc>
              <a:spcBef>
                <a:spcPts val="0"/>
              </a:spcBef>
              <a:spcAft>
                <a:spcPts val="0"/>
              </a:spcAft>
              <a:buSzPts val="1400"/>
              <a:buChar char="○"/>
            </a:pPr>
            <a:r>
              <a:rPr lang="en" sz="1400"/>
              <a:t>Created geographic maps &amp; table</a:t>
            </a:r>
            <a:r>
              <a:rPr lang="en" sz="1400"/>
              <a:t>s</a:t>
            </a:r>
            <a:endParaRPr sz="1400"/>
          </a:p>
          <a:p>
            <a:pPr indent="-317500" lvl="0" marL="457200" rtl="0" algn="l">
              <a:lnSpc>
                <a:spcPct val="115000"/>
              </a:lnSpc>
              <a:spcBef>
                <a:spcPts val="0"/>
              </a:spcBef>
              <a:spcAft>
                <a:spcPts val="0"/>
              </a:spcAft>
              <a:buSzPts val="1400"/>
              <a:buChar char="●"/>
            </a:pPr>
            <a:r>
              <a:rPr lang="en" sz="1400"/>
              <a:t>Utilized Tableau Desktop </a:t>
            </a:r>
            <a:endParaRPr sz="1400"/>
          </a:p>
          <a:p>
            <a:pPr indent="-317500" lvl="1" marL="914400" rtl="0" algn="l">
              <a:lnSpc>
                <a:spcPct val="115000"/>
              </a:lnSpc>
              <a:spcBef>
                <a:spcPts val="0"/>
              </a:spcBef>
              <a:spcAft>
                <a:spcPts val="0"/>
              </a:spcAft>
              <a:buSzPts val="1400"/>
              <a:buChar char="○"/>
            </a:pPr>
            <a:r>
              <a:rPr lang="en" sz="1400"/>
              <a:t>Converted MailingState and MailingCountry into  geographic fields</a:t>
            </a:r>
            <a:endParaRPr sz="1400"/>
          </a:p>
          <a:p>
            <a:pPr indent="-317500" lvl="1" marL="914400" rtl="0" algn="l">
              <a:lnSpc>
                <a:spcPct val="115000"/>
              </a:lnSpc>
              <a:spcBef>
                <a:spcPts val="0"/>
              </a:spcBef>
              <a:spcAft>
                <a:spcPts val="0"/>
              </a:spcAft>
              <a:buSzPts val="1400"/>
              <a:buChar char="○"/>
            </a:pPr>
            <a:r>
              <a:rPr lang="en" sz="1400"/>
              <a:t>Converted Donor_C from Dimension to Measure </a:t>
            </a:r>
            <a:endParaRPr sz="1400"/>
          </a:p>
          <a:p>
            <a:pPr indent="-317500" lvl="1" marL="914400" rtl="0" algn="l">
              <a:lnSpc>
                <a:spcPct val="115000"/>
              </a:lnSpc>
              <a:spcBef>
                <a:spcPts val="0"/>
              </a:spcBef>
              <a:spcAft>
                <a:spcPts val="0"/>
              </a:spcAft>
              <a:buSzPts val="1400"/>
              <a:buChar char="○"/>
            </a:pPr>
            <a:r>
              <a:rPr lang="en" sz="1400"/>
              <a:t>Created a mapping  hierarchy </a:t>
            </a:r>
            <a:endParaRPr sz="1400"/>
          </a:p>
          <a:p>
            <a:pPr indent="-317500" lvl="2" marL="1371600" rtl="0" algn="l">
              <a:lnSpc>
                <a:spcPct val="115000"/>
              </a:lnSpc>
              <a:spcBef>
                <a:spcPts val="0"/>
              </a:spcBef>
              <a:spcAft>
                <a:spcPts val="0"/>
              </a:spcAft>
              <a:buSzPts val="1400"/>
              <a:buChar char="■"/>
            </a:pPr>
            <a:r>
              <a:rPr lang="en" sz="1400"/>
              <a:t>Tier  1 MailingCountry </a:t>
            </a:r>
            <a:endParaRPr sz="1400"/>
          </a:p>
          <a:p>
            <a:pPr indent="-317500" lvl="2" marL="1371600" rtl="0" algn="l">
              <a:lnSpc>
                <a:spcPct val="115000"/>
              </a:lnSpc>
              <a:spcBef>
                <a:spcPts val="0"/>
              </a:spcBef>
              <a:spcAft>
                <a:spcPts val="0"/>
              </a:spcAft>
              <a:buSzPts val="1400"/>
              <a:buChar char="■"/>
            </a:pPr>
            <a:r>
              <a:rPr lang="en" sz="1400"/>
              <a:t>Tier  2 MailingState</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 </a:t>
            </a:r>
            <a:endParaRPr/>
          </a:p>
        </p:txBody>
      </p:sp>
      <p:sp>
        <p:nvSpPr>
          <p:cNvPr id="173" name="Google Shape;173;p19"/>
          <p:cNvSpPr txBox="1"/>
          <p:nvPr>
            <p:ph idx="1" type="body"/>
          </p:nvPr>
        </p:nvSpPr>
        <p:spPr>
          <a:xfrm>
            <a:off x="1297500" y="913975"/>
            <a:ext cx="7038900" cy="4079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Most donors came from Georgia (620 Donors)</a:t>
            </a:r>
            <a:endParaRPr sz="1400"/>
          </a:p>
          <a:p>
            <a:pPr indent="-317500" lvl="0" marL="457200" rtl="0" algn="l">
              <a:lnSpc>
                <a:spcPct val="150000"/>
              </a:lnSpc>
              <a:spcBef>
                <a:spcPts val="0"/>
              </a:spcBef>
              <a:spcAft>
                <a:spcPts val="0"/>
              </a:spcAft>
              <a:buSzPts val="1400"/>
              <a:buChar char="●"/>
            </a:pPr>
            <a:r>
              <a:rPr lang="en" sz="1400"/>
              <a:t>Percentages are more accurate than number of donors</a:t>
            </a:r>
            <a:endParaRPr sz="1400"/>
          </a:p>
          <a:p>
            <a:pPr indent="-317500" lvl="0" marL="457200" rtl="0" algn="l">
              <a:lnSpc>
                <a:spcPct val="150000"/>
              </a:lnSpc>
              <a:spcBef>
                <a:spcPts val="0"/>
              </a:spcBef>
              <a:spcAft>
                <a:spcPts val="0"/>
              </a:spcAft>
              <a:buSzPts val="1400"/>
              <a:buChar char="●"/>
            </a:pPr>
            <a:r>
              <a:rPr lang="en" sz="1400"/>
              <a:t>Average Percentage of Donors per State Model:</a:t>
            </a:r>
            <a:endParaRPr sz="1400"/>
          </a:p>
          <a:p>
            <a:pPr indent="-317500" lvl="1" marL="914400" rtl="0" algn="l">
              <a:lnSpc>
                <a:spcPct val="150000"/>
              </a:lnSpc>
              <a:spcBef>
                <a:spcPts val="0"/>
              </a:spcBef>
              <a:spcAft>
                <a:spcPts val="0"/>
              </a:spcAft>
              <a:buSzPts val="1400"/>
              <a:buChar char="○"/>
            </a:pPr>
            <a:r>
              <a:rPr lang="en" sz="1400"/>
              <a:t>Sum of Percentages / Number of States and Territories</a:t>
            </a:r>
            <a:endParaRPr sz="1400"/>
          </a:p>
          <a:p>
            <a:pPr indent="-317500" lvl="1" marL="914400" rtl="0" algn="l">
              <a:lnSpc>
                <a:spcPct val="150000"/>
              </a:lnSpc>
              <a:spcBef>
                <a:spcPts val="0"/>
              </a:spcBef>
              <a:spcAft>
                <a:spcPts val="0"/>
              </a:spcAft>
              <a:buSzPts val="1400"/>
              <a:buChar char="○"/>
            </a:pPr>
            <a:r>
              <a:rPr lang="en" sz="1400"/>
              <a:t>Each state should have a target of 5.3%</a:t>
            </a:r>
            <a:endParaRPr sz="1400"/>
          </a:p>
          <a:p>
            <a:pPr indent="-317500" lvl="1" marL="914400" rtl="0" algn="l">
              <a:lnSpc>
                <a:spcPct val="150000"/>
              </a:lnSpc>
              <a:spcBef>
                <a:spcPts val="0"/>
              </a:spcBef>
              <a:spcAft>
                <a:spcPts val="0"/>
              </a:spcAft>
              <a:buSzPts val="1400"/>
              <a:buChar char="○"/>
            </a:pPr>
            <a:r>
              <a:rPr lang="en" sz="1400"/>
              <a:t>Only 14 states are meeting this target currently</a:t>
            </a:r>
            <a:endParaRPr sz="1400"/>
          </a:p>
          <a:p>
            <a:pPr indent="-317500" lvl="0" marL="457200" rtl="0" algn="just">
              <a:lnSpc>
                <a:spcPct val="150000"/>
              </a:lnSpc>
              <a:spcBef>
                <a:spcPts val="0"/>
              </a:spcBef>
              <a:spcAft>
                <a:spcPts val="0"/>
              </a:spcAft>
              <a:buClr>
                <a:srgbClr val="FFFFFF"/>
              </a:buClr>
              <a:buSzPts val="1400"/>
              <a:buChar char="●"/>
            </a:pPr>
            <a:r>
              <a:rPr lang="en" sz="1400">
                <a:solidFill>
                  <a:srgbClr val="FFFFFF"/>
                </a:solidFill>
              </a:rPr>
              <a:t>By implementing this model, Hire Heroes will increase their total donors by</a:t>
            </a:r>
            <a:r>
              <a:rPr lang="en" sz="1400">
                <a:solidFill>
                  <a:srgbClr val="FFFFFF"/>
                </a:solidFill>
              </a:rPr>
              <a:t> 16% or in other words, 1,046 donors.</a:t>
            </a:r>
            <a:endParaRPr sz="14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Donors Per State</a:t>
            </a:r>
            <a:endParaRPr/>
          </a:p>
        </p:txBody>
      </p:sp>
      <p:pic>
        <p:nvPicPr>
          <p:cNvPr id="179" name="Google Shape;179;p20"/>
          <p:cNvPicPr preferRelativeResize="0"/>
          <p:nvPr/>
        </p:nvPicPr>
        <p:blipFill>
          <a:blip r:embed="rId3">
            <a:alphaModFix/>
          </a:blip>
          <a:stretch>
            <a:fillRect/>
          </a:stretch>
        </p:blipFill>
        <p:spPr>
          <a:xfrm>
            <a:off x="1078375" y="1560950"/>
            <a:ext cx="7477125" cy="308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0"/>
              </a:spcBef>
              <a:spcAft>
                <a:spcPts val="0"/>
              </a:spcAft>
              <a:buNone/>
            </a:pPr>
            <a:r>
              <a:rPr lang="en"/>
              <a:t>Members Per State</a:t>
            </a:r>
            <a:endParaRPr/>
          </a:p>
        </p:txBody>
      </p:sp>
      <p:pic>
        <p:nvPicPr>
          <p:cNvPr id="185" name="Google Shape;185;p21"/>
          <p:cNvPicPr preferRelativeResize="0"/>
          <p:nvPr/>
        </p:nvPicPr>
        <p:blipFill>
          <a:blip r:embed="rId3">
            <a:alphaModFix/>
          </a:blip>
          <a:stretch>
            <a:fillRect/>
          </a:stretch>
        </p:blipFill>
        <p:spPr>
          <a:xfrm>
            <a:off x="1078388" y="1521375"/>
            <a:ext cx="7477125" cy="3057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