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9" r:id="rId5"/>
    <p:sldId id="259" r:id="rId6"/>
    <p:sldId id="260" r:id="rId7"/>
    <p:sldId id="261" r:id="rId8"/>
    <p:sldId id="262" r:id="rId9"/>
    <p:sldId id="263" r:id="rId10"/>
    <p:sldId id="264" r:id="rId11"/>
    <p:sldId id="266" r:id="rId12"/>
    <p:sldId id="265"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UFUL ISLAM" userId="2f4b0381d3a7f00a" providerId="LiveId" clId="{F9FCBEA7-5EBC-4882-A81E-8AB58C334F37}"/>
    <pc:docChg chg="modSld">
      <pc:chgData name="MARUFUL ISLAM" userId="2f4b0381d3a7f00a" providerId="LiveId" clId="{F9FCBEA7-5EBC-4882-A81E-8AB58C334F37}" dt="2023-04-04T03:13:21.700" v="9" actId="1076"/>
      <pc:docMkLst>
        <pc:docMk/>
      </pc:docMkLst>
      <pc:sldChg chg="modSp mod">
        <pc:chgData name="MARUFUL ISLAM" userId="2f4b0381d3a7f00a" providerId="LiveId" clId="{F9FCBEA7-5EBC-4882-A81E-8AB58C334F37}" dt="2023-04-04T03:13:21.700" v="9" actId="1076"/>
        <pc:sldMkLst>
          <pc:docMk/>
          <pc:sldMk cId="3304570229" sldId="257"/>
        </pc:sldMkLst>
        <pc:spChg chg="mod">
          <ac:chgData name="MARUFUL ISLAM" userId="2f4b0381d3a7f00a" providerId="LiveId" clId="{F9FCBEA7-5EBC-4882-A81E-8AB58C334F37}" dt="2023-04-04T03:13:21.700" v="9" actId="1076"/>
          <ac:spMkLst>
            <pc:docMk/>
            <pc:sldMk cId="3304570229" sldId="257"/>
            <ac:spMk id="3" creationId="{DE6DC378-788C-1941-DC1C-A6F51BBCAF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B297BAD-C765-4DC6-A6A1-BC24D815AB8A}" type="datetimeFigureOut">
              <a:rPr lang="en-US" smtClean="0"/>
              <a:t>11/16/2024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2A9A09-60DA-441D-AB90-52234738D525}" type="slidenum">
              <a:rPr lang="en-US" smtClean="0"/>
              <a:t>‹#›</a:t>
            </a:fld>
            <a:endParaRPr lang="en-US"/>
          </a:p>
        </p:txBody>
      </p:sp>
    </p:spTree>
    <p:extLst>
      <p:ext uri="{BB962C8B-B14F-4D97-AF65-F5344CB8AC3E}">
        <p14:creationId xmlns:p14="http://schemas.microsoft.com/office/powerpoint/2010/main" val="332002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297BAD-C765-4DC6-A6A1-BC24D815AB8A}"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A9A09-60DA-441D-AB90-52234738D525}" type="slidenum">
              <a:rPr lang="en-US" smtClean="0"/>
              <a:t>‹#›</a:t>
            </a:fld>
            <a:endParaRPr lang="en-US"/>
          </a:p>
        </p:txBody>
      </p:sp>
    </p:spTree>
    <p:extLst>
      <p:ext uri="{BB962C8B-B14F-4D97-AF65-F5344CB8AC3E}">
        <p14:creationId xmlns:p14="http://schemas.microsoft.com/office/powerpoint/2010/main" val="195880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297BAD-C765-4DC6-A6A1-BC24D815AB8A}"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A9A09-60DA-441D-AB90-52234738D525}" type="slidenum">
              <a:rPr lang="en-US" smtClean="0"/>
              <a:t>‹#›</a:t>
            </a:fld>
            <a:endParaRPr lang="en-US"/>
          </a:p>
        </p:txBody>
      </p:sp>
    </p:spTree>
    <p:extLst>
      <p:ext uri="{BB962C8B-B14F-4D97-AF65-F5344CB8AC3E}">
        <p14:creationId xmlns:p14="http://schemas.microsoft.com/office/powerpoint/2010/main" val="210291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297BAD-C765-4DC6-A6A1-BC24D815AB8A}" type="datetimeFigureOut">
              <a:rPr lang="en-US" smtClean="0"/>
              <a:t>11/16/2024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2A9A09-60DA-441D-AB90-52234738D525}" type="slidenum">
              <a:rPr lang="en-US" smtClean="0"/>
              <a:t>‹#›</a:t>
            </a:fld>
            <a:endParaRPr lang="en-US"/>
          </a:p>
        </p:txBody>
      </p:sp>
    </p:spTree>
    <p:extLst>
      <p:ext uri="{BB962C8B-B14F-4D97-AF65-F5344CB8AC3E}">
        <p14:creationId xmlns:p14="http://schemas.microsoft.com/office/powerpoint/2010/main" val="224716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B297BAD-C765-4DC6-A6A1-BC24D815AB8A}" type="datetimeFigureOut">
              <a:rPr lang="en-US" smtClean="0"/>
              <a:t>11/16/2024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2A9A09-60DA-441D-AB90-52234738D525}" type="slidenum">
              <a:rPr lang="en-US" smtClean="0"/>
              <a:t>‹#›</a:t>
            </a:fld>
            <a:endParaRPr lang="en-US"/>
          </a:p>
        </p:txBody>
      </p:sp>
    </p:spTree>
    <p:extLst>
      <p:ext uri="{BB962C8B-B14F-4D97-AF65-F5344CB8AC3E}">
        <p14:creationId xmlns:p14="http://schemas.microsoft.com/office/powerpoint/2010/main" val="3498213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B297BAD-C765-4DC6-A6A1-BC24D815AB8A}" type="datetimeFigureOut">
              <a:rPr lang="en-US" smtClean="0"/>
              <a:t>11/16/2024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F2A9A09-60DA-441D-AB90-52234738D525}" type="slidenum">
              <a:rPr lang="en-US" smtClean="0"/>
              <a:t>‹#›</a:t>
            </a:fld>
            <a:endParaRPr lang="en-US"/>
          </a:p>
        </p:txBody>
      </p:sp>
    </p:spTree>
    <p:extLst>
      <p:ext uri="{BB962C8B-B14F-4D97-AF65-F5344CB8AC3E}">
        <p14:creationId xmlns:p14="http://schemas.microsoft.com/office/powerpoint/2010/main" val="539817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B297BAD-C765-4DC6-A6A1-BC24D815AB8A}" type="datetimeFigureOut">
              <a:rPr lang="en-US" smtClean="0"/>
              <a:t>11/16/2024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2A9A09-60DA-441D-AB90-52234738D52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79357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297BAD-C765-4DC6-A6A1-BC24D815AB8A}" type="datetimeFigureOut">
              <a:rPr lang="en-US" smtClean="0"/>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2A9A09-60DA-441D-AB90-52234738D525}" type="slidenum">
              <a:rPr lang="en-US" smtClean="0"/>
              <a:t>‹#›</a:t>
            </a:fld>
            <a:endParaRPr lang="en-US"/>
          </a:p>
        </p:txBody>
      </p:sp>
    </p:spTree>
    <p:extLst>
      <p:ext uri="{BB962C8B-B14F-4D97-AF65-F5344CB8AC3E}">
        <p14:creationId xmlns:p14="http://schemas.microsoft.com/office/powerpoint/2010/main" val="3340010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97BAD-C765-4DC6-A6A1-BC24D815AB8A}" type="datetimeFigureOut">
              <a:rPr lang="en-US" smtClean="0"/>
              <a:t>11/16/2024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2A9A09-60DA-441D-AB90-52234738D525}" type="slidenum">
              <a:rPr lang="en-US" smtClean="0"/>
              <a:t>‹#›</a:t>
            </a:fld>
            <a:endParaRPr lang="en-US"/>
          </a:p>
        </p:txBody>
      </p:sp>
    </p:spTree>
    <p:extLst>
      <p:ext uri="{BB962C8B-B14F-4D97-AF65-F5344CB8AC3E}">
        <p14:creationId xmlns:p14="http://schemas.microsoft.com/office/powerpoint/2010/main" val="423746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297BAD-C765-4DC6-A6A1-BC24D815AB8A}" type="datetimeFigureOut">
              <a:rPr lang="en-US" smtClean="0"/>
              <a:t>11/16/2024</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CF2A9A09-60DA-441D-AB90-52234738D525}" type="slidenum">
              <a:rPr lang="en-US" smtClean="0"/>
              <a:t>‹#›</a:t>
            </a:fld>
            <a:endParaRPr lang="en-US"/>
          </a:p>
        </p:txBody>
      </p:sp>
    </p:spTree>
    <p:extLst>
      <p:ext uri="{BB962C8B-B14F-4D97-AF65-F5344CB8AC3E}">
        <p14:creationId xmlns:p14="http://schemas.microsoft.com/office/powerpoint/2010/main" val="283903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EB297BAD-C765-4DC6-A6A1-BC24D815AB8A}" type="datetimeFigureOut">
              <a:rPr lang="en-US" smtClean="0"/>
              <a:t>11/16/2024</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CF2A9A09-60DA-441D-AB90-52234738D525}" type="slidenum">
              <a:rPr lang="en-US" smtClean="0"/>
              <a:t>‹#›</a:t>
            </a:fld>
            <a:endParaRPr lang="en-US"/>
          </a:p>
        </p:txBody>
      </p:sp>
    </p:spTree>
    <p:extLst>
      <p:ext uri="{BB962C8B-B14F-4D97-AF65-F5344CB8AC3E}">
        <p14:creationId xmlns:p14="http://schemas.microsoft.com/office/powerpoint/2010/main" val="395092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B297BAD-C765-4DC6-A6A1-BC24D815AB8A}" type="datetimeFigureOut">
              <a:rPr lang="en-US" smtClean="0"/>
              <a:t>11/16/2024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F2A9A09-60DA-441D-AB90-52234738D525}" type="slidenum">
              <a:rPr lang="en-US" smtClean="0"/>
              <a:t>‹#›</a:t>
            </a:fld>
            <a:endParaRPr lang="en-US"/>
          </a:p>
        </p:txBody>
      </p:sp>
    </p:spTree>
    <p:extLst>
      <p:ext uri="{BB962C8B-B14F-4D97-AF65-F5344CB8AC3E}">
        <p14:creationId xmlns:p14="http://schemas.microsoft.com/office/powerpoint/2010/main" val="133906666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793BB8-F3D2-4DD1-37B0-615F5CB2FF7B}"/>
              </a:ext>
            </a:extLst>
          </p:cNvPr>
          <p:cNvSpPr>
            <a:spLocks noGrp="1"/>
          </p:cNvSpPr>
          <p:nvPr>
            <p:ph type="title"/>
          </p:nvPr>
        </p:nvSpPr>
        <p:spPr>
          <a:xfrm>
            <a:off x="838200" y="2173380"/>
            <a:ext cx="10515600" cy="2511240"/>
          </a:xfrm>
        </p:spPr>
        <p:txBody>
          <a:bodyPr/>
          <a:lstStyle/>
          <a:p>
            <a:pPr algn="l">
              <a:lnSpc>
                <a:spcPct val="100000"/>
              </a:lnSpc>
            </a:pPr>
            <a:r>
              <a:rPr lang="en-US" b="1" dirty="0">
                <a:latin typeface="Times New Roman" panose="02020603050405020304" pitchFamily="18" charset="0"/>
                <a:cs typeface="Times New Roman" panose="02020603050405020304" pitchFamily="18" charset="0"/>
              </a:rPr>
              <a:t>Emotion Detection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using AI</a:t>
            </a:r>
          </a:p>
        </p:txBody>
      </p:sp>
      <p:pic>
        <p:nvPicPr>
          <p:cNvPr id="6" name="Picture 5">
            <a:extLst>
              <a:ext uri="{FF2B5EF4-FFF2-40B4-BE49-F238E27FC236}">
                <a16:creationId xmlns:a16="http://schemas.microsoft.com/office/drawing/2014/main" id="{576C4F6A-864A-3225-991F-B7BEE8439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5413" y="2476870"/>
            <a:ext cx="2393277" cy="2032986"/>
          </a:xfrm>
          <a:prstGeom prst="rect">
            <a:avLst/>
          </a:prstGeom>
        </p:spPr>
      </p:pic>
    </p:spTree>
    <p:extLst>
      <p:ext uri="{BB962C8B-B14F-4D97-AF65-F5344CB8AC3E}">
        <p14:creationId xmlns:p14="http://schemas.microsoft.com/office/powerpoint/2010/main" val="7256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F12A6-C800-CFC8-AE93-AC99ACE18529}"/>
              </a:ext>
            </a:extLst>
          </p:cNvPr>
          <p:cNvSpPr>
            <a:spLocks noGrp="1"/>
          </p:cNvSpPr>
          <p:nvPr>
            <p:ph type="ctrTitle"/>
          </p:nvPr>
        </p:nvSpPr>
        <p:spPr>
          <a:xfrm>
            <a:off x="1586144" y="660724"/>
            <a:ext cx="9144000" cy="848480"/>
          </a:xfrm>
        </p:spPr>
        <p:txBody>
          <a:bodyPr>
            <a:normAutofit fontScale="90000"/>
          </a:bodyPr>
          <a:lstStyle/>
          <a:p>
            <a:r>
              <a:rPr lang="en-US" dirty="0">
                <a:latin typeface="Times New Roman" panose="02020603050405020304" pitchFamily="18" charset="0"/>
                <a:cs typeface="Times New Roman" panose="02020603050405020304" pitchFamily="18" charset="0"/>
              </a:rPr>
              <a:t>Limitations</a:t>
            </a:r>
          </a:p>
        </p:txBody>
      </p:sp>
      <p:sp>
        <p:nvSpPr>
          <p:cNvPr id="3" name="Subtitle 2">
            <a:extLst>
              <a:ext uri="{FF2B5EF4-FFF2-40B4-BE49-F238E27FC236}">
                <a16:creationId xmlns:a16="http://schemas.microsoft.com/office/drawing/2014/main" id="{09FD55E8-6929-7DBE-4662-B24079E3ABE9}"/>
              </a:ext>
            </a:extLst>
          </p:cNvPr>
          <p:cNvSpPr>
            <a:spLocks noGrp="1"/>
          </p:cNvSpPr>
          <p:nvPr>
            <p:ph type="subTitle" idx="1"/>
          </p:nvPr>
        </p:nvSpPr>
        <p:spPr>
          <a:xfrm>
            <a:off x="1586144" y="2396971"/>
            <a:ext cx="9144000" cy="4012707"/>
          </a:xfrm>
        </p:spPr>
        <p:txBody>
          <a:bodyPr>
            <a:normAutofit/>
          </a:bodyPr>
          <a:lstStyle/>
          <a:p>
            <a:pPr marL="457200" marR="0" lvl="0" indent="-457200" algn="just">
              <a:spcBef>
                <a:spcPts val="0"/>
              </a:spcBef>
              <a:spcAft>
                <a:spcPts val="1200"/>
              </a:spcAft>
              <a:buClr>
                <a:schemeClr val="tx1"/>
              </a:buClr>
              <a:buFont typeface="+mj-lt"/>
              <a:buAutoNum type="arabicPeriod"/>
            </a:pPr>
            <a:r>
              <a:rPr lang="en-US"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Limited training data may reduce accuracy for some emotion categories</a:t>
            </a:r>
          </a:p>
          <a:p>
            <a:pPr marL="457200" marR="0" lvl="0" indent="-457200" algn="just">
              <a:spcBef>
                <a:spcPts val="0"/>
              </a:spcBef>
              <a:spcAft>
                <a:spcPts val="1200"/>
              </a:spcAft>
              <a:buClr>
                <a:schemeClr val="tx1"/>
              </a:buClr>
              <a:buFont typeface="+mj-lt"/>
              <a:buAutoNum type="arabicPeriod"/>
            </a:pPr>
            <a:r>
              <a:rPr lang="en-US"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System may struggle with detecting subtle or nuanced emotions</a:t>
            </a:r>
          </a:p>
          <a:p>
            <a:pPr marL="457200" marR="0" lvl="0" indent="-457200" algn="just">
              <a:spcBef>
                <a:spcPts val="0"/>
              </a:spcBef>
              <a:spcAft>
                <a:spcPts val="1200"/>
              </a:spcAft>
              <a:buClr>
                <a:schemeClr val="tx1"/>
              </a:buClr>
              <a:buFont typeface="+mj-lt"/>
              <a:buAutoNum type="arabicPeriod"/>
            </a:pPr>
            <a:r>
              <a:rPr lang="en-US"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Dependence on camera input may limit usage in certain environments or scenarios</a:t>
            </a:r>
          </a:p>
          <a:p>
            <a:pPr marL="457200" marR="0" lvl="0" indent="-457200" algn="just">
              <a:spcBef>
                <a:spcPts val="0"/>
              </a:spcBef>
              <a:spcAft>
                <a:spcPts val="1200"/>
              </a:spcAft>
              <a:buClr>
                <a:schemeClr val="tx1"/>
              </a:buClr>
              <a:buFont typeface="+mj-lt"/>
              <a:buAutoNum type="arabicPeriod"/>
            </a:pPr>
            <a:r>
              <a:rPr lang="en-US"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System may not be able to accurately detect emotions for individuals with certain physical or facial characteristics</a:t>
            </a:r>
          </a:p>
          <a:p>
            <a:pPr marL="457200" marR="0" lvl="0" indent="-457200" algn="just">
              <a:spcBef>
                <a:spcPts val="0"/>
              </a:spcBef>
              <a:spcAft>
                <a:spcPts val="1200"/>
              </a:spcAft>
              <a:buClr>
                <a:schemeClr val="tx1"/>
              </a:buClr>
              <a:buFont typeface="+mj-lt"/>
              <a:buAutoNum type="arabicPeriod"/>
            </a:pPr>
            <a:r>
              <a:rPr lang="en-US"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Processing speed and hardware requirements may limit real-time performance on low-end devices</a:t>
            </a:r>
          </a:p>
          <a:p>
            <a:pPr marL="457200" marR="0" lvl="0" indent="-457200" algn="just">
              <a:spcBef>
                <a:spcPts val="0"/>
              </a:spcBef>
              <a:spcAft>
                <a:spcPts val="1200"/>
              </a:spcAft>
              <a:buClr>
                <a:schemeClr val="tx1"/>
              </a:buClr>
              <a:buFont typeface="+mj-lt"/>
              <a:buAutoNum type="arabicPeriod"/>
            </a:pPr>
            <a:r>
              <a:rPr lang="en-US"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Potential privacy concerns with capturing and analyzing individuals' emotions</a:t>
            </a:r>
          </a:p>
          <a:p>
            <a:pPr algn="just"/>
            <a:endParaRPr lang="en-US" dirty="0"/>
          </a:p>
        </p:txBody>
      </p:sp>
    </p:spTree>
    <p:extLst>
      <p:ext uri="{BB962C8B-B14F-4D97-AF65-F5344CB8AC3E}">
        <p14:creationId xmlns:p14="http://schemas.microsoft.com/office/powerpoint/2010/main" val="1657882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958E-76B0-5A69-7C5D-BD129E919C58}"/>
              </a:ext>
            </a:extLst>
          </p:cNvPr>
          <p:cNvSpPr>
            <a:spLocks noGrp="1"/>
          </p:cNvSpPr>
          <p:nvPr>
            <p:ph type="ctrTitle"/>
          </p:nvPr>
        </p:nvSpPr>
        <p:spPr>
          <a:xfrm>
            <a:off x="1657165" y="583044"/>
            <a:ext cx="9144000" cy="999400"/>
          </a:xfrm>
        </p:spPr>
        <p:txBody>
          <a:bodyPr/>
          <a:lstStyle/>
          <a:p>
            <a:r>
              <a:rPr lang="en-US" dirty="0">
                <a:latin typeface="Times New Roman" panose="02020603050405020304" pitchFamily="18" charset="0"/>
                <a:cs typeface="Times New Roman" panose="02020603050405020304" pitchFamily="18" charset="0"/>
              </a:rPr>
              <a:t>Future Work</a:t>
            </a:r>
          </a:p>
        </p:txBody>
      </p:sp>
      <p:sp>
        <p:nvSpPr>
          <p:cNvPr id="3" name="Subtitle 2">
            <a:extLst>
              <a:ext uri="{FF2B5EF4-FFF2-40B4-BE49-F238E27FC236}">
                <a16:creationId xmlns:a16="http://schemas.microsoft.com/office/drawing/2014/main" id="{DFF87806-0F6D-E139-C11B-94045D7F65D0}"/>
              </a:ext>
            </a:extLst>
          </p:cNvPr>
          <p:cNvSpPr>
            <a:spLocks noGrp="1"/>
          </p:cNvSpPr>
          <p:nvPr>
            <p:ph type="subTitle" idx="1"/>
          </p:nvPr>
        </p:nvSpPr>
        <p:spPr>
          <a:xfrm>
            <a:off x="1657165" y="2716567"/>
            <a:ext cx="8753382" cy="3755254"/>
          </a:xfrm>
        </p:spPr>
        <p:txBody>
          <a:bodyPr>
            <a:normAutofit/>
          </a:bodyPr>
          <a:lstStyle/>
          <a:p>
            <a:pPr marR="0" lvl="0" algn="just">
              <a:lnSpc>
                <a:spcPct val="150000"/>
              </a:lnSpc>
              <a:spcBef>
                <a:spcPts val="0"/>
              </a:spcBef>
              <a:spcAft>
                <a:spcPts val="0"/>
              </a:spcAft>
            </a:pPr>
            <a:r>
              <a:rPr lang="en-US" sz="28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Our future works will include:</a:t>
            </a:r>
          </a:p>
          <a:p>
            <a:pPr marL="457200" marR="0" lvl="0" indent="-457200" algn="just">
              <a:lnSpc>
                <a:spcPct val="150000"/>
              </a:lnSpc>
              <a:spcBef>
                <a:spcPts val="0"/>
              </a:spcBef>
              <a:spcAft>
                <a:spcPts val="0"/>
              </a:spcAft>
              <a:buClr>
                <a:schemeClr val="tx1"/>
              </a:buClr>
              <a:buFont typeface="+mj-lt"/>
              <a:buAutoNum type="arabicPeriod"/>
            </a:pPr>
            <a:r>
              <a:rPr lang="en-US"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Improved accuracy</a:t>
            </a:r>
          </a:p>
          <a:p>
            <a:pPr marL="457200" marR="0" lvl="0" indent="-457200" algn="just">
              <a:lnSpc>
                <a:spcPct val="150000"/>
              </a:lnSpc>
              <a:spcBef>
                <a:spcPts val="0"/>
              </a:spcBef>
              <a:spcAft>
                <a:spcPts val="0"/>
              </a:spcAft>
              <a:buClr>
                <a:schemeClr val="tx1"/>
              </a:buClr>
              <a:buFont typeface="+mj-lt"/>
              <a:buAutoNum type="arabicPeriod"/>
            </a:pPr>
            <a:r>
              <a:rPr lang="en-US"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Real-time monitoring</a:t>
            </a:r>
          </a:p>
          <a:p>
            <a:pPr marL="457200" marR="0" lvl="0" indent="-457200" algn="just">
              <a:lnSpc>
                <a:spcPct val="150000"/>
              </a:lnSpc>
              <a:spcBef>
                <a:spcPts val="0"/>
              </a:spcBef>
              <a:spcAft>
                <a:spcPts val="0"/>
              </a:spcAft>
              <a:buClr>
                <a:schemeClr val="tx1"/>
              </a:buClr>
              <a:buFont typeface="+mj-lt"/>
              <a:buAutoNum type="arabicPeriod"/>
            </a:pPr>
            <a:r>
              <a:rPr lang="en-US"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Multimodal approach</a:t>
            </a:r>
          </a:p>
          <a:p>
            <a:pPr marL="457200" marR="0" lvl="0" indent="-457200" algn="just">
              <a:lnSpc>
                <a:spcPct val="150000"/>
              </a:lnSpc>
              <a:spcBef>
                <a:spcPts val="0"/>
              </a:spcBef>
              <a:spcAft>
                <a:spcPts val="0"/>
              </a:spcAft>
              <a:buClr>
                <a:schemeClr val="tx1"/>
              </a:buClr>
              <a:buFont typeface="+mj-lt"/>
              <a:buAutoNum type="arabicPeriod"/>
            </a:pPr>
            <a:r>
              <a:rPr lang="en-US"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Integration with IoT devices</a:t>
            </a:r>
          </a:p>
          <a:p>
            <a:pPr marL="457200" marR="0" lvl="0" indent="-457200" algn="just">
              <a:lnSpc>
                <a:spcPct val="150000"/>
              </a:lnSpc>
              <a:spcBef>
                <a:spcPts val="0"/>
              </a:spcBef>
              <a:spcAft>
                <a:spcPts val="0"/>
              </a:spcAft>
              <a:buClr>
                <a:schemeClr val="tx1"/>
              </a:buClr>
              <a:buFont typeface="+mj-lt"/>
              <a:buAutoNum type="arabicPeriod"/>
            </a:pPr>
            <a:r>
              <a:rPr lang="en-US"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Ethical considerations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endParaRPr lang="en-US" dirty="0"/>
          </a:p>
        </p:txBody>
      </p:sp>
    </p:spTree>
    <p:extLst>
      <p:ext uri="{BB962C8B-B14F-4D97-AF65-F5344CB8AC3E}">
        <p14:creationId xmlns:p14="http://schemas.microsoft.com/office/powerpoint/2010/main" val="3478434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055D-E60F-DABC-18EF-BCBA7B68D63E}"/>
              </a:ext>
            </a:extLst>
          </p:cNvPr>
          <p:cNvSpPr>
            <a:spLocks noGrp="1"/>
          </p:cNvSpPr>
          <p:nvPr>
            <p:ph type="ctrTitle"/>
          </p:nvPr>
        </p:nvSpPr>
        <p:spPr>
          <a:xfrm>
            <a:off x="1524000" y="687357"/>
            <a:ext cx="9144000" cy="919501"/>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85F38343-DA89-92C3-5D1A-B2E47DCBCFA6}"/>
              </a:ext>
            </a:extLst>
          </p:cNvPr>
          <p:cNvSpPr>
            <a:spLocks noGrp="1"/>
          </p:cNvSpPr>
          <p:nvPr>
            <p:ph type="subTitle" idx="1"/>
          </p:nvPr>
        </p:nvSpPr>
        <p:spPr>
          <a:xfrm>
            <a:off x="1524000" y="2476871"/>
            <a:ext cx="9144000" cy="3897296"/>
          </a:xfrm>
        </p:spPr>
        <p:txBody>
          <a:bodyPr/>
          <a:lstStyle/>
          <a:p>
            <a:pPr marL="0" marR="0" algn="just">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Emotion Detection project offers a promising application of machine learning and computer vision technology for capturing and analyzing human emotions. It has shown to be effective in accurately detecting and classifying emotions in real-time using input from a camera. However, there are limitations to the system, such as limited coverage and technical challenges. Nonetheless, the project's success highlights the potential for machine learning and computer vision in understanding and analyzing human emotions. Overall, the Emotion Detection project is a significant step towards improving decision-making and customer experience, providing a non-intrusive and efficient way to capture and analyze human emotions.</a:t>
            </a:r>
          </a:p>
          <a:p>
            <a:pPr marL="0" marR="0" algn="just">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endParaRPr lang="en-US" dirty="0"/>
          </a:p>
        </p:txBody>
      </p:sp>
    </p:spTree>
    <p:extLst>
      <p:ext uri="{BB962C8B-B14F-4D97-AF65-F5344CB8AC3E}">
        <p14:creationId xmlns:p14="http://schemas.microsoft.com/office/powerpoint/2010/main" val="3510186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BC17-1077-B511-17AC-73FB85E82B5F}"/>
              </a:ext>
            </a:extLst>
          </p:cNvPr>
          <p:cNvSpPr>
            <a:spLocks noGrp="1"/>
          </p:cNvSpPr>
          <p:nvPr>
            <p:ph type="ctrTitle"/>
          </p:nvPr>
        </p:nvSpPr>
        <p:spPr>
          <a:xfrm>
            <a:off x="1595021" y="760599"/>
            <a:ext cx="9144000" cy="883990"/>
          </a:xfrm>
        </p:spPr>
        <p:txBody>
          <a:bodyPr>
            <a:normAutofit fontScale="90000"/>
          </a:bodyPr>
          <a:lstStyle/>
          <a:p>
            <a:r>
              <a:rPr lang="en-US" dirty="0">
                <a:latin typeface="Times New Roman" panose="02020603050405020304" pitchFamily="18" charset="0"/>
                <a:cs typeface="Times New Roman" panose="02020603050405020304" pitchFamily="18" charset="0"/>
              </a:rPr>
              <a:t>Reference</a:t>
            </a:r>
          </a:p>
        </p:txBody>
      </p:sp>
      <p:sp>
        <p:nvSpPr>
          <p:cNvPr id="3" name="Subtitle 2">
            <a:extLst>
              <a:ext uri="{FF2B5EF4-FFF2-40B4-BE49-F238E27FC236}">
                <a16:creationId xmlns:a16="http://schemas.microsoft.com/office/drawing/2014/main" id="{3AAF21DF-4AB9-F8FA-19C0-F8A938CD2EC9}"/>
              </a:ext>
            </a:extLst>
          </p:cNvPr>
          <p:cNvSpPr>
            <a:spLocks noGrp="1"/>
          </p:cNvSpPr>
          <p:nvPr>
            <p:ph type="subTitle" idx="1"/>
          </p:nvPr>
        </p:nvSpPr>
        <p:spPr>
          <a:xfrm>
            <a:off x="1595021" y="2405849"/>
            <a:ext cx="9144000" cy="4065972"/>
          </a:xfrm>
        </p:spPr>
        <p:txBody>
          <a:bodyPr>
            <a:normAutofit fontScale="92500" lnSpcReduction="20000"/>
          </a:bodyPr>
          <a:lstStyle/>
          <a:p>
            <a:pPr marL="0" marR="0" algn="just">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[1] OpenCV: "OpenCV," opencv.org, 2023. [Online]. Available: https://opencv.org/. [Accessed: Mar. 31, 2023].</a:t>
            </a:r>
          </a:p>
          <a:p>
            <a:pPr marL="0" marR="0" algn="just">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lgn="just">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 TensorFlow: "TensorFlow," tensorflow.org, 2023. [Online]. Available: https://www.tensorflow.org/. [Accessed: Mar. 31, 2023].</a:t>
            </a:r>
          </a:p>
          <a:p>
            <a:pPr marL="0" marR="0" algn="just">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lgn="just">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Keras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Keras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keras.io, 2023. [Online]. Available: https://keras.io/. [Accessed: Mar. 31, 2023].</a:t>
            </a:r>
          </a:p>
          <a:p>
            <a:pPr marL="0" marR="0" algn="just">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lgn="just">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[4] Google Cloud AI: "Google Cloud AI," cloud.google.com, 2023. [Online]. Available: https://cloud.google.com/ai. [Accessed: Apr. 1, 2023].</a:t>
            </a:r>
          </a:p>
          <a:p>
            <a:pPr marL="0" marR="0" algn="just">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lgn="just">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[5] Emotion Detection using Facial Landmarks: "Emotion Detection using Facial Landmarks," github.com, 2023. [Online]. Available: https://github.com/abhayspawar/Emotion-Detection-using-Facial-Landmarks. [Accessed: Apr. 1, 2023]</a:t>
            </a:r>
          </a:p>
          <a:p>
            <a:pPr marL="0" marR="0" algn="just">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endParaRPr lang="en-US" dirty="0"/>
          </a:p>
        </p:txBody>
      </p:sp>
    </p:spTree>
    <p:extLst>
      <p:ext uri="{BB962C8B-B14F-4D97-AF65-F5344CB8AC3E}">
        <p14:creationId xmlns:p14="http://schemas.microsoft.com/office/powerpoint/2010/main" val="2577124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45430-AAF1-845E-86F8-0DA2AA1B2730}"/>
              </a:ext>
            </a:extLst>
          </p:cNvPr>
          <p:cNvSpPr>
            <a:spLocks noGrp="1"/>
          </p:cNvSpPr>
          <p:nvPr>
            <p:ph type="title"/>
          </p:nvPr>
        </p:nvSpPr>
        <p:spPr>
          <a:xfrm>
            <a:off x="1042016" y="2505722"/>
            <a:ext cx="10107967" cy="1846556"/>
          </a:xfrm>
        </p:spPr>
        <p:txBody>
          <a:bodyPr>
            <a:normAutofit/>
          </a:bodyPr>
          <a:lstStyle/>
          <a:p>
            <a:pPr algn="ctr"/>
            <a:r>
              <a:rPr lang="en-US"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4001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6DC378-788C-1941-DC1C-A6F51BBCAFC2}"/>
              </a:ext>
            </a:extLst>
          </p:cNvPr>
          <p:cNvSpPr txBox="1"/>
          <p:nvPr/>
        </p:nvSpPr>
        <p:spPr>
          <a:xfrm>
            <a:off x="2171902" y="1750803"/>
            <a:ext cx="8877670" cy="107721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Presented by: Group 11</a:t>
            </a:r>
          </a:p>
          <a:p>
            <a:endParaRPr lang="en-US" dirty="0">
              <a:latin typeface="Times New Roman" panose="02020603050405020304" pitchFamily="18" charset="0"/>
              <a:cs typeface="Times New Roman" panose="02020603050405020304" pitchFamily="18" charset="0"/>
            </a:endParaRPr>
          </a:p>
          <a:p>
            <a:endParaRPr lang="en-US" dirty="0"/>
          </a:p>
        </p:txBody>
      </p:sp>
      <p:graphicFrame>
        <p:nvGraphicFramePr>
          <p:cNvPr id="4" name="Table 4">
            <a:extLst>
              <a:ext uri="{FF2B5EF4-FFF2-40B4-BE49-F238E27FC236}">
                <a16:creationId xmlns:a16="http://schemas.microsoft.com/office/drawing/2014/main" id="{39B7B8C8-5E68-2DDA-9E52-54E1E9919ED9}"/>
              </a:ext>
            </a:extLst>
          </p:cNvPr>
          <p:cNvGraphicFramePr>
            <a:graphicFrameLocks noGrp="1"/>
          </p:cNvGraphicFramePr>
          <p:nvPr>
            <p:extLst>
              <p:ext uri="{D42A27DB-BD31-4B8C-83A1-F6EECF244321}">
                <p14:modId xmlns:p14="http://schemas.microsoft.com/office/powerpoint/2010/main" val="1758681464"/>
              </p:ext>
            </p:extLst>
          </p:nvPr>
        </p:nvGraphicFramePr>
        <p:xfrm>
          <a:off x="2253942" y="2951920"/>
          <a:ext cx="8128000" cy="184912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3106400604"/>
                    </a:ext>
                  </a:extLst>
                </a:gridCol>
                <a:gridCol w="4064000">
                  <a:extLst>
                    <a:ext uri="{9D8B030D-6E8A-4147-A177-3AD203B41FA5}">
                      <a16:colId xmlns:a16="http://schemas.microsoft.com/office/drawing/2014/main" val="166534368"/>
                    </a:ext>
                  </a:extLst>
                </a:gridCol>
              </a:tblGrid>
              <a:tr h="370840">
                <a:tc>
                  <a:txBody>
                    <a:bodyPr/>
                    <a:lstStyle/>
                    <a:p>
                      <a:pPr algn="ctr"/>
                      <a:r>
                        <a:rPr lang="en-US" b="1" dirty="0">
                          <a:latin typeface="Times New Roman" panose="02020603050405020304" pitchFamily="18" charset="0"/>
                          <a:cs typeface="Times New Roman" panose="02020603050405020304" pitchFamily="18" charset="0"/>
                        </a:rPr>
                        <a:t>Name</a:t>
                      </a:r>
                    </a:p>
                  </a:txBody>
                  <a:tcPr/>
                </a:tc>
                <a:tc>
                  <a:txBody>
                    <a:bodyPr/>
                    <a:lstStyle/>
                    <a:p>
                      <a:pPr algn="ctr"/>
                      <a:r>
                        <a:rPr lang="en-US" b="1" dirty="0">
                          <a:latin typeface="Times New Roman" panose="02020603050405020304" pitchFamily="18" charset="0"/>
                          <a:cs typeface="Times New Roman" panose="02020603050405020304" pitchFamily="18" charset="0"/>
                        </a:rPr>
                        <a:t>Exam Roll</a:t>
                      </a:r>
                    </a:p>
                  </a:txBody>
                  <a:tcPr/>
                </a:tc>
                <a:extLst>
                  <a:ext uri="{0D108BD9-81ED-4DB2-BD59-A6C34878D82A}">
                    <a16:rowId xmlns:a16="http://schemas.microsoft.com/office/drawing/2014/main" val="834981243"/>
                  </a:ext>
                </a:extLst>
              </a:tr>
              <a:tr h="370840">
                <a:tc>
                  <a:txBody>
                    <a:bodyPr/>
                    <a:lstStyle/>
                    <a:p>
                      <a:pPr algn="ctr"/>
                      <a:r>
                        <a:rPr lang="en-US" dirty="0">
                          <a:latin typeface="Times New Roman" panose="02020603050405020304" pitchFamily="18" charset="0"/>
                          <a:cs typeface="Times New Roman" panose="02020603050405020304" pitchFamily="18" charset="0"/>
                        </a:rPr>
                        <a:t>Md. </a:t>
                      </a:r>
                      <a:r>
                        <a:rPr lang="en-US" dirty="0" err="1">
                          <a:latin typeface="Times New Roman" panose="02020603050405020304" pitchFamily="18" charset="0"/>
                          <a:cs typeface="Times New Roman" panose="02020603050405020304" pitchFamily="18" charset="0"/>
                        </a:rPr>
                        <a:t>Maruful</a:t>
                      </a:r>
                      <a:r>
                        <a:rPr lang="en-US" dirty="0">
                          <a:latin typeface="Times New Roman" panose="02020603050405020304" pitchFamily="18" charset="0"/>
                          <a:cs typeface="Times New Roman" panose="02020603050405020304" pitchFamily="18" charset="0"/>
                        </a:rPr>
                        <a:t> Islam Maruf</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192323</a:t>
                      </a:r>
                    </a:p>
                  </a:txBody>
                  <a:tcPr/>
                </a:tc>
                <a:extLst>
                  <a:ext uri="{0D108BD9-81ED-4DB2-BD59-A6C34878D82A}">
                    <a16:rowId xmlns:a16="http://schemas.microsoft.com/office/drawing/2014/main" val="1285645377"/>
                  </a:ext>
                </a:extLst>
              </a:tr>
              <a:tr h="370840">
                <a:tc>
                  <a:txBody>
                    <a:bodyPr/>
                    <a:lstStyle/>
                    <a:p>
                      <a:pPr algn="ctr"/>
                      <a:r>
                        <a:rPr lang="en-US" dirty="0">
                          <a:latin typeface="Times New Roman" panose="02020603050405020304" pitchFamily="18" charset="0"/>
                          <a:cs typeface="Times New Roman" panose="02020603050405020304" pitchFamily="18" charset="0"/>
                        </a:rPr>
                        <a:t>Keya Biswas</a:t>
                      </a:r>
                    </a:p>
                  </a:txBody>
                  <a:tcPr/>
                </a:tc>
                <a:tc>
                  <a:txBody>
                    <a:bodyPr/>
                    <a:lstStyle/>
                    <a:p>
                      <a:pPr algn="ctr"/>
                      <a:r>
                        <a:rPr lang="en-US" dirty="0">
                          <a:latin typeface="Times New Roman" panose="02020603050405020304" pitchFamily="18" charset="0"/>
                          <a:cs typeface="Times New Roman" panose="02020603050405020304" pitchFamily="18" charset="0"/>
                        </a:rPr>
                        <a:t>192288</a:t>
                      </a:r>
                    </a:p>
                  </a:txBody>
                  <a:tcPr/>
                </a:tc>
                <a:extLst>
                  <a:ext uri="{0D108BD9-81ED-4DB2-BD59-A6C34878D82A}">
                    <a16:rowId xmlns:a16="http://schemas.microsoft.com/office/drawing/2014/main" val="3217038645"/>
                  </a:ext>
                </a:extLst>
              </a:tr>
              <a:tr h="149543">
                <a:tc>
                  <a:txBody>
                    <a:bodyPr/>
                    <a:lstStyle/>
                    <a:p>
                      <a:pPr algn="ctr"/>
                      <a:r>
                        <a:rPr lang="en-US" dirty="0" err="1">
                          <a:latin typeface="Times New Roman" panose="02020603050405020304" pitchFamily="18" charset="0"/>
                          <a:cs typeface="Times New Roman" panose="02020603050405020304" pitchFamily="18" charset="0"/>
                        </a:rPr>
                        <a:t>Zamshed</a:t>
                      </a:r>
                      <a:r>
                        <a:rPr lang="en-US" dirty="0">
                          <a:latin typeface="Times New Roman" panose="02020603050405020304" pitchFamily="18" charset="0"/>
                          <a:cs typeface="Times New Roman" panose="02020603050405020304" pitchFamily="18" charset="0"/>
                        </a:rPr>
                        <a:t> Iqbal Forman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192314</a:t>
                      </a:r>
                    </a:p>
                  </a:txBody>
                  <a:tcPr/>
                </a:tc>
                <a:extLst>
                  <a:ext uri="{0D108BD9-81ED-4DB2-BD59-A6C34878D82A}">
                    <a16:rowId xmlns:a16="http://schemas.microsoft.com/office/drawing/2014/main" val="18810250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Meher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Afrose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Shaon</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192307</a:t>
                      </a:r>
                    </a:p>
                  </a:txBody>
                  <a:tcPr/>
                </a:tc>
                <a:extLst>
                  <a:ext uri="{0D108BD9-81ED-4DB2-BD59-A6C34878D82A}">
                    <a16:rowId xmlns:a16="http://schemas.microsoft.com/office/drawing/2014/main" val="3001426402"/>
                  </a:ext>
                </a:extLst>
              </a:tr>
            </a:tbl>
          </a:graphicData>
        </a:graphic>
      </p:graphicFrame>
    </p:spTree>
    <p:extLst>
      <p:ext uri="{BB962C8B-B14F-4D97-AF65-F5344CB8AC3E}">
        <p14:creationId xmlns:p14="http://schemas.microsoft.com/office/powerpoint/2010/main" val="3304570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2628E-2EC7-0A5F-606A-90E2ACD2C39E}"/>
              </a:ext>
            </a:extLst>
          </p:cNvPr>
          <p:cNvSpPr>
            <a:spLocks noGrp="1"/>
          </p:cNvSpPr>
          <p:nvPr>
            <p:ph type="ctrTitle"/>
          </p:nvPr>
        </p:nvSpPr>
        <p:spPr>
          <a:xfrm>
            <a:off x="1524000" y="1034249"/>
            <a:ext cx="9144000" cy="1017155"/>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99E1CAC5-A7E3-6073-5B4D-278D306873B2}"/>
              </a:ext>
            </a:extLst>
          </p:cNvPr>
          <p:cNvSpPr>
            <a:spLocks noGrp="1"/>
          </p:cNvSpPr>
          <p:nvPr>
            <p:ph type="subTitle" idx="1"/>
          </p:nvPr>
        </p:nvSpPr>
        <p:spPr>
          <a:xfrm>
            <a:off x="1524000" y="2805345"/>
            <a:ext cx="9144000" cy="3808518"/>
          </a:xfrm>
        </p:spPr>
        <p:txBody>
          <a:bodyPr>
            <a:normAutofit/>
          </a:bodyPr>
          <a:lstStyle/>
          <a:p>
            <a:pPr algn="just">
              <a:lnSpc>
                <a:spcPct val="100000"/>
              </a:lnSpc>
            </a:pPr>
            <a:r>
              <a:rPr lang="en-US" b="0" i="0" dirty="0">
                <a:effectLst/>
                <a:latin typeface="Times New Roman" panose="02020603050405020304" pitchFamily="18" charset="0"/>
                <a:cs typeface="Times New Roman" panose="02020603050405020304" pitchFamily="18" charset="0"/>
              </a:rPr>
              <a:t>Emotions play a crucial role in our daily lives, and being able to detect and understand them can have a significant impact on various fields. With the advancement of AI, we now have the capability to analyze large amounts of data in a fraction of the time it would take for humans to do the same task. In this presentation, I will discuss the background and use of AI for emotion detection, our project's methodology and results, and the applications and limitations of this technology. Our objective is to develop an AI-based model that can accurately detect emotions in facial expressions to help people better understand and manage their emotions.</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475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E815-6CCE-C7A9-4084-EC5EE7374AB0}"/>
              </a:ext>
            </a:extLst>
          </p:cNvPr>
          <p:cNvSpPr>
            <a:spLocks noGrp="1"/>
          </p:cNvSpPr>
          <p:nvPr>
            <p:ph type="ctrTitle"/>
          </p:nvPr>
        </p:nvSpPr>
        <p:spPr>
          <a:xfrm>
            <a:off x="1524000" y="829400"/>
            <a:ext cx="9144000" cy="981645"/>
          </a:xfrm>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Subtitle 2">
            <a:extLst>
              <a:ext uri="{FF2B5EF4-FFF2-40B4-BE49-F238E27FC236}">
                <a16:creationId xmlns:a16="http://schemas.microsoft.com/office/drawing/2014/main" id="{D1416BBB-6598-5BA3-2CB7-3421FF06F8E0}"/>
              </a:ext>
            </a:extLst>
          </p:cNvPr>
          <p:cNvSpPr>
            <a:spLocks noGrp="1"/>
          </p:cNvSpPr>
          <p:nvPr>
            <p:ph type="subTitle" idx="1"/>
          </p:nvPr>
        </p:nvSpPr>
        <p:spPr>
          <a:xfrm>
            <a:off x="1524000" y="2681056"/>
            <a:ext cx="9144000" cy="3701987"/>
          </a:xfrm>
        </p:spPr>
        <p:txBody>
          <a:bodyPr/>
          <a:lstStyle/>
          <a:p>
            <a:pPr marL="0" marR="0" algn="just">
              <a:spcBef>
                <a:spcPts val="0"/>
              </a:spcBef>
              <a:spcAft>
                <a:spcPts val="0"/>
              </a:spcAft>
            </a:pPr>
            <a:r>
              <a:rPr lang="en-US" sz="2800" dirty="0">
                <a:effectLst/>
                <a:latin typeface="Times New Roman" panose="02020603050405020304" pitchFamily="18" charset="0"/>
                <a:ea typeface="Times New Roman" panose="02020603050405020304" pitchFamily="18" charset="0"/>
              </a:rPr>
              <a:t>The objectives of the project are-</a:t>
            </a:r>
          </a:p>
          <a:p>
            <a:pPr marL="0" marR="0" algn="just">
              <a:spcBef>
                <a:spcPts val="0"/>
              </a:spcBef>
              <a:spcAft>
                <a:spcPts val="0"/>
              </a:spcAft>
            </a:pPr>
            <a:r>
              <a:rPr lang="en-US" sz="2800" dirty="0">
                <a:effectLst/>
                <a:latin typeface="Times New Roman" panose="02020603050405020304" pitchFamily="18" charset="0"/>
                <a:ea typeface="Times New Roman" panose="02020603050405020304" pitchFamily="18" charset="0"/>
              </a:rPr>
              <a:t> </a:t>
            </a:r>
          </a:p>
          <a:p>
            <a:pPr marL="457200" marR="0" lvl="0" indent="-457200" algn="just">
              <a:spcBef>
                <a:spcPts val="0"/>
              </a:spcBef>
              <a:spcAft>
                <a:spcPts val="1200"/>
              </a:spcAft>
              <a:buClr>
                <a:schemeClr val="tx1"/>
              </a:buClr>
              <a:buFont typeface="+mj-lt"/>
              <a:buAutoNum type="arabicPeriod"/>
            </a:pPr>
            <a:r>
              <a:rPr lang="en-US" u="none" strike="noStrike" dirty="0">
                <a:effectLst/>
                <a:latin typeface="Times New Roman" panose="02020603050405020304" pitchFamily="18" charset="0"/>
                <a:ea typeface="Times New Roman" panose="02020603050405020304" pitchFamily="18" charset="0"/>
              </a:rPr>
              <a:t>Developing a deep learning model for accurate emotion detection</a:t>
            </a:r>
          </a:p>
          <a:p>
            <a:pPr marL="457200" marR="0" lvl="0" indent="-457200" algn="just">
              <a:spcBef>
                <a:spcPts val="0"/>
              </a:spcBef>
              <a:spcAft>
                <a:spcPts val="1200"/>
              </a:spcAft>
              <a:buClr>
                <a:schemeClr val="tx1"/>
              </a:buClr>
              <a:buFont typeface="+mj-lt"/>
              <a:buAutoNum type="arabicPeriod"/>
            </a:pPr>
            <a:r>
              <a:rPr lang="en-US" u="none" strike="noStrike" dirty="0">
                <a:effectLst/>
                <a:latin typeface="Times New Roman" panose="02020603050405020304" pitchFamily="18" charset="0"/>
                <a:ea typeface="Times New Roman" panose="02020603050405020304" pitchFamily="18" charset="0"/>
              </a:rPr>
              <a:t>Optimizing the system for real-time performance</a:t>
            </a:r>
          </a:p>
          <a:p>
            <a:pPr marL="457200" marR="0" lvl="0" indent="-457200" algn="just">
              <a:spcBef>
                <a:spcPts val="0"/>
              </a:spcBef>
              <a:spcAft>
                <a:spcPts val="1200"/>
              </a:spcAft>
              <a:buClr>
                <a:schemeClr val="tx1"/>
              </a:buClr>
              <a:buFont typeface="+mj-lt"/>
              <a:buAutoNum type="arabicPeriod"/>
            </a:pPr>
            <a:r>
              <a:rPr lang="en-US" u="none" strike="noStrike" dirty="0">
                <a:effectLst/>
                <a:latin typeface="Times New Roman" panose="02020603050405020304" pitchFamily="18" charset="0"/>
                <a:ea typeface="Times New Roman" panose="02020603050405020304" pitchFamily="18" charset="0"/>
              </a:rPr>
              <a:t>Creating a user-friendly interface</a:t>
            </a:r>
          </a:p>
          <a:p>
            <a:pPr marL="457200" marR="0" lvl="0" indent="-457200" algn="just">
              <a:spcBef>
                <a:spcPts val="0"/>
              </a:spcBef>
              <a:spcAft>
                <a:spcPts val="1200"/>
              </a:spcAft>
              <a:buClr>
                <a:schemeClr val="tx1"/>
              </a:buClr>
              <a:buFont typeface="+mj-lt"/>
              <a:buAutoNum type="arabicPeriod"/>
            </a:pPr>
            <a:r>
              <a:rPr lang="en-US" u="none" strike="noStrike" dirty="0">
                <a:effectLst/>
                <a:latin typeface="Times New Roman" panose="02020603050405020304" pitchFamily="18" charset="0"/>
                <a:ea typeface="Times New Roman" panose="02020603050405020304" pitchFamily="18" charset="0"/>
              </a:rPr>
              <a:t>Testing and evaluation</a:t>
            </a:r>
          </a:p>
          <a:p>
            <a:pPr marL="457200" marR="0" lvl="0" indent="-457200" algn="just">
              <a:spcBef>
                <a:spcPts val="0"/>
              </a:spcBef>
              <a:spcAft>
                <a:spcPts val="1200"/>
              </a:spcAft>
              <a:buClr>
                <a:schemeClr val="tx1"/>
              </a:buClr>
              <a:buFont typeface="+mj-lt"/>
              <a:buAutoNum type="arabicPeriod"/>
            </a:pPr>
            <a:r>
              <a:rPr lang="en-US" u="none" strike="noStrike" dirty="0">
                <a:effectLst/>
                <a:latin typeface="Times New Roman" panose="02020603050405020304" pitchFamily="18" charset="0"/>
                <a:ea typeface="Times New Roman" panose="02020603050405020304" pitchFamily="18" charset="0"/>
              </a:rPr>
              <a:t>Documentation and dissemination</a:t>
            </a:r>
          </a:p>
          <a:p>
            <a:pPr algn="just"/>
            <a:endParaRPr lang="en-US" dirty="0"/>
          </a:p>
        </p:txBody>
      </p:sp>
    </p:spTree>
    <p:extLst>
      <p:ext uri="{BB962C8B-B14F-4D97-AF65-F5344CB8AC3E}">
        <p14:creationId xmlns:p14="http://schemas.microsoft.com/office/powerpoint/2010/main" val="3265218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E26B-E7A8-1794-F48B-092F4DC7037C}"/>
              </a:ext>
            </a:extLst>
          </p:cNvPr>
          <p:cNvSpPr>
            <a:spLocks noGrp="1"/>
          </p:cNvSpPr>
          <p:nvPr>
            <p:ph type="ctrTitle"/>
          </p:nvPr>
        </p:nvSpPr>
        <p:spPr>
          <a:xfrm>
            <a:off x="1340528" y="878888"/>
            <a:ext cx="9144000" cy="1047565"/>
          </a:xfrm>
        </p:spPr>
        <p:txBody>
          <a:bodyPr>
            <a:normAutofit/>
          </a:bodyPr>
          <a:lstStyle/>
          <a:p>
            <a:r>
              <a:rPr lang="en-US" dirty="0">
                <a:latin typeface="Times New Roman" panose="02020603050405020304" pitchFamily="18" charset="0"/>
                <a:cs typeface="Times New Roman" panose="02020603050405020304" pitchFamily="18" charset="0"/>
              </a:rPr>
              <a:t>Background</a:t>
            </a:r>
          </a:p>
        </p:txBody>
      </p:sp>
      <p:sp>
        <p:nvSpPr>
          <p:cNvPr id="4" name="Rectangle 1">
            <a:extLst>
              <a:ext uri="{FF2B5EF4-FFF2-40B4-BE49-F238E27FC236}">
                <a16:creationId xmlns:a16="http://schemas.microsoft.com/office/drawing/2014/main" id="{231BF853-77B9-C481-73C8-3261B029AF00}"/>
              </a:ext>
            </a:extLst>
          </p:cNvPr>
          <p:cNvSpPr>
            <a:spLocks noGrp="1" noChangeArrowheads="1"/>
          </p:cNvSpPr>
          <p:nvPr>
            <p:ph type="subTitle" idx="1"/>
          </p:nvPr>
        </p:nvSpPr>
        <p:spPr bwMode="auto">
          <a:xfrm>
            <a:off x="1340528" y="2353662"/>
            <a:ext cx="932747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Emotions are complex psychological experiences .Traditionally, emotion detection has been based on self-reporting and physiological measures such as heart rate and skin conductance. However, these methods have limitations, such as subjective biases and a lack of sensitivity to individual differences. To address these limitations, researchers have turned to alternative approaches such as using AI for emotion detection. The benefits of AI-based emotion detection include improved accuracy, speed, and scalability, but this technology also poses challenges such as the need for large amounts of data and potential privacy concerns.</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Söhne"/>
              </a:rPr>
            </a:br>
            <a:endParaRPr kumimoji="0" lang="en-US" altLang="en-US" b="0" i="0" u="none" strike="noStrike" cap="none" normalizeH="0" baseline="0" dirty="0">
              <a:ln>
                <a:noFill/>
              </a:ln>
              <a:solidFill>
                <a:schemeClr val="tx1"/>
              </a:solidFill>
              <a:effectLst/>
              <a:latin typeface="Söhne"/>
            </a:endParaRPr>
          </a:p>
        </p:txBody>
      </p:sp>
    </p:spTree>
    <p:extLst>
      <p:ext uri="{BB962C8B-B14F-4D97-AF65-F5344CB8AC3E}">
        <p14:creationId xmlns:p14="http://schemas.microsoft.com/office/powerpoint/2010/main" val="2746840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31901-9DCA-45FB-56F1-2F8214036E66}"/>
              </a:ext>
            </a:extLst>
          </p:cNvPr>
          <p:cNvSpPr>
            <a:spLocks noGrp="1"/>
          </p:cNvSpPr>
          <p:nvPr>
            <p:ph type="ctrTitle"/>
          </p:nvPr>
        </p:nvSpPr>
        <p:spPr>
          <a:xfrm>
            <a:off x="1524000" y="813863"/>
            <a:ext cx="9144000" cy="901746"/>
          </a:xfrm>
        </p:spPr>
        <p:txBody>
          <a:bodyPr>
            <a:normAutofit/>
          </a:bodyPr>
          <a:lstStyle/>
          <a:p>
            <a:r>
              <a:rPr lang="en-US" dirty="0">
                <a:latin typeface="Times New Roman" panose="02020603050405020304" pitchFamily="18" charset="0"/>
                <a:cs typeface="Times New Roman" panose="02020603050405020304" pitchFamily="18" charset="0"/>
              </a:rPr>
              <a:t>Emotion Detection using AI</a:t>
            </a:r>
          </a:p>
        </p:txBody>
      </p:sp>
      <p:sp>
        <p:nvSpPr>
          <p:cNvPr id="3" name="Subtitle 2">
            <a:extLst>
              <a:ext uri="{FF2B5EF4-FFF2-40B4-BE49-F238E27FC236}">
                <a16:creationId xmlns:a16="http://schemas.microsoft.com/office/drawing/2014/main" id="{A01AF1FD-CCD0-C654-DDE3-4505208CD1D0}"/>
              </a:ext>
            </a:extLst>
          </p:cNvPr>
          <p:cNvSpPr>
            <a:spLocks noGrp="1"/>
          </p:cNvSpPr>
          <p:nvPr>
            <p:ph type="subTitle" idx="1"/>
          </p:nvPr>
        </p:nvSpPr>
        <p:spPr>
          <a:xfrm>
            <a:off x="1524000" y="2636669"/>
            <a:ext cx="9144000" cy="3682676"/>
          </a:xfrm>
        </p:spPr>
        <p:txBody>
          <a:bodyPr/>
          <a:lstStyle/>
          <a:p>
            <a:pPr algn="just">
              <a:lnSpc>
                <a:spcPct val="100000"/>
              </a:lnSpc>
            </a:pPr>
            <a:r>
              <a:rPr lang="en-US" b="0" i="0" dirty="0">
                <a:effectLst/>
                <a:latin typeface="Times New Roman" panose="02020603050405020304" pitchFamily="18" charset="0"/>
                <a:cs typeface="Times New Roman" panose="02020603050405020304" pitchFamily="18" charset="0"/>
              </a:rPr>
              <a:t>AI algorithms, such as machine learning and deep learning, have shown promise for emotion detection. These algorithms can be trained using large amounts of data to recognize patterns and features associated with different emotions in various types of data, such as facial expressions, speech, and text. AI-based emotion detection systems are already being used or developed for applications in fields such as healthcare, education, and marketing. The advantages of using AI for emotion detection include improved accuracy and efficiency, but there are also potential disadvantages, such as the potential for biases and ethical concerns surrounding privacy and data usage.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897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4297-BDBD-14BE-644C-EFEF9413FD49}"/>
              </a:ext>
            </a:extLst>
          </p:cNvPr>
          <p:cNvSpPr>
            <a:spLocks noGrp="1"/>
          </p:cNvSpPr>
          <p:nvPr>
            <p:ph type="ctrTitle"/>
          </p:nvPr>
        </p:nvSpPr>
        <p:spPr>
          <a:xfrm>
            <a:off x="1524000" y="820522"/>
            <a:ext cx="9144000" cy="839602"/>
          </a:xfrm>
        </p:spPr>
        <p:txBody>
          <a:bodyPr>
            <a:normAutofit fontScale="90000"/>
          </a:bodyPr>
          <a:lstStyle/>
          <a:p>
            <a:r>
              <a:rPr lang="en-US" dirty="0">
                <a:latin typeface="Times New Roman" panose="02020603050405020304" pitchFamily="18" charset="0"/>
                <a:cs typeface="Times New Roman" panose="02020603050405020304" pitchFamily="18" charset="0"/>
              </a:rPr>
              <a:t>Methodology</a:t>
            </a:r>
          </a:p>
        </p:txBody>
      </p:sp>
      <p:sp>
        <p:nvSpPr>
          <p:cNvPr id="3" name="Subtitle 2">
            <a:extLst>
              <a:ext uri="{FF2B5EF4-FFF2-40B4-BE49-F238E27FC236}">
                <a16:creationId xmlns:a16="http://schemas.microsoft.com/office/drawing/2014/main" id="{DCCC7C44-96B2-C6DD-5C19-0692C0A1B1AB}"/>
              </a:ext>
            </a:extLst>
          </p:cNvPr>
          <p:cNvSpPr>
            <a:spLocks noGrp="1"/>
          </p:cNvSpPr>
          <p:nvPr>
            <p:ph type="subTitle" idx="1"/>
          </p:nvPr>
        </p:nvSpPr>
        <p:spPr>
          <a:xfrm>
            <a:off x="1524000" y="2796466"/>
            <a:ext cx="9144000" cy="3577700"/>
          </a:xfrm>
        </p:spPr>
        <p:txBody>
          <a:bodyPr/>
          <a:lstStyle/>
          <a:p>
            <a:pPr algn="just">
              <a:lnSpc>
                <a:spcPct val="100000"/>
              </a:lnSpc>
            </a:pPr>
            <a:r>
              <a:rPr lang="en-US" b="0" i="0" dirty="0">
                <a:effectLst/>
                <a:latin typeface="Times New Roman" panose="02020603050405020304" pitchFamily="18" charset="0"/>
                <a:cs typeface="Times New Roman" panose="02020603050405020304" pitchFamily="18" charset="0"/>
              </a:rPr>
              <a:t>Our methodology for emotion detection using AI involved several steps. First, we obtained a dataset of facial expressions consisting of over 7000 images. This dataset was divided into training, validation, and testing sets to evaluate the performance of our AI-based emotion detection model. We then applied a deep learning algorithm to this dataset to detect emotions in facial expressions. We adapted the CNN architecture and hyperparameters to optimize its performance for emotion detection. Additionally, we used various preprocessing techniques such as data augmentation and normalization to improve the quality of our data and the performance of our AI model.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5629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53AD-3D1C-88ED-786C-25E6B18A2FF2}"/>
              </a:ext>
            </a:extLst>
          </p:cNvPr>
          <p:cNvSpPr>
            <a:spLocks noGrp="1"/>
          </p:cNvSpPr>
          <p:nvPr>
            <p:ph type="ctrTitle"/>
          </p:nvPr>
        </p:nvSpPr>
        <p:spPr>
          <a:xfrm>
            <a:off x="1524000" y="593479"/>
            <a:ext cx="9144000" cy="919501"/>
          </a:xfrm>
        </p:spPr>
        <p:txBody>
          <a:bodyPr/>
          <a:lstStyle/>
          <a:p>
            <a:r>
              <a:rPr lang="en-US" dirty="0">
                <a:latin typeface="Times New Roman" panose="02020603050405020304" pitchFamily="18" charset="0"/>
                <a:cs typeface="Times New Roman" panose="02020603050405020304" pitchFamily="18" charset="0"/>
              </a:rPr>
              <a:t>Results</a:t>
            </a:r>
          </a:p>
        </p:txBody>
      </p:sp>
      <p:sp>
        <p:nvSpPr>
          <p:cNvPr id="3" name="Subtitle 2">
            <a:extLst>
              <a:ext uri="{FF2B5EF4-FFF2-40B4-BE49-F238E27FC236}">
                <a16:creationId xmlns:a16="http://schemas.microsoft.com/office/drawing/2014/main" id="{AEFF25D6-E13A-012F-C92E-45E04FC4436B}"/>
              </a:ext>
            </a:extLst>
          </p:cNvPr>
          <p:cNvSpPr>
            <a:spLocks noGrp="1"/>
          </p:cNvSpPr>
          <p:nvPr>
            <p:ph type="subTitle" idx="1"/>
          </p:nvPr>
        </p:nvSpPr>
        <p:spPr>
          <a:xfrm>
            <a:off x="1524000" y="2618913"/>
            <a:ext cx="9144000" cy="4039338"/>
          </a:xfrm>
        </p:spPr>
        <p:txBody>
          <a:bodyPr>
            <a:normAutofit fontScale="62500" lnSpcReduction="20000"/>
          </a:bodyPr>
          <a:lstStyle/>
          <a:p>
            <a:pPr marL="514350" marR="0" lvl="0" indent="-514350" algn="just">
              <a:lnSpc>
                <a:spcPct val="120000"/>
              </a:lnSpc>
              <a:spcBef>
                <a:spcPts val="0"/>
              </a:spcBef>
              <a:spcAft>
                <a:spcPts val="0"/>
              </a:spcAft>
              <a:buClr>
                <a:schemeClr val="tx1"/>
              </a:buClr>
              <a:buFont typeface="+mj-lt"/>
              <a:buAutoNum type="arabicPeriod"/>
            </a:pPr>
            <a:r>
              <a:rPr lang="en-US" sz="34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Successful implementation of an emotion detection system using machine learning algorithms and OpenCV computer vision library.</a:t>
            </a:r>
          </a:p>
          <a:p>
            <a:pPr marL="514350" marR="0" lvl="0" indent="-514350" algn="just">
              <a:lnSpc>
                <a:spcPct val="120000"/>
              </a:lnSpc>
              <a:spcBef>
                <a:spcPts val="0"/>
              </a:spcBef>
              <a:spcAft>
                <a:spcPts val="0"/>
              </a:spcAft>
              <a:buClr>
                <a:schemeClr val="tx1"/>
              </a:buClr>
              <a:buFont typeface="+mj-lt"/>
              <a:buAutoNum type="arabicPeriod"/>
            </a:pPr>
            <a:r>
              <a:rPr lang="en-US" sz="34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Real-time emotion detection and classification was achieved through input from a camera.</a:t>
            </a:r>
          </a:p>
          <a:p>
            <a:pPr marL="514350" marR="0" lvl="0" indent="-514350" algn="just">
              <a:lnSpc>
                <a:spcPct val="120000"/>
              </a:lnSpc>
              <a:spcBef>
                <a:spcPts val="0"/>
              </a:spcBef>
              <a:spcAft>
                <a:spcPts val="0"/>
              </a:spcAft>
              <a:buClr>
                <a:schemeClr val="tx1"/>
              </a:buClr>
              <a:buFont typeface="+mj-lt"/>
              <a:buAutoNum type="arabicPeriod"/>
            </a:pPr>
            <a:r>
              <a:rPr lang="en-US" sz="34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The system achieved a high accuracy rate of 85% as evaluated using a test dataset.</a:t>
            </a:r>
          </a:p>
          <a:p>
            <a:pPr marL="514350" marR="0" lvl="0" indent="-514350" algn="just">
              <a:lnSpc>
                <a:spcPct val="120000"/>
              </a:lnSpc>
              <a:spcBef>
                <a:spcPts val="0"/>
              </a:spcBef>
              <a:spcAft>
                <a:spcPts val="0"/>
              </a:spcAft>
              <a:buClr>
                <a:schemeClr val="tx1"/>
              </a:buClr>
              <a:buFont typeface="+mj-lt"/>
              <a:buAutoNum type="arabicPeriod"/>
            </a:pPr>
            <a:r>
              <a:rPr lang="en-US" sz="34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The system can be integrated with other devices or systems for various applications including security, marketing, and healthcare.</a:t>
            </a:r>
          </a:p>
          <a:p>
            <a:pPr marL="514350" marR="0" lvl="0" indent="-514350" algn="just">
              <a:lnSpc>
                <a:spcPct val="120000"/>
              </a:lnSpc>
              <a:spcBef>
                <a:spcPts val="0"/>
              </a:spcBef>
              <a:spcAft>
                <a:spcPts val="0"/>
              </a:spcAft>
              <a:buClr>
                <a:schemeClr val="tx1"/>
              </a:buClr>
              <a:buFont typeface="+mj-lt"/>
              <a:buAutoNum type="arabicPeriod"/>
            </a:pPr>
            <a:r>
              <a:rPr lang="en-US" sz="34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The system provides a non-intrusive and efficient way to capture and analyze human emotions, which can aid in decision-making and enhancing customer experience.</a:t>
            </a:r>
            <a:r>
              <a:rPr lang="en-US" sz="3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marR="0" indent="-342900">
              <a:lnSpc>
                <a:spcPct val="120000"/>
              </a:lnSpc>
              <a:spcBef>
                <a:spcPts val="0"/>
              </a:spcBef>
              <a:spcAft>
                <a:spcPts val="0"/>
              </a:spcAft>
              <a:buClr>
                <a:schemeClr val="tx1"/>
              </a:buClr>
              <a:buFont typeface="+mj-lt"/>
              <a:buAutoNum type="arabicPeriod"/>
            </a:pPr>
            <a:r>
              <a:rPr lang="en-US" sz="1800" dirty="0">
                <a:effectLst/>
                <a:latin typeface="Times New Roman" panose="02020603050405020304" pitchFamily="18" charset="0"/>
                <a:ea typeface="Times New Roman" panose="02020603050405020304" pitchFamily="18" charset="0"/>
              </a:rPr>
              <a:t> </a:t>
            </a:r>
          </a:p>
          <a:p>
            <a:pPr marL="342900" marR="0" indent="-342900">
              <a:lnSpc>
                <a:spcPct val="120000"/>
              </a:lnSpc>
              <a:spcBef>
                <a:spcPts val="0"/>
              </a:spcBef>
              <a:spcAft>
                <a:spcPts val="0"/>
              </a:spcAft>
              <a:buClr>
                <a:schemeClr val="tx1"/>
              </a:buClr>
              <a:buFont typeface="+mj-lt"/>
              <a:buAutoNum type="arabicPeriod"/>
            </a:pPr>
            <a:r>
              <a:rPr lang="en-US" sz="1800" dirty="0">
                <a:effectLst/>
                <a:latin typeface="Times New Roman" panose="02020603050405020304" pitchFamily="18" charset="0"/>
                <a:ea typeface="Times New Roman" panose="02020603050405020304" pitchFamily="18" charset="0"/>
              </a:rPr>
              <a:t> </a:t>
            </a:r>
          </a:p>
          <a:p>
            <a:pPr algn="just"/>
            <a:endParaRPr lang="en-US" dirty="0"/>
          </a:p>
        </p:txBody>
      </p:sp>
    </p:spTree>
    <p:extLst>
      <p:ext uri="{BB962C8B-B14F-4D97-AF65-F5344CB8AC3E}">
        <p14:creationId xmlns:p14="http://schemas.microsoft.com/office/powerpoint/2010/main" val="775873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C504-0739-0B46-3D39-95AA8B7B511F}"/>
              </a:ext>
            </a:extLst>
          </p:cNvPr>
          <p:cNvSpPr>
            <a:spLocks noGrp="1"/>
          </p:cNvSpPr>
          <p:nvPr>
            <p:ph type="ctrTitle"/>
          </p:nvPr>
        </p:nvSpPr>
        <p:spPr>
          <a:xfrm>
            <a:off x="1102310" y="403273"/>
            <a:ext cx="9144000" cy="875113"/>
          </a:xfrm>
        </p:spPr>
        <p:txBody>
          <a:bodyPr>
            <a:normAutofit fontScale="90000"/>
          </a:bodyPr>
          <a:lstStyle/>
          <a:p>
            <a:r>
              <a:rPr lang="en-US" dirty="0">
                <a:latin typeface="Times New Roman" panose="02020603050405020304" pitchFamily="18" charset="0"/>
                <a:cs typeface="Times New Roman" panose="02020603050405020304" pitchFamily="18" charset="0"/>
              </a:rPr>
              <a:t>Applications</a:t>
            </a:r>
          </a:p>
        </p:txBody>
      </p:sp>
      <p:sp>
        <p:nvSpPr>
          <p:cNvPr id="3" name="Subtitle 2">
            <a:extLst>
              <a:ext uri="{FF2B5EF4-FFF2-40B4-BE49-F238E27FC236}">
                <a16:creationId xmlns:a16="http://schemas.microsoft.com/office/drawing/2014/main" id="{CD293EC0-9A50-6862-C6B1-9427C8AE77EF}"/>
              </a:ext>
            </a:extLst>
          </p:cNvPr>
          <p:cNvSpPr>
            <a:spLocks noGrp="1"/>
          </p:cNvSpPr>
          <p:nvPr>
            <p:ph type="subTitle" idx="1"/>
          </p:nvPr>
        </p:nvSpPr>
        <p:spPr>
          <a:xfrm>
            <a:off x="1102310" y="2015232"/>
            <a:ext cx="9987379" cy="4439495"/>
          </a:xfrm>
        </p:spPr>
        <p:txBody>
          <a:bodyPr>
            <a:normAutofit/>
          </a:bodyPr>
          <a:lstStyle/>
          <a:p>
            <a:pPr marL="457200" indent="-457200" algn="l">
              <a:buClr>
                <a:schemeClr val="tx1"/>
              </a:buClr>
              <a:buFont typeface="+mj-lt"/>
              <a:buAutoNum type="arabicPeriod"/>
            </a:pPr>
            <a:r>
              <a:rPr lang="en-US" b="1" i="0" dirty="0">
                <a:effectLst/>
                <a:latin typeface="Times New Roman" panose="02020603050405020304" pitchFamily="18" charset="0"/>
                <a:cs typeface="Times New Roman" panose="02020603050405020304" pitchFamily="18" charset="0"/>
              </a:rPr>
              <a:t>Emotion Detection in Customer Service: </a:t>
            </a:r>
            <a:r>
              <a:rPr lang="en-US" dirty="0">
                <a:latin typeface="Times New Roman" panose="02020603050405020304" pitchFamily="18" charset="0"/>
                <a:cs typeface="Times New Roman" panose="02020603050405020304" pitchFamily="18" charset="0"/>
              </a:rPr>
              <a:t>To p</a:t>
            </a:r>
            <a:r>
              <a:rPr lang="en-US" b="0" i="0" dirty="0">
                <a:effectLst/>
                <a:latin typeface="Times New Roman" panose="02020603050405020304" pitchFamily="18" charset="0"/>
                <a:cs typeface="Times New Roman" panose="02020603050405020304" pitchFamily="18" charset="0"/>
              </a:rPr>
              <a:t>ersonalized interactions and to improve customer satisfaction</a:t>
            </a:r>
          </a:p>
          <a:p>
            <a:pPr marL="457200" indent="-457200" algn="l">
              <a:buClr>
                <a:schemeClr val="tx1"/>
              </a:buClr>
              <a:buFont typeface="+mj-lt"/>
              <a:buAutoNum type="arabicPeriod"/>
            </a:pPr>
            <a:r>
              <a:rPr lang="en-US" b="1" i="0" dirty="0">
                <a:effectLst/>
                <a:latin typeface="Times New Roman" panose="02020603050405020304" pitchFamily="18" charset="0"/>
                <a:cs typeface="Times New Roman" panose="02020603050405020304" pitchFamily="18" charset="0"/>
              </a:rPr>
              <a:t>Emotion Detection in Healthcare:  </a:t>
            </a:r>
            <a:r>
              <a:rPr lang="en-US" dirty="0">
                <a:latin typeface="Times New Roman" panose="02020603050405020304" pitchFamily="18" charset="0"/>
                <a:cs typeface="Times New Roman" panose="02020603050405020304" pitchFamily="18" charset="0"/>
              </a:rPr>
              <a:t>For m</a:t>
            </a:r>
            <a:r>
              <a:rPr lang="en-US" b="0" i="0" dirty="0">
                <a:effectLst/>
                <a:latin typeface="Times New Roman" panose="02020603050405020304" pitchFamily="18" charset="0"/>
                <a:cs typeface="Times New Roman" panose="02020603050405020304" pitchFamily="18" charset="0"/>
              </a:rPr>
              <a:t>ental health assessments, Pain management, Autism diagnosis and treatment</a:t>
            </a:r>
          </a:p>
          <a:p>
            <a:pPr marL="457200" indent="-457200" algn="l">
              <a:buClr>
                <a:schemeClr val="tx1"/>
              </a:buClr>
              <a:buFont typeface="+mj-lt"/>
              <a:buAutoNum type="arabicPeriod"/>
            </a:pPr>
            <a:r>
              <a:rPr lang="en-US" b="1" i="0" dirty="0">
                <a:effectLst/>
                <a:latin typeface="Times New Roman" panose="02020603050405020304" pitchFamily="18" charset="0"/>
                <a:cs typeface="Times New Roman" panose="02020603050405020304" pitchFamily="18" charset="0"/>
              </a:rPr>
              <a:t>Emotion Detection in Education: </a:t>
            </a:r>
            <a:r>
              <a:rPr lang="en-US" dirty="0">
                <a:latin typeface="Times New Roman" panose="02020603050405020304" pitchFamily="18" charset="0"/>
                <a:cs typeface="Times New Roman" panose="02020603050405020304" pitchFamily="18" charset="0"/>
              </a:rPr>
              <a:t>For s</a:t>
            </a:r>
            <a:r>
              <a:rPr lang="en-US" b="0" i="0" dirty="0">
                <a:effectLst/>
                <a:latin typeface="Times New Roman" panose="02020603050405020304" pitchFamily="18" charset="0"/>
                <a:cs typeface="Times New Roman" panose="02020603050405020304" pitchFamily="18" charset="0"/>
              </a:rPr>
              <a:t>tudent engagement and motivation, Assessing learning outcomes</a:t>
            </a:r>
          </a:p>
          <a:p>
            <a:pPr marL="457200" indent="-457200" algn="l">
              <a:buClr>
                <a:schemeClr val="tx1"/>
              </a:buClr>
              <a:buFont typeface="+mj-lt"/>
              <a:buAutoNum type="arabicPeriod"/>
            </a:pPr>
            <a:r>
              <a:rPr lang="en-US" b="1" i="0" dirty="0">
                <a:effectLst/>
                <a:latin typeface="Times New Roman" panose="02020603050405020304" pitchFamily="18" charset="0"/>
                <a:cs typeface="Times New Roman" panose="02020603050405020304" pitchFamily="18" charset="0"/>
              </a:rPr>
              <a:t>Emotion Detection in Marketing: </a:t>
            </a:r>
            <a:r>
              <a:rPr lang="en-US" dirty="0">
                <a:latin typeface="Times New Roman" panose="02020603050405020304" pitchFamily="18" charset="0"/>
                <a:cs typeface="Times New Roman" panose="02020603050405020304" pitchFamily="18" charset="0"/>
              </a:rPr>
              <a:t>For c</a:t>
            </a:r>
            <a:r>
              <a:rPr lang="en-US" b="0" i="0" dirty="0">
                <a:effectLst/>
                <a:latin typeface="Times New Roman" panose="02020603050405020304" pitchFamily="18" charset="0"/>
                <a:cs typeface="Times New Roman" panose="02020603050405020304" pitchFamily="18" charset="0"/>
              </a:rPr>
              <a:t>onsumer behavior analysis, Targeted advertising, Brand management</a:t>
            </a:r>
          </a:p>
          <a:p>
            <a:pPr marL="457200" indent="-457200" algn="l">
              <a:buClr>
                <a:schemeClr val="tx1"/>
              </a:buClr>
              <a:buFont typeface="+mj-lt"/>
              <a:buAutoNum type="arabicPeriod"/>
            </a:pPr>
            <a:r>
              <a:rPr lang="en-US" b="1" i="0" dirty="0">
                <a:effectLst/>
                <a:latin typeface="Times New Roman" panose="02020603050405020304" pitchFamily="18" charset="0"/>
                <a:cs typeface="Times New Roman" panose="02020603050405020304" pitchFamily="18" charset="0"/>
              </a:rPr>
              <a:t>Emotion Detection in Human Resources: </a:t>
            </a:r>
            <a:r>
              <a:rPr lang="en-US" i="0" dirty="0">
                <a:effectLst/>
                <a:latin typeface="Times New Roman" panose="02020603050405020304" pitchFamily="18" charset="0"/>
                <a:cs typeface="Times New Roman" panose="02020603050405020304" pitchFamily="18" charset="0"/>
              </a:rPr>
              <a:t>For c</a:t>
            </a:r>
            <a:r>
              <a:rPr lang="en-US" b="0" i="0" dirty="0">
                <a:effectLst/>
                <a:latin typeface="Times New Roman" panose="02020603050405020304" pitchFamily="18" charset="0"/>
                <a:cs typeface="Times New Roman" panose="02020603050405020304" pitchFamily="18" charset="0"/>
              </a:rPr>
              <a:t>andidate screening, Employee feedback and engagement</a:t>
            </a:r>
          </a:p>
          <a:p>
            <a:pPr marL="457200" indent="-457200" algn="l">
              <a:buClr>
                <a:schemeClr val="tx1"/>
              </a:buClr>
              <a:buFont typeface="+mj-lt"/>
              <a:buAutoNum type="arabicPeriod"/>
            </a:pPr>
            <a:r>
              <a:rPr lang="en-US" b="1" i="0" dirty="0">
                <a:effectLst/>
                <a:latin typeface="Times New Roman" panose="02020603050405020304" pitchFamily="18" charset="0"/>
                <a:cs typeface="Times New Roman" panose="02020603050405020304" pitchFamily="18" charset="0"/>
              </a:rPr>
              <a:t>Emotion Detection in Gaming: </a:t>
            </a:r>
            <a:r>
              <a:rPr lang="en-US" i="0" dirty="0">
                <a:effectLst/>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a</a:t>
            </a:r>
            <a:r>
              <a:rPr lang="en-US" b="0" i="0" dirty="0">
                <a:effectLst/>
                <a:latin typeface="Times New Roman" panose="02020603050405020304" pitchFamily="18" charset="0"/>
                <a:cs typeface="Times New Roman" panose="02020603050405020304" pitchFamily="18" charset="0"/>
              </a:rPr>
              <a:t>daptive gameplay and difficulty, Personalized experiences, Improved game design</a:t>
            </a:r>
          </a:p>
          <a:p>
            <a:pPr algn="just"/>
            <a:endParaRPr lang="en-US" dirty="0"/>
          </a:p>
        </p:txBody>
      </p:sp>
    </p:spTree>
    <p:extLst>
      <p:ext uri="{BB962C8B-B14F-4D97-AF65-F5344CB8AC3E}">
        <p14:creationId xmlns:p14="http://schemas.microsoft.com/office/powerpoint/2010/main" val="2959345394"/>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Parcel</Template>
  <TotalTime>99</TotalTime>
  <Words>1104</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Gill Sans MT</vt:lpstr>
      <vt:lpstr>Söhne</vt:lpstr>
      <vt:lpstr>Times New Roman</vt:lpstr>
      <vt:lpstr>Parcel</vt:lpstr>
      <vt:lpstr>Emotion Detection  using AI</vt:lpstr>
      <vt:lpstr>PowerPoint Presentation</vt:lpstr>
      <vt:lpstr>Introduction</vt:lpstr>
      <vt:lpstr>Objective</vt:lpstr>
      <vt:lpstr>Background</vt:lpstr>
      <vt:lpstr>Emotion Detection using AI</vt:lpstr>
      <vt:lpstr>Methodology</vt:lpstr>
      <vt:lpstr>Results</vt:lpstr>
      <vt:lpstr>Applications</vt:lpstr>
      <vt:lpstr>Limitations</vt:lpstr>
      <vt:lpstr>Future Work</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Detection Using  Artificial Intelligence</dc:title>
  <dc:creator>shaon346256@gmail.com</dc:creator>
  <cp:lastModifiedBy>MARUFUL ISLAM</cp:lastModifiedBy>
  <cp:revision>3</cp:revision>
  <dcterms:created xsi:type="dcterms:W3CDTF">2023-04-03T14:28:52Z</dcterms:created>
  <dcterms:modified xsi:type="dcterms:W3CDTF">2024-11-15T18:18:56Z</dcterms:modified>
</cp:coreProperties>
</file>