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3fd504c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e3fd504c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a7c1625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a7c1625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a7c1625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a7c1625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a7c1625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a7c1625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a7c1625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a7c1625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a7c16258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a7c16258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a7c1625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a7c1625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a7c16258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a7c1625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a7c16258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a7c16258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a7c16258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a7c16258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c259f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c259f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a7c16258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a7c16258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f07f0b3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f07f0b3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ee6bdd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ee6bdd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ee6bdd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ee6bdd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f07f0b3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f07f0b3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ee6bdd9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ee6bdd9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f07f0b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f07f0b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f07f0b3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f07f0b3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ef07f0b3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ef07f0b3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f07f0b3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f07f0b3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90de45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90de45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0de459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0de459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f07f0d9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f07f0d9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0de459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90de459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a7c162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a7c162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a7c162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a7c162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a7c1625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a7c1625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url?sa=i&amp;url=https%3A%2F%2Falgorist.com%2Fproblems%2FGraph_Data_Structures.html&amp;psig=AOvVaw3V5yC2eGHOS1Hhp524sYqP&amp;ust=1630508787384000&amp;source=images&amp;cd=vfe&amp;ved=0CAsQ3YkBahcKEwjQ6aHbxNvyAhUAAAAAHQAAAAAQA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247750" y="390350"/>
            <a:ext cx="62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CSE221 Presentation</a:t>
            </a:r>
            <a:endParaRPr b="1"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970475" y="2287550"/>
            <a:ext cx="25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7750" y="1336550"/>
            <a:ext cx="2967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by,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Samanta Karmaker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20101436 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Section: 5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Maruf Morshed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20101299 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Section: 5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Department of Computer Science and Engineering,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Brac University.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1250" y="1407525"/>
            <a:ext cx="2652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to,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Shaily Roy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Lecturer,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Department of Computer Science and Engineering,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Brac University.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50" y="76200"/>
            <a:ext cx="645701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355" name="Google Shape;355;p23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362" name="Google Shape;362;p23"/>
          <p:cNvCxnSpPr>
            <a:stCxn id="356" idx="6"/>
            <a:endCxn id="357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3"/>
          <p:cNvCxnSpPr>
            <a:stCxn id="357" idx="6"/>
            <a:endCxn id="358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3"/>
          <p:cNvCxnSpPr>
            <a:stCxn id="357" idx="4"/>
            <a:endCxn id="360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>
            <a:stCxn id="361" idx="1"/>
            <a:endCxn id="357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>
            <a:stCxn id="360" idx="6"/>
            <a:endCxn id="361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3"/>
          <p:cNvCxnSpPr>
            <a:stCxn id="359" idx="6"/>
            <a:endCxn id="360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>
            <a:stCxn id="359" idx="0"/>
            <a:endCxn id="356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374" name="Google Shape;374;p24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381" name="Google Shape;381;p24"/>
          <p:cNvCxnSpPr>
            <a:stCxn id="375" idx="6"/>
            <a:endCxn id="376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4"/>
          <p:cNvCxnSpPr>
            <a:stCxn id="376" idx="6"/>
            <a:endCxn id="377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4"/>
          <p:cNvCxnSpPr>
            <a:stCxn id="376" idx="4"/>
            <a:endCxn id="379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>
            <a:stCxn id="380" idx="1"/>
            <a:endCxn id="376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4"/>
          <p:cNvCxnSpPr>
            <a:stCxn id="379" idx="6"/>
            <a:endCxn id="380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4"/>
          <p:cNvCxnSpPr>
            <a:stCxn id="378" idx="6"/>
            <a:endCxn id="379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4"/>
          <p:cNvCxnSpPr>
            <a:stCxn id="378" idx="0"/>
            <a:endCxn id="375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4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394" name="Google Shape;394;p25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401" name="Google Shape;401;p25"/>
          <p:cNvCxnSpPr>
            <a:stCxn id="395" idx="6"/>
            <a:endCxn id="396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5"/>
          <p:cNvCxnSpPr>
            <a:stCxn id="396" idx="6"/>
            <a:endCxn id="397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5"/>
          <p:cNvCxnSpPr>
            <a:stCxn id="396" idx="4"/>
            <a:endCxn id="399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5"/>
          <p:cNvCxnSpPr>
            <a:stCxn id="400" idx="1"/>
            <a:endCxn id="396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5"/>
          <p:cNvCxnSpPr>
            <a:stCxn id="399" idx="6"/>
            <a:endCxn id="400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5"/>
          <p:cNvCxnSpPr>
            <a:stCxn id="398" idx="6"/>
            <a:endCxn id="399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5"/>
          <p:cNvCxnSpPr>
            <a:stCxn id="398" idx="0"/>
            <a:endCxn id="395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5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415" name="Google Shape;415;p26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422" name="Google Shape;422;p26"/>
          <p:cNvCxnSpPr>
            <a:stCxn id="416" idx="6"/>
            <a:endCxn id="417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6"/>
          <p:cNvCxnSpPr>
            <a:stCxn id="417" idx="6"/>
            <a:endCxn id="418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6"/>
          <p:cNvCxnSpPr>
            <a:stCxn id="417" idx="4"/>
            <a:endCxn id="420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6"/>
          <p:cNvCxnSpPr>
            <a:stCxn id="421" idx="1"/>
            <a:endCxn id="417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6"/>
          <p:cNvCxnSpPr>
            <a:stCxn id="420" idx="6"/>
            <a:endCxn id="421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6"/>
          <p:cNvCxnSpPr>
            <a:stCxn id="419" idx="6"/>
            <a:endCxn id="420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6"/>
          <p:cNvCxnSpPr>
            <a:stCxn id="419" idx="0"/>
            <a:endCxn id="416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6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437" name="Google Shape;437;p27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444" name="Google Shape;444;p27"/>
          <p:cNvCxnSpPr>
            <a:stCxn id="438" idx="6"/>
            <a:endCxn id="439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7"/>
          <p:cNvCxnSpPr>
            <a:stCxn id="439" idx="6"/>
            <a:endCxn id="440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7"/>
          <p:cNvCxnSpPr>
            <a:stCxn id="439" idx="4"/>
            <a:endCxn id="442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7"/>
          <p:cNvCxnSpPr>
            <a:stCxn id="443" idx="1"/>
            <a:endCxn id="439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7"/>
          <p:cNvCxnSpPr>
            <a:stCxn id="442" idx="6"/>
            <a:endCxn id="443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7"/>
          <p:cNvCxnSpPr>
            <a:stCxn id="441" idx="6"/>
            <a:endCxn id="442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7"/>
          <p:cNvCxnSpPr>
            <a:stCxn id="441" idx="0"/>
            <a:endCxn id="438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7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459" name="Google Shape;459;p28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466" name="Google Shape;466;p28"/>
          <p:cNvCxnSpPr>
            <a:stCxn id="460" idx="6"/>
            <a:endCxn id="461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8"/>
          <p:cNvCxnSpPr>
            <a:stCxn id="461" idx="6"/>
            <a:endCxn id="462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8"/>
          <p:cNvCxnSpPr>
            <a:stCxn id="461" idx="4"/>
            <a:endCxn id="464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28"/>
          <p:cNvCxnSpPr>
            <a:stCxn id="465" idx="1"/>
            <a:endCxn id="461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8"/>
          <p:cNvCxnSpPr>
            <a:stCxn id="464" idx="6"/>
            <a:endCxn id="465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28"/>
          <p:cNvCxnSpPr>
            <a:stCxn id="463" idx="6"/>
            <a:endCxn id="464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8"/>
          <p:cNvCxnSpPr>
            <a:stCxn id="463" idx="0"/>
            <a:endCxn id="460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28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4439700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482" name="Google Shape;482;p29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9" name="Google Shape;489;p29"/>
          <p:cNvCxnSpPr>
            <a:stCxn id="483" idx="6"/>
            <a:endCxn id="484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9"/>
          <p:cNvCxnSpPr>
            <a:stCxn id="484" idx="6"/>
            <a:endCxn id="485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9"/>
          <p:cNvCxnSpPr>
            <a:stCxn id="484" idx="4"/>
            <a:endCxn id="487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9"/>
          <p:cNvCxnSpPr>
            <a:stCxn id="488" idx="1"/>
            <a:endCxn id="484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9"/>
          <p:cNvCxnSpPr>
            <a:stCxn id="487" idx="6"/>
            <a:endCxn id="488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9"/>
          <p:cNvCxnSpPr>
            <a:stCxn id="486" idx="6"/>
            <a:endCxn id="487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9"/>
          <p:cNvCxnSpPr>
            <a:stCxn id="486" idx="0"/>
            <a:endCxn id="483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29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4439700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6222725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506" name="Google Shape;506;p30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30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8" name="Google Shape;508;p30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0" name="Google Shape;510;p30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3" name="Google Shape;513;p30"/>
          <p:cNvCxnSpPr>
            <a:stCxn id="507" idx="6"/>
            <a:endCxn id="508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0"/>
          <p:cNvCxnSpPr>
            <a:stCxn id="508" idx="6"/>
            <a:endCxn id="509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0"/>
          <p:cNvCxnSpPr>
            <a:stCxn id="508" idx="4"/>
            <a:endCxn id="511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0"/>
          <p:cNvCxnSpPr>
            <a:stCxn id="512" idx="1"/>
            <a:endCxn id="508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0"/>
          <p:cNvCxnSpPr>
            <a:stCxn id="511" idx="6"/>
            <a:endCxn id="512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0"/>
          <p:cNvCxnSpPr>
            <a:stCxn id="510" idx="6"/>
            <a:endCxn id="511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30"/>
          <p:cNvCxnSpPr>
            <a:stCxn id="510" idx="0"/>
            <a:endCxn id="507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0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30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4439700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6222725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530" name="Google Shape;530;p31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7" name="Google Shape;537;p31"/>
          <p:cNvCxnSpPr>
            <a:stCxn id="531" idx="6"/>
            <a:endCxn id="532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>
            <a:stCxn id="532" idx="6"/>
            <a:endCxn id="533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532" idx="4"/>
            <a:endCxn id="535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1"/>
          <p:cNvCxnSpPr>
            <a:stCxn id="536" idx="1"/>
            <a:endCxn id="532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1"/>
          <p:cNvCxnSpPr>
            <a:stCxn id="535" idx="6"/>
            <a:endCxn id="536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1"/>
          <p:cNvCxnSpPr>
            <a:stCxn id="534" idx="6"/>
            <a:endCxn id="535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1"/>
          <p:cNvCxnSpPr>
            <a:stCxn id="534" idx="0"/>
            <a:endCxn id="531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1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31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31"/>
          <p:cNvSpPr txBox="1"/>
          <p:nvPr/>
        </p:nvSpPr>
        <p:spPr>
          <a:xfrm>
            <a:off x="4439700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6222725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1190625" y="831400"/>
            <a:ext cx="73770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Detecting cycle in a graph using DFS</a:t>
            </a:r>
            <a:endParaRPr b="1" sz="3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6" name="Google Shape;286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025" y="2319100"/>
            <a:ext cx="3149500" cy="25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1303800" y="598575"/>
            <a:ext cx="7030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</a:t>
            </a:r>
            <a:endParaRPr sz="2500"/>
          </a:p>
        </p:txBody>
      </p:sp>
      <p:sp>
        <p:nvSpPr>
          <p:cNvPr id="554" name="Google Shape;554;p32"/>
          <p:cNvSpPr txBox="1"/>
          <p:nvPr/>
        </p:nvSpPr>
        <p:spPr>
          <a:xfrm>
            <a:off x="2652125" y="1768075"/>
            <a:ext cx="4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5" name="Google Shape;555;p32"/>
          <p:cNvSpPr/>
          <p:nvPr/>
        </p:nvSpPr>
        <p:spPr>
          <a:xfrm>
            <a:off x="2395237" y="1710849"/>
            <a:ext cx="8229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3936903" y="1710675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5825571" y="1710675"/>
            <a:ext cx="1005600" cy="811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2376575" y="3236726"/>
            <a:ext cx="1005600" cy="81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4101073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825571" y="3236726"/>
            <a:ext cx="1005600" cy="8112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1" name="Google Shape;561;p32"/>
          <p:cNvCxnSpPr>
            <a:stCxn id="555" idx="6"/>
            <a:endCxn id="556" idx="2"/>
          </p:cNvCxnSpPr>
          <p:nvPr/>
        </p:nvCxnSpPr>
        <p:spPr>
          <a:xfrm flipH="1" rot="10800000">
            <a:off x="3218137" y="2116149"/>
            <a:ext cx="718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2"/>
          <p:cNvCxnSpPr>
            <a:stCxn id="556" idx="6"/>
            <a:endCxn id="557" idx="2"/>
          </p:cNvCxnSpPr>
          <p:nvPr/>
        </p:nvCxnSpPr>
        <p:spPr>
          <a:xfrm>
            <a:off x="4942503" y="211627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2"/>
          <p:cNvCxnSpPr>
            <a:stCxn id="556" idx="4"/>
            <a:endCxn id="559" idx="0"/>
          </p:cNvCxnSpPr>
          <p:nvPr/>
        </p:nvCxnSpPr>
        <p:spPr>
          <a:xfrm>
            <a:off x="4439703" y="2521875"/>
            <a:ext cx="164100" cy="71490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2"/>
          <p:cNvCxnSpPr>
            <a:stCxn id="560" idx="1"/>
            <a:endCxn id="556" idx="5"/>
          </p:cNvCxnSpPr>
          <p:nvPr/>
        </p:nvCxnSpPr>
        <p:spPr>
          <a:xfrm rot="10800000">
            <a:off x="4795338" y="2403024"/>
            <a:ext cx="1177500" cy="95250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2"/>
          <p:cNvCxnSpPr>
            <a:stCxn id="559" idx="6"/>
            <a:endCxn id="560" idx="2"/>
          </p:cNvCxnSpPr>
          <p:nvPr/>
        </p:nvCxnSpPr>
        <p:spPr>
          <a:xfrm>
            <a:off x="5106673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rgbClr val="0C86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2"/>
          <p:cNvCxnSpPr>
            <a:stCxn id="558" idx="6"/>
            <a:endCxn id="559" idx="2"/>
          </p:cNvCxnSpPr>
          <p:nvPr/>
        </p:nvCxnSpPr>
        <p:spPr>
          <a:xfrm>
            <a:off x="3382175" y="3642326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2"/>
          <p:cNvCxnSpPr>
            <a:stCxn id="558" idx="0"/>
            <a:endCxn id="555" idx="4"/>
          </p:cNvCxnSpPr>
          <p:nvPr/>
        </p:nvCxnSpPr>
        <p:spPr>
          <a:xfrm rot="10800000">
            <a:off x="2806775" y="2522126"/>
            <a:ext cx="726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2"/>
          <p:cNvSpPr txBox="1"/>
          <p:nvPr/>
        </p:nvSpPr>
        <p:spPr>
          <a:xfrm>
            <a:off x="24569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4144650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6068275" y="13678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3/4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4439700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6222725" y="399057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2238800" y="4328350"/>
            <a:ext cx="5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B-&gt;E-&gt;F-&gt;B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"/>
          <p:cNvSpPr txBox="1"/>
          <p:nvPr/>
        </p:nvSpPr>
        <p:spPr>
          <a:xfrm>
            <a:off x="1247750" y="390350"/>
            <a:ext cx="62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CSE221 Presentation</a:t>
            </a:r>
            <a:endParaRPr b="1"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9" name="Google Shape;579;p33"/>
          <p:cNvSpPr txBox="1"/>
          <p:nvPr/>
        </p:nvSpPr>
        <p:spPr>
          <a:xfrm>
            <a:off x="970475" y="2287550"/>
            <a:ext cx="25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0" name="Google Shape;580;p33"/>
          <p:cNvSpPr txBox="1"/>
          <p:nvPr/>
        </p:nvSpPr>
        <p:spPr>
          <a:xfrm>
            <a:off x="1127750" y="1336550"/>
            <a:ext cx="2967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by,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Samanta Karmaker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20101436 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Section: 5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Maruf Morshed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20101299 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Section: 5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Department of Computer Science and Engineering,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Brac University.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1" name="Google Shape;581;p33"/>
          <p:cNvSpPr txBox="1"/>
          <p:nvPr/>
        </p:nvSpPr>
        <p:spPr>
          <a:xfrm>
            <a:off x="5901250" y="1407525"/>
            <a:ext cx="2652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to,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Shaily Roy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Lecturer,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Department of Computer Science and Engineering,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Brac University.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4"/>
          <p:cNvSpPr txBox="1"/>
          <p:nvPr>
            <p:ph idx="1" type="body"/>
          </p:nvPr>
        </p:nvSpPr>
        <p:spPr>
          <a:xfrm>
            <a:off x="1864525" y="611700"/>
            <a:ext cx="6975000" cy="4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map Color [Size = no. of vertices]	 //Global variable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DFS_Detect_Cycle(G):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each vertex a ∈ 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 color[a] = white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each vertex a ∈ 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 if color[a] == white: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Then flag = DFS_Detect_Cycle_Util(G,a)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If flag == true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Break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flag</a:t>
            </a:r>
            <a:endParaRPr/>
          </a:p>
        </p:txBody>
      </p:sp>
      <p:sp>
        <p:nvSpPr>
          <p:cNvPr id="587" name="Google Shape;587;p34"/>
          <p:cNvSpPr txBox="1"/>
          <p:nvPr/>
        </p:nvSpPr>
        <p:spPr>
          <a:xfrm>
            <a:off x="587825" y="394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Pseudocode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"/>
          <p:cNvSpPr txBox="1"/>
          <p:nvPr>
            <p:ph idx="1" type="body"/>
          </p:nvPr>
        </p:nvSpPr>
        <p:spPr>
          <a:xfrm>
            <a:off x="2040375" y="393300"/>
            <a:ext cx="7002600" cy="4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DFS_Detect_Cycle_Util(G,u):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Create an empty stack S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S.push(u)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 color[u]&lt;-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While S is not empty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Do u&lt;-S.pop() 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If no v adjacent to u ∈ G Do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Color[u]&lt;-- Black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S.pop(u)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for all v adjacent to u ∈ G where v is not the parent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if color[v]=White 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Do S.push(v)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Do color[v]&lt;-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Else if color[v]=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Return True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End Iteration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False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93" name="Google Shape;593;p35"/>
          <p:cNvSpPr txBox="1"/>
          <p:nvPr/>
        </p:nvSpPr>
        <p:spPr>
          <a:xfrm>
            <a:off x="606225" y="393300"/>
            <a:ext cx="23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Pseudocode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/>
          <p:nvPr>
            <p:ph idx="1" type="body"/>
          </p:nvPr>
        </p:nvSpPr>
        <p:spPr>
          <a:xfrm>
            <a:off x="1864525" y="611700"/>
            <a:ext cx="6975000" cy="4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map Color [Size = no. of vertices]	 //Global variable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DFS_Detect_Cycle(G):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each vertex a ∈ 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 color[a] = white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each vertex a ∈ 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 if color[a] == white: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Then flag = DFS_Detect_Cycle_Util(G,a)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If flag == true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Break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flag</a:t>
            </a:r>
            <a:endParaRPr/>
          </a:p>
        </p:txBody>
      </p:sp>
      <p:sp>
        <p:nvSpPr>
          <p:cNvPr id="599" name="Google Shape;599;p36"/>
          <p:cNvSpPr txBox="1"/>
          <p:nvPr/>
        </p:nvSpPr>
        <p:spPr>
          <a:xfrm>
            <a:off x="587825" y="394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Time complexity</a:t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4840400" y="1451200"/>
            <a:ext cx="257100" cy="62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5571450" y="2259450"/>
            <a:ext cx="398700" cy="114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5336375" y="15634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O(V)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6416450" y="26334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O(V)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 txBox="1"/>
          <p:nvPr>
            <p:ph idx="1" type="body"/>
          </p:nvPr>
        </p:nvSpPr>
        <p:spPr>
          <a:xfrm>
            <a:off x="2222275" y="327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DFS_Detect_Cycle_Util(G,u):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Create an empty stack S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S.push(u)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 color[u]&lt;-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While S is not empty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Do u&lt;-S.pop() 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If no v adjacent to u ∈ G Do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Color[v]&lt;-- Black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S.pop(u)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for all v adjacent to u ∈ G where v is not the parent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if color[v]=White 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Do S.push(v)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Do color[u]&lt;-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Else if color[v]= Grey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Return True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End Iteration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False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 txBox="1"/>
          <p:nvPr/>
        </p:nvSpPr>
        <p:spPr>
          <a:xfrm>
            <a:off x="541900" y="394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Time Complexity</a:t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877150" y="1938000"/>
            <a:ext cx="348900" cy="67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5823175" y="2819750"/>
            <a:ext cx="303000" cy="1230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 txBox="1"/>
          <p:nvPr/>
        </p:nvSpPr>
        <p:spPr>
          <a:xfrm>
            <a:off x="5318025" y="2029850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O(V)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3" name="Google Shape;613;p37"/>
          <p:cNvSpPr txBox="1"/>
          <p:nvPr/>
        </p:nvSpPr>
        <p:spPr>
          <a:xfrm>
            <a:off x="6126175" y="3275250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O(E)</a:t>
            </a:r>
            <a:endParaRPr/>
          </a:p>
        </p:txBody>
      </p:sp>
      <p:sp>
        <p:nvSpPr>
          <p:cNvPr id="614" name="Google Shape;614;p37"/>
          <p:cNvSpPr txBox="1"/>
          <p:nvPr/>
        </p:nvSpPr>
        <p:spPr>
          <a:xfrm>
            <a:off x="5428225" y="1285875"/>
            <a:ext cx="34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∴ Total time complexity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O(|V| + |E|)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and variations</a:t>
            </a:r>
            <a:endParaRPr/>
          </a:p>
        </p:txBody>
      </p:sp>
      <p:sp>
        <p:nvSpPr>
          <p:cNvPr id="620" name="Google Shape;620;p38"/>
          <p:cNvSpPr txBox="1"/>
          <p:nvPr>
            <p:ph idx="1" type="body"/>
          </p:nvPr>
        </p:nvSpPr>
        <p:spPr>
          <a:xfrm>
            <a:off x="1386475" y="121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find out Deadlock in OS (Wait for graph)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</a:t>
            </a:r>
            <a:r>
              <a:rPr lang="en"/>
              <a:t> pseudorandom number generator.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find out DAGs. DAGs are important in Topological Sort.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Detection of infinite loops in certain Computer Programs.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Periodic configuration in cellular automata.</a:t>
            </a:r>
            <a:endParaRPr/>
          </a:p>
        </p:txBody>
      </p:sp>
      <p:sp>
        <p:nvSpPr>
          <p:cNvPr id="621" name="Google Shape;621;p38"/>
          <p:cNvSpPr txBox="1"/>
          <p:nvPr/>
        </p:nvSpPr>
        <p:spPr>
          <a:xfrm>
            <a:off x="1450775" y="3700350"/>
            <a:ext cx="481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Floyd’s Tortoise and Hare Algorithm.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Brent’s Algorithm.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Gosper’s Algorithm.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1616525" y="3359925"/>
            <a:ext cx="2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Use in other Algorithm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650" y="152400"/>
            <a:ext cx="32001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</p:txBody>
      </p:sp>
      <p:sp>
        <p:nvSpPr>
          <p:cNvPr id="633" name="Google Shape;633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BFS can be used but doesn’t gives appropriate results </a:t>
            </a:r>
            <a:r>
              <a:rPr lang="en"/>
              <a:t>every time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DFS is way more simpler than most other algorithms.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0"/>
            <a:ext cx="78000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57000"/>
            <a:ext cx="70305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 Description</a:t>
            </a:r>
            <a:endParaRPr sz="25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441950"/>
            <a:ext cx="70305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Cycle </a:t>
            </a:r>
            <a:r>
              <a:rPr b="1" lang="en" sz="1600"/>
              <a:t>Detection</a:t>
            </a:r>
            <a:r>
              <a:rPr b="1" lang="en" sz="1600"/>
              <a:t>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Have to Use Depth First Search (DFS)</a:t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Quick recap</a:t>
            </a:r>
            <a:endParaRPr sz="2500"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99" l="0" r="0" t="89"/>
          <a:stretch/>
        </p:blipFill>
        <p:spPr>
          <a:xfrm>
            <a:off x="2124139" y="1732500"/>
            <a:ext cx="5389825" cy="2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Quick recap</a:t>
            </a:r>
            <a:endParaRPr sz="25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439450"/>
            <a:ext cx="70305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What is a cycle?</a:t>
            </a:r>
            <a:endParaRPr b="1" sz="1600"/>
          </a:p>
        </p:txBody>
      </p:sp>
      <p:sp>
        <p:nvSpPr>
          <p:cNvPr id="305" name="Google Shape;305;p17"/>
          <p:cNvSpPr/>
          <p:nvPr/>
        </p:nvSpPr>
        <p:spPr>
          <a:xfrm>
            <a:off x="1589800" y="2440175"/>
            <a:ext cx="6240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2758700" y="2440050"/>
            <a:ext cx="7626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4190700" y="2440050"/>
            <a:ext cx="7626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1575650" y="3534875"/>
            <a:ext cx="7626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2883175" y="3534875"/>
            <a:ext cx="7626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4190700" y="3534875"/>
            <a:ext cx="762600" cy="58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311" name="Google Shape;311;p17"/>
          <p:cNvCxnSpPr>
            <a:stCxn id="305" idx="6"/>
            <a:endCxn id="306" idx="2"/>
          </p:cNvCxnSpPr>
          <p:nvPr/>
        </p:nvCxnSpPr>
        <p:spPr>
          <a:xfrm>
            <a:off x="2213800" y="2731175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7"/>
          <p:cNvCxnSpPr>
            <a:stCxn id="306" idx="6"/>
            <a:endCxn id="307" idx="2"/>
          </p:cNvCxnSpPr>
          <p:nvPr/>
        </p:nvCxnSpPr>
        <p:spPr>
          <a:xfrm>
            <a:off x="3521300" y="2731050"/>
            <a:ext cx="6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7"/>
          <p:cNvCxnSpPr>
            <a:stCxn id="306" idx="4"/>
            <a:endCxn id="309" idx="0"/>
          </p:cNvCxnSpPr>
          <p:nvPr/>
        </p:nvCxnSpPr>
        <p:spPr>
          <a:xfrm>
            <a:off x="3140000" y="3022050"/>
            <a:ext cx="1245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7"/>
          <p:cNvCxnSpPr>
            <a:stCxn id="310" idx="1"/>
            <a:endCxn id="306" idx="5"/>
          </p:cNvCxnSpPr>
          <p:nvPr/>
        </p:nvCxnSpPr>
        <p:spPr>
          <a:xfrm rot="10800000">
            <a:off x="3409580" y="2936707"/>
            <a:ext cx="8928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stCxn id="309" idx="6"/>
            <a:endCxn id="310" idx="2"/>
          </p:cNvCxnSpPr>
          <p:nvPr/>
        </p:nvCxnSpPr>
        <p:spPr>
          <a:xfrm>
            <a:off x="3645775" y="3825875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>
            <a:stCxn id="308" idx="6"/>
            <a:endCxn id="309" idx="2"/>
          </p:cNvCxnSpPr>
          <p:nvPr/>
        </p:nvCxnSpPr>
        <p:spPr>
          <a:xfrm>
            <a:off x="2338250" y="3825875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7"/>
          <p:cNvCxnSpPr>
            <a:stCxn id="308" idx="0"/>
            <a:endCxn id="305" idx="4"/>
          </p:cNvCxnSpPr>
          <p:nvPr/>
        </p:nvCxnSpPr>
        <p:spPr>
          <a:xfrm rot="10800000">
            <a:off x="1901750" y="3022175"/>
            <a:ext cx="552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17"/>
          <p:cNvSpPr txBox="1"/>
          <p:nvPr/>
        </p:nvSpPr>
        <p:spPr>
          <a:xfrm>
            <a:off x="5622700" y="2816700"/>
            <a:ext cx="231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Here,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B-&gt; E-&gt; F-&gt;B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is a cycle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1303800" y="598575"/>
            <a:ext cx="7030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Quick recap</a:t>
            </a:r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1303800" y="1441850"/>
            <a:ext cx="70305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 DFS works?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475" y="2112050"/>
            <a:ext cx="3041125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 Idea</a:t>
            </a:r>
            <a:endParaRPr sz="2500"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166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Colours</a:t>
            </a:r>
            <a:endParaRPr b="1" sz="18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White -&gt; unvisited nodes</a:t>
            </a:r>
            <a:endParaRPr b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Gray -&gt; visited but not completely </a:t>
            </a:r>
            <a:r>
              <a:rPr b="1" lang="en" sz="1600"/>
              <a:t>processed</a:t>
            </a:r>
            <a:r>
              <a:rPr b="1" lang="en" sz="1600"/>
              <a:t> yet</a:t>
            </a:r>
            <a:endParaRPr b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Black -&gt; visited and completely processed</a:t>
            </a:r>
            <a:endParaRPr b="1" sz="16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 Idea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303800" y="1300950"/>
            <a:ext cx="70305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Modify</a:t>
            </a:r>
            <a:r>
              <a:rPr b="1" lang="en" sz="1600"/>
              <a:t> DFS such that it looks for both white and gray nodes.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If it gets a white node, move on.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If it gets a gray node, stop and return true.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If after the end of the </a:t>
            </a:r>
            <a:r>
              <a:rPr b="1" lang="en" sz="1600"/>
              <a:t>traversal, no cycle is found return false.</a:t>
            </a:r>
            <a:r>
              <a:rPr b="1" lang="en" sz="1600"/>
              <a:t> </a:t>
            </a:r>
            <a:endParaRPr b="1" sz="16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 Idea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1303800" y="142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REMEMBER:</a:t>
            </a:r>
            <a:endParaRPr b="1" i="1"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/>
              <a:t>GRAY </a:t>
            </a:r>
            <a:r>
              <a:rPr b="1" i="1" lang="en" sz="1800"/>
              <a:t>-</a:t>
            </a:r>
            <a:r>
              <a:rPr b="1" i="1" lang="en" sz="1800"/>
              <a:t>&gt; GRAY EDGE = CYCLE</a:t>
            </a:r>
            <a:endParaRPr b="1"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875" y="233150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