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321" r:id="rId6"/>
    <p:sldId id="285" r:id="rId8"/>
    <p:sldId id="343" r:id="rId9"/>
    <p:sldId id="345" r:id="rId10"/>
    <p:sldId id="346" r:id="rId11"/>
    <p:sldId id="323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9" r:id="rId22"/>
    <p:sldId id="357" r:id="rId23"/>
    <p:sldId id="358" r:id="rId24"/>
    <p:sldId id="315" r:id="rId25"/>
    <p:sldId id="316" r:id="rId26"/>
    <p:sldId id="360" r:id="rId27"/>
    <p:sldId id="317" r:id="rId28"/>
    <p:sldId id="318" r:id="rId29"/>
    <p:sldId id="319" r:id="rId30"/>
    <p:sldId id="320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04D"/>
    <a:srgbClr val="93CD66"/>
    <a:srgbClr val="D6ECC6"/>
    <a:srgbClr val="ADBBC3"/>
    <a:srgbClr val="7E94A2"/>
    <a:srgbClr val="465761"/>
    <a:srgbClr val="EC8558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84813" autoAdjust="0"/>
  </p:normalViewPr>
  <p:slideViewPr>
    <p:cSldViewPr snapToGrid="0" snapToObjects="1">
      <p:cViewPr varScale="1">
        <p:scale>
          <a:sx n="72" d="100"/>
          <a:sy n="72" d="100"/>
        </p:scale>
        <p:origin x="-1302" y="-102"/>
      </p:cViewPr>
      <p:guideLst>
        <p:guide orient="horz" pos="2162"/>
        <p:guide orient="horz" pos="459"/>
        <p:guide orient="horz" pos="3853"/>
        <p:guide pos="3840"/>
        <p:guide pos="666"/>
        <p:guide pos="70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rt\Desktop\&#30334;&#24230;AI&#27979;&#35797;&#32467;&#26524;&#22270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rt\Desktop\&#30334;&#24230;AI&#27979;&#35797;&#32467;&#26524;&#22270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mart\Desktop\&#30334;&#24230;AI&#27979;&#35797;&#32467;&#26524;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果蔬食材识别接口测试鸡毛菜结果图</a:t>
            </a:r>
          </a:p>
        </c:rich>
      </c:tx>
      <c:layout>
        <c:manualLayout>
          <c:xMode val="edge"/>
          <c:yMode val="edge"/>
          <c:x val="0.117255396225731"/>
          <c:y val="0.037989173688849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[百度AI测试结果图表.xlsx]原生接口测试结果!$A$2:$M$2</c:f>
              <c:strCache>
                <c:ptCount val="13"/>
                <c:pt idx="0">
                  <c:v>上海青</c:v>
                </c:pt>
                <c:pt idx="1">
                  <c:v>油菜</c:v>
                </c:pt>
                <c:pt idx="2">
                  <c:v>空心菜</c:v>
                </c:pt>
                <c:pt idx="3">
                  <c:v>米苋</c:v>
                </c:pt>
                <c:pt idx="4">
                  <c:v>苜蓿菜</c:v>
                </c:pt>
                <c:pt idx="5">
                  <c:v>莼菜</c:v>
                </c:pt>
                <c:pt idx="6">
                  <c:v>菜豆</c:v>
                </c:pt>
                <c:pt idx="7">
                  <c:v>菠菜</c:v>
                </c:pt>
                <c:pt idx="8">
                  <c:v>豆瓣菜</c:v>
                </c:pt>
                <c:pt idx="9">
                  <c:v>青菜</c:v>
                </c:pt>
                <c:pt idx="10">
                  <c:v>非果蔬食材</c:v>
                </c:pt>
                <c:pt idx="11">
                  <c:v>马兰头</c:v>
                </c:pt>
                <c:pt idx="12">
                  <c:v>黄秋葵</c:v>
                </c:pt>
              </c:strCache>
            </c:strRef>
          </c:cat>
          <c:val>
            <c:numRef>
              <c:f>[百度AI测试结果图表.xlsx]原生接口测试结果!$A$3:$M$3</c:f>
              <c:numCache>
                <c:formatCode>General</c:formatCode>
                <c:ptCount val="13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28</c:v>
                </c:pt>
                <c:pt idx="10">
                  <c:v>596</c:v>
                </c:pt>
                <c:pt idx="11">
                  <c:v>3</c:v>
                </c:pt>
                <c:pt idx="1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864793095818"/>
          <c:y val="0.2004056047197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果蔬食材识别接口测试鸡毛菜结果图</a:t>
            </a:r>
            <a:endParaRPr lang="zh-CN" altLang="en-US"/>
          </a:p>
        </c:rich>
      </c:tx>
      <c:layout>
        <c:manualLayout>
          <c:xMode val="edge"/>
          <c:yMode val="edge"/>
          <c:x val="0.11584843496746"/>
          <c:y val="0.03052922243956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[百度AI测试结果图表.xlsx]原生接口测试结果!$A$5:$J$5</c:f>
              <c:strCache>
                <c:ptCount val="10"/>
                <c:pt idx="0">
                  <c:v>上海青</c:v>
                </c:pt>
                <c:pt idx="1">
                  <c:v>包心芥菜</c:v>
                </c:pt>
                <c:pt idx="2">
                  <c:v>小青菜</c:v>
                </c:pt>
                <c:pt idx="3">
                  <c:v>样芹菜</c:v>
                </c:pt>
                <c:pt idx="4">
                  <c:v>油菜</c:v>
                </c:pt>
                <c:pt idx="5">
                  <c:v>芥菜</c:v>
                </c:pt>
                <c:pt idx="6">
                  <c:v>菜心</c:v>
                </c:pt>
                <c:pt idx="7">
                  <c:v>西芹</c:v>
                </c:pt>
                <c:pt idx="8">
                  <c:v>青菜</c:v>
                </c:pt>
                <c:pt idx="9">
                  <c:v>非果蔬食材</c:v>
                </c:pt>
              </c:strCache>
            </c:strRef>
          </c:cat>
          <c:val>
            <c:numRef>
              <c:f>[百度AI测试结果图表.xlsx]原生接口测试结果!$A$6:$J$6</c:f>
              <c:numCache>
                <c:formatCode>General</c:formatCode>
                <c:ptCount val="10"/>
                <c:pt idx="0">
                  <c:v>90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86</c:v>
                </c:pt>
                <c:pt idx="5">
                  <c:v>17</c:v>
                </c:pt>
                <c:pt idx="6">
                  <c:v>17</c:v>
                </c:pt>
                <c:pt idx="7">
                  <c:v>3</c:v>
                </c:pt>
                <c:pt idx="8">
                  <c:v>115</c:v>
                </c:pt>
                <c:pt idx="9">
                  <c:v>324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果蔬食材识别接口测试芹菜结果图</a:t>
            </a:r>
            <a:endParaRPr lang="zh-CN" altLang="en-US"/>
          </a:p>
        </c:rich>
      </c:tx>
      <c:layout>
        <c:manualLayout>
          <c:xMode val="edge"/>
          <c:yMode val="edge"/>
          <c:x val="0.13922942206655"/>
          <c:y val="0.021893244370308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0.0307668032169981"/>
                  <c:y val="-0.13337548706627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[百度AI测试结果图表.xlsx]原生接口测试结果!$A$8:$G$8</c:f>
              <c:strCache>
                <c:ptCount val="7"/>
                <c:pt idx="0">
                  <c:v>小香菜</c:v>
                </c:pt>
                <c:pt idx="1">
                  <c:v>样芹菜</c:v>
                </c:pt>
                <c:pt idx="2">
                  <c:v>芥菜</c:v>
                </c:pt>
                <c:pt idx="3">
                  <c:v>芹菜</c:v>
                </c:pt>
                <c:pt idx="4">
                  <c:v>苦菊</c:v>
                </c:pt>
                <c:pt idx="5">
                  <c:v>西芹</c:v>
                </c:pt>
                <c:pt idx="6">
                  <c:v>非果蔬食材</c:v>
                </c:pt>
              </c:strCache>
            </c:strRef>
          </c:cat>
          <c:val>
            <c:numRef>
              <c:f>[百度AI测试结果图表.xlsx]原生接口测试结果!$A$9:$G$9</c:f>
              <c:numCache>
                <c:formatCode>General</c:formatCode>
                <c:ptCount val="7"/>
                <c:pt idx="0">
                  <c:v>64</c:v>
                </c:pt>
                <c:pt idx="1">
                  <c:v>256</c:v>
                </c:pt>
                <c:pt idx="2">
                  <c:v>4</c:v>
                </c:pt>
                <c:pt idx="3">
                  <c:v>70</c:v>
                </c:pt>
                <c:pt idx="4">
                  <c:v>1</c:v>
                </c:pt>
                <c:pt idx="5">
                  <c:v>1</c:v>
                </c:pt>
                <c:pt idx="6">
                  <c:v>260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57F80-85F9-4FA5-8F24-351BB0FA0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7</a:t>
            </a:r>
            <a:r>
              <a:rPr lang="zh-CN" altLang="en-US" dirty="0"/>
              <a:t>：达不到业务要求，包括准确性  响应速度  已使用、维护  和  费用成本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3A48-D803-4AEB-A458-79B68C6B40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465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8605" t="970" r="25315" b="9353"/>
          <a:stretch>
            <a:fillRect/>
          </a:stretch>
        </p:blipFill>
        <p:spPr>
          <a:xfrm>
            <a:off x="-19251" y="19251"/>
            <a:ext cx="12214459" cy="6833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 userDrawn="1"/>
        </p:nvPicPr>
        <p:blipFill rotWithShape="1">
          <a:blip r:embed="rId2"/>
          <a:srcRect l="27003" r="27052" b="9880"/>
          <a:stretch>
            <a:fillRect/>
          </a:stretch>
        </p:blipFill>
        <p:spPr>
          <a:xfrm>
            <a:off x="0" y="0"/>
            <a:ext cx="12179030" cy="6867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 userDrawn="1"/>
        </p:nvPicPr>
        <p:blipFill rotWithShape="1">
          <a:blip r:embed="rId2"/>
          <a:srcRect l="27003" t="89496" r="26971" b="7254"/>
          <a:stretch>
            <a:fillRect/>
          </a:stretch>
        </p:blipFill>
        <p:spPr>
          <a:xfrm>
            <a:off x="-1" y="6635750"/>
            <a:ext cx="12200467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smtClean="0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Impact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如有建议请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联系 </a:t>
            </a:r>
            <a:r>
              <a:rPr lang="zh-CN" altLang="en-US" sz="1335" dirty="0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838838" y="417486"/>
            <a:ext cx="3997338" cy="4025730"/>
            <a:chOff x="8948738" y="746125"/>
            <a:chExt cx="5364162" cy="5402263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24353" y="775950"/>
            <a:ext cx="184731" cy="31547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>
            <a:bevelB/>
          </a:sp3d>
        </p:spPr>
        <p:txBody>
          <a:bodyPr wrap="none" rtlCol="0">
            <a:spAutoFit/>
          </a:bodyPr>
          <a:lstStyle/>
          <a:p>
            <a:endParaRPr lang="zh-CN" altLang="en-US" sz="199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7944" y="1187378"/>
            <a:ext cx="637857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接口测试结果说明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0860" y="1656535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>
                    <a:lumMod val="95000"/>
                  </a:schemeClr>
                </a:solidFill>
              </a:rPr>
              <a:t>2017</a:t>
            </a:r>
            <a:endParaRPr lang="zh-CN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5327" y="466253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+mj-lt"/>
              </a:rPr>
              <a:t>创新实验室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20127" y="5320395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+mj-lt"/>
              </a:rPr>
              <a:t>马睿涛</a:t>
            </a: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  <p:transition spd="slow" advTm="1396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393825" y="5738495"/>
          <a:ext cx="812800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706755"/>
                <a:gridCol w="918845"/>
              </a:tblGrid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上海青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包心芥菜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小青菜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样芹菜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油菜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芥菜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菜心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西芹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青菜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非果蔬食材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90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86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115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324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80135"/>
            <a:ext cx="503174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测试结果：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单品种，准确率很低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34.0%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用时：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656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张图片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525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398135" y="2202180"/>
          <a:ext cx="5132705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2571115" y="5786755"/>
          <a:ext cx="5689600" cy="7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657860"/>
                <a:gridCol w="96774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小香菜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样芹菜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芥菜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芹菜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苦菊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西芹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非果蔬食材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256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260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80135"/>
            <a:ext cx="503174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测试结果：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单品种，准确率低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49.8%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用时：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656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张图片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492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5304155" y="2178050"/>
          <a:ext cx="5263515" cy="315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9280" y="1536700"/>
            <a:ext cx="59207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果蔬食材识别总结：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准确率很低，达不到要求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2.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无法识别多品种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市场拍摄照片识别率更低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4.当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蔬菜</a:t>
            </a: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有切开、籽粒、炒熟时，通常会识别错误</a:t>
            </a:r>
            <a:endParaRPr lang="en-US" altLang="zh-CN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5.多品种组合，识别为“非果蔬食材”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，场景受限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86267" y="655597"/>
              <a:ext cx="475180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文字识别接口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(OCR)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50925"/>
            <a:ext cx="503174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接口简介：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识别图片中的文字信息</a:t>
            </a:r>
            <a:endParaRPr lang="zh-CN" altLang="en-US" sz="2000" kern="1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2415" y="3056255"/>
            <a:ext cx="5116195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sz="2000" kern="1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上传图片支持格式：png、jpg、jpeg、bmp、gif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图片大小限额：不超过4M  [30px,  4096px]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QPS=5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通用文字识别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高精度文字识别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识别结果按行返回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7895" y="1050925"/>
            <a:ext cx="5768340" cy="4231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2415" y="1340485"/>
            <a:ext cx="5031740" cy="10147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场景一：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互联网上爬取的图片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通用文字识别（含位置信息版）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0590" y="3039110"/>
            <a:ext cx="6142990" cy="1495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4842510"/>
            <a:ext cx="9973310" cy="15354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7" name="组合 6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" name="等腰三角形 12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6267" y="655597"/>
              <a:ext cx="475180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文字识别接口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(OCR)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62890" y="1013460"/>
            <a:ext cx="5031740" cy="163004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场景二：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档案数据图片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通用文字识别（含位置信息版）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通用文字识别（高精度版）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2536825"/>
            <a:ext cx="8447405" cy="1571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4272280"/>
            <a:ext cx="9418955" cy="119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" y="5559425"/>
            <a:ext cx="6704965" cy="11525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5" name="等腰三角形 2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86267" y="655597"/>
              <a:ext cx="475180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文字识别接口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(OCR)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025" y="1102360"/>
            <a:ext cx="99942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文字识别总结：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</a:t>
            </a:r>
            <a:r>
              <a:rPr 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百度</a:t>
            </a: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AI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文字识别支持不同字体，无乱码，北京文通有乱码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2.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准确率：高精度文字识别</a:t>
            </a: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通用文字识别</a:t>
            </a:r>
            <a:r>
              <a:rPr lang="en-US" alt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北京文通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通用文字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识别</a:t>
            </a:r>
            <a:r>
              <a:rPr 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有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漏行</a:t>
            </a:r>
            <a:r>
              <a:rPr 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、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漏子</a:t>
            </a:r>
            <a:r>
              <a:rPr 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、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漏标点</a:t>
            </a:r>
            <a:r>
              <a:rPr 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，丢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偏旁</a:t>
            </a:r>
            <a:r>
              <a:rPr lang="zh-CN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，多字，多换行，错识</a:t>
            </a:r>
            <a:endParaRPr lang="zh-CN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4</a:t>
            </a:r>
            <a:r>
              <a:rPr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.高精度版准确性高很多，且能对标点，特殊字符有更高识别率。</a:t>
            </a:r>
            <a:endParaRPr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4" name="组合 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" name="等腰三角形 12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6267" y="655597"/>
              <a:ext cx="475180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文字识别接口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(OCR)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86267" y="655597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人脸识别接口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50925"/>
            <a:ext cx="548513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接口简介：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人脸检测：检测照片中人脸并定位，返回人脸数等属性值</a:t>
            </a:r>
            <a:endParaRPr lang="zh-CN" altLang="en-US" sz="2000" kern="100" dirty="0" err="1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人脸查找：基于用户组查找人脸</a:t>
            </a:r>
            <a:endParaRPr lang="zh-CN" altLang="en-US" sz="2000" kern="100" dirty="0" err="1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2415" y="4410075"/>
            <a:ext cx="755777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sz="2000" kern="1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上传图片支持格式：png、jpg、jpeg、bmp，不支持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gif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人脸检测 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QPS=5  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2M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人脸查找 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QPS=5  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10M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人脸库结构见右图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372995"/>
            <a:ext cx="5238115" cy="1761490"/>
          </a:xfrm>
          <a:prstGeom prst="rect">
            <a:avLst/>
          </a:prstGeom>
        </p:spPr>
      </p:pic>
      <p:pic>
        <p:nvPicPr>
          <p:cNvPr id="4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35" y="2707640"/>
            <a:ext cx="2334895" cy="3640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9580" y="1074420"/>
            <a:ext cx="486918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人脸检测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" y="1901825"/>
            <a:ext cx="94818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人脸检测：检测照片中是否有人脸，人脸个数，是人脸的可能性，以及该脸的颜值、脸型、位置，可能年龄等信息多维度信息。如下图测试结果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4335" y="2766060"/>
            <a:ext cx="3001010" cy="318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30" y="2765425"/>
            <a:ext cx="2683510" cy="318516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2" name="等腰三角形 21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6267" y="655597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人脸识别接口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9580" y="1074420"/>
            <a:ext cx="486918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人脸查找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" y="1718310"/>
            <a:ext cx="9481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人脸查找：人脸查找需自建人脸库，并在库中上传用户照片到指定组，根据上传照片在指定组中查找。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人脸库、用户组、用户和用户下的人脸层级关系如右下如图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2" name="等腰三角形 21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6267" y="655597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人脸识别接口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4360" y="2548255"/>
            <a:ext cx="2334895" cy="3640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9"/>
          <p:cNvGrpSpPr/>
          <p:nvPr/>
        </p:nvGrpSpPr>
        <p:grpSpPr>
          <a:xfrm>
            <a:off x="1580383" y="1287982"/>
            <a:ext cx="3292007" cy="720849"/>
            <a:chOff x="1247965" y="959103"/>
            <a:chExt cx="3292007" cy="720849"/>
          </a:xfrm>
        </p:grpSpPr>
        <p:grpSp>
          <p:nvGrpSpPr>
            <p:cNvPr id="36" name="组 5"/>
            <p:cNvGrpSpPr/>
            <p:nvPr/>
          </p:nvGrpSpPr>
          <p:grpSpPr>
            <a:xfrm>
              <a:off x="1562457" y="959103"/>
              <a:ext cx="2977515" cy="720849"/>
              <a:chOff x="1226609" y="822642"/>
              <a:chExt cx="2977515" cy="720849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226609" y="822642"/>
                <a:ext cx="297751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ONE    AI</a:t>
                </a:r>
                <a:r>
                  <a:rPr kumimoji="1" lang="zh-CN" sz="2400" dirty="0" smtClean="0"/>
                  <a:t>产品</a:t>
                </a:r>
                <a:r>
                  <a:rPr kumimoji="1" lang="zh-CN" altLang="en-US" sz="2400" dirty="0" smtClean="0"/>
                  <a:t>接口</a:t>
                </a:r>
                <a:endParaRPr kumimoji="1" lang="zh-CN" altLang="en-US" sz="2400" dirty="0" smtClean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26609" y="1172651"/>
                <a:ext cx="251317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400" dirty="0"/>
              </a:p>
            </p:txBody>
          </p:sp>
        </p:grpSp>
        <p:grpSp>
          <p:nvGrpSpPr>
            <p:cNvPr id="37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3" name="组 9"/>
          <p:cNvGrpSpPr/>
          <p:nvPr/>
        </p:nvGrpSpPr>
        <p:grpSpPr>
          <a:xfrm>
            <a:off x="3699544" y="3526195"/>
            <a:ext cx="3403767" cy="706879"/>
            <a:chOff x="1247965" y="959103"/>
            <a:chExt cx="3403767" cy="706879"/>
          </a:xfrm>
        </p:grpSpPr>
        <p:grpSp>
          <p:nvGrpSpPr>
            <p:cNvPr id="64" name="组 5"/>
            <p:cNvGrpSpPr/>
            <p:nvPr/>
          </p:nvGrpSpPr>
          <p:grpSpPr>
            <a:xfrm>
              <a:off x="1562457" y="959103"/>
              <a:ext cx="3089275" cy="706879"/>
              <a:chOff x="1226609" y="822642"/>
              <a:chExt cx="3089275" cy="706879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226609" y="822642"/>
                <a:ext cx="308927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TWO   </a:t>
                </a:r>
                <a:r>
                  <a:rPr kumimoji="1" lang="zh-CN" altLang="en-US" sz="2400" dirty="0" smtClean="0"/>
                  <a:t>定制化接口</a:t>
                </a:r>
                <a:endParaRPr kumimoji="1" lang="zh-CN" altLang="en-US" sz="24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26609" y="1158681"/>
                <a:ext cx="251317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400" dirty="0"/>
              </a:p>
            </p:txBody>
          </p:sp>
        </p:grpSp>
        <p:grpSp>
          <p:nvGrpSpPr>
            <p:cNvPr id="65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797375" y="-4147234"/>
            <a:ext cx="8750402" cy="8812555"/>
            <a:chOff x="8948738" y="746125"/>
            <a:chExt cx="5364162" cy="5402263"/>
          </a:xfrm>
        </p:grpSpPr>
        <p:sp>
          <p:nvSpPr>
            <p:cNvPr id="9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 9"/>
          <p:cNvGrpSpPr/>
          <p:nvPr/>
        </p:nvGrpSpPr>
        <p:grpSpPr>
          <a:xfrm>
            <a:off x="7346984" y="5352455"/>
            <a:ext cx="2827662" cy="706879"/>
            <a:chOff x="1247965" y="959103"/>
            <a:chExt cx="2827662" cy="706879"/>
          </a:xfrm>
        </p:grpSpPr>
        <p:grpSp>
          <p:nvGrpSpPr>
            <p:cNvPr id="3" name="组 5"/>
            <p:cNvGrpSpPr/>
            <p:nvPr/>
          </p:nvGrpSpPr>
          <p:grpSpPr>
            <a:xfrm>
              <a:off x="1562457" y="959103"/>
              <a:ext cx="2513170" cy="706879"/>
              <a:chOff x="1226609" y="822642"/>
              <a:chExt cx="2513170" cy="70687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226609" y="822642"/>
                <a:ext cx="233997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THREE   </a:t>
                </a:r>
                <a:r>
                  <a:rPr kumimoji="1" lang="zh-CN" altLang="en-US" sz="2400" dirty="0" smtClean="0"/>
                  <a:t>总结</a:t>
                </a:r>
                <a:endParaRPr kumimoji="1" lang="zh-CN" altLang="en-US" sz="2400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226609" y="1158681"/>
                <a:ext cx="251317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400" dirty="0"/>
              </a:p>
            </p:txBody>
          </p:sp>
        </p:grpSp>
        <p:grpSp>
          <p:nvGrpSpPr>
            <p:cNvPr id="6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9580" y="1074420"/>
            <a:ext cx="486918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人脸查找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1"/>
          <a:srcRect r="1711"/>
          <a:stretch>
            <a:fillRect/>
          </a:stretch>
        </p:blipFill>
        <p:spPr>
          <a:xfrm>
            <a:off x="440055" y="2169160"/>
            <a:ext cx="11091545" cy="75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3506470"/>
            <a:ext cx="11121390" cy="934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5208270"/>
            <a:ext cx="11121390" cy="1017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0055" y="1800860"/>
            <a:ext cx="5002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查到有两个已建组 woman  g_man</a:t>
            </a:r>
            <a:endParaRPr lang="zh-CN" altLang="en-US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580" y="3138170"/>
            <a:ext cx="5002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2.g_man组有3个用户uid1 uid2 uid3</a:t>
            </a:r>
            <a:endParaRPr lang="en-US" altLang="zh-CN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4839970"/>
            <a:ext cx="5002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3.在g_man组查找mrt4 找到了</a:t>
            </a:r>
            <a:endParaRPr lang="en-US" altLang="zh-CN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20" name="组合 1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" name="等腰三角形 29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86267" y="655597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人脸识别接口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89280" y="1256030"/>
            <a:ext cx="8341995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人脸测试结果分析：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1.返回结果只有组号、用户编号、相似度，需开发者自己实现可视化界面，如下图示例。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2.相似查找包含于相同查找，返回结果相似度很高时如99%以上可认为是同一人。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对于不同用户组、组内不同用户的管理同样需要用户开发可视化界面。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4" name="图片 15" descr="相同相似图片检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2969895"/>
            <a:ext cx="6385560" cy="34283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20" name="组合 1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" name="等腰三角形 29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86267" y="655597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人脸识别接口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8532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2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3425" y="2792675"/>
            <a:ext cx="748538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定制化接口</a:t>
            </a:r>
            <a:endParaRPr lang="zh-CN" altLang="en-US" sz="115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1005" y="941070"/>
            <a:ext cx="486918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定制化简介</a:t>
            </a:r>
            <a:endParaRPr lang="zh-CN" altLang="en-US" sz="20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36246" y="262659"/>
            <a:ext cx="3622616" cy="585297"/>
            <a:chOff x="808977" y="570404"/>
            <a:chExt cx="5902156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08977" y="609120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28720" y="671116"/>
              <a:ext cx="2780939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什么定制化</a:t>
              </a: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21005" y="2717165"/>
            <a:ext cx="6839585" cy="224536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sz="2000" kern="1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上传图片支持格式：png、jpg、jpeg、bmp、gif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最多可上传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zip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包，每个包不超过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500M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QPS=5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不提供并发</a:t>
            </a:r>
            <a:endParaRPr 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限额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模型训练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1-3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个工作日，上线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3-5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个工作日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010" y="1494155"/>
            <a:ext cx="10241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定制化就是用户自己准备数据，用百度提供的算法训练属于用户自己的模型，模型训练好经上线后可</a:t>
            </a:r>
            <a:endParaRPr lang="zh-CN" altLang="en-US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提供接口调用。</a:t>
            </a:r>
            <a:endParaRPr lang="zh-CN" altLang="en-US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145" y="1907540"/>
            <a:ext cx="4152265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04494" y="262659"/>
            <a:ext cx="3654368" cy="585297"/>
            <a:chOff x="757245" y="570404"/>
            <a:chExt cx="5953888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57245" y="582221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28720" y="671116"/>
              <a:ext cx="3774131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定制化蔬菜识别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4520" y="1134110"/>
            <a:ext cx="114642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训练数据介绍：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定制化蔬菜识别采用追溯云提供的市场拍摄照片，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下图是已上传人工拍摄照片数据，已分好三类 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jmc(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鸡毛菜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qingcai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（青菜）、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qc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（芹菜），每种类别共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656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张照片，经模型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训练上线，达到</a:t>
            </a:r>
            <a:r>
              <a:rPr 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F1=1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。但是该指标是对上传数据的测试统计，对其他数据识别的准确性还有待检测。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6232525"/>
            <a:ext cx="8417560" cy="487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3433445"/>
            <a:ext cx="7793355" cy="2383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9580" y="1074420"/>
            <a:ext cx="486918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定制化蔬菜识别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6723" y="262659"/>
            <a:ext cx="3632139" cy="585297"/>
            <a:chOff x="793461" y="570404"/>
            <a:chExt cx="5917672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3461" y="61015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28720" y="671116"/>
              <a:ext cx="2780939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定制化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接口</a:t>
              </a: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5150" y="1801495"/>
            <a:ext cx="114642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测试数据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结果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经测试，测试结果很不准，不符合预期，说明模型出现了过拟合，泛化性不强。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3051175"/>
            <a:ext cx="6943090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3480"/>
          <a:stretch>
            <a:fillRect/>
          </a:stretch>
        </p:blipFill>
        <p:spPr>
          <a:xfrm>
            <a:off x="256540" y="4831715"/>
            <a:ext cx="114998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4020" y="262659"/>
            <a:ext cx="3644842" cy="585297"/>
            <a:chOff x="772764" y="570404"/>
            <a:chExt cx="5938369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72764" y="628778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28720" y="671116"/>
              <a:ext cx="3774131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定制化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接口总结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49580" y="2232660"/>
            <a:ext cx="11464290" cy="3905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调用速度慢。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406400" algn="l" fontAlgn="auto">
              <a:lnSpc>
                <a:spcPct val="9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原生接口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656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张待测数据 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508s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测完。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406400" algn="l" fontAlgn="auto">
              <a:lnSpc>
                <a:spcPct val="9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定制化接口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91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张 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583s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测完。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应用场景更细化。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406400" algn="l" fontAlgn="auto">
              <a:lnSpc>
                <a:spcPct val="9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同为果蔬识别，但是定制化模型针对数据可细化为实物拍摄数据。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更高准确性但过拟合。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模型训练后有很高的F1，但是对训练模型外的数据测试结果很不准。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4.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训练数据受限。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上传数据集数量限制（最多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个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zip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包，每个最大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500M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）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调用受限。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免费版不提供并发，调用次数有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500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次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天限额要求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模型</a:t>
            </a:r>
            <a:r>
              <a:rPr 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上线时间长</a:t>
            </a:r>
            <a:endParaRPr lang="zh-CN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</a:t>
            </a:r>
            <a:endParaRPr lang="en-US" altLang="zh-CN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7.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预计不久要出收费文档。</a:t>
            </a:r>
            <a:endParaRPr lang="zh-CN" altLang="en-US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85623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3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1625" y="2787595"/>
            <a:ext cx="310388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总结</a:t>
            </a:r>
            <a:endParaRPr lang="zh-CN" altLang="en-US" sz="115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6593" y="262659"/>
            <a:ext cx="3582269" cy="585297"/>
            <a:chOff x="874712" y="570404"/>
            <a:chExt cx="5836421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90030" y="644297"/>
              <a:ext cx="820418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28720" y="671116"/>
              <a:ext cx="1291150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747395" y="1466215"/>
            <a:ext cx="1009840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准确率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人脸查找和高精度文字识别的准确率较高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其他接口准确率有待提高。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成本费用：目前文字识别已公布收费标准，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未来不久其他接口一定收费。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不提供模型调参：根据具体业务场景，需要微调模型参数，百度</a:t>
            </a:r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不支持。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4.定制化模型周期长：训练1-3个工作日，上线3-5个工作日，定制化模型训练或能得到满足自己需要的功能，但是需要大量的标注样本。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5.接口的展示效果需自己实现。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</a:t>
            </a:r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PM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申请</a:t>
            </a:r>
            <a:r>
              <a:rPr 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更高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限额，需提供公司认证，开发者手机，并被询问应用场景。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/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百度</a:t>
            </a:r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接口不够成熟，应用面虽广但是细分领域准确度达不到业务要求。</a:t>
            </a:r>
            <a:endParaRPr lang="zh-CN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1491981" y="1928569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US" altLang="zh-CN" sz="9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  <a:endParaRPr lang="en-US" altLang="zh-CN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4986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US" altLang="zh-CN" sz="9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  <a:endParaRPr lang="en-US" altLang="zh-CN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5113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US" altLang="zh-CN" sz="9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  <a:endParaRPr lang="en-US" altLang="zh-CN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5240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THANK YOU</a:t>
            </a:r>
            <a:endParaRPr lang="en-US" altLang="zh-CN" sz="9600" dirty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FOR WATCHING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3210900" y="400719"/>
            <a:ext cx="5932136" cy="5974271"/>
            <a:chOff x="8948738" y="746125"/>
            <a:chExt cx="5364162" cy="5402263"/>
          </a:xfrm>
        </p:grpSpPr>
        <p:sp>
          <p:nvSpPr>
            <p:cNvPr id="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1"/>
            <p:cNvSpPr/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2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"/>
            <p:cNvSpPr/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"/>
            <p:cNvSpPr/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9"/>
            <p:cNvSpPr/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0"/>
            <p:cNvSpPr/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1"/>
            <p:cNvSpPr/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2"/>
            <p:cNvSpPr/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3"/>
            <p:cNvSpPr/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4"/>
            <p:cNvSpPr/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5"/>
            <p:cNvSpPr/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6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8"/>
            <p:cNvSpPr/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9"/>
            <p:cNvSpPr/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1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2"/>
            <p:cNvSpPr/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3"/>
            <p:cNvSpPr/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4"/>
            <p:cNvSpPr/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5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7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8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9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0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1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2"/>
            <p:cNvSpPr/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3"/>
            <p:cNvSpPr/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7"/>
            <p:cNvSpPr/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8"/>
            <p:cNvSpPr/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0"/>
            <p:cNvSpPr/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1"/>
            <p:cNvSpPr/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2"/>
            <p:cNvSpPr/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3"/>
            <p:cNvSpPr/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4"/>
            <p:cNvSpPr/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5"/>
            <p:cNvSpPr/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6"/>
            <p:cNvSpPr/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7"/>
            <p:cNvSpPr/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8"/>
            <p:cNvSpPr/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9"/>
            <p:cNvSpPr/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0"/>
            <p:cNvSpPr/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1"/>
            <p:cNvSpPr/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2"/>
            <p:cNvSpPr/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3"/>
            <p:cNvSpPr/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4"/>
            <p:cNvSpPr/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5"/>
            <p:cNvSpPr/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6"/>
            <p:cNvSpPr/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7"/>
            <p:cNvSpPr/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8"/>
            <p:cNvSpPr/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9"/>
            <p:cNvSpPr/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0"/>
            <p:cNvSpPr/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1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2"/>
            <p:cNvSpPr/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3"/>
            <p:cNvSpPr/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4"/>
            <p:cNvSpPr/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5"/>
            <p:cNvSpPr/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6"/>
            <p:cNvSpPr/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7"/>
            <p:cNvSpPr/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8"/>
            <p:cNvSpPr/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9"/>
            <p:cNvSpPr/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0"/>
            <p:cNvSpPr/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1"/>
            <p:cNvSpPr/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2"/>
            <p:cNvSpPr/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3"/>
            <p:cNvSpPr/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4"/>
            <p:cNvSpPr/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5"/>
            <p:cNvSpPr/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7169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1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1700" y="2726635"/>
            <a:ext cx="719010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AI</a:t>
            </a:r>
            <a:r>
              <a:rPr lang="zh-CN" altLang="en-US" sz="115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产品接口</a:t>
            </a:r>
            <a:endParaRPr lang="zh-CN" altLang="en-US" sz="115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0052" y="262659"/>
            <a:ext cx="3658810" cy="585297"/>
            <a:chOff x="750008" y="570404"/>
            <a:chExt cx="5961125" cy="953595"/>
          </a:xfrm>
        </p:grpSpPr>
        <p:grpSp>
          <p:nvGrpSpPr>
            <p:cNvPr id="4" name="组合 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15"/>
            <p:cNvSpPr txBox="1"/>
            <p:nvPr/>
          </p:nvSpPr>
          <p:spPr>
            <a:xfrm>
              <a:off x="750008" y="595672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16"/>
            <p:cNvSpPr txBox="1"/>
            <p:nvPr/>
          </p:nvSpPr>
          <p:spPr>
            <a:xfrm>
              <a:off x="2028720" y="671116"/>
              <a:ext cx="3852775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产品家族</a:t>
              </a: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76910" y="1030605"/>
            <a:ext cx="1087183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百度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开放平台提供多样的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en-US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1743710"/>
            <a:ext cx="9977120" cy="470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0225" y="1106805"/>
            <a:ext cx="3756025" cy="337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果蔬食材识别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文字识别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通用文字识别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高精度文字识别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人脸识别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人脸检测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人脸查找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1335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0" name="组合 9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" name="等腰三角形 14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28720" y="671116"/>
              <a:ext cx="4048654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待测试接口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425315" y="1290320"/>
            <a:ext cx="71583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说明：对于这部分接口，百度已提供训练好的模型，用户只需调用测试返回结果，不需要用户准备数据训练模型</a:t>
            </a:r>
            <a:endParaRPr lang="zh-CN" altLang="en-US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5315" y="2440940"/>
            <a:ext cx="4277360" cy="706755"/>
          </a:xfrm>
          <a:prstGeom prst="rect">
            <a:avLst/>
          </a:prstGeom>
        </p:spPr>
        <p:txBody>
          <a:bodyPr wrap="square">
            <a:spAutoFit/>
          </a:bodyPr>
          <a:p>
            <a:pPr lvl="0" indent="0" algn="just">
              <a:spcAft>
                <a:spcPts val="0"/>
              </a:spcAft>
              <a:buFont typeface="Arial" panose="020B0604020202020204" pitchFamily="34" charset="0"/>
              <a:buNone/>
            </a:pPr>
            <a:endParaRPr 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测试环境：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 win10  python2.7</a:t>
            </a:r>
            <a:endParaRPr lang="zh-CN" altLang="en-US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1405" y="1413510"/>
            <a:ext cx="5478780" cy="403098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50925"/>
            <a:ext cx="503174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接口简介：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该接口用于识别果蔬类食材，对于输入的一张图片，输出图片中的食材结果</a:t>
            </a:r>
            <a:endParaRPr lang="zh-CN" altLang="en-US" sz="2000" kern="1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2415" y="3519805"/>
            <a:ext cx="511619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sz="2000" kern="1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上传图片支持格式：png、jpg、jpeg、bmp、gif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图片大小限额：不超过4M  [30px,  4096px]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不保证并发，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QPS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无限制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340485"/>
            <a:ext cx="503174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场景一：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互联网上爬取的图片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品种多，有多种组合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数据量不大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805" y="1436702"/>
            <a:ext cx="5389880" cy="2731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4528185"/>
            <a:ext cx="11717020" cy="160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80135"/>
            <a:ext cx="503174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场景二：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追溯云提供的市场拍的图片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品种少，且无多品种组合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数据量较大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270" y="1784350"/>
            <a:ext cx="7264400" cy="22218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4152900"/>
            <a:ext cx="11591925" cy="1125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5444490"/>
            <a:ext cx="11592560" cy="96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5166360" y="2084705"/>
          <a:ext cx="5594350" cy="344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393825" y="5738495"/>
          <a:ext cx="9149080" cy="85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704215"/>
                <a:gridCol w="703580"/>
                <a:gridCol w="703580"/>
                <a:gridCol w="704215"/>
                <a:gridCol w="703580"/>
                <a:gridCol w="703580"/>
                <a:gridCol w="703580"/>
                <a:gridCol w="704215"/>
                <a:gridCol w="607060"/>
                <a:gridCol w="922020"/>
                <a:gridCol w="582295"/>
                <a:gridCol w="703580"/>
              </a:tblGrid>
              <a:tr h="4464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上海青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油菜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空心菜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米苋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苜蓿菜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莼菜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菜豆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菠菜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豆瓣菜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青菜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非果蔬食材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马兰头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黄秋葵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Courier New" panose="02070309020205020404" charset="0"/>
                        </a:rPr>
                        <a:t>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28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596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89258" y="262659"/>
            <a:ext cx="3669604" cy="585297"/>
            <a:chOff x="732421" y="570404"/>
            <a:chExt cx="5978712" cy="95359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9" name="等腰三角形 1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32421" y="585326"/>
              <a:ext cx="1177347" cy="850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43204" y="671116"/>
              <a:ext cx="3277535" cy="75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果蔬食材接口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2415" y="1080135"/>
            <a:ext cx="5031740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测试结果：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单品种，准确率极低，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4.9%</a:t>
            </a:r>
            <a:endParaRPr lang="en-US" altLang="zh-CN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用时：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656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张图片</a:t>
            </a:r>
            <a:r>
              <a:rPr lang="en-US" altLang="zh-CN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508</a:t>
            </a:r>
            <a:r>
              <a:rPr lang="zh-CN" altLang="en-US" sz="20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</a:t>
            </a:r>
            <a:endParaRPr lang="zh-CN" altLang="en-US" sz="2000" kern="100" dirty="0" err="1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2622</Words>
  <Application>WPS 演示</Application>
  <PresentationFormat>自定义</PresentationFormat>
  <Paragraphs>421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Agency FB</vt:lpstr>
      <vt:lpstr>等线</vt:lpstr>
      <vt:lpstr>Times New Roman</vt:lpstr>
      <vt:lpstr>Courier New</vt:lpstr>
      <vt:lpstr>Impact</vt:lpstr>
      <vt:lpstr>Arial Unicode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mart</cp:lastModifiedBy>
  <cp:revision>455</cp:revision>
  <dcterms:created xsi:type="dcterms:W3CDTF">2015-08-18T02:51:00Z</dcterms:created>
  <dcterms:modified xsi:type="dcterms:W3CDTF">2017-12-28T10:38:35Z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