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6BDC-CDCE-7746-ADF5-912D8A4E0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33779-3DF1-764F-84EA-F8F6CC1E6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EFEE-5AA5-8C4A-8B3C-F245C287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A889-BADB-FB4B-B8F4-36582C35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C95F-472E-D04C-B258-B2BF29B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9831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349F-3A6D-0D4F-91FF-177E4D9C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DAC17-F19A-474F-9C75-E32FE7A8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80FB-EFFE-4E42-A6B2-8491F013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D7FB-06D4-5D42-9BB3-6BAF65FF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EA88-C1FB-A445-B90D-792C9430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772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A3C76-933D-EB47-A58B-CE0F73F03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4F83D-249E-1B49-8787-86483BC3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AE65-201A-7A47-A105-205C0A6F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8762-8AD1-B449-8609-746320B2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9559-BDBE-7F49-9BDB-2A050917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798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C43C-EF7F-524B-B000-E4DC7E81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59B4-2C80-7F41-A40B-B6C28003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8085-51E8-9D46-8B14-06250DF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E48B-10CC-AF4C-A1FE-E007515C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CC28-A773-6945-9328-52214D2C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69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8F1D-1798-644F-8592-316F0BD3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75DF-517D-E442-9255-4E10CBCD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2D6C-7A8F-8246-9647-162B5E08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25C3-7ED5-534A-B2E7-5D2EA49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222E-9853-6844-8054-DB99631F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4951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C62B-302A-3645-8B46-8E534F89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7803-3805-DF48-93F8-61542E2DA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C42F4-EB76-0540-823A-0B7A0523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93EE4-5F89-6046-BA44-EAD68E90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A1C9E-9E27-6A40-B4CD-F9D333D2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43146-358F-E34D-BD80-36BDA61F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03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3249-4B92-DE49-B816-AA9855B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06B6-017D-5C41-9017-A5592D25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0929-F47C-CD4D-9C33-E9EE5340C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A96F0-2FB3-2C46-9CD1-EE71512DE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E7F3A-5E15-624D-8C9D-3458FC28E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5F907-1134-2A4B-8A70-5C72C9DC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B7947-8901-BC48-A642-BE42DB49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3FACD-E997-7345-80BD-7C6AF4EB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668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EEF-63A4-A742-A844-28B359C1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7C189-3DBB-2B4D-B2E3-BA328AC3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04C36-F9DF-324B-BAF7-C09E0FE4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56C42-A442-4842-9F2B-9389402E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13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5A42D-769B-EE4D-AF89-3722AC07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4DCE-9669-EC47-829F-82930A7A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86B59-F210-C54D-8F72-49FD72F6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6605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F3AF-9AC9-B04D-9170-68033C01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F817-13FA-384F-9B8D-67A9A6F8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296B0-CA1A-2F4E-9881-2277FBE1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A3CE5-FA0B-DB42-8E43-C3A020C1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4FA3-065B-764D-93BA-F11DC148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75EBA-A201-694E-BF57-6DACF381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6332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926C-D333-394D-9281-DF4D249F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AE82E-42E1-744E-A982-0501112D1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96156-4D02-3B43-A8DB-A5914B450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9EA2C-BE06-374E-AD0C-11ACC6DA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2281B-FF73-6F4C-8C04-1630F521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CE67F-D260-3642-9220-7120B2DD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7896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6D610-F429-EC47-9A41-5BA0A79D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EB2D6-CDB7-DE4D-9A48-C9B9C1AD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88D0-7C7F-254C-8F2A-188C6D507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9203-26A3-BC4B-9740-CE9B22E40C61}" type="datetimeFigureOut">
              <a:rPr lang="en-CO" smtClean="0"/>
              <a:t>7/9/21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9644-FB4F-8341-825D-05C3834E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9DC3-C9A8-3146-8703-E3E377EDB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F5F6-80F4-D849-8BE3-72D8768555F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125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7">
            <a:extLst>
              <a:ext uri="{FF2B5EF4-FFF2-40B4-BE49-F238E27FC236}">
                <a16:creationId xmlns:a16="http://schemas.microsoft.com/office/drawing/2014/main" id="{B6D0795F-DB19-E846-924D-20085362D005}"/>
              </a:ext>
            </a:extLst>
          </p:cNvPr>
          <p:cNvSpPr/>
          <p:nvPr/>
        </p:nvSpPr>
        <p:spPr>
          <a:xfrm flipH="1">
            <a:off x="4339742" y="189106"/>
            <a:ext cx="3918614" cy="14378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CONVENIOS Y ACUERDOS COMERCIALES 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Figura que busca el bienestar de los empresarios formales vinculados a Tumovil</a:t>
            </a:r>
          </a:p>
        </p:txBody>
      </p:sp>
      <p:sp>
        <p:nvSpPr>
          <p:cNvPr id="3" name="Rectángulo 5">
            <a:extLst>
              <a:ext uri="{FF2B5EF4-FFF2-40B4-BE49-F238E27FC236}">
                <a16:creationId xmlns:a16="http://schemas.microsoft.com/office/drawing/2014/main" id="{E38F5E1E-31A3-4243-98B3-CD7AE2E2D70C}"/>
              </a:ext>
            </a:extLst>
          </p:cNvPr>
          <p:cNvSpPr/>
          <p:nvPr/>
        </p:nvSpPr>
        <p:spPr>
          <a:xfrm flipH="1">
            <a:off x="239655" y="2389172"/>
            <a:ext cx="2618294" cy="16092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u="sng" dirty="0"/>
              <a:t>Dueño vehiculo Placas Blancas </a:t>
            </a:r>
            <a:r>
              <a:rPr lang="es-CO" dirty="0"/>
              <a:t>Prestador del servicio de transporte pasajeros</a:t>
            </a:r>
          </a:p>
        </p:txBody>
      </p:sp>
      <p:pic>
        <p:nvPicPr>
          <p:cNvPr id="1026" name="Picture 2" descr="page1image1740448">
            <a:extLst>
              <a:ext uri="{FF2B5EF4-FFF2-40B4-BE49-F238E27FC236}">
                <a16:creationId xmlns:a16="http://schemas.microsoft.com/office/drawing/2014/main" id="{267C1623-4EF3-4140-B7B3-4E474D25C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5" y="4020120"/>
            <a:ext cx="2299299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D3A90647-5192-7349-AC8F-84C8166182A8}"/>
              </a:ext>
            </a:extLst>
          </p:cNvPr>
          <p:cNvSpPr txBox="1"/>
          <p:nvPr/>
        </p:nvSpPr>
        <p:spPr>
          <a:xfrm flipH="1">
            <a:off x="4631812" y="2293347"/>
            <a:ext cx="2414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u="sng" dirty="0"/>
              <a:t>Modelo Empresarial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Economía Colaborativa</a:t>
            </a:r>
          </a:p>
          <a:p>
            <a:pPr algn="ctr"/>
            <a:r>
              <a:rPr lang="es-CO" dirty="0"/>
              <a:t>Emprendimiento Social</a:t>
            </a:r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B833957F-C2C5-8941-9924-2BD14BCD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23" y="2741220"/>
            <a:ext cx="2011431" cy="862897"/>
          </a:xfrm>
          <a:prstGeom prst="rect">
            <a:avLst/>
          </a:prstGeom>
        </p:spPr>
      </p:pic>
      <p:pic>
        <p:nvPicPr>
          <p:cNvPr id="1028" name="Picture 4" descr="page4image3008352">
            <a:extLst>
              <a:ext uri="{FF2B5EF4-FFF2-40B4-BE49-F238E27FC236}">
                <a16:creationId xmlns:a16="http://schemas.microsoft.com/office/drawing/2014/main" id="{D959EC2E-F418-0B4D-87C2-4A46ACA7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060" y="2201110"/>
            <a:ext cx="3393650" cy="25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8">
            <a:extLst>
              <a:ext uri="{FF2B5EF4-FFF2-40B4-BE49-F238E27FC236}">
                <a16:creationId xmlns:a16="http://schemas.microsoft.com/office/drawing/2014/main" id="{1FA90DE0-85E3-6043-BAB8-F8290D04A0B4}"/>
              </a:ext>
            </a:extLst>
          </p:cNvPr>
          <p:cNvSpPr txBox="1"/>
          <p:nvPr/>
        </p:nvSpPr>
        <p:spPr>
          <a:xfrm flipH="1">
            <a:off x="2912881" y="4876440"/>
            <a:ext cx="67401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Formato</a:t>
            </a:r>
            <a:r>
              <a:rPr lang="en-US" b="1" dirty="0"/>
              <a:t> </a:t>
            </a:r>
            <a:r>
              <a:rPr lang="en-US" b="1" dirty="0" err="1"/>
              <a:t>Único</a:t>
            </a:r>
            <a:r>
              <a:rPr lang="en-US" b="1" dirty="0"/>
              <a:t> de </a:t>
            </a:r>
            <a:r>
              <a:rPr lang="en-US" b="1" dirty="0" err="1"/>
              <a:t>Extracto</a:t>
            </a:r>
            <a:r>
              <a:rPr lang="en-US" b="1" dirty="0"/>
              <a:t> del </a:t>
            </a:r>
            <a:r>
              <a:rPr lang="en-US" b="1" dirty="0" err="1"/>
              <a:t>Contrato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FUEC</a:t>
            </a:r>
            <a:r>
              <a:rPr lang="en-US" dirty="0"/>
              <a:t>). </a:t>
            </a:r>
          </a:p>
          <a:p>
            <a:pPr algn="ctr"/>
            <a:r>
              <a:rPr lang="en-US" sz="1400" dirty="0"/>
              <a:t>Es el </a:t>
            </a:r>
            <a:r>
              <a:rPr lang="en-US" sz="1400" dirty="0" err="1"/>
              <a:t>documento</a:t>
            </a:r>
            <a:r>
              <a:rPr lang="en-US" sz="1400" dirty="0"/>
              <a:t> de </a:t>
            </a:r>
            <a:r>
              <a:rPr lang="en-US" sz="1400" b="1" dirty="0" err="1"/>
              <a:t>transporte</a:t>
            </a:r>
            <a:r>
              <a:rPr lang="en-US" sz="1400" dirty="0"/>
              <a:t> que </a:t>
            </a:r>
            <a:r>
              <a:rPr lang="en-US" sz="1400" dirty="0" err="1"/>
              <a:t>deben</a:t>
            </a:r>
            <a:r>
              <a:rPr lang="en-US" sz="1400" dirty="0"/>
              <a:t> </a:t>
            </a:r>
            <a:r>
              <a:rPr lang="en-US" sz="1400" dirty="0" err="1"/>
              <a:t>portar</a:t>
            </a:r>
            <a:r>
              <a:rPr lang="en-US" sz="1400" dirty="0"/>
              <a:t> los </a:t>
            </a:r>
            <a:r>
              <a:rPr lang="en-US" sz="1400" dirty="0" err="1"/>
              <a:t>conductores</a:t>
            </a:r>
            <a:r>
              <a:rPr lang="en-US" sz="1400" dirty="0"/>
              <a:t> de </a:t>
            </a:r>
            <a:r>
              <a:rPr lang="en-US" sz="1400" dirty="0" err="1"/>
              <a:t>vehículos</a:t>
            </a:r>
            <a:r>
              <a:rPr lang="en-US" sz="1400" dirty="0"/>
              <a:t> que </a:t>
            </a:r>
            <a:r>
              <a:rPr lang="en-US" sz="1400" dirty="0" err="1"/>
              <a:t>estén</a:t>
            </a:r>
            <a:r>
              <a:rPr lang="en-US" sz="1400" dirty="0"/>
              <a:t> </a:t>
            </a:r>
            <a:r>
              <a:rPr lang="en-US" sz="1400" dirty="0" err="1"/>
              <a:t>prestando</a:t>
            </a:r>
            <a:r>
              <a:rPr lang="en-US" sz="1400" dirty="0"/>
              <a:t> </a:t>
            </a:r>
            <a:r>
              <a:rPr lang="en-US" sz="1400" dirty="0" err="1"/>
              <a:t>servicios</a:t>
            </a:r>
            <a:r>
              <a:rPr lang="en-US" sz="1400" dirty="0"/>
              <a:t> de </a:t>
            </a:r>
            <a:r>
              <a:rPr lang="en-US" sz="1400" b="1" dirty="0" err="1"/>
              <a:t>transporte</a:t>
            </a:r>
            <a:r>
              <a:rPr lang="en-US" sz="1400" dirty="0"/>
              <a:t> de </a:t>
            </a:r>
            <a:r>
              <a:rPr lang="en-US" sz="1400" dirty="0" err="1"/>
              <a:t>pasajeros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</a:t>
            </a:r>
            <a:r>
              <a:rPr lang="en-US" sz="1400" dirty="0" err="1"/>
              <a:t>modalidad</a:t>
            </a:r>
            <a:r>
              <a:rPr lang="en-US" sz="1400" dirty="0"/>
              <a:t> de especial</a:t>
            </a:r>
            <a:r>
              <a:rPr lang="en-US" dirty="0"/>
              <a:t>.</a:t>
            </a:r>
            <a:endParaRPr lang="es-CO" b="1" u="sng" dirty="0"/>
          </a:p>
          <a:p>
            <a:pPr algn="ctr"/>
            <a:r>
              <a:rPr lang="es-CO" b="1" dirty="0">
                <a:solidFill>
                  <a:srgbClr val="0070C0"/>
                </a:solidFill>
              </a:rPr>
              <a:t>Tumóvil opera como canal para suscribir, enviar y almacenar el FUEC</a:t>
            </a:r>
          </a:p>
        </p:txBody>
      </p:sp>
      <p:sp>
        <p:nvSpPr>
          <p:cNvPr id="18" name="Flecha: a la derecha 24">
            <a:extLst>
              <a:ext uri="{FF2B5EF4-FFF2-40B4-BE49-F238E27FC236}">
                <a16:creationId xmlns:a16="http://schemas.microsoft.com/office/drawing/2014/main" id="{8385CE85-9124-5041-8423-90A4E373864E}"/>
              </a:ext>
            </a:extLst>
          </p:cNvPr>
          <p:cNvSpPr/>
          <p:nvPr/>
        </p:nvSpPr>
        <p:spPr>
          <a:xfrm rot="19868924">
            <a:off x="3209171" y="1713308"/>
            <a:ext cx="1120783" cy="530610"/>
          </a:xfrm>
          <a:prstGeom prst="rightArrow">
            <a:avLst/>
          </a:prstGeom>
          <a:solidFill>
            <a:srgbClr val="53996F"/>
          </a:solidFill>
          <a:ln>
            <a:solidFill>
              <a:srgbClr val="5399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23">
            <a:extLst>
              <a:ext uri="{FF2B5EF4-FFF2-40B4-BE49-F238E27FC236}">
                <a16:creationId xmlns:a16="http://schemas.microsoft.com/office/drawing/2014/main" id="{F6FC797C-92D6-524C-A3E4-496929B4A23B}"/>
              </a:ext>
            </a:extLst>
          </p:cNvPr>
          <p:cNvSpPr/>
          <p:nvPr/>
        </p:nvSpPr>
        <p:spPr>
          <a:xfrm rot="5400000" flipH="1">
            <a:off x="5751301" y="1767767"/>
            <a:ext cx="497662" cy="421692"/>
          </a:xfrm>
          <a:prstGeom prst="rightArrow">
            <a:avLst/>
          </a:prstGeom>
          <a:solidFill>
            <a:srgbClr val="53996F"/>
          </a:solidFill>
          <a:ln>
            <a:solidFill>
              <a:srgbClr val="5399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Flecha: a la izquierda y derecha 12">
            <a:extLst>
              <a:ext uri="{FF2B5EF4-FFF2-40B4-BE49-F238E27FC236}">
                <a16:creationId xmlns:a16="http://schemas.microsoft.com/office/drawing/2014/main" id="{A2790559-159A-0F4D-AF19-B409F585FDBB}"/>
              </a:ext>
            </a:extLst>
          </p:cNvPr>
          <p:cNvSpPr/>
          <p:nvPr/>
        </p:nvSpPr>
        <p:spPr>
          <a:xfrm flipH="1">
            <a:off x="3101346" y="2971454"/>
            <a:ext cx="1006411" cy="417444"/>
          </a:xfrm>
          <a:prstGeom prst="leftRightArrow">
            <a:avLst/>
          </a:prstGeom>
          <a:solidFill>
            <a:srgbClr val="539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Flecha: a la izquierda y derecha 12">
            <a:extLst>
              <a:ext uri="{FF2B5EF4-FFF2-40B4-BE49-F238E27FC236}">
                <a16:creationId xmlns:a16="http://schemas.microsoft.com/office/drawing/2014/main" id="{F411A559-2859-DE45-A11C-2E1DD139D9FC}"/>
              </a:ext>
            </a:extLst>
          </p:cNvPr>
          <p:cNvSpPr/>
          <p:nvPr/>
        </p:nvSpPr>
        <p:spPr>
          <a:xfrm flipH="1">
            <a:off x="7258755" y="2990835"/>
            <a:ext cx="1006411" cy="417444"/>
          </a:xfrm>
          <a:prstGeom prst="leftRightArrow">
            <a:avLst/>
          </a:prstGeom>
          <a:solidFill>
            <a:srgbClr val="539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: angular 15">
            <a:extLst>
              <a:ext uri="{FF2B5EF4-FFF2-40B4-BE49-F238E27FC236}">
                <a16:creationId xmlns:a16="http://schemas.microsoft.com/office/drawing/2014/main" id="{53C7D052-B001-B744-AAC2-D8D6469233C0}"/>
              </a:ext>
            </a:extLst>
          </p:cNvPr>
          <p:cNvCxnSpPr/>
          <p:nvPr/>
        </p:nvCxnSpPr>
        <p:spPr>
          <a:xfrm rot="16200000" flipV="1">
            <a:off x="5662695" y="1340976"/>
            <a:ext cx="1226580" cy="7109690"/>
          </a:xfrm>
          <a:prstGeom prst="bentConnector3">
            <a:avLst>
              <a:gd name="adj1" fmla="val -98422"/>
            </a:avLst>
          </a:prstGeom>
          <a:ln w="254000">
            <a:solidFill>
              <a:srgbClr val="5399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echa: a la derecha 24">
            <a:extLst>
              <a:ext uri="{FF2B5EF4-FFF2-40B4-BE49-F238E27FC236}">
                <a16:creationId xmlns:a16="http://schemas.microsoft.com/office/drawing/2014/main" id="{E94BC279-8CE6-1646-AAB2-48FFEA3C0B14}"/>
              </a:ext>
            </a:extLst>
          </p:cNvPr>
          <p:cNvSpPr/>
          <p:nvPr/>
        </p:nvSpPr>
        <p:spPr>
          <a:xfrm rot="12763802">
            <a:off x="8041944" y="1699374"/>
            <a:ext cx="938426" cy="501501"/>
          </a:xfrm>
          <a:prstGeom prst="rightArrow">
            <a:avLst>
              <a:gd name="adj1" fmla="val 47718"/>
              <a:gd name="adj2" fmla="val 50000"/>
            </a:avLst>
          </a:prstGeom>
          <a:solidFill>
            <a:srgbClr val="53996F"/>
          </a:solidFill>
          <a:ln>
            <a:solidFill>
              <a:srgbClr val="5399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813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Argemiro Carvajal</dc:creator>
  <cp:lastModifiedBy>Argemiro Carvajal</cp:lastModifiedBy>
  <cp:revision>5</cp:revision>
  <dcterms:created xsi:type="dcterms:W3CDTF">2021-07-09T14:25:07Z</dcterms:created>
  <dcterms:modified xsi:type="dcterms:W3CDTF">2021-07-09T15:03:38Z</dcterms:modified>
</cp:coreProperties>
</file>