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4" r:id="rId7"/>
    <p:sldId id="266" r:id="rId8"/>
    <p:sldId id="267" r:id="rId9"/>
    <p:sldId id="268" r:id="rId10"/>
    <p:sldId id="269" r:id="rId11"/>
    <p:sldId id="270" r:id="rId12"/>
    <p:sldId id="271" r:id="rId13"/>
    <p:sldId id="277"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75" d="100"/>
          <a:sy n="75" d="100"/>
        </p:scale>
        <p:origin x="89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7/27/2024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BFC2-7718-4A6A-8EFD-9B6F2BE9D6FD}"/>
              </a:ext>
            </a:extLst>
          </p:cNvPr>
          <p:cNvSpPr>
            <a:spLocks noGrp="1"/>
          </p:cNvSpPr>
          <p:nvPr>
            <p:ph type="ctrTitle"/>
          </p:nvPr>
        </p:nvSpPr>
        <p:spPr/>
        <p:txBody>
          <a:bodyPr>
            <a:normAutofit fontScale="90000"/>
          </a:bodyPr>
          <a:lstStyle/>
          <a:p>
            <a:r>
              <a:rPr lang="en-US" dirty="0"/>
              <a:t> SOFTWARE DEVELOPMENT LIFE CYCLE </a:t>
            </a:r>
            <a:br>
              <a:rPr lang="en-US" dirty="0"/>
            </a:br>
            <a:r>
              <a:rPr lang="en-US" dirty="0"/>
              <a:t>(SDLC)</a:t>
            </a:r>
            <a:br>
              <a:rPr lang="en-US" dirty="0"/>
            </a:br>
            <a:endParaRPr lang="en-US" dirty="0"/>
          </a:p>
        </p:txBody>
      </p:sp>
      <p:sp>
        <p:nvSpPr>
          <p:cNvPr id="3" name="Subtitle 2">
            <a:extLst>
              <a:ext uri="{FF2B5EF4-FFF2-40B4-BE49-F238E27FC236}">
                <a16:creationId xmlns:a16="http://schemas.microsoft.com/office/drawing/2014/main" id="{3D75860C-35D8-48CA-8BBE-BF292F6193DF}"/>
              </a:ext>
            </a:extLst>
          </p:cNvPr>
          <p:cNvSpPr>
            <a:spLocks noGrp="1"/>
          </p:cNvSpPr>
          <p:nvPr>
            <p:ph type="subTitle" idx="1"/>
          </p:nvPr>
        </p:nvSpPr>
        <p:spPr>
          <a:xfrm>
            <a:off x="1595269" y="3602038"/>
            <a:ext cx="9455352" cy="3071136"/>
          </a:xfrm>
        </p:spPr>
        <p:txBody>
          <a:bodyPr>
            <a:normAutofit/>
          </a:bodyPr>
          <a:lstStyle/>
          <a:p>
            <a:r>
              <a:rPr lang="en-US" dirty="0"/>
              <a:t>MEANING OF SDLC</a:t>
            </a:r>
          </a:p>
          <a:p>
            <a:r>
              <a:rPr lang="en-US" dirty="0"/>
              <a:t>BASICS OF SDLC</a:t>
            </a:r>
          </a:p>
          <a:p>
            <a:r>
              <a:rPr lang="en-US" dirty="0"/>
              <a:t>IMPORTANCES OF SDLC</a:t>
            </a:r>
          </a:p>
          <a:p>
            <a:r>
              <a:rPr lang="en-US" dirty="0"/>
              <a:t>TOOLS FOR SDLC</a:t>
            </a:r>
          </a:p>
          <a:p>
            <a:r>
              <a:rPr lang="en-US" dirty="0"/>
              <a:t>SDLC METHODODLOGIES</a:t>
            </a:r>
          </a:p>
          <a:p>
            <a:endParaRPr lang="en-US" dirty="0"/>
          </a:p>
          <a:p>
            <a:endParaRPr lang="en-US" dirty="0"/>
          </a:p>
        </p:txBody>
      </p:sp>
    </p:spTree>
    <p:extLst>
      <p:ext uri="{BB962C8B-B14F-4D97-AF65-F5344CB8AC3E}">
        <p14:creationId xmlns:p14="http://schemas.microsoft.com/office/powerpoint/2010/main" val="52848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835D-92A2-471B-9D5E-09742BB2552F}"/>
              </a:ext>
            </a:extLst>
          </p:cNvPr>
          <p:cNvSpPr>
            <a:spLocks noGrp="1"/>
          </p:cNvSpPr>
          <p:nvPr>
            <p:ph type="title"/>
          </p:nvPr>
        </p:nvSpPr>
        <p:spPr/>
        <p:txBody>
          <a:bodyPr/>
          <a:lstStyle/>
          <a:p>
            <a:r>
              <a:rPr lang="en-US" dirty="0" err="1"/>
              <a:t>Importances</a:t>
            </a:r>
            <a:r>
              <a:rPr lang="en-US" dirty="0"/>
              <a:t> of </a:t>
            </a:r>
            <a:r>
              <a:rPr lang="en-US" dirty="0" err="1"/>
              <a:t>sdlc</a:t>
            </a:r>
            <a:r>
              <a:rPr lang="en-US" dirty="0"/>
              <a:t>…</a:t>
            </a:r>
          </a:p>
        </p:txBody>
      </p:sp>
      <p:sp>
        <p:nvSpPr>
          <p:cNvPr id="3" name="Content Placeholder 2">
            <a:extLst>
              <a:ext uri="{FF2B5EF4-FFF2-40B4-BE49-F238E27FC236}">
                <a16:creationId xmlns:a16="http://schemas.microsoft.com/office/drawing/2014/main" id="{9598EA4A-E48B-44B4-A4A9-2D02074A36ED}"/>
              </a:ext>
            </a:extLst>
          </p:cNvPr>
          <p:cNvSpPr>
            <a:spLocks noGrp="1"/>
          </p:cNvSpPr>
          <p:nvPr>
            <p:ph idx="1"/>
          </p:nvPr>
        </p:nvSpPr>
        <p:spPr>
          <a:xfrm>
            <a:off x="188686" y="1451429"/>
            <a:ext cx="11872685" cy="5268685"/>
          </a:xfrm>
        </p:spPr>
        <p:txBody>
          <a:bodyPr>
            <a:normAutofit fontScale="92500" lnSpcReduction="10000"/>
          </a:bodyPr>
          <a:lstStyle/>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6. Better Project Control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The phase-wise approach helps project managers monitor progress, allocate resources effectively, and manage timelines. This control is essential for delivering projects within budget and on schedule.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7. Facilitates Collaboration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SDLC promotes collaboration among team members, stakeholders, and clients through clear documentation and defined roles. This ensures that everyone is aligned and aware of their responsibilities.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8. Documentation and Compliance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Thorough documentation is maintained throughout all phases, which helps in future maintenance and understanding of the system. Well-documented processes also support compliance with industry standards and regulations.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5398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B06F-F923-4B1A-9F2F-F0E8E69AE0AB}"/>
              </a:ext>
            </a:extLst>
          </p:cNvPr>
          <p:cNvSpPr>
            <a:spLocks noGrp="1"/>
          </p:cNvSpPr>
          <p:nvPr>
            <p:ph type="title"/>
          </p:nvPr>
        </p:nvSpPr>
        <p:spPr>
          <a:xfrm>
            <a:off x="913795" y="580571"/>
            <a:ext cx="10353761" cy="1326321"/>
          </a:xfrm>
        </p:spPr>
        <p:txBody>
          <a:bodyPr/>
          <a:lstStyle/>
          <a:p>
            <a:r>
              <a:rPr lang="en-US" dirty="0"/>
              <a:t>Tools for </a:t>
            </a:r>
            <a:r>
              <a:rPr lang="en-US" dirty="0" err="1"/>
              <a:t>sdlc</a:t>
            </a:r>
            <a:endParaRPr lang="en-US" dirty="0"/>
          </a:p>
        </p:txBody>
      </p:sp>
      <p:sp>
        <p:nvSpPr>
          <p:cNvPr id="3" name="Content Placeholder 2">
            <a:extLst>
              <a:ext uri="{FF2B5EF4-FFF2-40B4-BE49-F238E27FC236}">
                <a16:creationId xmlns:a16="http://schemas.microsoft.com/office/drawing/2014/main" id="{9B09BAD5-61EE-4A5D-99C6-989DA233D5FE}"/>
              </a:ext>
            </a:extLst>
          </p:cNvPr>
          <p:cNvSpPr>
            <a:spLocks noGrp="1"/>
          </p:cNvSpPr>
          <p:nvPr>
            <p:ph idx="1"/>
          </p:nvPr>
        </p:nvSpPr>
        <p:spPr>
          <a:xfrm>
            <a:off x="188686" y="1553029"/>
            <a:ext cx="12003314" cy="5138057"/>
          </a:xfrm>
        </p:spPr>
        <p:txBody>
          <a:bodyPr>
            <a:normAutofit fontScale="92500" lnSpcReduction="20000"/>
          </a:bodyPr>
          <a:lstStyle/>
          <a:p>
            <a:pPr marL="0" marR="0">
              <a:lnSpc>
                <a:spcPct val="107000"/>
              </a:lnSpc>
              <a:spcBef>
                <a:spcPts val="0"/>
              </a:spcBef>
              <a:spcAft>
                <a:spcPts val="1200"/>
              </a:spcAft>
            </a:pPr>
            <a:r>
              <a:rPr lang="en-US" sz="2400" dirty="0">
                <a:effectLst/>
                <a:latin typeface="var(--gpts-font-family)"/>
                <a:ea typeface="Times New Roman" panose="02020603050405020304" pitchFamily="18" charset="0"/>
                <a:cs typeface="Times New Roman" panose="02020603050405020304" pitchFamily="18" charset="0"/>
              </a:rPr>
              <a:t>Here are some commonly used tools across different phases of the Software Development Life Cycle (SDLC):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1. Requirement Gathering and Analysis Tools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JIRA</a:t>
            </a:r>
            <a:r>
              <a:rPr lang="en-US" sz="2400" dirty="0">
                <a:effectLst/>
                <a:latin typeface="var(--gpts-font-family)"/>
                <a:ea typeface="Times New Roman" panose="02020603050405020304" pitchFamily="18" charset="0"/>
                <a:cs typeface="Times New Roman" panose="02020603050405020304" pitchFamily="18" charset="0"/>
              </a:rPr>
              <a:t>: For tracking issues and managing project requirements.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Confluence</a:t>
            </a:r>
            <a:r>
              <a:rPr lang="en-US" sz="2400" dirty="0">
                <a:effectLst/>
                <a:latin typeface="var(--gpts-font-family)"/>
                <a:ea typeface="Times New Roman" panose="02020603050405020304" pitchFamily="18" charset="0"/>
                <a:cs typeface="Times New Roman" panose="02020603050405020304" pitchFamily="18" charset="0"/>
              </a:rPr>
              <a:t>: For documentation and collaboration on requirements.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Trello</a:t>
            </a:r>
            <a:r>
              <a:rPr lang="en-US" sz="2400" dirty="0">
                <a:effectLst/>
                <a:latin typeface="var(--gpts-font-family)"/>
                <a:ea typeface="Times New Roman" panose="02020603050405020304" pitchFamily="18" charset="0"/>
                <a:cs typeface="Times New Roman" panose="02020603050405020304" pitchFamily="18" charset="0"/>
              </a:rPr>
              <a:t>: A visual tool for organizing tasks and requirements in boards.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2. Design Tools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err="1">
                <a:effectLst/>
                <a:latin typeface="var(--gpts-font-family)"/>
                <a:ea typeface="Times New Roman" panose="02020603050405020304" pitchFamily="18" charset="0"/>
                <a:cs typeface="Times New Roman" panose="02020603050405020304" pitchFamily="18" charset="0"/>
              </a:rPr>
              <a:t>Lucidchart</a:t>
            </a:r>
            <a:r>
              <a:rPr lang="en-US" sz="2400" dirty="0">
                <a:effectLst/>
                <a:latin typeface="var(--gpts-font-family)"/>
                <a:ea typeface="Times New Roman" panose="02020603050405020304" pitchFamily="18" charset="0"/>
                <a:cs typeface="Times New Roman" panose="02020603050405020304" pitchFamily="18" charset="0"/>
              </a:rPr>
              <a:t>: For creating diagrams and flowcharts.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Microsoft Visio</a:t>
            </a:r>
            <a:r>
              <a:rPr lang="en-US" sz="2400" dirty="0">
                <a:effectLst/>
                <a:latin typeface="var(--gpts-font-family)"/>
                <a:ea typeface="Times New Roman" panose="02020603050405020304" pitchFamily="18" charset="0"/>
                <a:cs typeface="Times New Roman" panose="02020603050405020304" pitchFamily="18" charset="0"/>
              </a:rPr>
              <a:t>: For designing system architecture and UML diagrams.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Figma</a:t>
            </a:r>
            <a:r>
              <a:rPr lang="en-US" sz="2400" dirty="0">
                <a:effectLst/>
                <a:latin typeface="var(--gpts-font-family)"/>
                <a:ea typeface="Times New Roman" panose="02020603050405020304" pitchFamily="18" charset="0"/>
                <a:cs typeface="Times New Roman" panose="02020603050405020304" pitchFamily="18" charset="0"/>
              </a:rPr>
              <a:t>: Design tool for UI/UX design and prototyping.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Balsamiq</a:t>
            </a:r>
            <a:r>
              <a:rPr lang="en-US" sz="2400" dirty="0">
                <a:effectLst/>
                <a:latin typeface="var(--gpts-font-family)"/>
                <a:ea typeface="Times New Roman" panose="02020603050405020304" pitchFamily="18" charset="0"/>
                <a:cs typeface="Times New Roman" panose="02020603050405020304" pitchFamily="18" charset="0"/>
              </a:rPr>
              <a:t>: For wireframing and low-fidelity UI mockups.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5240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257C-14DA-453F-81AF-A6C4D9FE9646}"/>
              </a:ext>
            </a:extLst>
          </p:cNvPr>
          <p:cNvSpPr>
            <a:spLocks noGrp="1"/>
          </p:cNvSpPr>
          <p:nvPr>
            <p:ph type="title"/>
          </p:nvPr>
        </p:nvSpPr>
        <p:spPr/>
        <p:txBody>
          <a:bodyPr/>
          <a:lstStyle/>
          <a:p>
            <a:r>
              <a:rPr lang="en-US" dirty="0"/>
              <a:t>tools for </a:t>
            </a:r>
            <a:r>
              <a:rPr lang="en-US" dirty="0" err="1"/>
              <a:t>sdlc</a:t>
            </a:r>
            <a:r>
              <a:rPr lang="en-US" dirty="0"/>
              <a:t>…</a:t>
            </a:r>
          </a:p>
        </p:txBody>
      </p:sp>
      <p:sp>
        <p:nvSpPr>
          <p:cNvPr id="3" name="Content Placeholder 2">
            <a:extLst>
              <a:ext uri="{FF2B5EF4-FFF2-40B4-BE49-F238E27FC236}">
                <a16:creationId xmlns:a16="http://schemas.microsoft.com/office/drawing/2014/main" id="{90227547-2B67-44C1-86F0-F4B2E02303FC}"/>
              </a:ext>
            </a:extLst>
          </p:cNvPr>
          <p:cNvSpPr>
            <a:spLocks noGrp="1"/>
          </p:cNvSpPr>
          <p:nvPr>
            <p:ph idx="1"/>
          </p:nvPr>
        </p:nvSpPr>
        <p:spPr>
          <a:xfrm>
            <a:off x="279400" y="1587500"/>
            <a:ext cx="11772900" cy="5041900"/>
          </a:xfrm>
        </p:spPr>
        <p:txBody>
          <a:bodyPr>
            <a:normAutofit/>
          </a:bodyPr>
          <a:lstStyle/>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3. Development Tools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Integrated Development Environments (IDEs)</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b="1" dirty="0">
                <a:effectLst/>
                <a:latin typeface="var(--gpts-font-family)"/>
                <a:ea typeface="Times New Roman" panose="02020603050405020304" pitchFamily="18" charset="0"/>
                <a:cs typeface="Times New Roman" panose="02020603050405020304" pitchFamily="18" charset="0"/>
              </a:rPr>
              <a:t>Visual Studio</a:t>
            </a:r>
            <a:r>
              <a:rPr lang="en-US" sz="2400" dirty="0">
                <a:effectLst/>
                <a:latin typeface="var(--gpts-font-family)"/>
                <a:ea typeface="Times New Roman" panose="02020603050405020304" pitchFamily="18" charset="0"/>
                <a:cs typeface="Times New Roman" panose="02020603050405020304" pitchFamily="18" charset="0"/>
              </a:rPr>
              <a:t>: For .NET and C# development.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b="1" dirty="0">
                <a:effectLst/>
                <a:latin typeface="var(--gpts-font-family)"/>
                <a:ea typeface="Times New Roman" panose="02020603050405020304" pitchFamily="18" charset="0"/>
                <a:cs typeface="Times New Roman" panose="02020603050405020304" pitchFamily="18" charset="0"/>
              </a:rPr>
              <a:t>Eclipse</a:t>
            </a:r>
            <a:r>
              <a:rPr lang="en-US" sz="2400" dirty="0">
                <a:effectLst/>
                <a:latin typeface="var(--gpts-font-family)"/>
                <a:ea typeface="Times New Roman" panose="02020603050405020304" pitchFamily="18" charset="0"/>
                <a:cs typeface="Times New Roman" panose="02020603050405020304" pitchFamily="18" charset="0"/>
              </a:rPr>
              <a:t>: A popular IDE for Java and other languages.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b="1" dirty="0">
                <a:effectLst/>
                <a:latin typeface="var(--gpts-font-family)"/>
                <a:ea typeface="Times New Roman" panose="02020603050405020304" pitchFamily="18" charset="0"/>
                <a:cs typeface="Times New Roman" panose="02020603050405020304" pitchFamily="18" charset="0"/>
              </a:rPr>
              <a:t>IntelliJ IDEA</a:t>
            </a:r>
            <a:r>
              <a:rPr lang="en-US" sz="2400" dirty="0">
                <a:effectLst/>
                <a:latin typeface="var(--gpts-font-family)"/>
                <a:ea typeface="Times New Roman" panose="02020603050405020304" pitchFamily="18" charset="0"/>
                <a:cs typeface="Times New Roman" panose="02020603050405020304" pitchFamily="18" charset="0"/>
              </a:rPr>
              <a:t>: A powerful IDE for Java and Kotlin.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Version Control Systems</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b="1" dirty="0">
                <a:effectLst/>
                <a:latin typeface="var(--gpts-font-family)"/>
                <a:ea typeface="Times New Roman" panose="02020603050405020304" pitchFamily="18" charset="0"/>
                <a:cs typeface="Times New Roman" panose="02020603050405020304" pitchFamily="18" charset="0"/>
              </a:rPr>
              <a:t>Git</a:t>
            </a:r>
            <a:r>
              <a:rPr lang="en-US" sz="2400" dirty="0">
                <a:effectLst/>
                <a:latin typeface="var(--gpts-font-family)"/>
                <a:ea typeface="Times New Roman" panose="02020603050405020304" pitchFamily="18" charset="0"/>
                <a:cs typeface="Times New Roman" panose="02020603050405020304" pitchFamily="18" charset="0"/>
              </a:rPr>
              <a:t>: For source code management.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b="1" dirty="0">
                <a:effectLst/>
                <a:latin typeface="var(--gpts-font-family)"/>
                <a:ea typeface="Times New Roman" panose="02020603050405020304" pitchFamily="18" charset="0"/>
                <a:cs typeface="Times New Roman" panose="02020603050405020304" pitchFamily="18" charset="0"/>
              </a:rPr>
              <a:t>GitHub</a:t>
            </a:r>
            <a:r>
              <a:rPr lang="en-US" sz="2400" dirty="0">
                <a:effectLst/>
                <a:latin typeface="var(--gpts-font-family)"/>
                <a:ea typeface="Times New Roman" panose="02020603050405020304" pitchFamily="18" charset="0"/>
                <a:cs typeface="Times New Roman" panose="02020603050405020304" pitchFamily="18" charset="0"/>
              </a:rPr>
              <a:t>: For hosting and collaborating on Git repositories.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b="1" dirty="0">
                <a:effectLst/>
                <a:latin typeface="var(--gpts-font-family)"/>
                <a:ea typeface="Times New Roman" panose="02020603050405020304" pitchFamily="18" charset="0"/>
                <a:cs typeface="Times New Roman" panose="02020603050405020304" pitchFamily="18" charset="0"/>
              </a:rPr>
              <a:t>Bitbucket</a:t>
            </a:r>
            <a:r>
              <a:rPr lang="en-US" sz="2400" dirty="0">
                <a:effectLst/>
                <a:latin typeface="var(--gpts-font-family)"/>
                <a:ea typeface="Times New Roman" panose="02020603050405020304" pitchFamily="18" charset="0"/>
                <a:cs typeface="Times New Roman" panose="02020603050405020304" pitchFamily="18" charset="0"/>
              </a:rPr>
              <a:t>: Similar to GitHub, with built-in CI/CD integration</a:t>
            </a:r>
            <a:r>
              <a:rPr lang="en-US" sz="1050" dirty="0">
                <a:effectLst/>
                <a:latin typeface="var(--gpts-font-family)"/>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7646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1864-E36A-4317-AAAA-4EDE3570AB4F}"/>
              </a:ext>
            </a:extLst>
          </p:cNvPr>
          <p:cNvSpPr>
            <a:spLocks noGrp="1"/>
          </p:cNvSpPr>
          <p:nvPr>
            <p:ph type="title"/>
          </p:nvPr>
        </p:nvSpPr>
        <p:spPr>
          <a:xfrm>
            <a:off x="913795" y="584200"/>
            <a:ext cx="10353761" cy="1326321"/>
          </a:xfrm>
        </p:spPr>
        <p:txBody>
          <a:bodyPr/>
          <a:lstStyle/>
          <a:p>
            <a:r>
              <a:rPr lang="en-US" dirty="0" err="1"/>
              <a:t>Sdlc</a:t>
            </a:r>
            <a:r>
              <a:rPr lang="en-US" dirty="0"/>
              <a:t> tools…</a:t>
            </a:r>
          </a:p>
        </p:txBody>
      </p:sp>
      <p:sp>
        <p:nvSpPr>
          <p:cNvPr id="3" name="Content Placeholder 2">
            <a:extLst>
              <a:ext uri="{FF2B5EF4-FFF2-40B4-BE49-F238E27FC236}">
                <a16:creationId xmlns:a16="http://schemas.microsoft.com/office/drawing/2014/main" id="{18B08ACD-8606-4843-AE12-F553F576EFB2}"/>
              </a:ext>
            </a:extLst>
          </p:cNvPr>
          <p:cNvSpPr>
            <a:spLocks noGrp="1"/>
          </p:cNvSpPr>
          <p:nvPr>
            <p:ph idx="1"/>
          </p:nvPr>
        </p:nvSpPr>
        <p:spPr>
          <a:xfrm>
            <a:off x="190500" y="1689100"/>
            <a:ext cx="11849100" cy="4991100"/>
          </a:xfrm>
        </p:spPr>
        <p:txBody>
          <a:bodyPr>
            <a:normAutofit/>
          </a:bodyPr>
          <a:lstStyle/>
          <a:p>
            <a:pPr marL="0" marR="0">
              <a:lnSpc>
                <a:spcPct val="107000"/>
              </a:lnSpc>
              <a:spcBef>
                <a:spcPts val="1800"/>
              </a:spcBef>
              <a:spcAft>
                <a:spcPts val="1200"/>
              </a:spcAft>
            </a:pPr>
            <a:r>
              <a:rPr lang="en-US" b="1" dirty="0">
                <a:effectLst/>
                <a:latin typeface="var(--gpts-font-family)"/>
                <a:ea typeface="Times New Roman" panose="02020603050405020304" pitchFamily="18" charset="0"/>
                <a:cs typeface="Times New Roman" panose="02020603050405020304" pitchFamily="18" charset="0"/>
              </a:rPr>
              <a:t>4. Testing Tools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Selenium</a:t>
            </a:r>
            <a:r>
              <a:rPr lang="en-US" dirty="0">
                <a:effectLst/>
                <a:latin typeface="var(--gpts-font-family)"/>
                <a:ea typeface="Times New Roman" panose="02020603050405020304" pitchFamily="18" charset="0"/>
                <a:cs typeface="Times New Roman" panose="02020603050405020304" pitchFamily="18" charset="0"/>
              </a:rPr>
              <a:t>: For automated testing of web applications.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JUnit</a:t>
            </a:r>
            <a:r>
              <a:rPr lang="en-US" dirty="0">
                <a:effectLst/>
                <a:latin typeface="var(--gpts-font-family)"/>
                <a:ea typeface="Times New Roman" panose="02020603050405020304" pitchFamily="18" charset="0"/>
                <a:cs typeface="Times New Roman" panose="02020603050405020304" pitchFamily="18" charset="0"/>
              </a:rPr>
              <a:t>: A framework for unit testing in Java.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Postman</a:t>
            </a:r>
            <a:r>
              <a:rPr lang="en-US" dirty="0">
                <a:effectLst/>
                <a:latin typeface="var(--gpts-font-family)"/>
                <a:ea typeface="Times New Roman" panose="02020603050405020304" pitchFamily="18" charset="0"/>
                <a:cs typeface="Times New Roman" panose="02020603050405020304" pitchFamily="18" charset="0"/>
              </a:rPr>
              <a:t>: For API testing and development.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JMeter</a:t>
            </a:r>
            <a:r>
              <a:rPr lang="en-US" dirty="0">
                <a:effectLst/>
                <a:latin typeface="var(--gpts-font-family)"/>
                <a:ea typeface="Times New Roman" panose="02020603050405020304" pitchFamily="18" charset="0"/>
                <a:cs typeface="Times New Roman" panose="02020603050405020304" pitchFamily="18" charset="0"/>
              </a:rPr>
              <a:t>: For performance testing of applications.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b="1" dirty="0">
                <a:effectLst/>
                <a:latin typeface="var(--gpts-font-family)"/>
                <a:ea typeface="Times New Roman" panose="02020603050405020304" pitchFamily="18" charset="0"/>
                <a:cs typeface="Times New Roman" panose="02020603050405020304" pitchFamily="18" charset="0"/>
              </a:rPr>
              <a:t>5. Deployment Tools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Docker</a:t>
            </a:r>
            <a:r>
              <a:rPr lang="en-US" dirty="0">
                <a:effectLst/>
                <a:latin typeface="var(--gpts-font-family)"/>
                <a:ea typeface="Times New Roman" panose="02020603050405020304" pitchFamily="18" charset="0"/>
                <a:cs typeface="Times New Roman" panose="02020603050405020304" pitchFamily="18" charset="0"/>
              </a:rPr>
              <a:t>: For containerization and deploying applications in isolated environments.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Kubernetes</a:t>
            </a:r>
            <a:r>
              <a:rPr lang="en-US" dirty="0">
                <a:effectLst/>
                <a:latin typeface="var(--gpts-font-family)"/>
                <a:ea typeface="Times New Roman" panose="02020603050405020304" pitchFamily="18" charset="0"/>
                <a:cs typeface="Times New Roman" panose="02020603050405020304" pitchFamily="18" charset="0"/>
              </a:rPr>
              <a:t>: For orchestration of containerized applications.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Jenkins</a:t>
            </a:r>
            <a:r>
              <a:rPr lang="en-US" dirty="0">
                <a:effectLst/>
                <a:latin typeface="var(--gpts-font-family)"/>
                <a:ea typeface="Times New Roman" panose="02020603050405020304" pitchFamily="18" charset="0"/>
                <a:cs typeface="Times New Roman" panose="02020603050405020304" pitchFamily="18" charset="0"/>
              </a:rPr>
              <a:t>: For continuous integration/continuous deployment (CI/CD).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b="1" dirty="0">
                <a:effectLst/>
                <a:latin typeface="var(--gpts-font-family)"/>
                <a:ea typeface="Times New Roman" panose="02020603050405020304" pitchFamily="18" charset="0"/>
                <a:cs typeface="Times New Roman" panose="02020603050405020304" pitchFamily="18" charset="0"/>
              </a:rPr>
              <a:t>Ansible</a:t>
            </a:r>
            <a:r>
              <a:rPr lang="en-US" dirty="0">
                <a:effectLst/>
                <a:latin typeface="var(--gpts-font-family)"/>
                <a:ea typeface="Times New Roman" panose="02020603050405020304" pitchFamily="18" charset="0"/>
                <a:cs typeface="Times New Roman" panose="02020603050405020304" pitchFamily="18" charset="0"/>
              </a:rPr>
              <a:t>: For automating deployment and configuration management.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683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C210-D831-4EFA-B33B-90EFA91F564A}"/>
              </a:ext>
            </a:extLst>
          </p:cNvPr>
          <p:cNvSpPr>
            <a:spLocks noGrp="1"/>
          </p:cNvSpPr>
          <p:nvPr>
            <p:ph type="title"/>
          </p:nvPr>
        </p:nvSpPr>
        <p:spPr/>
        <p:txBody>
          <a:bodyPr/>
          <a:lstStyle/>
          <a:p>
            <a:r>
              <a:rPr lang="en-US" dirty="0"/>
              <a:t>Tools for </a:t>
            </a:r>
            <a:r>
              <a:rPr lang="en-US" dirty="0" err="1"/>
              <a:t>sdlc</a:t>
            </a:r>
            <a:r>
              <a:rPr lang="en-US" dirty="0"/>
              <a:t>…</a:t>
            </a:r>
          </a:p>
        </p:txBody>
      </p:sp>
      <p:sp>
        <p:nvSpPr>
          <p:cNvPr id="3" name="Content Placeholder 2">
            <a:extLst>
              <a:ext uri="{FF2B5EF4-FFF2-40B4-BE49-F238E27FC236}">
                <a16:creationId xmlns:a16="http://schemas.microsoft.com/office/drawing/2014/main" id="{AFDA4294-E83B-4BCF-9E59-88BF61B4E414}"/>
              </a:ext>
            </a:extLst>
          </p:cNvPr>
          <p:cNvSpPr>
            <a:spLocks noGrp="1"/>
          </p:cNvSpPr>
          <p:nvPr>
            <p:ph idx="1"/>
          </p:nvPr>
        </p:nvSpPr>
        <p:spPr>
          <a:xfrm>
            <a:off x="266700" y="1428750"/>
            <a:ext cx="11925300" cy="5334000"/>
          </a:xfrm>
        </p:spPr>
        <p:txBody>
          <a:bodyPr>
            <a:normAutofit fontScale="92500" lnSpcReduction="20000"/>
          </a:bodyPr>
          <a:lstStyle/>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6. Maintenance and Monitoring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Nagios</a:t>
            </a:r>
            <a:r>
              <a:rPr lang="en-US" sz="1800" dirty="0">
                <a:effectLst/>
                <a:latin typeface="var(--gpts-font-family)"/>
                <a:ea typeface="Times New Roman" panose="02020603050405020304" pitchFamily="18" charset="0"/>
                <a:cs typeface="Times New Roman" panose="02020603050405020304" pitchFamily="18" charset="0"/>
              </a:rPr>
              <a:t>: For monitoring system performance and availability.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New Relic</a:t>
            </a:r>
            <a:r>
              <a:rPr lang="en-US" sz="1800" dirty="0">
                <a:effectLst/>
                <a:latin typeface="var(--gpts-font-family)"/>
                <a:ea typeface="Times New Roman" panose="02020603050405020304" pitchFamily="18" charset="0"/>
                <a:cs typeface="Times New Roman" panose="02020603050405020304" pitchFamily="18" charset="0"/>
              </a:rPr>
              <a:t>: For application performance monitoring.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Splunk</a:t>
            </a:r>
            <a:r>
              <a:rPr lang="en-US" sz="1800" dirty="0">
                <a:effectLst/>
                <a:latin typeface="var(--gpts-font-family)"/>
                <a:ea typeface="Times New Roman" panose="02020603050405020304" pitchFamily="18" charset="0"/>
                <a:cs typeface="Times New Roman" panose="02020603050405020304" pitchFamily="18" charset="0"/>
              </a:rPr>
              <a:t>: For searching, monitoring, and analyzing machine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Prometheus</a:t>
            </a:r>
            <a:r>
              <a:rPr lang="en-US" sz="1800" dirty="0">
                <a:effectLst/>
                <a:latin typeface="var(--gpts-font-family)"/>
                <a:ea typeface="Times New Roman" panose="02020603050405020304" pitchFamily="18" charset="0"/>
                <a:cs typeface="Times New Roman" panose="02020603050405020304" pitchFamily="18" charset="0"/>
              </a:rPr>
              <a:t>: For monitoring and alerting in cloud-native environments.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7. Documentation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Markdown Editors</a:t>
            </a:r>
            <a:r>
              <a:rPr lang="en-US" sz="1800" dirty="0">
                <a:effectLst/>
                <a:latin typeface="var(--gpts-font-family)"/>
                <a:ea typeface="Times New Roman" panose="02020603050405020304" pitchFamily="18" charset="0"/>
                <a:cs typeface="Times New Roman" panose="02020603050405020304" pitchFamily="18" charset="0"/>
              </a:rPr>
              <a:t>: Tools for writing documentation using Markdown.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err="1">
                <a:effectLst/>
                <a:latin typeface="var(--gpts-font-family)"/>
                <a:ea typeface="Times New Roman" panose="02020603050405020304" pitchFamily="18" charset="0"/>
                <a:cs typeface="Times New Roman" panose="02020603050405020304" pitchFamily="18" charset="0"/>
              </a:rPr>
              <a:t>Doxygen</a:t>
            </a:r>
            <a:r>
              <a:rPr lang="en-US" sz="1800" dirty="0">
                <a:effectLst/>
                <a:latin typeface="var(--gpts-font-family)"/>
                <a:ea typeface="Times New Roman" panose="02020603050405020304" pitchFamily="18" charset="0"/>
                <a:cs typeface="Times New Roman" panose="02020603050405020304" pitchFamily="18" charset="0"/>
              </a:rPr>
              <a:t>: For generating documentation from annotated source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Read the Docs</a:t>
            </a:r>
            <a:r>
              <a:rPr lang="en-US" sz="1800" dirty="0">
                <a:effectLst/>
                <a:latin typeface="var(--gpts-font-family)"/>
                <a:ea typeface="Times New Roman" panose="02020603050405020304" pitchFamily="18" charset="0"/>
                <a:cs typeface="Times New Roman" panose="02020603050405020304" pitchFamily="18" charset="0"/>
              </a:rPr>
              <a:t>: A platform for building and hosting documentation.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8. Collaboration Tools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Slack</a:t>
            </a:r>
            <a:r>
              <a:rPr lang="en-US" sz="1800" dirty="0">
                <a:effectLst/>
                <a:latin typeface="var(--gpts-font-family)"/>
                <a:ea typeface="Times New Roman" panose="02020603050405020304" pitchFamily="18" charset="0"/>
                <a:cs typeface="Times New Roman" panose="02020603050405020304" pitchFamily="18" charset="0"/>
              </a:rPr>
              <a:t>: For team communication and collaboration.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Microsoft Teams</a:t>
            </a:r>
            <a:r>
              <a:rPr lang="en-US" sz="1800" dirty="0">
                <a:effectLst/>
                <a:latin typeface="var(--gpts-font-family)"/>
                <a:ea typeface="Times New Roman" panose="02020603050405020304" pitchFamily="18" charset="0"/>
                <a:cs typeface="Times New Roman" panose="02020603050405020304" pitchFamily="18" charset="0"/>
              </a:rPr>
              <a:t>: For chat, file sharing, and video conferencing.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1800" b="1" dirty="0">
                <a:effectLst/>
                <a:latin typeface="var(--gpts-font-family)"/>
                <a:ea typeface="Times New Roman" panose="02020603050405020304" pitchFamily="18" charset="0"/>
                <a:cs typeface="Times New Roman" panose="02020603050405020304" pitchFamily="18" charset="0"/>
              </a:rPr>
              <a:t>Zoom</a:t>
            </a:r>
            <a:r>
              <a:rPr lang="en-US" sz="1800" dirty="0">
                <a:effectLst/>
                <a:latin typeface="var(--gpts-font-family)"/>
                <a:ea typeface="Times New Roman" panose="02020603050405020304" pitchFamily="18" charset="0"/>
                <a:cs typeface="Times New Roman" panose="02020603050405020304" pitchFamily="18" charset="0"/>
              </a:rPr>
              <a:t>: For virtual meetings and discussions.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464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C449-A1BE-4B8E-B64D-6BE1C146E8AB}"/>
              </a:ext>
            </a:extLst>
          </p:cNvPr>
          <p:cNvSpPr>
            <a:spLocks noGrp="1"/>
          </p:cNvSpPr>
          <p:nvPr>
            <p:ph type="title"/>
          </p:nvPr>
        </p:nvSpPr>
        <p:spPr/>
        <p:txBody>
          <a:bodyPr/>
          <a:lstStyle/>
          <a:p>
            <a:r>
              <a:rPr lang="en-US" dirty="0" err="1"/>
              <a:t>Sdlc</a:t>
            </a:r>
            <a:r>
              <a:rPr lang="en-US" dirty="0"/>
              <a:t> methodologies</a:t>
            </a:r>
          </a:p>
        </p:txBody>
      </p:sp>
      <p:sp>
        <p:nvSpPr>
          <p:cNvPr id="3" name="Content Placeholder 2">
            <a:extLst>
              <a:ext uri="{FF2B5EF4-FFF2-40B4-BE49-F238E27FC236}">
                <a16:creationId xmlns:a16="http://schemas.microsoft.com/office/drawing/2014/main" id="{969200A4-A16B-47B5-AF40-75C0892DDECA}"/>
              </a:ext>
            </a:extLst>
          </p:cNvPr>
          <p:cNvSpPr>
            <a:spLocks noGrp="1"/>
          </p:cNvSpPr>
          <p:nvPr>
            <p:ph idx="1"/>
          </p:nvPr>
        </p:nvSpPr>
        <p:spPr>
          <a:xfrm>
            <a:off x="590550" y="1543050"/>
            <a:ext cx="11506200" cy="4705350"/>
          </a:xfrm>
        </p:spPr>
        <p:txBody>
          <a:bodyPr>
            <a:normAutofit fontScale="85000" lnSpcReduction="10000"/>
          </a:bodyPr>
          <a:lstStyle/>
          <a:p>
            <a:pPr marL="0" marR="0">
              <a:lnSpc>
                <a:spcPct val="107000"/>
              </a:lnSpc>
              <a:spcBef>
                <a:spcPts val="1800"/>
              </a:spcBef>
              <a:spcAft>
                <a:spcPts val="1200"/>
              </a:spcAft>
            </a:pPr>
            <a:r>
              <a:rPr lang="en-US" sz="1900" b="1" dirty="0">
                <a:effectLst/>
                <a:latin typeface="var(--gpts-font-family)"/>
                <a:ea typeface="Times New Roman" panose="02020603050405020304" pitchFamily="18" charset="0"/>
                <a:cs typeface="Times New Roman" panose="02020603050405020304" pitchFamily="18" charset="0"/>
              </a:rPr>
              <a:t>1. Waterfall Model</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900" dirty="0">
                <a:effectLst/>
                <a:latin typeface="var(--gpts-font-family)"/>
                <a:ea typeface="Times New Roman" panose="02020603050405020304" pitchFamily="18" charset="0"/>
                <a:cs typeface="Times New Roman" panose="02020603050405020304" pitchFamily="18" charset="0"/>
              </a:rPr>
              <a:t>A sequential model where each phase must be completed before the next begins. It’s a linear approach, which makes it easy to manage but inflexible to changes.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900" b="1" dirty="0">
                <a:effectLst/>
                <a:latin typeface="var(--gpts-font-family)"/>
                <a:ea typeface="Times New Roman" panose="02020603050405020304" pitchFamily="18" charset="0"/>
                <a:cs typeface="Times New Roman" panose="02020603050405020304" pitchFamily="18" charset="0"/>
              </a:rPr>
              <a:t>2. Agile Methodology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900" dirty="0">
                <a:effectLst/>
                <a:latin typeface="var(--gpts-font-family)"/>
                <a:ea typeface="Times New Roman" panose="02020603050405020304" pitchFamily="18" charset="0"/>
                <a:cs typeface="Times New Roman" panose="02020603050405020304" pitchFamily="18" charset="0"/>
              </a:rPr>
              <a:t>An iterative and incremental approach that emphasizes flexibility, customer collaboration, and continuous improvement. It allows for rapid delivery of small, working pieces of software.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900" b="1" dirty="0">
                <a:effectLst/>
                <a:latin typeface="var(--gpts-font-family)"/>
                <a:ea typeface="Times New Roman" panose="02020603050405020304" pitchFamily="18" charset="0"/>
                <a:cs typeface="Times New Roman" panose="02020603050405020304" pitchFamily="18" charset="0"/>
              </a:rPr>
              <a:t>3. Scrum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900" dirty="0">
                <a:effectLst/>
                <a:latin typeface="var(--gpts-font-family)"/>
                <a:ea typeface="Times New Roman" panose="02020603050405020304" pitchFamily="18" charset="0"/>
                <a:cs typeface="Times New Roman" panose="02020603050405020304" pitchFamily="18" charset="0"/>
              </a:rPr>
              <a:t>A subset of Agile, focused on delivering work in short iterations called sprints (typically 2-4 weeks). Scrum involves roles like Scrum Master, Product Owner, and Development Team, emphasizing regular meetings (daily stand-ups) and iterative progress.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900" b="1" dirty="0">
                <a:effectLst/>
                <a:latin typeface="var(--gpts-font-family)"/>
                <a:ea typeface="Times New Roman" panose="02020603050405020304" pitchFamily="18" charset="0"/>
                <a:cs typeface="Times New Roman" panose="02020603050405020304" pitchFamily="18" charset="0"/>
              </a:rPr>
              <a:t>4. Kanban</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900" dirty="0">
                <a:effectLst/>
                <a:latin typeface="var(--gpts-font-family)"/>
                <a:ea typeface="Times New Roman" panose="02020603050405020304" pitchFamily="18" charset="0"/>
                <a:cs typeface="Times New Roman" panose="02020603050405020304" pitchFamily="18" charset="0"/>
              </a:rPr>
              <a:t>A visual approach to managing work in progress. It emphasizes continuous delivery and flexibility, allowing teams to adjust priorities based on ongoing feedback.</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65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73FE-AF65-410A-A555-A101F34A24E6}"/>
              </a:ext>
            </a:extLst>
          </p:cNvPr>
          <p:cNvSpPr>
            <a:spLocks noGrp="1"/>
          </p:cNvSpPr>
          <p:nvPr>
            <p:ph type="title"/>
          </p:nvPr>
        </p:nvSpPr>
        <p:spPr/>
        <p:txBody>
          <a:bodyPr/>
          <a:lstStyle/>
          <a:p>
            <a:r>
              <a:rPr lang="en-US" dirty="0"/>
              <a:t>Tools for </a:t>
            </a:r>
            <a:r>
              <a:rPr lang="en-US" dirty="0" err="1"/>
              <a:t>sdlc</a:t>
            </a:r>
            <a:r>
              <a:rPr lang="en-US" dirty="0"/>
              <a:t>….</a:t>
            </a:r>
          </a:p>
        </p:txBody>
      </p:sp>
      <p:sp>
        <p:nvSpPr>
          <p:cNvPr id="3" name="Content Placeholder 2">
            <a:extLst>
              <a:ext uri="{FF2B5EF4-FFF2-40B4-BE49-F238E27FC236}">
                <a16:creationId xmlns:a16="http://schemas.microsoft.com/office/drawing/2014/main" id="{752BB235-E2D2-4CBC-919D-BE55AE1AB6B0}"/>
              </a:ext>
            </a:extLst>
          </p:cNvPr>
          <p:cNvSpPr>
            <a:spLocks noGrp="1"/>
          </p:cNvSpPr>
          <p:nvPr>
            <p:ph idx="1"/>
          </p:nvPr>
        </p:nvSpPr>
        <p:spPr>
          <a:xfrm>
            <a:off x="552450" y="1485900"/>
            <a:ext cx="11639550" cy="5372100"/>
          </a:xfrm>
        </p:spPr>
        <p:txBody>
          <a:bodyPr>
            <a:normAutofit lnSpcReduction="10000"/>
          </a:bodyPr>
          <a:lstStyle/>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5. Extreme Programming (XP)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An Agile methodology that emphasizes technical excellence, continuous feedback, and customer satisfaction. It includes practices like pair programming, test-driven development (TDD), and frequent releases.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6. Feature-Driven Development (FDD)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An Agile methodology centered around building and delivering features in a systematic manner. It focuses on designing and building features in short iterations, promoting regular progress updates.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7. Lean Software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Derived from lean manufacturing principles, this methodology focuses on maximizing value by eliminating waste, reducing lead times, and improving efficiency.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8. DevOps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A methodology that combines development and operations to create a culture of collaboration and communication between development and IT operations teams. It emphasizes automated testing, continuous integration, and continuous deployment.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623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07BC-FBCF-4641-9A73-0BD8B49F40E3}"/>
              </a:ext>
            </a:extLst>
          </p:cNvPr>
          <p:cNvSpPr>
            <a:spLocks noGrp="1"/>
          </p:cNvSpPr>
          <p:nvPr>
            <p:ph type="title"/>
          </p:nvPr>
        </p:nvSpPr>
        <p:spPr/>
        <p:txBody>
          <a:bodyPr/>
          <a:lstStyle/>
          <a:p>
            <a:r>
              <a:rPr lang="en-US" dirty="0"/>
              <a:t>Tools for </a:t>
            </a:r>
            <a:r>
              <a:rPr lang="en-US" dirty="0" err="1"/>
              <a:t>sdlc</a:t>
            </a:r>
            <a:r>
              <a:rPr lang="en-US" dirty="0"/>
              <a:t>…</a:t>
            </a:r>
          </a:p>
        </p:txBody>
      </p:sp>
      <p:sp>
        <p:nvSpPr>
          <p:cNvPr id="3" name="Content Placeholder 2">
            <a:extLst>
              <a:ext uri="{FF2B5EF4-FFF2-40B4-BE49-F238E27FC236}">
                <a16:creationId xmlns:a16="http://schemas.microsoft.com/office/drawing/2014/main" id="{2A06DE54-8DC5-4430-9EE2-FAB15E3D5821}"/>
              </a:ext>
            </a:extLst>
          </p:cNvPr>
          <p:cNvSpPr>
            <a:spLocks noGrp="1"/>
          </p:cNvSpPr>
          <p:nvPr>
            <p:ph idx="1"/>
          </p:nvPr>
        </p:nvSpPr>
        <p:spPr>
          <a:xfrm>
            <a:off x="571500" y="1428749"/>
            <a:ext cx="11496675" cy="5267325"/>
          </a:xfrm>
        </p:spPr>
        <p:txBody>
          <a:bodyPr>
            <a:normAutofit fontScale="92500" lnSpcReduction="20000"/>
          </a:bodyPr>
          <a:lstStyle/>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9. Rapid Application Development (RAD)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Focuses on quickly developing prototype versions of software applications to refine requirements and improve user feedback. It emphasizes user involvement and iterative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10. V-Model (Validation and Verification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An extension of the Waterfall model that emphasizes validation and verification during the development process. Each development phase has a corresponding testing phase, creating a V-shape.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11. Spiral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A risk-driven approach that combines iterative development with the systematic aspects of the Waterfall model. It focuses on risk assessment and minimizing risks through repeated iterations.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1800" b="1" dirty="0">
                <a:effectLst/>
                <a:latin typeface="var(--gpts-font-family)"/>
                <a:ea typeface="Times New Roman" panose="02020603050405020304" pitchFamily="18" charset="0"/>
                <a:cs typeface="Times New Roman" panose="02020603050405020304" pitchFamily="18" charset="0"/>
              </a:rPr>
              <a:t>12. Big Bang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var(--gpts-font-family)"/>
                <a:ea typeface="Times New Roman" panose="02020603050405020304" pitchFamily="18" charset="0"/>
                <a:cs typeface="Times New Roman" panose="02020603050405020304" pitchFamily="18" charset="0"/>
              </a:rPr>
              <a:t>An informal method where development starts without much planning. It's highly flexible but can lead to chaotic projects as it lacks structure and clear requirements.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var(--gpts-font-family)"/>
                <a:ea typeface="Times New Roman" panose="02020603050405020304" pitchFamily="18" charset="0"/>
                <a:cs typeface="Times New Roman" panose="02020603050405020304" pitchFamily="18" charset="0"/>
              </a:rPr>
              <a:t>These methodologies can be chosen based on project requirements, team dynamics, and organizational culture, often resulting in hybrid approaches tailored to specific needs.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957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BAAB-EF04-4C09-AEA1-12414E2E161E}"/>
              </a:ext>
            </a:extLst>
          </p:cNvPr>
          <p:cNvSpPr>
            <a:spLocks noGrp="1"/>
          </p:cNvSpPr>
          <p:nvPr>
            <p:ph type="title"/>
          </p:nvPr>
        </p:nvSpPr>
        <p:spPr/>
        <p:txBody>
          <a:bodyPr/>
          <a:lstStyle/>
          <a:p>
            <a:r>
              <a:rPr lang="en-US" dirty="0"/>
              <a:t>Meaning of </a:t>
            </a:r>
            <a:r>
              <a:rPr lang="en-US" dirty="0" err="1"/>
              <a:t>sdlc</a:t>
            </a:r>
            <a:endParaRPr lang="en-US" dirty="0"/>
          </a:p>
        </p:txBody>
      </p:sp>
      <p:sp>
        <p:nvSpPr>
          <p:cNvPr id="3" name="Content Placeholder 2">
            <a:extLst>
              <a:ext uri="{FF2B5EF4-FFF2-40B4-BE49-F238E27FC236}">
                <a16:creationId xmlns:a16="http://schemas.microsoft.com/office/drawing/2014/main" id="{4EB44AFB-0FF5-42C8-B390-8C43102E9040}"/>
              </a:ext>
            </a:extLst>
          </p:cNvPr>
          <p:cNvSpPr>
            <a:spLocks noGrp="1"/>
          </p:cNvSpPr>
          <p:nvPr>
            <p:ph idx="1"/>
          </p:nvPr>
        </p:nvSpPr>
        <p:spPr>
          <a:xfrm>
            <a:off x="438150" y="2096064"/>
            <a:ext cx="10829407" cy="4476186"/>
          </a:xfrm>
        </p:spPr>
        <p:txBody>
          <a:bodyPr>
            <a:normAutofit/>
          </a:bodyPr>
          <a:lstStyle/>
          <a:p>
            <a:r>
              <a:rPr lang="en-US" sz="3500" b="1" dirty="0">
                <a:effectLst/>
                <a:latin typeface="var(--gpts-font-family)"/>
                <a:ea typeface="Times New Roman" panose="02020603050405020304" pitchFamily="18" charset="0"/>
                <a:cs typeface="Times New Roman" panose="02020603050405020304" pitchFamily="18" charset="0"/>
              </a:rPr>
              <a:t>SDLC stands for Software Development Life Cycle. It is a process used by software developer and project managers to design, develop, test, and deliver software applications systematically and efficiently.</a:t>
            </a:r>
          </a:p>
          <a:p>
            <a:r>
              <a:rPr lang="en-US" sz="3500" b="1" dirty="0">
                <a:effectLst/>
                <a:latin typeface="var(--gpts-font-family)"/>
                <a:ea typeface="Times New Roman" panose="02020603050405020304" pitchFamily="18" charset="0"/>
                <a:cs typeface="Times New Roman" panose="02020603050405020304" pitchFamily="18" charset="0"/>
              </a:rPr>
              <a:t> The SDLC serves as a framework to guide the planning, creation,  testing, and deployment of software projects.</a:t>
            </a:r>
            <a:endParaRPr lang="en-US" sz="35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580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FA60-AC83-4519-99EF-74210857205A}"/>
              </a:ext>
            </a:extLst>
          </p:cNvPr>
          <p:cNvSpPr>
            <a:spLocks noGrp="1"/>
          </p:cNvSpPr>
          <p:nvPr>
            <p:ph type="title"/>
          </p:nvPr>
        </p:nvSpPr>
        <p:spPr/>
        <p:txBody>
          <a:bodyPr/>
          <a:lstStyle/>
          <a:p>
            <a:r>
              <a:rPr lang="en-US" dirty="0"/>
              <a:t>Basics of software development life cycle (</a:t>
            </a:r>
            <a:r>
              <a:rPr lang="en-US" dirty="0" err="1"/>
              <a:t>sdlc</a:t>
            </a:r>
            <a:r>
              <a:rPr lang="en-US" dirty="0"/>
              <a:t>)</a:t>
            </a:r>
          </a:p>
        </p:txBody>
      </p:sp>
      <p:sp>
        <p:nvSpPr>
          <p:cNvPr id="3" name="Content Placeholder 2">
            <a:extLst>
              <a:ext uri="{FF2B5EF4-FFF2-40B4-BE49-F238E27FC236}">
                <a16:creationId xmlns:a16="http://schemas.microsoft.com/office/drawing/2014/main" id="{A803017A-FDA1-4A6C-BD1C-CA029C349677}"/>
              </a:ext>
            </a:extLst>
          </p:cNvPr>
          <p:cNvSpPr>
            <a:spLocks noGrp="1"/>
          </p:cNvSpPr>
          <p:nvPr>
            <p:ph idx="1"/>
          </p:nvPr>
        </p:nvSpPr>
        <p:spPr/>
        <p:txBody>
          <a:bodyPr/>
          <a:lstStyle/>
          <a:p>
            <a:r>
              <a:rPr lang="en-US" sz="3600" dirty="0">
                <a:effectLst/>
                <a:latin typeface="var(--gpts-font-family)"/>
                <a:ea typeface="Times New Roman" panose="02020603050405020304" pitchFamily="18" charset="0"/>
                <a:cs typeface="Times New Roman" panose="02020603050405020304" pitchFamily="18" charset="0"/>
              </a:rPr>
              <a:t>The basics of the Software Development Life Cycle (SDLC) involve understanding its core concepts, phases, methodologies, and the fundamental principles that guide the software development process. Here's an overview of these basics: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500" dirty="0"/>
          </a:p>
        </p:txBody>
      </p:sp>
    </p:spTree>
    <p:extLst>
      <p:ext uri="{BB962C8B-B14F-4D97-AF65-F5344CB8AC3E}">
        <p14:creationId xmlns:p14="http://schemas.microsoft.com/office/powerpoint/2010/main" val="96797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0A3-9516-40BE-8EE0-ADD7F8C56B5C}"/>
              </a:ext>
            </a:extLst>
          </p:cNvPr>
          <p:cNvSpPr>
            <a:spLocks noGrp="1"/>
          </p:cNvSpPr>
          <p:nvPr>
            <p:ph type="title"/>
          </p:nvPr>
        </p:nvSpPr>
        <p:spPr>
          <a:xfrm>
            <a:off x="1524000" y="419100"/>
            <a:ext cx="9553056" cy="850071"/>
          </a:xfrm>
        </p:spPr>
        <p:txBody>
          <a:bodyPr>
            <a:normAutofit/>
          </a:bodyPr>
          <a:lstStyle/>
          <a:p>
            <a:r>
              <a:rPr lang="en-US" dirty="0"/>
              <a:t>These basics are</a:t>
            </a:r>
          </a:p>
        </p:txBody>
      </p:sp>
      <p:sp>
        <p:nvSpPr>
          <p:cNvPr id="3" name="Content Placeholder 2">
            <a:extLst>
              <a:ext uri="{FF2B5EF4-FFF2-40B4-BE49-F238E27FC236}">
                <a16:creationId xmlns:a16="http://schemas.microsoft.com/office/drawing/2014/main" id="{76649BFC-BD40-4E8F-B01C-60350E26EE77}"/>
              </a:ext>
            </a:extLst>
          </p:cNvPr>
          <p:cNvSpPr>
            <a:spLocks noGrp="1"/>
          </p:cNvSpPr>
          <p:nvPr>
            <p:ph idx="1"/>
          </p:nvPr>
        </p:nvSpPr>
        <p:spPr>
          <a:xfrm>
            <a:off x="809625" y="844135"/>
            <a:ext cx="10981806" cy="6190968"/>
          </a:xfrm>
        </p:spPr>
        <p:txBody>
          <a:bodyPr>
            <a:normAutofit/>
          </a:bodyPr>
          <a:lstStyle/>
          <a:p>
            <a:pPr marL="342900" marR="0" lvl="0" indent="-342900">
              <a:lnSpc>
                <a:spcPct val="107000"/>
              </a:lnSpc>
              <a:spcBef>
                <a:spcPts val="1200"/>
              </a:spcBef>
              <a:spcAft>
                <a:spcPts val="1200"/>
              </a:spcAft>
              <a:buFont typeface="+mj-lt"/>
              <a:buAutoNum type="arabicPeriod"/>
              <a:tabLst>
                <a:tab pos="457200" algn="l"/>
              </a:tabLst>
            </a:pPr>
            <a:r>
              <a:rPr lang="en-US" sz="2600" b="1" dirty="0">
                <a:effectLst/>
                <a:latin typeface="var(--gpts-font-family)"/>
                <a:ea typeface="Times New Roman" panose="02020603050405020304" pitchFamily="18" charset="0"/>
                <a:cs typeface="Times New Roman" panose="02020603050405020304" pitchFamily="18" charset="0"/>
              </a:rPr>
              <a:t>Definition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var(--gpts-font-family)"/>
                <a:ea typeface="Times New Roman" panose="02020603050405020304" pitchFamily="18" charset="0"/>
                <a:cs typeface="Times New Roman" panose="02020603050405020304" pitchFamily="18" charset="0"/>
              </a:rPr>
              <a:t>SDLC is a structured framework that outlines various stages involved in the development and maintenance of software applications.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1200"/>
              </a:spcAft>
              <a:buFont typeface="+mj-lt"/>
              <a:buAutoNum type="arabicPeriod"/>
              <a:tabLst>
                <a:tab pos="457200" algn="l"/>
              </a:tabLst>
            </a:pPr>
            <a:r>
              <a:rPr lang="en-US" sz="2600" b="1" dirty="0">
                <a:effectLst/>
                <a:latin typeface="var(--gpts-font-family)"/>
                <a:ea typeface="Times New Roman" panose="02020603050405020304" pitchFamily="18" charset="0"/>
                <a:cs typeface="Times New Roman" panose="02020603050405020304" pitchFamily="18" charset="0"/>
              </a:rPr>
              <a:t>Objectives</a:t>
            </a:r>
            <a:r>
              <a:rPr lang="en-US" sz="2600" dirty="0">
                <a:effectLst/>
                <a:latin typeface="var(--gpts-font-family)"/>
                <a:ea typeface="Times New Roman" panose="02020603050405020304" pitchFamily="18" charset="0"/>
                <a:cs typeface="Times New Roman" panose="02020603050405020304" pitchFamily="18" charset="0"/>
              </a:rPr>
              <a: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var(--gpts-font-family)"/>
                <a:ea typeface="Times New Roman" panose="02020603050405020304" pitchFamily="18" charset="0"/>
                <a:cs typeface="Times New Roman" panose="02020603050405020304" pitchFamily="18" charset="0"/>
              </a:rPr>
              <a:t>To produce high-quality software that meets user requirements.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600" dirty="0">
                <a:effectLst/>
                <a:latin typeface="var(--gpts-font-family)"/>
                <a:ea typeface="Times New Roman" panose="02020603050405020304" pitchFamily="18" charset="0"/>
                <a:cs typeface="Times New Roman" panose="02020603050405020304" pitchFamily="18" charset="0"/>
              </a:rPr>
              <a:t>To deliver software on time and within budget.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600" dirty="0">
                <a:effectLst/>
                <a:latin typeface="var(--gpts-font-family)"/>
                <a:ea typeface="Times New Roman" panose="02020603050405020304" pitchFamily="18" charset="0"/>
                <a:cs typeface="Times New Roman" panose="02020603050405020304" pitchFamily="18" charset="0"/>
              </a:rPr>
              <a:t>To effectively manage project risks and changes.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1200"/>
              </a:spcAft>
              <a:buFont typeface="+mj-lt"/>
              <a:buAutoNum type="arabicPeriod"/>
              <a:tabLst>
                <a:tab pos="457200" algn="l"/>
              </a:tabLst>
            </a:pPr>
            <a:r>
              <a:rPr lang="en-US" sz="2600" b="1" dirty="0">
                <a:effectLst/>
                <a:latin typeface="var(--gpts-font-family)"/>
                <a:ea typeface="Times New Roman" panose="02020603050405020304" pitchFamily="18" charset="0"/>
                <a:cs typeface="Times New Roman" panose="02020603050405020304" pitchFamily="18" charset="0"/>
              </a:rPr>
              <a:t>Stakeholders</a:t>
            </a:r>
            <a:r>
              <a:rPr lang="en-US" sz="2600" dirty="0">
                <a:effectLst/>
                <a:latin typeface="var(--gpts-font-family)"/>
                <a:ea typeface="Times New Roman" panose="02020603050405020304" pitchFamily="18" charset="0"/>
                <a:cs typeface="Times New Roman" panose="02020603050405020304" pitchFamily="18" charset="0"/>
              </a:rPr>
              <a: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var(--gpts-font-family)"/>
                <a:ea typeface="Times New Roman" panose="02020603050405020304" pitchFamily="18" charset="0"/>
                <a:cs typeface="Times New Roman" panose="02020603050405020304" pitchFamily="18" charset="0"/>
              </a:rPr>
              <a:t>Involves various stakeholders, including project managers, developers, testers, business analysts, and end users.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190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25C2-E598-4C52-A909-47C3CDB17870}"/>
              </a:ext>
            </a:extLst>
          </p:cNvPr>
          <p:cNvSpPr>
            <a:spLocks noGrp="1"/>
          </p:cNvSpPr>
          <p:nvPr>
            <p:ph type="title"/>
          </p:nvPr>
        </p:nvSpPr>
        <p:spPr/>
        <p:txBody>
          <a:bodyPr/>
          <a:lstStyle/>
          <a:p>
            <a:r>
              <a:rPr lang="en-US" dirty="0"/>
              <a:t>Key phases of </a:t>
            </a:r>
            <a:r>
              <a:rPr lang="en-US" dirty="0" err="1"/>
              <a:t>sdlc</a:t>
            </a:r>
            <a:endParaRPr lang="en-US" dirty="0"/>
          </a:p>
        </p:txBody>
      </p:sp>
      <p:sp>
        <p:nvSpPr>
          <p:cNvPr id="5" name="Content Placeholder 4">
            <a:extLst>
              <a:ext uri="{FF2B5EF4-FFF2-40B4-BE49-F238E27FC236}">
                <a16:creationId xmlns:a16="http://schemas.microsoft.com/office/drawing/2014/main" id="{968F9434-C726-443F-8D23-A769E6C0F768}"/>
              </a:ext>
            </a:extLst>
          </p:cNvPr>
          <p:cNvSpPr>
            <a:spLocks noGrp="1"/>
          </p:cNvSpPr>
          <p:nvPr>
            <p:ph idx="1"/>
          </p:nvPr>
        </p:nvSpPr>
        <p:spPr>
          <a:xfrm>
            <a:off x="656922" y="1638300"/>
            <a:ext cx="11211228" cy="4610100"/>
          </a:xfrm>
        </p:spPr>
        <p:txBody>
          <a:bodyPr>
            <a:normAutofit/>
          </a:bodyPr>
          <a:lstStyle/>
          <a:p>
            <a:pPr marL="0" marR="0">
              <a:lnSpc>
                <a:spcPct val="107000"/>
              </a:lnSpc>
              <a:spcBef>
                <a:spcPts val="0"/>
              </a:spcBef>
              <a:spcAft>
                <a:spcPts val="1200"/>
              </a:spcAft>
            </a:pPr>
            <a:r>
              <a:rPr lang="en-US" dirty="0">
                <a:effectLst/>
                <a:latin typeface="var(--gpts-font-family)"/>
                <a:ea typeface="Times New Roman" panose="02020603050405020304" pitchFamily="18" charset="0"/>
                <a:cs typeface="Times New Roman" panose="02020603050405020304" pitchFamily="18" charset="0"/>
              </a:rPr>
              <a:t>The Software Development Life Cycle typically consists of several key phases: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1200"/>
              </a:spcAft>
              <a:buFont typeface="+mj-lt"/>
              <a:buAutoNum type="arabicPeriod"/>
              <a:tabLst>
                <a:tab pos="457200" algn="l"/>
              </a:tabLst>
            </a:pPr>
            <a:r>
              <a:rPr lang="en-US" b="1" dirty="0">
                <a:effectLst/>
                <a:latin typeface="var(--gpts-font-family)"/>
                <a:ea typeface="Times New Roman" panose="02020603050405020304" pitchFamily="18" charset="0"/>
                <a:cs typeface="Times New Roman" panose="02020603050405020304" pitchFamily="18" charset="0"/>
              </a:rPr>
              <a:t>Planning</a:t>
            </a:r>
            <a:r>
              <a:rPr lang="en-US" dirty="0">
                <a:effectLst/>
                <a:latin typeface="var(--gpts-font-family)"/>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latin typeface="var(--gpts-font-family)"/>
                <a:ea typeface="Times New Roman" panose="02020603050405020304" pitchFamily="18" charset="0"/>
                <a:cs typeface="Times New Roman" panose="02020603050405020304" pitchFamily="18" charset="0"/>
              </a:rPr>
              <a:t>Define the purpose and scope of the project.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000" dirty="0">
                <a:effectLst/>
                <a:latin typeface="var(--gpts-font-family)"/>
                <a:ea typeface="Times New Roman" panose="02020603050405020304" pitchFamily="18" charset="0"/>
                <a:cs typeface="Times New Roman" panose="02020603050405020304" pitchFamily="18" charset="0"/>
              </a:rPr>
              <a:t>Assess the feasibility (technical, operational, and economic).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000" dirty="0">
                <a:effectLst/>
                <a:latin typeface="var(--gpts-font-family)"/>
                <a:ea typeface="Times New Roman" panose="02020603050405020304" pitchFamily="18" charset="0"/>
                <a:cs typeface="Times New Roman" panose="02020603050405020304" pitchFamily="18" charset="0"/>
              </a:rPr>
              <a:t>Create a project plan with timelines and resources.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1200"/>
              </a:spcAft>
              <a:buFont typeface="+mj-lt"/>
              <a:buAutoNum type="arabicPeriod"/>
              <a:tabLst>
                <a:tab pos="457200" algn="l"/>
              </a:tabLst>
            </a:pPr>
            <a:r>
              <a:rPr lang="en-US" b="1" dirty="0">
                <a:effectLst/>
                <a:latin typeface="var(--gpts-font-family)"/>
                <a:ea typeface="Times New Roman" panose="02020603050405020304" pitchFamily="18" charset="0"/>
                <a:cs typeface="Times New Roman" panose="02020603050405020304" pitchFamily="18" charset="0"/>
              </a:rPr>
              <a:t>Requirements Analysis</a:t>
            </a:r>
            <a:r>
              <a:rPr lang="en-US" dirty="0">
                <a:effectLst/>
                <a:latin typeface="var(--gpts-font-family)"/>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000" dirty="0">
                <a:effectLst/>
                <a:latin typeface="var(--gpts-font-family)"/>
                <a:ea typeface="Times New Roman" panose="02020603050405020304" pitchFamily="18" charset="0"/>
                <a:cs typeface="Times New Roman" panose="02020603050405020304" pitchFamily="18" charset="0"/>
              </a:rPr>
              <a:t>Gather and analyze business and user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000" dirty="0">
                <a:effectLst/>
                <a:latin typeface="var(--gpts-font-family)"/>
                <a:ea typeface="Times New Roman" panose="02020603050405020304" pitchFamily="18" charset="0"/>
                <a:cs typeface="Times New Roman" panose="02020603050405020304" pitchFamily="18" charset="0"/>
              </a:rPr>
              <a:t>Document functional and non-functional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000" dirty="0">
                <a:effectLst/>
                <a:latin typeface="var(--gpts-font-family)"/>
                <a:ea typeface="Times New Roman" panose="02020603050405020304" pitchFamily="18" charset="0"/>
                <a:cs typeface="Times New Roman" panose="02020603050405020304" pitchFamily="18" charset="0"/>
              </a:rPr>
              <a:t>Get stakeholder approval on the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0017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94BB-DA6D-46FB-B9B2-31116FA22BF3}"/>
              </a:ext>
            </a:extLst>
          </p:cNvPr>
          <p:cNvSpPr>
            <a:spLocks noGrp="1"/>
          </p:cNvSpPr>
          <p:nvPr>
            <p:ph type="title"/>
          </p:nvPr>
        </p:nvSpPr>
        <p:spPr>
          <a:xfrm>
            <a:off x="913795" y="403639"/>
            <a:ext cx="10353761" cy="1326321"/>
          </a:xfrm>
        </p:spPr>
        <p:txBody>
          <a:bodyPr/>
          <a:lstStyle/>
          <a:p>
            <a:r>
              <a:rPr lang="en-US" dirty="0"/>
              <a:t>Key phases of </a:t>
            </a:r>
            <a:r>
              <a:rPr lang="en-US" dirty="0" err="1"/>
              <a:t>sdlc</a:t>
            </a:r>
            <a:endParaRPr lang="en-US" dirty="0"/>
          </a:p>
        </p:txBody>
      </p:sp>
      <p:sp>
        <p:nvSpPr>
          <p:cNvPr id="3" name="Content Placeholder 2">
            <a:extLst>
              <a:ext uri="{FF2B5EF4-FFF2-40B4-BE49-F238E27FC236}">
                <a16:creationId xmlns:a16="http://schemas.microsoft.com/office/drawing/2014/main" id="{A43783D0-C8BB-423F-AF56-7C50A18DCC28}"/>
              </a:ext>
            </a:extLst>
          </p:cNvPr>
          <p:cNvSpPr>
            <a:spLocks noGrp="1"/>
          </p:cNvSpPr>
          <p:nvPr>
            <p:ph idx="1"/>
          </p:nvPr>
        </p:nvSpPr>
        <p:spPr/>
        <p:txBody>
          <a:bodyPr>
            <a:normAutofit fontScale="92500" lnSpcReduction="20000"/>
          </a:bodyPr>
          <a:lstStyle/>
          <a:p>
            <a:pPr marL="0" marR="0" lvl="0" indent="0">
              <a:lnSpc>
                <a:spcPct val="107000"/>
              </a:lnSpc>
              <a:spcBef>
                <a:spcPts val="1200"/>
              </a:spcBef>
              <a:spcAft>
                <a:spcPts val="1200"/>
              </a:spcAft>
              <a:buNone/>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3. Design</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Create the architecture of the software system.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Design the user interface, network diagrams, data models, and more.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Prepare technical specifications that developers will follow.</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1200"/>
              </a:spcAft>
              <a:buNone/>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4. Implementation (or Coding)</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Translate the design into actual code using a programming language.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Developers write the code based on the design specifications.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Integrate and configure different modules of the software.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393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4DEC-FAFC-43BF-94FF-1203BA05DDBE}"/>
              </a:ext>
            </a:extLst>
          </p:cNvPr>
          <p:cNvSpPr>
            <a:spLocks noGrp="1"/>
          </p:cNvSpPr>
          <p:nvPr>
            <p:ph type="title"/>
          </p:nvPr>
        </p:nvSpPr>
        <p:spPr/>
        <p:txBody>
          <a:bodyPr/>
          <a:lstStyle/>
          <a:p>
            <a:r>
              <a:rPr lang="en-US" dirty="0"/>
              <a:t>Key phases of </a:t>
            </a:r>
            <a:r>
              <a:rPr lang="en-US" dirty="0" err="1"/>
              <a:t>sdlc</a:t>
            </a:r>
            <a:endParaRPr lang="en-US" dirty="0"/>
          </a:p>
        </p:txBody>
      </p:sp>
      <p:sp>
        <p:nvSpPr>
          <p:cNvPr id="3" name="Content Placeholder 2">
            <a:extLst>
              <a:ext uri="{FF2B5EF4-FFF2-40B4-BE49-F238E27FC236}">
                <a16:creationId xmlns:a16="http://schemas.microsoft.com/office/drawing/2014/main" id="{B0ED9263-3302-4A2E-8F04-BF360FA0CA76}"/>
              </a:ext>
            </a:extLst>
          </p:cNvPr>
          <p:cNvSpPr>
            <a:spLocks noGrp="1"/>
          </p:cNvSpPr>
          <p:nvPr>
            <p:ph idx="1"/>
          </p:nvPr>
        </p:nvSpPr>
        <p:spPr>
          <a:xfrm>
            <a:off x="595086" y="1611086"/>
            <a:ext cx="11176000" cy="4876800"/>
          </a:xfrm>
        </p:spPr>
        <p:txBody>
          <a:bodyPr>
            <a:normAutofit fontScale="92500" lnSpcReduction="20000"/>
          </a:bodyPr>
          <a:lstStyle/>
          <a:p>
            <a:pPr marL="0" marR="0" lvl="0" indent="0">
              <a:lnSpc>
                <a:spcPct val="107000"/>
              </a:lnSpc>
              <a:spcBef>
                <a:spcPts val="1200"/>
              </a:spcBef>
              <a:spcAft>
                <a:spcPts val="1200"/>
              </a:spcAft>
              <a:buNone/>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5 .  Testing</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Systematically test the software to identify and fix defects.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Conduct various types of testing (unit, integration, system, acceptance).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Ensure that the software meets the specified requirements.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1200"/>
              </a:spcAft>
              <a:buNone/>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6.  Deployment</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Release and deploy the software to the production environment.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Conduct user training, if necessary.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30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Begin monitoring the performance of the application in a live environment.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1200"/>
              </a:spcBef>
              <a:spcAft>
                <a:spcPts val="1200"/>
              </a:spcAft>
              <a:buNone/>
              <a:tabLst>
                <a:tab pos="457200" algn="l"/>
              </a:tabLst>
            </a:pPr>
            <a:r>
              <a:rPr lang="en-US" sz="2400" b="1" dirty="0">
                <a:effectLst/>
                <a:latin typeface="var(--gpts-font-family)"/>
                <a:ea typeface="Times New Roman" panose="02020603050405020304" pitchFamily="18" charset="0"/>
                <a:cs typeface="Times New Roman" panose="02020603050405020304" pitchFamily="18" charset="0"/>
              </a:rPr>
              <a:t>7.  Maintenance</a:t>
            </a:r>
            <a:r>
              <a:rPr lang="en-US" sz="2400" dirty="0">
                <a:effectLst/>
                <a:latin typeface="var(--gpts-font-family)"/>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var(--gpts-font-family)"/>
                <a:ea typeface="Times New Roman" panose="02020603050405020304" pitchFamily="18" charset="0"/>
                <a:cs typeface="Times New Roman" panose="02020603050405020304" pitchFamily="18" charset="0"/>
              </a:rPr>
              <a:t>Provide ongoing support and maintenance to fix issues and update the software.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52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EEFE-DD56-497B-BB1C-8EC4C0264E40}"/>
              </a:ext>
            </a:extLst>
          </p:cNvPr>
          <p:cNvSpPr>
            <a:spLocks noGrp="1"/>
          </p:cNvSpPr>
          <p:nvPr>
            <p:ph type="title"/>
          </p:nvPr>
        </p:nvSpPr>
        <p:spPr/>
        <p:txBody>
          <a:bodyPr/>
          <a:lstStyle/>
          <a:p>
            <a:r>
              <a:rPr lang="en-US" dirty="0" err="1"/>
              <a:t>Importances</a:t>
            </a:r>
            <a:r>
              <a:rPr lang="en-US" dirty="0"/>
              <a:t> of </a:t>
            </a:r>
            <a:r>
              <a:rPr lang="en-US" dirty="0" err="1"/>
              <a:t>sdlc</a:t>
            </a:r>
            <a:endParaRPr lang="en-US" dirty="0"/>
          </a:p>
        </p:txBody>
      </p:sp>
      <p:sp>
        <p:nvSpPr>
          <p:cNvPr id="3" name="Content Placeholder 2">
            <a:extLst>
              <a:ext uri="{FF2B5EF4-FFF2-40B4-BE49-F238E27FC236}">
                <a16:creationId xmlns:a16="http://schemas.microsoft.com/office/drawing/2014/main" id="{1975CE68-5AE6-42E2-B185-30629AA2C662}"/>
              </a:ext>
            </a:extLst>
          </p:cNvPr>
          <p:cNvSpPr>
            <a:spLocks noGrp="1"/>
          </p:cNvSpPr>
          <p:nvPr>
            <p:ph idx="1"/>
          </p:nvPr>
        </p:nvSpPr>
        <p:spPr>
          <a:xfrm>
            <a:off x="246742" y="1611086"/>
            <a:ext cx="11596915" cy="4992914"/>
          </a:xfrm>
        </p:spPr>
        <p:txBody>
          <a:bodyPr>
            <a:normAutofit lnSpcReduction="10000"/>
          </a:bodyPr>
          <a:lstStyle/>
          <a:p>
            <a:pPr marL="0" marR="0">
              <a:lnSpc>
                <a:spcPct val="107000"/>
              </a:lnSpc>
              <a:spcBef>
                <a:spcPts val="0"/>
              </a:spcBef>
              <a:spcAft>
                <a:spcPts val="1200"/>
              </a:spcAft>
            </a:pPr>
            <a:r>
              <a:rPr lang="en-US" sz="2400" dirty="0">
                <a:effectLst/>
                <a:latin typeface="var(--gpts-font-family)"/>
                <a:ea typeface="Times New Roman" panose="02020603050405020304" pitchFamily="18" charset="0"/>
                <a:cs typeface="Times New Roman" panose="02020603050405020304" pitchFamily="18" charset="0"/>
              </a:rPr>
              <a:t>The Software Development Life Cycle (SDLC) is crucial for successful software development and project management. Here are some key reasons for its importance: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1. Structured Approach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SDLC provides a systematic framework to guide all aspects of software development. This structured approach enhances organization and efficiency, making it easier to plan and execute projects.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2. Improved Quality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By following defined phases, such as requirements analysis, design, testing, and maintenance, SDLC helps ensure a high level of software quality. Continuous testing and validation throughout the process contribute to identifying and fixing defects early.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54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3C87-CCF3-498E-8E59-7BEDADFFE06B}"/>
              </a:ext>
            </a:extLst>
          </p:cNvPr>
          <p:cNvSpPr>
            <a:spLocks noGrp="1"/>
          </p:cNvSpPr>
          <p:nvPr>
            <p:ph type="title"/>
          </p:nvPr>
        </p:nvSpPr>
        <p:spPr/>
        <p:txBody>
          <a:bodyPr/>
          <a:lstStyle/>
          <a:p>
            <a:r>
              <a:rPr lang="en-US" dirty="0" err="1"/>
              <a:t>Importances</a:t>
            </a:r>
            <a:r>
              <a:rPr lang="en-US" dirty="0"/>
              <a:t> of </a:t>
            </a:r>
            <a:r>
              <a:rPr lang="en-US" dirty="0" err="1"/>
              <a:t>sdlc</a:t>
            </a:r>
            <a:r>
              <a:rPr lang="en-US" dirty="0"/>
              <a:t>…</a:t>
            </a:r>
          </a:p>
        </p:txBody>
      </p:sp>
      <p:sp>
        <p:nvSpPr>
          <p:cNvPr id="3" name="Content Placeholder 2">
            <a:extLst>
              <a:ext uri="{FF2B5EF4-FFF2-40B4-BE49-F238E27FC236}">
                <a16:creationId xmlns:a16="http://schemas.microsoft.com/office/drawing/2014/main" id="{AF716004-65C8-4342-A491-26EC6F2E713A}"/>
              </a:ext>
            </a:extLst>
          </p:cNvPr>
          <p:cNvSpPr>
            <a:spLocks noGrp="1"/>
          </p:cNvSpPr>
          <p:nvPr>
            <p:ph idx="1"/>
          </p:nvPr>
        </p:nvSpPr>
        <p:spPr>
          <a:xfrm>
            <a:off x="246743" y="1422401"/>
            <a:ext cx="11654971" cy="5094514"/>
          </a:xfrm>
        </p:spPr>
        <p:txBody>
          <a:bodyPr>
            <a:normAutofit fontScale="92500"/>
          </a:bodyPr>
          <a:lstStyle/>
          <a:p>
            <a:pPr marL="0" marR="0" indent="0">
              <a:lnSpc>
                <a:spcPct val="107000"/>
              </a:lnSpc>
              <a:spcBef>
                <a:spcPts val="1800"/>
              </a:spcBef>
              <a:spcAft>
                <a:spcPts val="1200"/>
              </a:spcAft>
              <a:buNone/>
            </a:pPr>
            <a:r>
              <a:rPr lang="en-US" sz="1800" b="1" dirty="0">
                <a:effectLst/>
                <a:latin typeface="var(--gpts-font-family)"/>
                <a:ea typeface="Times New Roman" panose="02020603050405020304" pitchFamily="18" charset="0"/>
                <a:cs typeface="Times New Roman" panose="02020603050405020304" pitchFamily="18" charset="0"/>
              </a:rPr>
              <a:t>.  </a:t>
            </a:r>
            <a:r>
              <a:rPr lang="en-US" sz="2400" b="1" dirty="0">
                <a:effectLst/>
                <a:latin typeface="var(--gpts-font-family)"/>
                <a:ea typeface="Times New Roman" panose="02020603050405020304" pitchFamily="18" charset="0"/>
                <a:cs typeface="Times New Roman" panose="02020603050405020304" pitchFamily="18" charset="0"/>
              </a:rPr>
              <a:t>3.Clear Requirements Definition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The initial phases of SDLC emphasize gathering and analyzing requirements from stakeholders. This clarity helps ensure that the final product meets users' needs and expectations.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4. Reduced Development Time and Cost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A clear plan and structured process help detect errors early and avoid costly fixes later in development. This efficiency in development saves both time and resources.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800"/>
              </a:spcBef>
              <a:spcAft>
                <a:spcPts val="1200"/>
              </a:spcAft>
            </a:pPr>
            <a:r>
              <a:rPr lang="en-US" sz="2400" b="1" dirty="0">
                <a:effectLst/>
                <a:latin typeface="var(--gpts-font-family)"/>
                <a:ea typeface="Times New Roman" panose="02020603050405020304" pitchFamily="18" charset="0"/>
                <a:cs typeface="Times New Roman" panose="02020603050405020304" pitchFamily="18" charset="0"/>
              </a:rPr>
              <a:t>5. Risk Management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var(--gpts-font-family)"/>
                <a:ea typeface="Times New Roman" panose="02020603050405020304" pitchFamily="18" charset="0"/>
                <a:cs typeface="Times New Roman" panose="02020603050405020304" pitchFamily="18" charset="0"/>
              </a:rPr>
              <a:t>SDLC incorporates risk assessment and management as part of its phases, allowing teams to identify potential issues early and develop strategies to mitigate them. This reduces the likelihood of project failure.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647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354</TotalTime>
  <Words>1615</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Courier New</vt:lpstr>
      <vt:lpstr>Rockwell</vt:lpstr>
      <vt:lpstr>Symbol</vt:lpstr>
      <vt:lpstr>var(--gpts-font-family)</vt:lpstr>
      <vt:lpstr>Damask</vt:lpstr>
      <vt:lpstr> SOFTWARE DEVELOPMENT LIFE CYCLE  (SDLC) </vt:lpstr>
      <vt:lpstr>Meaning of sdlc</vt:lpstr>
      <vt:lpstr>Basics of software development life cycle (sdlc)</vt:lpstr>
      <vt:lpstr>These basics are</vt:lpstr>
      <vt:lpstr>Key phases of sdlc</vt:lpstr>
      <vt:lpstr>Key phases of sdlc</vt:lpstr>
      <vt:lpstr>Key phases of sdlc</vt:lpstr>
      <vt:lpstr>Importances of sdlc</vt:lpstr>
      <vt:lpstr>Importances of sdlc…</vt:lpstr>
      <vt:lpstr>Importances of sdlc…</vt:lpstr>
      <vt:lpstr>Tools for sdlc</vt:lpstr>
      <vt:lpstr>tools for sdlc…</vt:lpstr>
      <vt:lpstr>Sdlc tools…</vt:lpstr>
      <vt:lpstr>Tools for sdlc…</vt:lpstr>
      <vt:lpstr>Sdlc methodologies</vt:lpstr>
      <vt:lpstr>Tools for sdlc….</vt:lpstr>
      <vt:lpstr>Tools for sdlc…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(SDLC)</dc:title>
  <dc:creator>jumannegoda360@gmail.com</dc:creator>
  <cp:lastModifiedBy>jumannegoda360@gmail.com</cp:lastModifiedBy>
  <cp:revision>19</cp:revision>
  <dcterms:created xsi:type="dcterms:W3CDTF">2024-07-27T11:49:33Z</dcterms:created>
  <dcterms:modified xsi:type="dcterms:W3CDTF">2024-07-27T17:44:11Z</dcterms:modified>
</cp:coreProperties>
</file>