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I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Планирование </a:t>
            </a:r>
            <a:r>
              <a:rPr lang="ru-RU" dirty="0" err="1"/>
              <a:t>ревьюирования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64047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  <a:p>
            <a:pPr algn="r"/>
            <a:r>
              <a:rPr lang="ru-RU" dirty="0"/>
              <a:t>МДК 03.01. </a:t>
            </a:r>
            <a:r>
              <a:rPr lang="ru-RU" b="1" dirty="0"/>
              <a:t>Моделирование и анализ программного обеспечения</a:t>
            </a:r>
          </a:p>
          <a:p>
            <a:pPr algn="r"/>
            <a:r>
              <a:rPr lang="ru-RU" b="1" u="sng" dirty="0"/>
              <a:t>ПМ.03. </a:t>
            </a:r>
            <a:r>
              <a:rPr lang="ru-RU" b="1" u="sng" dirty="0" err="1"/>
              <a:t>Ревьюирование</a:t>
            </a:r>
            <a:r>
              <a:rPr lang="ru-RU" b="1" u="sng" dirty="0"/>
              <a:t> программных продуктов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4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73" y="1094704"/>
            <a:ext cx="12054627" cy="528034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Выходное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завершающий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 проверяется готовность ПП к поставке заказчику.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тестирования проводит независимый тестировщик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 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выходного тестирования 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являются: </a:t>
            </a:r>
            <a:endParaRPr lang="ru-RU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инсталляции — проверка на ясность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 инструкций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инсталляции;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документации — проверка того, что вся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полностью подготовлена и готова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передаче заказчику.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Ошибки, выявленные при выходном тестировании,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заносятся в БД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успешном завершении выходного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ПП поставляется заказчику вместе с отчетом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результатах тестирования.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Приемочное тестирование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проводится организацией, отвечающей за инсталляцию, сопровождение программной системы и обучение конечного пользователя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94845" y="352249"/>
            <a:ext cx="8610600" cy="742455"/>
          </a:xfrm>
        </p:spPr>
        <p:txBody>
          <a:bodyPr/>
          <a:lstStyle/>
          <a:p>
            <a:r>
              <a:rPr lang="ru-RU" dirty="0"/>
              <a:t>Виды </a:t>
            </a:r>
            <a:r>
              <a:rPr lang="ru-RU" dirty="0" smtClean="0"/>
              <a:t>тестирования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продолжение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42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38669"/>
          </a:xfrm>
        </p:spPr>
        <p:txBody>
          <a:bodyPr/>
          <a:lstStyle/>
          <a:p>
            <a:pPr algn="ctr"/>
            <a:r>
              <a:rPr lang="ru-RU" dirty="0"/>
              <a:t>Программные ошибки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761" y="1803042"/>
            <a:ext cx="11055439" cy="402412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Одними из распространенных определений программной ошибки являются следующие два: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ошибка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расхождение между программой и ее спецификацией, причем тогда и только тогда, когда спецификация существует и она правильна;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ошибка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ситуация, когда программа не делает того, чего пользователь от нее вполне обоснованно ожидает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5314" y="274976"/>
            <a:ext cx="10282707" cy="107730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программных ошибок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305" y="1223494"/>
            <a:ext cx="11655379" cy="547352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присущи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программе, если она не делает того, что должна, выполняет одну из своих функций плохо или не полностью. Функции программы должны быть подробно описаны в ее спецификации, и именно на основе утвержденной спецификации тестировщик строит свою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пользовательского интерфейса.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удобство и правильность работы пользовательского интерфейса можно только в процессе работы с ним. Желательно, чтобы в этой работе принимал участие сам пользователь. Этого можно добиться с помощью разработки прототипа ПП, на котором проводятся обкатка и согласование всех требований к пользовательскому интерфейсу с дальнейшей фиксацией их в спецификации требований. После утверждения спецификации требований любые отклонения от нее или невыполнение последних являются ошибкой. Это в полной мере касается и пользовательского интерфейса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производительность.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разработке некоторого ПП очень важной его характеристикой может оказаться скорость работы, иногда этот критерий задается в требованиях заказчика к ПП. Плохо, если у пользователя создается впечатление, что программа работает медленно, особенно если конкурирующие программы работают ощутимо быстрее, но еще хуже, если программа не удовлетворяет заданным в спецификации требований характеристикам. Это уже ошибка, которая должна быть устранена.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063" y="1275009"/>
            <a:ext cx="11552348" cy="5262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Некорректная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обработки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очень важная часть программы. Правильно определив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программа должна выдать о ней сообщение. Отсутствие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такого сообщения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ошибкой в работе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Некорректная обработка граничных условий.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различных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граничных ситуаций. Любой аспект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которому применимы понятия «больше» или «меньше»,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раньше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или «позже», «первый» или «последний», «короче» или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длиннее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обязательно должен быть проверен на границах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диапазона. Внутри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диапазонов программа может работать прекрасно, а вот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границах могут происходить самые неожиданные ситуации,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свою очередь, приводят к ошибкам в работе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</a:t>
            </a:r>
          </a:p>
          <a:p>
            <a:pPr algn="just">
              <a:lnSpc>
                <a:spcPct val="110000"/>
              </a:lnSpc>
            </a:pP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вычислений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ошибки, вызванные неправильным выбором алгоритма вычислений неправильными формулами, формулами, неприменимыми к обрабатываемым данным. Самыми распространенными среди ошибок вычислений являются ошибки округления.</a:t>
            </a:r>
          </a:p>
          <a:p>
            <a:pPr algn="just">
              <a:lnSpc>
                <a:spcPct val="110000"/>
              </a:lnSpc>
            </a:pP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управления потоком.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логике работы программы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вслед 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действием должно быть выполнено второе. Если вместо этого выполняется третье или четвертое действие, значит, в управлении потоком допущена ошибка.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5800" y="257576"/>
            <a:ext cx="10810742" cy="120739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программных ошибок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27278"/>
            <a:ext cx="12028868" cy="5262428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Ситуация 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гонок.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в системе ожидаются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события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 и Б. Если первым наступит событие А, то выполнение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продолжится, а если событие Б, то в работе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произойдет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сбой. Разработчики предполагают, что первым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должно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событие А, и не ожидают, что Б может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выиграть гонки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наступить раньше. Такова классическая ситуация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гонок. Тестировать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ситуации гонок довольно сложно. Наиболее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для систем, где параллельно выполняются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и потоки, а также для многопользовательских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реального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времени. Ошибки в таких системах трудно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воспроизвести 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их выявление обычно требуется очень много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времени.</a:t>
            </a:r>
          </a:p>
          <a:p>
            <a:pPr algn="just">
              <a:lnSpc>
                <a:spcPct val="110000"/>
              </a:lnSpc>
            </a:pP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сбои в работе программы могут происходить из-за нехватки памяти или отсутствия других необходимых системных ресурсов. У каждой программы свои пределы, программа может не справляться с повышенными нагрузками,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слишком большими объемами данных. Вопрос в том, соответствуют ли реальные возможности программы и ее требования к ресурсам спецификации программы и как она себя поведет при перегрузках.</a:t>
            </a:r>
          </a:p>
          <a:p>
            <a:pPr algn="just">
              <a:lnSpc>
                <a:spcPct val="110000"/>
              </a:lnSpc>
            </a:pP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Некорректная работа с аппаратурой компьютера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Программы могут посылать аппаратным устройствам неверные данные, игнорировать их сообщения об ошибках, пытаться использовать устройства, которые заняты или вообще отсутствуют. Даже если нужное устройство просто сломано, программа должна понять это, а не «зависать» при попытке к нему обратиться.</a:t>
            </a:r>
          </a:p>
          <a:p>
            <a:pPr algn="just">
              <a:lnSpc>
                <a:spcPct val="11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5800" y="257576"/>
            <a:ext cx="10810742" cy="82424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программных ошибок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документации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950" y="1885467"/>
            <a:ext cx="11155250" cy="402412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анализируя документацию,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уделяет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ее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ясности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простоте использования </a:t>
            </a:r>
          </a:p>
          <a:p>
            <a:pPr marL="720725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насколько она соответствует ПП.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наверняка будут найдены проблемы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каждому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указанных критериев. Поэтому заранее следует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запланировать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многократное тестирование печатного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 интерактивной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справки и других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457" y="1339402"/>
            <a:ext cx="11197107" cy="5420195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Тестировщик, работающий с документацией, отвечает за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каждого ее слова. Он обязан произвести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самую тщательную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ее соответствия требованиям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поведению программы. Особо следует обращать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 и запутанные места текста. Они могут отражать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неудачно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спроектированные элементы самой программы.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писатель обязан описать продукт таким, каким он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самом деле, поэтому помочь устранить запутанные места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изменение проекта. Настаивать на таких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изменениях важно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и потому, что, в конечном счете, они обеспечат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только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простоту документирования продукта, но и легкость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использования.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проверить, не пропущены ли в документации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какие-нибудь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продукта. Технические писатели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опираются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спецификацию, собственные заметки и беседы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Разработчики стараются держать их в курсе дела, 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забывают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 о новых функциях, только что внесенных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Поскольку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сталкиваются с этими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гораздо раньше технических писателей, стоит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позаботиться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их описания попали в документацию. Кроме того,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определенная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описана в руководстве, то это не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 что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будет описана и в интерактивной справке. Вполне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информация легко может потеряться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132" y="1043188"/>
            <a:ext cx="10820400" cy="543488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помнить, что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 одинаково не имеет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требовать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 как в руководстве к ПП, так и в самом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 </a:t>
            </a:r>
          </a:p>
          <a:p>
            <a:pPr algn="just">
              <a:lnSpc>
                <a:spcPct val="100000"/>
              </a:lnSpc>
            </a:pPr>
            <a:endParaRPr lang="ru-RU" sz="1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Обязанность </a:t>
            </a:r>
            <a:r>
              <a:rPr lang="ru-RU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выявить проблему, а что с ней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решать не ему. В частности,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 никакого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требовать стилистических изменений текста. Он может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изменения, но технический писатель вправе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оставить все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есть и не обязан доказывать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поступает правильно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взаимодействия с техническими писателями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отслеживания проблем обычно 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комментариев вносится прямо в копию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руководства. 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договоренности с техническим писателем выбирается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выделения в тексте правок и комментариев. Копии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сохранять и проверять по ним очередные версии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991673"/>
            <a:ext cx="9448800" cy="33102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Цели, корректность и направления анализа программных </a:t>
            </a:r>
            <a:r>
              <a:rPr lang="ru-RU" dirty="0" smtClean="0"/>
              <a:t>продуктов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301901"/>
            <a:ext cx="9448800" cy="176404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Лекция </a:t>
            </a:r>
            <a:r>
              <a:rPr lang="ru-RU" dirty="0" smtClean="0"/>
              <a:t>№3 </a:t>
            </a:r>
            <a:endParaRPr lang="ru-RU" dirty="0"/>
          </a:p>
          <a:p>
            <a:pPr algn="r"/>
            <a:r>
              <a:rPr lang="ru-RU" dirty="0"/>
              <a:t>МДК 03.01. </a:t>
            </a:r>
            <a:r>
              <a:rPr lang="ru-RU" b="1" dirty="0"/>
              <a:t>Моделирование и анализ программного обеспечения</a:t>
            </a:r>
          </a:p>
          <a:p>
            <a:pPr algn="r"/>
            <a:r>
              <a:rPr lang="ru-RU" b="1" u="sng" dirty="0"/>
              <a:t>ПМ.03. </a:t>
            </a:r>
            <a:r>
              <a:rPr lang="ru-RU" b="1" u="sng" dirty="0" err="1"/>
              <a:t>Ревьюирование</a:t>
            </a:r>
            <a:r>
              <a:rPr lang="ru-RU" b="1" u="sng" dirty="0"/>
              <a:t> программных продуктов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8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характеристика тестирования и его цикл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Тести́рование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процесс исследования, испытания 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ISO"/>
              </a:rPr>
              <a:t>ISO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/IEC TR 19759:2005)</a:t>
            </a:r>
          </a:p>
        </p:txBody>
      </p:sp>
    </p:spTree>
    <p:extLst>
      <p:ext uri="{BB962C8B-B14F-4D97-AF65-F5344CB8AC3E}">
        <p14:creationId xmlns:p14="http://schemas.microsoft.com/office/powerpoint/2010/main" val="2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8490" y="850006"/>
            <a:ext cx="10707710" cy="5368679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представляет собой деятельность по проверке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кода и документации. Она должна заранее планироваться и систематически проводиться специально назначенным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начинается до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утверждения спецификаций требований. Он проверяет требования к ПП на полноту и возможность тестирования, определяет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тестирования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с началом этапа планирования и создания спецификаций требований тестировщик разрабатывает стратегию тестирования. После утверждения спецификаций требований им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разрабатывается и детализируется план тестирования. Тогда же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 создает наборы тестов для проведения интеграционного и системного тестирований. Тестирование завершается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отчета о тестировании, в котором представляются все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программного изделия должен существовать набор тестов, проверяющий его корректность. Существует несколько уровней тестирования, позволяющих полностью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изделие.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50" y="0"/>
            <a:ext cx="8610600" cy="1293028"/>
          </a:xfrm>
        </p:spPr>
        <p:txBody>
          <a:bodyPr/>
          <a:lstStyle/>
          <a:p>
            <a:r>
              <a:rPr lang="ru-RU" dirty="0" smtClean="0"/>
              <a:t>Цикл тестирования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394" t="51287" r="55049" b="22701"/>
          <a:stretch/>
        </p:blipFill>
        <p:spPr>
          <a:xfrm>
            <a:off x="746976" y="909370"/>
            <a:ext cx="10315975" cy="58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3178" y="210582"/>
            <a:ext cx="8610600" cy="1293028"/>
          </a:xfrm>
        </p:spPr>
        <p:txBody>
          <a:bodyPr/>
          <a:lstStyle/>
          <a:p>
            <a:r>
              <a:rPr lang="ru-RU" dirty="0" smtClean="0"/>
              <a:t>Уровни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882" y="1352282"/>
            <a:ext cx="11068318" cy="5370490"/>
          </a:xfrm>
        </p:spPr>
        <p:txBody>
          <a:bodyPr>
            <a:normAutofit/>
          </a:bodyPr>
          <a:lstStyle/>
          <a:p>
            <a:pPr marL="727075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сам разработчик на этапе разработки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075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независимый тестировщик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727075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независимый тестировщик); </a:t>
            </a:r>
          </a:p>
          <a:p>
            <a:pPr marL="727075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независимый тестировщик); </a:t>
            </a:r>
          </a:p>
          <a:p>
            <a:pPr marL="727075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Приемочное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совместно с представителями заказчика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уровней проводится внутри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организации. </a:t>
            </a:r>
          </a:p>
          <a:p>
            <a:pPr marL="0" indent="0">
              <a:buNone/>
            </a:pP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Циклом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совокупность действий,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момента передачи базовой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 ПП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интеграционного, системного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приемочного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до момента успешного завершения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 проходе цикла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тестирования:</a:t>
            </a:r>
          </a:p>
          <a:p>
            <a:pPr marL="541338" indent="-4508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базовая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ПП, подлежащего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тестированию </a:t>
            </a:r>
          </a:p>
          <a:p>
            <a:pPr marL="541338" indent="-4508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отчет о ходе тестирования</a:t>
            </a:r>
          </a:p>
          <a:p>
            <a:pPr marL="541338" indent="-4508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тестирования (заносятся в базу 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7262" y="339371"/>
            <a:ext cx="8610600" cy="729576"/>
          </a:xfrm>
        </p:spPr>
        <p:txBody>
          <a:bodyPr/>
          <a:lstStyle/>
          <a:p>
            <a:r>
              <a:rPr lang="ru-RU" dirty="0"/>
              <a:t>Виды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160" y="1229932"/>
            <a:ext cx="11768071" cy="56280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отдельных программных процедур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подпрограмм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входящих в состав программ или программных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 производится непосредственным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позволяет проверять все внутренние структуры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в каждом модуле. Этот вид тестирования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частью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этапа разработки. При модульном тестировании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тестов, определяемый разработчиком так, чтобы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охват тестированием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модуля был 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70-75%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 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модульного тестирование 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— проверка с использованием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инструментального средства для выявления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 в программном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коде;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соответствия стандартам кодирования — проверка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стандартам кодирования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компании;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программного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успешного завершения модульного тестирования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измененные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и наборы тестов сохраняются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проекта.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72" y="1068946"/>
            <a:ext cx="12054627" cy="5789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проводится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совместной работы отдельных модулей и предшествует тестированию всей системы как единого целого.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интеграционного тестирования проверяются связи между модулями, их совместимость и функциональность. Оно осуществляется независимым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входит в состав этапа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 интеграционного тестирования 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являются:</a:t>
            </a:r>
            <a:endParaRPr lang="ru-RU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функциональности — проверка соответствия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выполняемых совокупностями модулей,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заданным в спецификациях требований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промежуточных результатов — проверка всех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и файлов на наличие и корректность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интеграции — проверка того, что модули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передают друг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другу информацию корректно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Ошибки, выявленные в ходе интеграционного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заносятся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ошибок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включаются в отчет о ходе тестирования 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94845" y="352249"/>
            <a:ext cx="8610600" cy="742455"/>
          </a:xfrm>
        </p:spPr>
        <p:txBody>
          <a:bodyPr/>
          <a:lstStyle/>
          <a:p>
            <a:r>
              <a:rPr lang="ru-RU" dirty="0"/>
              <a:t>Виды </a:t>
            </a:r>
            <a:r>
              <a:rPr lang="ru-RU" dirty="0" smtClean="0"/>
              <a:t>тестирования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продолжение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72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72" y="1068946"/>
            <a:ext cx="12054627" cy="5789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предназначен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программной системы в целом, ее организации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соответствие спецификациям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 независимый тестировщик после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 интеграционного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 системного тестирования 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граничное тестирование — тестирование в граничных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прогоночное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— тестирование всех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 реальной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целевое тестирование — тестирование на целевой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документации — проверка пользовательской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тесты, определяемые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Ошибки, выявленные при системном тестировании,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заносятся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включаются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отчет о ходе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94845" y="352249"/>
            <a:ext cx="8610600" cy="742455"/>
          </a:xfrm>
        </p:spPr>
        <p:txBody>
          <a:bodyPr/>
          <a:lstStyle/>
          <a:p>
            <a:r>
              <a:rPr lang="ru-RU" dirty="0"/>
              <a:t>Виды </a:t>
            </a:r>
            <a:r>
              <a:rPr lang="ru-RU" dirty="0" smtClean="0"/>
              <a:t>тестирования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продолжение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41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963</TotalTime>
  <Words>1797</Words>
  <Application>Microsoft Office PowerPoint</Application>
  <PresentationFormat>Широкоэкранный</PresentationFormat>
  <Paragraphs>96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След самолета</vt:lpstr>
      <vt:lpstr>Планирование ревьюирования</vt:lpstr>
      <vt:lpstr>Цели, корректность и направления анализа программных продуктов</vt:lpstr>
      <vt:lpstr>Общая характеристика тестирования и его цикл</vt:lpstr>
      <vt:lpstr>Презентация PowerPoint</vt:lpstr>
      <vt:lpstr>Цикл тестирования</vt:lpstr>
      <vt:lpstr>Уровни тестирования</vt:lpstr>
      <vt:lpstr>Виды тестирования</vt:lpstr>
      <vt:lpstr>Виды тестирования (продолжение)</vt:lpstr>
      <vt:lpstr>Виды тестирования (продолжение)</vt:lpstr>
      <vt:lpstr>Виды тестирования (продолжение)</vt:lpstr>
      <vt:lpstr>Программные ошибки</vt:lpstr>
      <vt:lpstr>Категории программных ошибок </vt:lpstr>
      <vt:lpstr>Категории программных ошибок </vt:lpstr>
      <vt:lpstr>Категории программных ошибок </vt:lpstr>
      <vt:lpstr>Тестирование документации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Планирование ревьюирования</dc:title>
  <dc:creator>Федорова ЕА</dc:creator>
  <cp:lastModifiedBy>Juliya</cp:lastModifiedBy>
  <cp:revision>32</cp:revision>
  <dcterms:created xsi:type="dcterms:W3CDTF">2019-02-14T10:23:59Z</dcterms:created>
  <dcterms:modified xsi:type="dcterms:W3CDTF">2023-12-04T09:51:18Z</dcterms:modified>
</cp:coreProperties>
</file>