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3234693-94BD-4026-9D37-D8D73B798EF7}"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417492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3234693-94BD-4026-9D37-D8D73B798EF7}"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367188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3234693-94BD-4026-9D37-D8D73B798EF7}"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A6CB7A-7386-4F4F-9333-5CB450F53BB8}"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46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3234693-94BD-4026-9D37-D8D73B798EF7}"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330215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3234693-94BD-4026-9D37-D8D73B798EF7}"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A6CB7A-7386-4F4F-9333-5CB450F53BB8}"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74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D3234693-94BD-4026-9D37-D8D73B798EF7}"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1655751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234693-94BD-4026-9D37-D8D73B798EF7}"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1208309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234693-94BD-4026-9D37-D8D73B798EF7}"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258806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234693-94BD-4026-9D37-D8D73B798EF7}"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115865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3234693-94BD-4026-9D37-D8D73B798EF7}" type="datetimeFigureOut">
              <a:rPr lang="ru-RU" smtClean="0"/>
              <a:t>25.09.2023</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138824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3234693-94BD-4026-9D37-D8D73B798EF7}"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136440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3234693-94BD-4026-9D37-D8D73B798EF7}" type="datetimeFigureOut">
              <a:rPr lang="ru-RU" smtClean="0"/>
              <a:t>25.09.2023</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245682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3234693-94BD-4026-9D37-D8D73B798EF7}" type="datetimeFigureOut">
              <a:rPr lang="ru-RU" smtClean="0"/>
              <a:t>25.09.2023</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418410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4693-94BD-4026-9D37-D8D73B798EF7}" type="datetimeFigureOut">
              <a:rPr lang="ru-RU" smtClean="0"/>
              <a:t>25.09.2023</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384336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3234693-94BD-4026-9D37-D8D73B798EF7}"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230013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3234693-94BD-4026-9D37-D8D73B798EF7}" type="datetimeFigureOut">
              <a:rPr lang="ru-RU" smtClean="0"/>
              <a:t>25.09.2023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A6CB7A-7386-4F4F-9333-5CB450F53BB8}" type="slidenum">
              <a:rPr lang="ru-RU" smtClean="0"/>
              <a:t>‹#›</a:t>
            </a:fld>
            <a:endParaRPr lang="ru-RU"/>
          </a:p>
        </p:txBody>
      </p:sp>
    </p:spTree>
    <p:extLst>
      <p:ext uri="{BB962C8B-B14F-4D97-AF65-F5344CB8AC3E}">
        <p14:creationId xmlns:p14="http://schemas.microsoft.com/office/powerpoint/2010/main" val="209118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234693-94BD-4026-9D37-D8D73B798EF7}" type="datetimeFigureOut">
              <a:rPr lang="ru-RU" smtClean="0"/>
              <a:t>25.09.2023</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A6CB7A-7386-4F4F-9333-5CB450F53BB8}" type="slidenum">
              <a:rPr lang="ru-RU" smtClean="0"/>
              <a:t>‹#›</a:t>
            </a:fld>
            <a:endParaRPr lang="ru-RU"/>
          </a:p>
        </p:txBody>
      </p:sp>
    </p:spTree>
    <p:extLst>
      <p:ext uri="{BB962C8B-B14F-4D97-AF65-F5344CB8AC3E}">
        <p14:creationId xmlns:p14="http://schemas.microsoft.com/office/powerpoint/2010/main" val="75722015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tic1.smartbear.co/support/media/resources/cc/book/code-review-cisco-case-study.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ptractor.ru/info/media/podlodka-33-dolzhnost-timli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pptractor.ru/info/articles/kod-revju-dlja-novichkov-6-samyh-chastyh-oshibok.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E154C61-B60F-4927-BDF8-1EA294625891}"/>
              </a:ext>
            </a:extLst>
          </p:cNvPr>
          <p:cNvSpPr>
            <a:spLocks noGrp="1"/>
          </p:cNvSpPr>
          <p:nvPr>
            <p:ph type="ctrTitle"/>
          </p:nvPr>
        </p:nvSpPr>
        <p:spPr/>
        <p:txBody>
          <a:bodyPr/>
          <a:lstStyle/>
          <a:p>
            <a:r>
              <a:rPr lang="ru-RU" dirty="0"/>
              <a:t>Утилиты для </a:t>
            </a:r>
            <a:r>
              <a:rPr lang="en-US" dirty="0"/>
              <a:t>Code Review</a:t>
            </a:r>
            <a:endParaRPr lang="ru-RU" dirty="0"/>
          </a:p>
        </p:txBody>
      </p:sp>
      <p:sp>
        <p:nvSpPr>
          <p:cNvPr id="3" name="Подзаголовок 2">
            <a:extLst>
              <a:ext uri="{FF2B5EF4-FFF2-40B4-BE49-F238E27FC236}">
                <a16:creationId xmlns:a16="http://schemas.microsoft.com/office/drawing/2014/main" xmlns="" id="{C2A08A79-BF9C-47F1-AC23-B31755C2BD00}"/>
              </a:ext>
            </a:extLst>
          </p:cNvPr>
          <p:cNvSpPr>
            <a:spLocks noGrp="1"/>
          </p:cNvSpPr>
          <p:nvPr>
            <p:ph type="subTitle" idx="1"/>
          </p:nvPr>
        </p:nvSpPr>
        <p:spPr/>
        <p:txBody>
          <a:bodyPr/>
          <a:lstStyle/>
          <a:p>
            <a:r>
              <a:rPr lang="ru-RU" dirty="0"/>
              <a:t>Лекция 2</a:t>
            </a:r>
          </a:p>
        </p:txBody>
      </p:sp>
    </p:spTree>
    <p:extLst>
      <p:ext uri="{BB962C8B-B14F-4D97-AF65-F5344CB8AC3E}">
        <p14:creationId xmlns:p14="http://schemas.microsoft.com/office/powerpoint/2010/main" val="338261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A0BD614-3525-4186-BDB9-7AB9F554F298}"/>
              </a:ext>
            </a:extLst>
          </p:cNvPr>
          <p:cNvSpPr>
            <a:spLocks noGrp="1"/>
          </p:cNvSpPr>
          <p:nvPr>
            <p:ph type="title"/>
          </p:nvPr>
        </p:nvSpPr>
        <p:spPr/>
        <p:txBody>
          <a:bodyPr>
            <a:normAutofit fontScale="90000"/>
          </a:bodyPr>
          <a:lstStyle/>
          <a:p>
            <a:r>
              <a:rPr lang="ru-RU" dirty="0"/>
              <a:t>Почему Вам стоит Использовать Инструменты для Код-</a:t>
            </a:r>
            <a:r>
              <a:rPr lang="ru-RU" dirty="0" err="1"/>
              <a:t>ревью</a:t>
            </a:r>
            <a:r>
              <a:rPr lang="ru-RU" dirty="0"/>
              <a:t>?</a:t>
            </a:r>
            <a:br>
              <a:rPr lang="ru-RU" dirty="0"/>
            </a:br>
            <a:endParaRPr lang="ru-RU" dirty="0"/>
          </a:p>
        </p:txBody>
      </p:sp>
      <p:sp>
        <p:nvSpPr>
          <p:cNvPr id="3" name="Объект 2">
            <a:extLst>
              <a:ext uri="{FF2B5EF4-FFF2-40B4-BE49-F238E27FC236}">
                <a16:creationId xmlns:a16="http://schemas.microsoft.com/office/drawing/2014/main" xmlns="" id="{4A5794A5-B6B7-4EEA-9EB9-221734FD0F19}"/>
              </a:ext>
            </a:extLst>
          </p:cNvPr>
          <p:cNvSpPr>
            <a:spLocks noGrp="1"/>
          </p:cNvSpPr>
          <p:nvPr>
            <p:ph idx="1"/>
          </p:nvPr>
        </p:nvSpPr>
        <p:spPr/>
        <p:txBody>
          <a:bodyPr>
            <a:normAutofit fontScale="85000" lnSpcReduction="20000"/>
          </a:bodyPr>
          <a:lstStyle/>
          <a:p>
            <a:r>
              <a:rPr lang="ru-RU" dirty="0"/>
              <a:t>Главный результат процесса </a:t>
            </a:r>
            <a:r>
              <a:rPr lang="ru-RU" dirty="0" err="1"/>
              <a:t>ревью</a:t>
            </a:r>
            <a:r>
              <a:rPr lang="ru-RU" dirty="0"/>
              <a:t> кода - увеличение эффективности. Хотя все вышеперечисленные классические методы </a:t>
            </a:r>
            <a:r>
              <a:rPr lang="ru-RU" dirty="0" err="1"/>
              <a:t>ревью</a:t>
            </a:r>
            <a:r>
              <a:rPr lang="ru-RU" dirty="0"/>
              <a:t> кода работали в прошлом, </a:t>
            </a:r>
            <a:r>
              <a:rPr lang="ru-RU" b="1" dirty="0"/>
              <a:t>вы можете потерять эффективность, если не перешли на </a:t>
            </a:r>
            <a:r>
              <a:rPr lang="ru-RU" b="1" dirty="0" err="1"/>
              <a:t>ревью</a:t>
            </a:r>
            <a:r>
              <a:rPr lang="ru-RU" b="1" dirty="0"/>
              <a:t> с помощью инструментов</a:t>
            </a:r>
            <a:r>
              <a:rPr lang="ru-RU" dirty="0"/>
              <a:t>. Они автоматизируют процесс </a:t>
            </a:r>
            <a:r>
              <a:rPr lang="ru-RU" dirty="0" err="1"/>
              <a:t>ревью</a:t>
            </a:r>
            <a:r>
              <a:rPr lang="ru-RU" dirty="0"/>
              <a:t> кода, так что </a:t>
            </a:r>
            <a:r>
              <a:rPr lang="ru-RU" dirty="0" err="1"/>
              <a:t>ревьюер</a:t>
            </a:r>
            <a:r>
              <a:rPr lang="ru-RU" dirty="0"/>
              <a:t> фокусируется непосредственно на самом коде.</a:t>
            </a:r>
          </a:p>
          <a:p>
            <a:r>
              <a:rPr lang="ru-RU" dirty="0"/>
              <a:t>Инструмент интегрируется в ваш цикл разработки для инициации </a:t>
            </a:r>
            <a:r>
              <a:rPr lang="ru-RU" dirty="0" err="1"/>
              <a:t>ревью</a:t>
            </a:r>
            <a:r>
              <a:rPr lang="ru-RU" dirty="0"/>
              <a:t> кода перед тем как новый код соединен с главной кодовой базой. Вы можете выбрать инструмент, который совместим с вашим </a:t>
            </a:r>
            <a:r>
              <a:rPr lang="ru-RU" dirty="0" err="1"/>
              <a:t>стэком</a:t>
            </a:r>
            <a:r>
              <a:rPr lang="ru-RU" dirty="0"/>
              <a:t> технологий для "бесшовного" внедрения в Ваш рабочий процесс.</a:t>
            </a:r>
          </a:p>
          <a:p>
            <a:r>
              <a:rPr lang="ru-RU" dirty="0"/>
              <a:t>К примеру, если Вы используете </a:t>
            </a:r>
            <a:r>
              <a:rPr lang="ru-RU" dirty="0" err="1"/>
              <a:t>Git</a:t>
            </a:r>
            <a:r>
              <a:rPr lang="ru-RU" dirty="0"/>
              <a:t> для менеджмента кода, </a:t>
            </a:r>
            <a:r>
              <a:rPr lang="ru-RU" dirty="0" err="1"/>
              <a:t>TravisCI</a:t>
            </a:r>
            <a:r>
              <a:rPr lang="ru-RU" dirty="0"/>
              <a:t> для непрерывной интеграции, то убедитесь, что Вы выберете инструмент, который поддерживает эти технологии и подходит для процесса разработки.</a:t>
            </a:r>
          </a:p>
          <a:p>
            <a:r>
              <a:rPr lang="ru-RU" dirty="0"/>
              <a:t>Есть два типа тестирования кода в разработке ПО: динамическое и статическое.</a:t>
            </a:r>
          </a:p>
          <a:p>
            <a:r>
              <a:rPr lang="ru-RU" dirty="0"/>
              <a:t>Динамический анализ включает в себя проверку кода на следование набору правил и проведение </a:t>
            </a:r>
            <a:r>
              <a:rPr lang="ru-RU" dirty="0" err="1"/>
              <a:t>unit</a:t>
            </a:r>
            <a:r>
              <a:rPr lang="ru-RU" dirty="0"/>
              <a:t>-тестов, обычно с помощью предопределенного скрипта. Статическое тестирование кода проделывается после того как разработчик пишет новый код для присоединения к текущему коду.</a:t>
            </a:r>
          </a:p>
          <a:p>
            <a:endParaRPr lang="ru-RU" dirty="0"/>
          </a:p>
        </p:txBody>
      </p:sp>
    </p:spTree>
    <p:extLst>
      <p:ext uri="{BB962C8B-B14F-4D97-AF65-F5344CB8AC3E}">
        <p14:creationId xmlns:p14="http://schemas.microsoft.com/office/powerpoint/2010/main" val="251765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BBE43D8-CB42-4B35-9069-C61E9F993804}"/>
              </a:ext>
            </a:extLst>
          </p:cNvPr>
          <p:cNvSpPr>
            <a:spLocks noGrp="1"/>
          </p:cNvSpPr>
          <p:nvPr>
            <p:ph type="title"/>
          </p:nvPr>
        </p:nvSpPr>
        <p:spPr/>
        <p:txBody>
          <a:bodyPr/>
          <a:lstStyle/>
          <a:p>
            <a:r>
              <a:rPr lang="ru-RU" dirty="0"/>
              <a:t>Советы по обработке кода</a:t>
            </a:r>
          </a:p>
        </p:txBody>
      </p:sp>
      <p:sp>
        <p:nvSpPr>
          <p:cNvPr id="3" name="Объект 2">
            <a:extLst>
              <a:ext uri="{FF2B5EF4-FFF2-40B4-BE49-F238E27FC236}">
                <a16:creationId xmlns:a16="http://schemas.microsoft.com/office/drawing/2014/main" xmlns="" id="{306EFF40-5C8F-4410-98DC-923F50B4D6A2}"/>
              </a:ext>
            </a:extLst>
          </p:cNvPr>
          <p:cNvSpPr>
            <a:spLocks noGrp="1"/>
          </p:cNvSpPr>
          <p:nvPr>
            <p:ph idx="1"/>
          </p:nvPr>
        </p:nvSpPr>
        <p:spPr>
          <a:xfrm>
            <a:off x="2589212" y="1518082"/>
            <a:ext cx="8915400" cy="4393140"/>
          </a:xfrm>
        </p:spPr>
        <p:txBody>
          <a:bodyPr>
            <a:normAutofit fontScale="92500" lnSpcReduction="20000"/>
          </a:bodyPr>
          <a:lstStyle/>
          <a:p>
            <a:pPr marL="0" indent="0" fontAlgn="base">
              <a:buNone/>
            </a:pPr>
            <a:r>
              <a:rPr lang="ru-RU" b="1" dirty="0"/>
              <a:t>1. Просматривайте не больше 400 строк кода за раз</a:t>
            </a:r>
          </a:p>
          <a:p>
            <a:pPr fontAlgn="base"/>
            <a:r>
              <a:rPr lang="ru-RU" dirty="0"/>
              <a:t>Команда программистов </a:t>
            </a:r>
            <a:r>
              <a:rPr lang="ru-RU" dirty="0" err="1"/>
              <a:t>Cisco</a:t>
            </a:r>
            <a:r>
              <a:rPr lang="ru-RU" dirty="0"/>
              <a:t> в сотрудничестве со </a:t>
            </a:r>
            <a:r>
              <a:rPr lang="ru-RU" dirty="0" err="1"/>
              <a:t>SmartBear</a:t>
            </a:r>
            <a:r>
              <a:rPr lang="ru-RU" dirty="0"/>
              <a:t> </a:t>
            </a:r>
            <a:r>
              <a:rPr lang="ru-RU" dirty="0" err="1"/>
              <a:t>Software</a:t>
            </a:r>
            <a:r>
              <a:rPr lang="ru-RU" dirty="0"/>
              <a:t> провела крупнейшее в мире </a:t>
            </a:r>
            <a:r>
              <a:rPr lang="ru-RU" dirty="0">
                <a:hlinkClick r:id="rId2"/>
              </a:rPr>
              <a:t>исследование по проверке кода</a:t>
            </a:r>
            <a:r>
              <a:rPr lang="ru-RU" dirty="0"/>
              <a:t>. Они проанализировали 2500 код-</a:t>
            </a:r>
            <a:r>
              <a:rPr lang="ru-RU" dirty="0" err="1"/>
              <a:t>ревью</a:t>
            </a:r>
            <a:r>
              <a:rPr lang="ru-RU" dirty="0"/>
              <a:t> — 3,2 миллиона строк кода за 10 месяцев. Результаты показали, что мозг может эффективно обрабатывать не больше 200–400 строк кода за раз. При превышении этого количества способность обнаружить баги уменьшается. На практике проверка 200–400 строк в течение 60–90 минут позволяет обнаружить от 70 до 90% проблем в коде.</a:t>
            </a:r>
          </a:p>
          <a:p>
            <a:pPr fontAlgn="base"/>
            <a:r>
              <a:rPr lang="ru-RU" dirty="0"/>
              <a:t>Чтобы каждый раз не считать количество изменённых строчек кода, можно на уровне проекта ввести правило об объёме кода, который отправляется на </a:t>
            </a:r>
            <a:r>
              <a:rPr lang="ru-RU" dirty="0" err="1"/>
              <a:t>ревью</a:t>
            </a:r>
            <a:r>
              <a:rPr lang="ru-RU" dirty="0"/>
              <a:t>. Если кода намного больше, просить автора разбить результат на несколько частей.</a:t>
            </a:r>
          </a:p>
          <a:p>
            <a:pPr fontAlgn="base"/>
            <a:r>
              <a:rPr lang="ru-RU" dirty="0"/>
              <a:t>Но и в таких правилах бывают исключения. Например, количество изменённых строчек кода в </a:t>
            </a:r>
            <a:r>
              <a:rPr lang="ru-RU" dirty="0" err="1"/>
              <a:t>package-lock.json</a:t>
            </a:r>
            <a:r>
              <a:rPr lang="ru-RU" dirty="0"/>
              <a:t>, который фиксирует зависимости, измеряется тысячами. В этом случае не нужно сразу бежать к автору и просить разбить результат на части. По изменениям в любом случае стоит пробежаться, чтобы понять их масштаб.</a:t>
            </a:r>
          </a:p>
          <a:p>
            <a:endParaRPr lang="ru-RU" dirty="0"/>
          </a:p>
        </p:txBody>
      </p:sp>
    </p:spTree>
    <p:extLst>
      <p:ext uri="{BB962C8B-B14F-4D97-AF65-F5344CB8AC3E}">
        <p14:creationId xmlns:p14="http://schemas.microsoft.com/office/powerpoint/2010/main" val="192374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96205226-0073-42C3-B9D1-D52AE2F8AB5F}"/>
              </a:ext>
            </a:extLst>
          </p:cNvPr>
          <p:cNvSpPr>
            <a:spLocks noGrp="1"/>
          </p:cNvSpPr>
          <p:nvPr>
            <p:ph idx="1"/>
          </p:nvPr>
        </p:nvSpPr>
        <p:spPr/>
        <p:txBody>
          <a:bodyPr/>
          <a:lstStyle/>
          <a:p>
            <a:pPr marL="0" indent="0" fontAlgn="base">
              <a:buNone/>
            </a:pPr>
            <a:r>
              <a:rPr lang="ru-RU" b="1" dirty="0"/>
              <a:t>2. Не проверяйте код больше 60 минут подряд</a:t>
            </a:r>
          </a:p>
          <a:p>
            <a:pPr fontAlgn="base"/>
            <a:r>
              <a:rPr lang="ru-RU" dirty="0"/>
              <a:t>Я заметил, что новички стараются проверять весь код зараз, даже если на это уходит два, три и даже четыре часа. Но по моей практике и опыту коллег глаз </a:t>
            </a:r>
            <a:r>
              <a:rPr lang="ru-RU" dirty="0" err="1"/>
              <a:t>замыливается</a:t>
            </a:r>
            <a:r>
              <a:rPr lang="ru-RU" dirty="0"/>
              <a:t> уже через час проверки. Если вы проверяете объёмную работу и понимаете, что не успеете проверить её целиком за час, то разбейте процесс </a:t>
            </a:r>
            <a:r>
              <a:rPr lang="ru-RU" dirty="0" err="1"/>
              <a:t>ревью</a:t>
            </a:r>
            <a:r>
              <a:rPr lang="ru-RU" dirty="0"/>
              <a:t> на несколько коротких подходов.</a:t>
            </a:r>
          </a:p>
          <a:p>
            <a:endParaRPr lang="ru-RU" dirty="0"/>
          </a:p>
        </p:txBody>
      </p:sp>
    </p:spTree>
    <p:extLst>
      <p:ext uri="{BB962C8B-B14F-4D97-AF65-F5344CB8AC3E}">
        <p14:creationId xmlns:p14="http://schemas.microsoft.com/office/powerpoint/2010/main" val="191994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962660A3-7436-4C57-86B4-8DDEF39B8F11}"/>
              </a:ext>
            </a:extLst>
          </p:cNvPr>
          <p:cNvSpPr>
            <a:spLocks noGrp="1"/>
          </p:cNvSpPr>
          <p:nvPr>
            <p:ph idx="1"/>
          </p:nvPr>
        </p:nvSpPr>
        <p:spPr/>
        <p:txBody>
          <a:bodyPr/>
          <a:lstStyle/>
          <a:p>
            <a:pPr marL="0" indent="0" fontAlgn="base">
              <a:buNone/>
            </a:pPr>
            <a:r>
              <a:rPr lang="ru-RU" b="1" dirty="0"/>
              <a:t>3. Не торопитесь</a:t>
            </a:r>
          </a:p>
          <a:p>
            <a:pPr fontAlgn="base"/>
            <a:r>
              <a:rPr lang="ru-RU" dirty="0"/>
              <a:t>Два первых правила основаны на средних показателях, к которым приходят опытные </a:t>
            </a:r>
            <a:r>
              <a:rPr lang="ru-RU" dirty="0" err="1"/>
              <a:t>ревьюеры</a:t>
            </a:r>
            <a:r>
              <a:rPr lang="ru-RU" dirty="0"/>
              <a:t>. Когда вы в начале пути, проверка может занять больше времени. Не гонитесь за показателями — это не должно сказываться на качестве проверки кода. Помните стандартное правило: тише едешь, дальше будешь.</a:t>
            </a:r>
          </a:p>
          <a:p>
            <a:endParaRPr lang="ru-RU" dirty="0"/>
          </a:p>
        </p:txBody>
      </p:sp>
    </p:spTree>
    <p:extLst>
      <p:ext uri="{BB962C8B-B14F-4D97-AF65-F5344CB8AC3E}">
        <p14:creationId xmlns:p14="http://schemas.microsoft.com/office/powerpoint/2010/main" val="4164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8564C7FD-7647-4C14-A181-CBA7A9E80758}"/>
              </a:ext>
            </a:extLst>
          </p:cNvPr>
          <p:cNvSpPr>
            <a:spLocks noGrp="1"/>
          </p:cNvSpPr>
          <p:nvPr>
            <p:ph idx="1"/>
          </p:nvPr>
        </p:nvSpPr>
        <p:spPr/>
        <p:txBody>
          <a:bodyPr>
            <a:normAutofit fontScale="92500" lnSpcReduction="10000"/>
          </a:bodyPr>
          <a:lstStyle/>
          <a:p>
            <a:pPr marL="0" indent="0" fontAlgn="base">
              <a:buNone/>
            </a:pPr>
            <a:r>
              <a:rPr lang="ru-RU" b="1" dirty="0"/>
              <a:t>4. Фиксируйте задачи</a:t>
            </a:r>
          </a:p>
          <a:p>
            <a:pPr fontAlgn="base"/>
            <a:r>
              <a:rPr lang="ru-RU" dirty="0"/>
              <a:t>Перед внедрением код-</a:t>
            </a:r>
            <a:r>
              <a:rPr lang="ru-RU" dirty="0" err="1"/>
              <a:t>ревью</a:t>
            </a:r>
            <a:r>
              <a:rPr lang="ru-RU" dirty="0"/>
              <a:t> ваша команда должна решить, как будет описывать задачи. Этот этап нужен, чтобы каждый участник понимал, что в рамках конкретной задачи необходимо реализовывать.</a:t>
            </a:r>
          </a:p>
          <a:p>
            <a:pPr fontAlgn="base"/>
            <a:r>
              <a:rPr lang="ru-RU" dirty="0"/>
              <a:t>Большие задачи удобно описывать по критериям SMART. В соответствии с этой методологией задача должна быть: конкретной, измеримой, достижимой, актуальной и ограниченной во времени.</a:t>
            </a:r>
          </a:p>
          <a:p>
            <a:pPr fontAlgn="base"/>
            <a:r>
              <a:rPr lang="ru-RU" dirty="0"/>
              <a:t>Для небольших задач мы в команде используем специальный шаблон, состоящий из двух пунктов: «Зачем делать?» и «Что делать?» В первом пункте фиксируется продуктовая или иная мотивация, во втором </a:t>
            </a:r>
            <a:r>
              <a:rPr lang="ru-RU" dirty="0" err="1"/>
              <a:t>тимлид</a:t>
            </a:r>
            <a:r>
              <a:rPr lang="ru-RU" dirty="0"/>
              <a:t> или автор задачи расписывают шаги, необходимые для выполнения задачи.</a:t>
            </a:r>
          </a:p>
          <a:p>
            <a:pPr fontAlgn="base"/>
            <a:r>
              <a:rPr lang="ru-RU" dirty="0"/>
              <a:t>Этот документ будет ориентиром и для автора (сверить шаги при выполнении задачи), и для </a:t>
            </a:r>
            <a:r>
              <a:rPr lang="ru-RU" dirty="0" err="1"/>
              <a:t>ревьюера</a:t>
            </a:r>
            <a:r>
              <a:rPr lang="ru-RU" dirty="0"/>
              <a:t> (уточнить, что решает код и зачем).</a:t>
            </a:r>
          </a:p>
          <a:p>
            <a:endParaRPr lang="ru-RU" dirty="0"/>
          </a:p>
        </p:txBody>
      </p:sp>
    </p:spTree>
    <p:extLst>
      <p:ext uri="{BB962C8B-B14F-4D97-AF65-F5344CB8AC3E}">
        <p14:creationId xmlns:p14="http://schemas.microsoft.com/office/powerpoint/2010/main" val="391794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05064144-4D8A-446C-B4E4-B008BBD4FBB4}"/>
              </a:ext>
            </a:extLst>
          </p:cNvPr>
          <p:cNvSpPr>
            <a:spLocks noGrp="1"/>
          </p:cNvSpPr>
          <p:nvPr>
            <p:ph idx="1"/>
          </p:nvPr>
        </p:nvSpPr>
        <p:spPr>
          <a:xfrm>
            <a:off x="2589212" y="337351"/>
            <a:ext cx="8915400" cy="6267635"/>
          </a:xfrm>
        </p:spPr>
        <p:txBody>
          <a:bodyPr>
            <a:normAutofit fontScale="77500" lnSpcReduction="20000"/>
          </a:bodyPr>
          <a:lstStyle/>
          <a:p>
            <a:pPr marL="0" indent="0" fontAlgn="base">
              <a:buNone/>
            </a:pPr>
            <a:r>
              <a:rPr lang="ru-RU" b="1" dirty="0"/>
              <a:t>5. Нормируйте внутренние показатели проверки</a:t>
            </a:r>
          </a:p>
          <a:p>
            <a:pPr fontAlgn="base"/>
            <a:r>
              <a:rPr lang="ru-RU" dirty="0"/>
              <a:t>Для новичков этот пункт — на вырост. Он пригодится </a:t>
            </a:r>
            <a:r>
              <a:rPr lang="ru-RU" dirty="0" err="1">
                <a:hlinkClick r:id="rId2"/>
              </a:rPr>
              <a:t>тимлидам</a:t>
            </a:r>
            <a:r>
              <a:rPr lang="ru-RU" dirty="0"/>
              <a:t>, чтобы следить за работой сотрудников.</a:t>
            </a:r>
          </a:p>
          <a:p>
            <a:pPr fontAlgn="base"/>
            <a:r>
              <a:rPr lang="ru-RU" dirty="0"/>
              <a:t>Примеры нормируемых показателей:</a:t>
            </a:r>
          </a:p>
          <a:p>
            <a:pPr fontAlgn="base"/>
            <a:r>
              <a:rPr lang="ru-RU" dirty="0"/>
              <a:t>скорость проверки;</a:t>
            </a:r>
          </a:p>
          <a:p>
            <a:pPr fontAlgn="base"/>
            <a:r>
              <a:rPr lang="ru-RU" dirty="0"/>
              <a:t>количество ошибок, обнаруженных за час проверки;</a:t>
            </a:r>
          </a:p>
          <a:p>
            <a:pPr fontAlgn="base"/>
            <a:r>
              <a:rPr lang="ru-RU" dirty="0"/>
              <a:t>плотность дефектов (среднее количество ошибок, обнаруженных на строку кода).</a:t>
            </a:r>
          </a:p>
          <a:p>
            <a:pPr fontAlgn="base"/>
            <a:r>
              <a:rPr lang="ru-RU" dirty="0"/>
              <a:t>Показатели скорости проведения </a:t>
            </a:r>
            <a:r>
              <a:rPr lang="ru-RU" dirty="0" err="1"/>
              <a:t>ревью</a:t>
            </a:r>
            <a:r>
              <a:rPr lang="ru-RU" dirty="0"/>
              <a:t> и количество найденных ошибок довольно субъективны: если </a:t>
            </a:r>
            <a:r>
              <a:rPr lang="ru-RU" dirty="0" err="1"/>
              <a:t>ревьюер</a:t>
            </a:r>
            <a:r>
              <a:rPr lang="ru-RU" dirty="0"/>
              <a:t> начнёт делать </a:t>
            </a:r>
            <a:r>
              <a:rPr lang="ru-RU" dirty="0" err="1"/>
              <a:t>ревью</a:t>
            </a:r>
            <a:r>
              <a:rPr lang="ru-RU" dirty="0"/>
              <a:t> быстрее или закапываться, стараясь находить как можно больше ошибок, будет страдать качество самого </a:t>
            </a:r>
            <a:r>
              <a:rPr lang="ru-RU" dirty="0" err="1"/>
              <a:t>ревью</a:t>
            </a:r>
            <a:r>
              <a:rPr lang="ru-RU" dirty="0"/>
              <a:t>. Эти показатели будут индивидуальны для каждой команды, отталкивайтесь от уровня подготовки команды.</a:t>
            </a:r>
          </a:p>
          <a:p>
            <a:pPr fontAlgn="base"/>
            <a:r>
              <a:rPr lang="ru-RU" dirty="0"/>
              <a:t>Ещё один показатель, на который можно ориентироваться при оценке код-</a:t>
            </a:r>
            <a:r>
              <a:rPr lang="ru-RU" dirty="0" err="1"/>
              <a:t>ревью</a:t>
            </a:r>
            <a:r>
              <a:rPr lang="ru-RU" dirty="0"/>
              <a:t>, — это количество комментариев, который разработчик получает от коллег, и количество комментариев, которые оставляет сам во время код-</a:t>
            </a:r>
            <a:r>
              <a:rPr lang="ru-RU" dirty="0" err="1"/>
              <a:t>ревью</a:t>
            </a:r>
            <a:r>
              <a:rPr lang="ru-RU" dirty="0"/>
              <a:t>. Всегда есть разработчики, которые совсем не участвуют в код-</a:t>
            </a:r>
            <a:r>
              <a:rPr lang="ru-RU" dirty="0" err="1"/>
              <a:t>ревью</a:t>
            </a:r>
            <a:r>
              <a:rPr lang="ru-RU" dirty="0"/>
              <a:t>, важно это выявлять и разбираться, почему так происходит.</a:t>
            </a:r>
          </a:p>
          <a:p>
            <a:pPr fontAlgn="base"/>
            <a:r>
              <a:rPr lang="ru-RU" dirty="0"/>
              <a:t>Более-менее объективный показатель — количество </a:t>
            </a:r>
            <a:r>
              <a:rPr lang="ru-RU" dirty="0" err="1"/>
              <a:t>переоткрытий</a:t>
            </a:r>
            <a:r>
              <a:rPr lang="ru-RU" dirty="0"/>
              <a:t> </a:t>
            </a:r>
            <a:r>
              <a:rPr lang="ru-RU" dirty="0" err="1"/>
              <a:t>пулл-реквестов</a:t>
            </a:r>
            <a:r>
              <a:rPr lang="ru-RU" dirty="0"/>
              <a:t>. Он позволяет выявить разработчиков, которые сразу пишут хороший код (</a:t>
            </a:r>
            <a:r>
              <a:rPr lang="ru-RU" dirty="0" err="1"/>
              <a:t>ревью</a:t>
            </a:r>
            <a:r>
              <a:rPr lang="ru-RU" dirty="0"/>
              <a:t> проходит с первой попытки), и тех, у кого </a:t>
            </a:r>
            <a:r>
              <a:rPr lang="ru-RU" dirty="0" err="1"/>
              <a:t>ревью</a:t>
            </a:r>
            <a:r>
              <a:rPr lang="ru-RU" dirty="0"/>
              <a:t> проходит с трудом (возможно, таким разработчикам сложно выполнять текущие задачи и им нужна помощь).</a:t>
            </a:r>
          </a:p>
          <a:p>
            <a:pPr fontAlgn="base"/>
            <a:r>
              <a:rPr lang="ru-RU" dirty="0"/>
              <a:t>Для больших команд или в командах, где задачи зависают в статусе «Требуется код-</a:t>
            </a:r>
            <a:r>
              <a:rPr lang="ru-RU" dirty="0" err="1"/>
              <a:t>ревью</a:t>
            </a:r>
            <a:r>
              <a:rPr lang="ru-RU" dirty="0"/>
              <a:t>», я рекомендую дополнительно вводить SLA (</a:t>
            </a:r>
            <a:r>
              <a:rPr lang="ru-RU" dirty="0" err="1"/>
              <a:t>Service</a:t>
            </a:r>
            <a:r>
              <a:rPr lang="ru-RU" dirty="0"/>
              <a:t> </a:t>
            </a:r>
            <a:r>
              <a:rPr lang="ru-RU" dirty="0" err="1"/>
              <a:t>Level</a:t>
            </a:r>
            <a:r>
              <a:rPr lang="ru-RU" dirty="0"/>
              <a:t> </a:t>
            </a:r>
            <a:r>
              <a:rPr lang="ru-RU" dirty="0" err="1"/>
              <a:t>Agreement</a:t>
            </a:r>
            <a:r>
              <a:rPr lang="ru-RU" dirty="0"/>
              <a:t>, соглашение об уровне сервиса) на время реакции на </a:t>
            </a:r>
            <a:r>
              <a:rPr lang="ru-RU" dirty="0" err="1"/>
              <a:t>пулл-реквест</a:t>
            </a:r>
            <a:r>
              <a:rPr lang="ru-RU" dirty="0"/>
              <a:t>. Именно на время реакции, а не на проведение код-</a:t>
            </a:r>
            <a:r>
              <a:rPr lang="ru-RU" dirty="0" err="1"/>
              <a:t>ревью</a:t>
            </a:r>
            <a:r>
              <a:rPr lang="ru-RU" dirty="0"/>
              <a:t>, потому что разработчик может быть занят критичными задачами. В нашей команде, например, SLA — 24 часа.</a:t>
            </a:r>
          </a:p>
          <a:p>
            <a:pPr fontAlgn="base"/>
            <a:r>
              <a:rPr lang="ru-RU" dirty="0"/>
              <a:t>Возможно, ваши менеджеры уже используют эти показатели, так что будьте внимательны.</a:t>
            </a:r>
          </a:p>
          <a:p>
            <a:endParaRPr lang="ru-RU" dirty="0"/>
          </a:p>
        </p:txBody>
      </p:sp>
    </p:spTree>
    <p:extLst>
      <p:ext uri="{BB962C8B-B14F-4D97-AF65-F5344CB8AC3E}">
        <p14:creationId xmlns:p14="http://schemas.microsoft.com/office/powerpoint/2010/main" val="2100587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8B410F34-52A1-420F-88F4-CCAEAF9D2B47}"/>
              </a:ext>
            </a:extLst>
          </p:cNvPr>
          <p:cNvSpPr>
            <a:spLocks noGrp="1"/>
          </p:cNvSpPr>
          <p:nvPr>
            <p:ph idx="1"/>
          </p:nvPr>
        </p:nvSpPr>
        <p:spPr/>
        <p:txBody>
          <a:bodyPr/>
          <a:lstStyle/>
          <a:p>
            <a:pPr marL="0" indent="0" fontAlgn="base">
              <a:buNone/>
            </a:pPr>
            <a:r>
              <a:rPr lang="ru-RU" b="1" dirty="0"/>
              <a:t>6. Сделайте </a:t>
            </a:r>
            <a:r>
              <a:rPr lang="ru-RU" b="1" dirty="0" err="1"/>
              <a:t>ревью</a:t>
            </a:r>
            <a:r>
              <a:rPr lang="ru-RU" b="1" dirty="0"/>
              <a:t> обязательной частью процесса разработки</a:t>
            </a:r>
          </a:p>
          <a:p>
            <a:pPr fontAlgn="base"/>
            <a:r>
              <a:rPr lang="ru-RU" dirty="0"/>
              <a:t>По моему опыту, знание о том, что другие специалисты будут изучать мою работу, заставляет делать её лучше. Этот эффект побуждает разработчиков писать более чистый код, потому что их коллеги обязательно заметят ошибки во время проверки.</a:t>
            </a:r>
          </a:p>
          <a:p>
            <a:endParaRPr lang="ru-RU" dirty="0"/>
          </a:p>
        </p:txBody>
      </p:sp>
    </p:spTree>
    <p:extLst>
      <p:ext uri="{BB962C8B-B14F-4D97-AF65-F5344CB8AC3E}">
        <p14:creationId xmlns:p14="http://schemas.microsoft.com/office/powerpoint/2010/main" val="30196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119B9F6F-E3F5-429A-B5EB-4E97272BC95D}"/>
              </a:ext>
            </a:extLst>
          </p:cNvPr>
          <p:cNvSpPr>
            <a:spLocks noGrp="1"/>
          </p:cNvSpPr>
          <p:nvPr>
            <p:ph idx="1"/>
          </p:nvPr>
        </p:nvSpPr>
        <p:spPr/>
        <p:txBody>
          <a:bodyPr/>
          <a:lstStyle/>
          <a:p>
            <a:pPr marL="0" indent="0" fontAlgn="base">
              <a:buNone/>
            </a:pPr>
            <a:r>
              <a:rPr lang="ru-RU" b="1" dirty="0"/>
              <a:t>7. Контролируйте области, которые охватывает код-</a:t>
            </a:r>
            <a:r>
              <a:rPr lang="ru-RU" b="1" dirty="0" err="1"/>
              <a:t>ревью</a:t>
            </a:r>
            <a:endParaRPr lang="ru-RU" b="1" dirty="0"/>
          </a:p>
          <a:p>
            <a:pPr fontAlgn="base"/>
            <a:r>
              <a:rPr lang="ru-RU" dirty="0"/>
              <a:t>Хорошая проверка покрывает новый код и то, как он вписывается в кодовую базу: его корректность, тесты (</a:t>
            </a:r>
            <a:r>
              <a:rPr lang="ru-RU" dirty="0">
                <a:hlinkClick r:id="rId2"/>
              </a:rPr>
              <a:t>в предыдущей части я как раз писал</a:t>
            </a:r>
            <a:r>
              <a:rPr lang="ru-RU" dirty="0"/>
              <a:t>, что новички любят пропускать проверку тестов), изменения функциональности и их поддержку. Опытный </a:t>
            </a:r>
            <a:r>
              <a:rPr lang="ru-RU" dirty="0" err="1"/>
              <a:t>ревьюер</a:t>
            </a:r>
            <a:r>
              <a:rPr lang="ru-RU" dirty="0"/>
              <a:t> проверит, как эти изменения вписываются в существующую архитектуру программного обеспечения, отметит удобство обслуживания. Его задачи — обнаружить сложную логику, которую можно упростить, улучшить структуру теста, удалить дублирования.</a:t>
            </a:r>
          </a:p>
          <a:p>
            <a:endParaRPr lang="ru-RU" dirty="0"/>
          </a:p>
        </p:txBody>
      </p:sp>
    </p:spTree>
    <p:extLst>
      <p:ext uri="{BB962C8B-B14F-4D97-AF65-F5344CB8AC3E}">
        <p14:creationId xmlns:p14="http://schemas.microsoft.com/office/powerpoint/2010/main" val="4113394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C51A261D-295D-4FEC-8F83-A00D9E55DD7E}"/>
              </a:ext>
            </a:extLst>
          </p:cNvPr>
          <p:cNvSpPr>
            <a:spLocks noGrp="1"/>
          </p:cNvSpPr>
          <p:nvPr>
            <p:ph idx="1"/>
          </p:nvPr>
        </p:nvSpPr>
        <p:spPr>
          <a:xfrm>
            <a:off x="2589212" y="399495"/>
            <a:ext cx="8915400" cy="5511727"/>
          </a:xfrm>
        </p:spPr>
        <p:txBody>
          <a:bodyPr>
            <a:normAutofit/>
          </a:bodyPr>
          <a:lstStyle/>
          <a:p>
            <a:pPr marL="0" indent="0" fontAlgn="base">
              <a:buNone/>
            </a:pPr>
            <a:r>
              <a:rPr lang="ru-RU" b="1" dirty="0"/>
              <a:t>8. Договоритесь о статусах</a:t>
            </a:r>
          </a:p>
          <a:p>
            <a:pPr fontAlgn="base"/>
            <a:r>
              <a:rPr lang="ru-RU" dirty="0"/>
              <a:t>После завершения проверки код можно пометить как одобренный, либо заблокировать его запросами на изменение, либо не устанавливать конкретный статус, оставив в состоянии «Ещё не утверждён».</a:t>
            </a:r>
          </a:p>
          <a:p>
            <a:pPr fontAlgn="base"/>
            <a:r>
              <a:rPr lang="ru-RU" dirty="0"/>
              <a:t>Чаще всего код-</a:t>
            </a:r>
            <a:r>
              <a:rPr lang="ru-RU" dirty="0" err="1"/>
              <a:t>ревьюер</a:t>
            </a:r>
            <a:r>
              <a:rPr lang="ru-RU" dirty="0"/>
              <a:t> не акцептует изменения, пока есть открытые вопросы. Для навигации в этих вопросах лучше использовать условные обозначения. Например, добавить 👍, если комментарий согласован или не критичен. Или ❌ для решений, которые вызывают вопросы или требуют внимания и проработки.</a:t>
            </a:r>
          </a:p>
          <a:p>
            <a:pPr fontAlgn="base"/>
            <a:r>
              <a:rPr lang="ru-RU" dirty="0"/>
              <a:t>В нашей команде принято использовать специальные нотации перед сообщением:</a:t>
            </a:r>
          </a:p>
          <a:p>
            <a:pPr fontAlgn="base"/>
            <a:r>
              <a:rPr lang="ru-RU" dirty="0"/>
              <a:t>(!) — когда </a:t>
            </a:r>
            <a:r>
              <a:rPr lang="ru-RU" dirty="0" err="1"/>
              <a:t>ревьюер</a:t>
            </a:r>
            <a:r>
              <a:rPr lang="ru-RU" dirty="0"/>
              <a:t> ожидает правки в обязательном порядке;</a:t>
            </a:r>
          </a:p>
          <a:p>
            <a:pPr fontAlgn="base"/>
            <a:r>
              <a:rPr lang="ru-RU" dirty="0"/>
              <a:t>(?) — когда есть вопрос, на который нужно получить ответ.</a:t>
            </a:r>
          </a:p>
          <a:p>
            <a:pPr fontAlgn="base"/>
            <a:r>
              <a:rPr lang="ru-RU" dirty="0"/>
              <a:t>Если специального символа нет, комментарий можно рассматривать как рекомендацию, а исправление остаётся на усмотрение автора.</a:t>
            </a:r>
          </a:p>
          <a:p>
            <a:endParaRPr lang="ru-RU" dirty="0"/>
          </a:p>
        </p:txBody>
      </p:sp>
    </p:spTree>
    <p:extLst>
      <p:ext uri="{BB962C8B-B14F-4D97-AF65-F5344CB8AC3E}">
        <p14:creationId xmlns:p14="http://schemas.microsoft.com/office/powerpoint/2010/main" val="198368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94AF763E-2D84-46C0-8001-CA0B0B41F10F}"/>
              </a:ext>
            </a:extLst>
          </p:cNvPr>
          <p:cNvSpPr>
            <a:spLocks noGrp="1"/>
          </p:cNvSpPr>
          <p:nvPr>
            <p:ph idx="1"/>
          </p:nvPr>
        </p:nvSpPr>
        <p:spPr/>
        <p:txBody>
          <a:bodyPr/>
          <a:lstStyle/>
          <a:p>
            <a:r>
              <a:rPr lang="ru-RU" dirty="0" err="1"/>
              <a:t>Ревью</a:t>
            </a:r>
            <a:r>
              <a:rPr lang="ru-RU" dirty="0"/>
              <a:t> кода - это часть разработки программного обеспечения, которая подразумевает тестирование исходного кода для идентификации багов на ранней стадии. Процесс код-</a:t>
            </a:r>
            <a:r>
              <a:rPr lang="ru-RU" dirty="0" err="1"/>
              <a:t>ревью</a:t>
            </a:r>
            <a:r>
              <a:rPr lang="ru-RU" dirty="0"/>
              <a:t> обычно проводится перед слиянием с кодовой базой.</a:t>
            </a:r>
          </a:p>
          <a:p>
            <a:r>
              <a:rPr lang="ru-RU" dirty="0"/>
              <a:t>Эффективное </a:t>
            </a:r>
            <a:r>
              <a:rPr lang="ru-RU" dirty="0" err="1"/>
              <a:t>ревью</a:t>
            </a:r>
            <a:r>
              <a:rPr lang="ru-RU" dirty="0"/>
              <a:t> кода предотвращает попадание багов и ошибок в ваш проект путем улучшения качества кода на ранней стадии процесса разработки софта.</a:t>
            </a:r>
          </a:p>
          <a:p>
            <a:endParaRPr lang="ru-RU" dirty="0"/>
          </a:p>
        </p:txBody>
      </p:sp>
    </p:spTree>
    <p:extLst>
      <p:ext uri="{BB962C8B-B14F-4D97-AF65-F5344CB8AC3E}">
        <p14:creationId xmlns:p14="http://schemas.microsoft.com/office/powerpoint/2010/main" val="280201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18B85EC-4B2F-4F7C-B039-8700F38C5CE5}"/>
              </a:ext>
            </a:extLst>
          </p:cNvPr>
          <p:cNvSpPr>
            <a:spLocks noGrp="1"/>
          </p:cNvSpPr>
          <p:nvPr>
            <p:ph type="title"/>
          </p:nvPr>
        </p:nvSpPr>
        <p:spPr/>
        <p:txBody>
          <a:bodyPr/>
          <a:lstStyle/>
          <a:p>
            <a:r>
              <a:rPr lang="ru-RU" dirty="0"/>
              <a:t>Что такое процесс </a:t>
            </a:r>
            <a:r>
              <a:rPr lang="ru-RU" dirty="0" err="1"/>
              <a:t>ревью</a:t>
            </a:r>
            <a:r>
              <a:rPr lang="ru-RU" dirty="0"/>
              <a:t> кода?</a:t>
            </a:r>
            <a:br>
              <a:rPr lang="ru-RU" dirty="0"/>
            </a:br>
            <a:endParaRPr lang="ru-RU" dirty="0"/>
          </a:p>
        </p:txBody>
      </p:sp>
      <p:sp>
        <p:nvSpPr>
          <p:cNvPr id="3" name="Объект 2">
            <a:extLst>
              <a:ext uri="{FF2B5EF4-FFF2-40B4-BE49-F238E27FC236}">
                <a16:creationId xmlns:a16="http://schemas.microsoft.com/office/drawing/2014/main" xmlns="" id="{BFFFD4EA-DC99-4A1C-A6CE-8959ED8C1488}"/>
              </a:ext>
            </a:extLst>
          </p:cNvPr>
          <p:cNvSpPr>
            <a:spLocks noGrp="1"/>
          </p:cNvSpPr>
          <p:nvPr>
            <p:ph idx="1"/>
          </p:nvPr>
        </p:nvSpPr>
        <p:spPr/>
        <p:txBody>
          <a:bodyPr>
            <a:normAutofit fontScale="92500" lnSpcReduction="10000"/>
          </a:bodyPr>
          <a:lstStyle/>
          <a:p>
            <a:r>
              <a:rPr lang="ru-RU" dirty="0"/>
              <a:t>Основная задача </a:t>
            </a:r>
            <a:r>
              <a:rPr lang="ru-RU" dirty="0" err="1"/>
              <a:t>ревью</a:t>
            </a:r>
            <a:r>
              <a:rPr lang="ru-RU" dirty="0"/>
              <a:t> кода заключается в проверке любого нового кода на баги, ошибки, а также на соблюдение стандартов качества, установленных организацией. Процесс </a:t>
            </a:r>
            <a:r>
              <a:rPr lang="ru-RU" dirty="0" err="1"/>
              <a:t>ревью</a:t>
            </a:r>
            <a:r>
              <a:rPr lang="ru-RU" dirty="0"/>
              <a:t> кода не должен состоять лишь из одностороннего фидбэка. Следовательно, нематериальная польза код-</a:t>
            </a:r>
            <a:r>
              <a:rPr lang="ru-RU" dirty="0" err="1"/>
              <a:t>ревью</a:t>
            </a:r>
            <a:r>
              <a:rPr lang="ru-RU" dirty="0"/>
              <a:t> заключается в коллективном улучшении навыков написания кода в команде.</a:t>
            </a:r>
          </a:p>
          <a:p>
            <a:r>
              <a:rPr lang="ru-RU" dirty="0"/>
              <a:t>Если вы хотите инициировать процесс </a:t>
            </a:r>
            <a:r>
              <a:rPr lang="ru-RU" dirty="0" err="1"/>
              <a:t>ревью</a:t>
            </a:r>
            <a:r>
              <a:rPr lang="ru-RU" dirty="0"/>
              <a:t> кода в вашей компании, вам в первую очередь следует решить, кто будет проводить </a:t>
            </a:r>
            <a:r>
              <a:rPr lang="ru-RU" dirty="0" err="1"/>
              <a:t>ревью</a:t>
            </a:r>
            <a:r>
              <a:rPr lang="ru-RU" dirty="0"/>
              <a:t> кода. Если вы - часть небольшой команды, то можете назначить </a:t>
            </a:r>
            <a:r>
              <a:rPr lang="ru-RU" dirty="0" err="1"/>
              <a:t>тимлидов</a:t>
            </a:r>
            <a:r>
              <a:rPr lang="ru-RU" dirty="0"/>
              <a:t> просматривать весь код. В более крупной компании с несколькими проверяющими можете внедрить процесс, при котором каждое </a:t>
            </a:r>
            <a:r>
              <a:rPr lang="ru-RU" dirty="0" err="1"/>
              <a:t>ревью</a:t>
            </a:r>
            <a:r>
              <a:rPr lang="ru-RU" dirty="0"/>
              <a:t> закрепляется за опытным разработчиком в зависимости от их загруженности.</a:t>
            </a:r>
          </a:p>
          <a:p>
            <a:r>
              <a:rPr lang="ru-RU" dirty="0"/>
              <a:t>Далее стоит рассмотреть временные рамки, очередности и минимальные требования принятия запросов на код-</a:t>
            </a:r>
            <a:r>
              <a:rPr lang="ru-RU" dirty="0" err="1"/>
              <a:t>ревью</a:t>
            </a:r>
            <a:r>
              <a:rPr lang="ru-RU" dirty="0"/>
              <a:t>.</a:t>
            </a:r>
          </a:p>
          <a:p>
            <a:endParaRPr lang="ru-RU" dirty="0"/>
          </a:p>
        </p:txBody>
      </p:sp>
    </p:spTree>
    <p:extLst>
      <p:ext uri="{BB962C8B-B14F-4D97-AF65-F5344CB8AC3E}">
        <p14:creationId xmlns:p14="http://schemas.microsoft.com/office/powerpoint/2010/main" val="53300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7E43521B-FD0B-40C5-A359-7E1B89D3C670}"/>
              </a:ext>
            </a:extLst>
          </p:cNvPr>
          <p:cNvSpPr>
            <a:spLocks noGrp="1"/>
          </p:cNvSpPr>
          <p:nvPr>
            <p:ph idx="1"/>
          </p:nvPr>
        </p:nvSpPr>
        <p:spPr>
          <a:xfrm>
            <a:off x="2589212" y="1447060"/>
            <a:ext cx="8915400" cy="4464162"/>
          </a:xfrm>
        </p:spPr>
        <p:txBody>
          <a:bodyPr/>
          <a:lstStyle/>
          <a:p>
            <a:r>
              <a:rPr lang="ru-RU" dirty="0"/>
              <a:t>Наконец, следует учесть </a:t>
            </a:r>
            <a:r>
              <a:rPr lang="ru-RU" b="1" dirty="0"/>
              <a:t>как</a:t>
            </a:r>
            <a:r>
              <a:rPr lang="ru-RU" dirty="0"/>
              <a:t> должна даваться обратная связь в процессе </a:t>
            </a:r>
            <a:r>
              <a:rPr lang="ru-RU" dirty="0" err="1"/>
              <a:t>ревью</a:t>
            </a:r>
            <a:r>
              <a:rPr lang="ru-RU" dirty="0"/>
              <a:t> кода. Убедитесь, что вы подчеркиваете положительные аспекты кода, попутно предлагая альтернативы в выявленных недостатках.</a:t>
            </a:r>
          </a:p>
          <a:p>
            <a:r>
              <a:rPr lang="ru-RU" dirty="0"/>
              <a:t>Ваша обратная связь должна быть достаточно конструктивной, чтобы позволить разработчику понять ваше видение и, при необходимости, начать обсуждение.</a:t>
            </a:r>
          </a:p>
          <a:p>
            <a:r>
              <a:rPr lang="ru-RU" i="1" dirty="0"/>
              <a:t>-Старайтесь сохранить информативность обратной связи</a:t>
            </a:r>
            <a:endParaRPr lang="ru-RU" dirty="0"/>
          </a:p>
          <a:p>
            <a:r>
              <a:rPr lang="ru-RU" dirty="0"/>
              <a:t>Проверяющие могут оказаться в "лимбе" достаточно просто, что приводит к более низкой эффективности и даже </a:t>
            </a:r>
            <a:r>
              <a:rPr lang="ru-RU" dirty="0" err="1"/>
              <a:t>контрпродуктивности</a:t>
            </a:r>
            <a:r>
              <a:rPr lang="ru-RU" dirty="0"/>
              <a:t>.</a:t>
            </a:r>
          </a:p>
          <a:p>
            <a:endParaRPr lang="ru-RU" dirty="0"/>
          </a:p>
        </p:txBody>
      </p:sp>
    </p:spTree>
    <p:extLst>
      <p:ext uri="{BB962C8B-B14F-4D97-AF65-F5344CB8AC3E}">
        <p14:creationId xmlns:p14="http://schemas.microsoft.com/office/powerpoint/2010/main" val="76213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871928C-C5F2-4D64-80B9-20AEEA1B3344}"/>
              </a:ext>
            </a:extLst>
          </p:cNvPr>
          <p:cNvSpPr>
            <a:spLocks noGrp="1"/>
          </p:cNvSpPr>
          <p:nvPr>
            <p:ph type="title"/>
          </p:nvPr>
        </p:nvSpPr>
        <p:spPr/>
        <p:txBody>
          <a:bodyPr/>
          <a:lstStyle/>
          <a:p>
            <a:r>
              <a:rPr lang="ru-RU" dirty="0"/>
              <a:t>Почему </a:t>
            </a:r>
            <a:r>
              <a:rPr lang="ru-RU" dirty="0" err="1"/>
              <a:t>ревью</a:t>
            </a:r>
            <a:r>
              <a:rPr lang="ru-RU" dirty="0"/>
              <a:t> кода критичен?</a:t>
            </a:r>
            <a:br>
              <a:rPr lang="ru-RU" dirty="0"/>
            </a:br>
            <a:endParaRPr lang="ru-RU" dirty="0"/>
          </a:p>
        </p:txBody>
      </p:sp>
      <p:sp>
        <p:nvSpPr>
          <p:cNvPr id="3" name="Объект 2">
            <a:extLst>
              <a:ext uri="{FF2B5EF4-FFF2-40B4-BE49-F238E27FC236}">
                <a16:creationId xmlns:a16="http://schemas.microsoft.com/office/drawing/2014/main" xmlns="" id="{0DE8E3F7-64FC-4FE3-A324-A81A06BB9B8C}"/>
              </a:ext>
            </a:extLst>
          </p:cNvPr>
          <p:cNvSpPr>
            <a:spLocks noGrp="1"/>
          </p:cNvSpPr>
          <p:nvPr>
            <p:ph idx="1"/>
          </p:nvPr>
        </p:nvSpPr>
        <p:spPr/>
        <p:txBody>
          <a:bodyPr>
            <a:normAutofit fontScale="92500" lnSpcReduction="20000"/>
          </a:bodyPr>
          <a:lstStyle/>
          <a:p>
            <a:pPr marL="0" indent="0">
              <a:buNone/>
            </a:pPr>
            <a:r>
              <a:rPr lang="ru-RU" dirty="0"/>
              <a:t>	Процесс </a:t>
            </a:r>
            <a:r>
              <a:rPr lang="ru-RU" dirty="0" err="1"/>
              <a:t>ревью</a:t>
            </a:r>
            <a:r>
              <a:rPr lang="ru-RU" dirty="0"/>
              <a:t> кода критичен, поскольку он не похож на формальный учебный процесс в школах/университетах. Вы можете узнать нюансы языка программирования и менеджмента проектов, но </a:t>
            </a:r>
            <a:r>
              <a:rPr lang="ru-RU" dirty="0" err="1"/>
              <a:t>ревью</a:t>
            </a:r>
            <a:r>
              <a:rPr lang="ru-RU" dirty="0"/>
              <a:t> кода - это процесс, который эволюционирует в то время как компания находится в процессе «взросления».</a:t>
            </a:r>
          </a:p>
          <a:p>
            <a:pPr marL="0" indent="0">
              <a:buNone/>
            </a:pPr>
            <a:r>
              <a:rPr lang="ru-RU" dirty="0"/>
              <a:t>Код-</a:t>
            </a:r>
            <a:r>
              <a:rPr lang="ru-RU" dirty="0" err="1"/>
              <a:t>ревью</a:t>
            </a:r>
            <a:r>
              <a:rPr lang="ru-RU" dirty="0"/>
              <a:t> критичен, потому как призван:</a:t>
            </a:r>
          </a:p>
          <a:p>
            <a:r>
              <a:rPr lang="ru-RU" dirty="0"/>
              <a:t>Позволить убедиться в отсутствии багов в коде.</a:t>
            </a:r>
          </a:p>
          <a:p>
            <a:r>
              <a:rPr lang="ru-RU" dirty="0"/>
              <a:t>Минимизировать вероятность возникновения проблем.</a:t>
            </a:r>
          </a:p>
          <a:p>
            <a:r>
              <a:rPr lang="ru-RU" dirty="0"/>
              <a:t>Подтвердить, что код придерживается заданных установок.</a:t>
            </a:r>
          </a:p>
          <a:p>
            <a:r>
              <a:rPr lang="ru-RU" dirty="0"/>
              <a:t>Повысить эффективность нового кода.</a:t>
            </a:r>
          </a:p>
          <a:p>
            <a:pPr marL="0" indent="0">
              <a:buNone/>
            </a:pPr>
            <a:r>
              <a:rPr lang="ru-RU" dirty="0"/>
              <a:t>	</a:t>
            </a:r>
            <a:r>
              <a:rPr lang="ru-RU" dirty="0" err="1"/>
              <a:t>Ревью</a:t>
            </a:r>
            <a:r>
              <a:rPr lang="ru-RU" dirty="0"/>
              <a:t> кода впоследствии ведет к улучшению компетенции членов команды. В то время как старший разработчик осуществляет код-</a:t>
            </a:r>
            <a:r>
              <a:rPr lang="ru-RU" dirty="0" err="1"/>
              <a:t>ревью</a:t>
            </a:r>
            <a:r>
              <a:rPr lang="ru-RU" dirty="0"/>
              <a:t>, младший разработчик может использовать обратную связь для улучшения своих навыков программирования.</a:t>
            </a:r>
          </a:p>
          <a:p>
            <a:endParaRPr lang="ru-RU" dirty="0"/>
          </a:p>
        </p:txBody>
      </p:sp>
    </p:spTree>
    <p:extLst>
      <p:ext uri="{BB962C8B-B14F-4D97-AF65-F5344CB8AC3E}">
        <p14:creationId xmlns:p14="http://schemas.microsoft.com/office/powerpoint/2010/main" val="221337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652375E-8907-4352-BCD0-0B921371D093}"/>
              </a:ext>
            </a:extLst>
          </p:cNvPr>
          <p:cNvSpPr>
            <a:spLocks noGrp="1"/>
          </p:cNvSpPr>
          <p:nvPr>
            <p:ph type="title"/>
          </p:nvPr>
        </p:nvSpPr>
        <p:spPr/>
        <p:txBody>
          <a:bodyPr/>
          <a:lstStyle/>
          <a:p>
            <a:r>
              <a:rPr lang="ru-RU" dirty="0"/>
              <a:t>Как выполнить </a:t>
            </a:r>
            <a:r>
              <a:rPr lang="ru-RU" dirty="0" err="1"/>
              <a:t>ревью</a:t>
            </a:r>
            <a:r>
              <a:rPr lang="ru-RU" dirty="0"/>
              <a:t> кода?</a:t>
            </a:r>
            <a:br>
              <a:rPr lang="ru-RU" dirty="0"/>
            </a:br>
            <a:endParaRPr lang="ru-RU" dirty="0"/>
          </a:p>
        </p:txBody>
      </p:sp>
      <p:sp>
        <p:nvSpPr>
          <p:cNvPr id="3" name="Объект 2">
            <a:extLst>
              <a:ext uri="{FF2B5EF4-FFF2-40B4-BE49-F238E27FC236}">
                <a16:creationId xmlns:a16="http://schemas.microsoft.com/office/drawing/2014/main" xmlns="" id="{90FAD24C-A7C9-4753-99F3-5967DBFA618A}"/>
              </a:ext>
            </a:extLst>
          </p:cNvPr>
          <p:cNvSpPr>
            <a:spLocks noGrp="1"/>
          </p:cNvSpPr>
          <p:nvPr>
            <p:ph idx="1"/>
          </p:nvPr>
        </p:nvSpPr>
        <p:spPr/>
        <p:txBody>
          <a:bodyPr/>
          <a:lstStyle/>
          <a:p>
            <a:pPr marL="0" indent="0">
              <a:buNone/>
            </a:pPr>
            <a:r>
              <a:rPr lang="ru-RU" dirty="0"/>
              <a:t>Существует четыре способа произвести код-</a:t>
            </a:r>
            <a:r>
              <a:rPr lang="ru-RU" dirty="0" err="1"/>
              <a:t>ревью</a:t>
            </a:r>
            <a:r>
              <a:rPr lang="ru-RU" dirty="0"/>
              <a:t>.</a:t>
            </a:r>
          </a:p>
          <a:p>
            <a:pPr marL="0" indent="0">
              <a:buNone/>
            </a:pPr>
            <a:r>
              <a:rPr lang="ru-RU" b="1" u="sng" dirty="0" err="1"/>
              <a:t>Ревью</a:t>
            </a:r>
            <a:r>
              <a:rPr lang="ru-RU" b="1" u="sng" dirty="0"/>
              <a:t> "Из-за Плеча"</a:t>
            </a:r>
          </a:p>
          <a:p>
            <a:r>
              <a:rPr lang="ru-RU" dirty="0"/>
              <a:t>Такие проверки выполняются за рабочей станцией разработчика, где опытный участник команды просматривает новый код, выдвигая свои предложения в процессе обсуждения. Это самый простой способ проведения код-</a:t>
            </a:r>
            <a:r>
              <a:rPr lang="ru-RU" dirty="0" err="1"/>
              <a:t>ревью</a:t>
            </a:r>
            <a:r>
              <a:rPr lang="ru-RU" dirty="0"/>
              <a:t>, который не требует определенной структуры.</a:t>
            </a:r>
          </a:p>
          <a:p>
            <a:r>
              <a:rPr lang="ru-RU" dirty="0" err="1"/>
              <a:t>Ревью</a:t>
            </a:r>
            <a:r>
              <a:rPr lang="ru-RU" dirty="0"/>
              <a:t> такого типа проводятся до сих пор, неформально, при этом формальный код-</a:t>
            </a:r>
            <a:r>
              <a:rPr lang="ru-RU" dirty="0" err="1"/>
              <a:t>ревью</a:t>
            </a:r>
            <a:r>
              <a:rPr lang="ru-RU" dirty="0"/>
              <a:t> также может иметь место. Просмотр "из-за плеча" традиционно происходил лично, в то же время удаленные команды могут следовать этому методу с помощью </a:t>
            </a:r>
            <a:r>
              <a:rPr lang="ru-RU" dirty="0" err="1"/>
              <a:t>коллаборативных</a:t>
            </a:r>
            <a:r>
              <a:rPr lang="ru-RU" dirty="0"/>
              <a:t> инструментов.</a:t>
            </a:r>
          </a:p>
          <a:p>
            <a:endParaRPr lang="ru-RU" dirty="0"/>
          </a:p>
        </p:txBody>
      </p:sp>
    </p:spTree>
    <p:extLst>
      <p:ext uri="{BB962C8B-B14F-4D97-AF65-F5344CB8AC3E}">
        <p14:creationId xmlns:p14="http://schemas.microsoft.com/office/powerpoint/2010/main" val="54284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619AB1B2-53F2-49F0-B5AA-8C75930B52CD}"/>
              </a:ext>
            </a:extLst>
          </p:cNvPr>
          <p:cNvSpPr>
            <a:spLocks noGrp="1"/>
          </p:cNvSpPr>
          <p:nvPr>
            <p:ph idx="1"/>
          </p:nvPr>
        </p:nvSpPr>
        <p:spPr>
          <a:xfrm>
            <a:off x="6019060" y="390617"/>
            <a:ext cx="5485552" cy="5520605"/>
          </a:xfrm>
        </p:spPr>
        <p:txBody>
          <a:bodyPr>
            <a:normAutofit fontScale="85000" lnSpcReduction="20000"/>
          </a:bodyPr>
          <a:lstStyle/>
          <a:p>
            <a:pPr marL="0" indent="0">
              <a:buNone/>
            </a:pPr>
            <a:r>
              <a:rPr lang="ru-RU" b="1" i="1" dirty="0"/>
              <a:t>Почтовая Рассылка</a:t>
            </a:r>
          </a:p>
          <a:p>
            <a:r>
              <a:rPr lang="ru-RU" dirty="0"/>
              <a:t>Хотя код-</a:t>
            </a:r>
            <a:r>
              <a:rPr lang="ru-RU" dirty="0" err="1"/>
              <a:t>ревью</a:t>
            </a:r>
            <a:r>
              <a:rPr lang="ru-RU" dirty="0"/>
              <a:t>, проводимые "из-за плеча" - это отличный способ проверить новый код, географически удаленные команды по традиции опирались на электронную почту для </a:t>
            </a:r>
            <a:r>
              <a:rPr lang="ru-RU" dirty="0" err="1"/>
              <a:t>ревью</a:t>
            </a:r>
            <a:r>
              <a:rPr lang="ru-RU" dirty="0"/>
              <a:t> кода.</a:t>
            </a:r>
          </a:p>
          <a:p>
            <a:r>
              <a:rPr lang="ru-RU" dirty="0"/>
              <a:t>В таком процессе </a:t>
            </a:r>
            <a:r>
              <a:rPr lang="ru-RU" dirty="0" err="1"/>
              <a:t>ревью</a:t>
            </a:r>
            <a:r>
              <a:rPr lang="ru-RU" dirty="0"/>
              <a:t> разработчик отправляет </a:t>
            </a:r>
            <a:r>
              <a:rPr lang="ru-RU" dirty="0" err="1"/>
              <a:t>diff</a:t>
            </a:r>
            <a:r>
              <a:rPr lang="ru-RU" dirty="0"/>
              <a:t> изменений всей команде разработчиков, как правило, с помощью системы контроля версий (VCS), которые автоматизируют уведомления. Такое сообщение инициирует обсуждение изменений, где члены команды могут запросить будущие изменения, указать на ошибки или запросить уточнения.</a:t>
            </a:r>
          </a:p>
          <a:p>
            <a:r>
              <a:rPr lang="ru-RU" b="1" dirty="0"/>
              <a:t>-</a:t>
            </a:r>
            <a:r>
              <a:rPr lang="ru-RU" b="1" i="1" dirty="0"/>
              <a:t>Почтовая рассылка через </a:t>
            </a:r>
            <a:r>
              <a:rPr lang="ru-RU" b="1" i="1" dirty="0" err="1"/>
              <a:t>Google</a:t>
            </a:r>
            <a:r>
              <a:rPr lang="ru-RU" b="1" i="1" dirty="0"/>
              <a:t> </a:t>
            </a:r>
            <a:r>
              <a:rPr lang="ru-RU" b="1" i="1" dirty="0" err="1"/>
              <a:t>Groups</a:t>
            </a:r>
            <a:r>
              <a:rPr lang="ru-RU" b="1" i="1" dirty="0"/>
              <a:t> на каждый новый </a:t>
            </a:r>
            <a:r>
              <a:rPr lang="ru-RU" b="1" i="1" dirty="0" err="1"/>
              <a:t>push</a:t>
            </a:r>
            <a:endParaRPr lang="ru-RU" b="1" dirty="0"/>
          </a:p>
          <a:p>
            <a:r>
              <a:rPr lang="ru-RU" dirty="0"/>
              <a:t>Раньше почта была основным способом коммуникации ввиду ее универсальности. Организации с открытым кодом часто поддерживали публичный список рассылки, который также служил средством для обсуждения и предоставления обратной связи по коду.</a:t>
            </a:r>
          </a:p>
          <a:p>
            <a:r>
              <a:rPr lang="ru-RU" dirty="0"/>
              <a:t>Несмотря на приход инструментов для </a:t>
            </a:r>
            <a:r>
              <a:rPr lang="ru-RU" dirty="0" err="1"/>
              <a:t>ревью</a:t>
            </a:r>
            <a:r>
              <a:rPr lang="ru-RU" dirty="0"/>
              <a:t> кода, списки рассылок до сих пор существуют, хоть и используются они теперь в основном для анонсов и обсуждений.</a:t>
            </a:r>
          </a:p>
          <a:p>
            <a:endParaRPr lang="ru-RU" dirty="0"/>
          </a:p>
          <a:p>
            <a:endParaRPr lang="ru-RU" dirty="0"/>
          </a:p>
        </p:txBody>
      </p:sp>
      <p:pic>
        <p:nvPicPr>
          <p:cNvPr id="4" name="Рисунок 3">
            <a:extLst>
              <a:ext uri="{FF2B5EF4-FFF2-40B4-BE49-F238E27FC236}">
                <a16:creationId xmlns:a16="http://schemas.microsoft.com/office/drawing/2014/main" xmlns="" id="{B6D46260-A20E-4CCE-878D-2203D5CD81CA}"/>
              </a:ext>
            </a:extLst>
          </p:cNvPr>
          <p:cNvPicPr>
            <a:picLocks noChangeAspect="1"/>
          </p:cNvPicPr>
          <p:nvPr/>
        </p:nvPicPr>
        <p:blipFill>
          <a:blip r:embed="rId2"/>
          <a:stretch>
            <a:fillRect/>
          </a:stretch>
        </p:blipFill>
        <p:spPr>
          <a:xfrm>
            <a:off x="329323" y="75394"/>
            <a:ext cx="5485552" cy="6782606"/>
          </a:xfrm>
          <a:prstGeom prst="rect">
            <a:avLst/>
          </a:prstGeom>
        </p:spPr>
      </p:pic>
    </p:spTree>
    <p:extLst>
      <p:ext uri="{BB962C8B-B14F-4D97-AF65-F5344CB8AC3E}">
        <p14:creationId xmlns:p14="http://schemas.microsoft.com/office/powerpoint/2010/main" val="344880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5F23955D-71B3-44AE-A4B6-381603C25829}"/>
              </a:ext>
            </a:extLst>
          </p:cNvPr>
          <p:cNvSpPr>
            <a:spLocks noGrp="1"/>
          </p:cNvSpPr>
          <p:nvPr>
            <p:ph idx="1"/>
          </p:nvPr>
        </p:nvSpPr>
        <p:spPr>
          <a:xfrm>
            <a:off x="2589212" y="639192"/>
            <a:ext cx="8915400" cy="5272030"/>
          </a:xfrm>
        </p:spPr>
        <p:txBody>
          <a:bodyPr/>
          <a:lstStyle/>
          <a:p>
            <a:pPr marL="0" indent="0">
              <a:buNone/>
            </a:pPr>
            <a:r>
              <a:rPr lang="ru-RU" b="1" i="1" dirty="0"/>
              <a:t>Парное Программирование</a:t>
            </a:r>
          </a:p>
          <a:p>
            <a:pPr marL="0" indent="0">
              <a:buNone/>
            </a:pPr>
            <a:r>
              <a:rPr lang="ru-RU" i="1" dirty="0"/>
              <a:t>Парное программирование порой может быть неэффективно</a:t>
            </a:r>
            <a:endParaRPr lang="ru-RU" dirty="0"/>
          </a:p>
          <a:p>
            <a:r>
              <a:rPr lang="ru-RU" dirty="0"/>
              <a:t>Парное </a:t>
            </a:r>
            <a:r>
              <a:rPr lang="ru-RU" dirty="0" err="1"/>
              <a:t>програмиирование</a:t>
            </a:r>
            <a:r>
              <a:rPr lang="ru-RU" dirty="0"/>
              <a:t> - это непрерывный процесс </a:t>
            </a:r>
            <a:r>
              <a:rPr lang="ru-RU" dirty="0" err="1"/>
              <a:t>ревью</a:t>
            </a:r>
            <a:r>
              <a:rPr lang="ru-RU" dirty="0"/>
              <a:t> кода. Двое разработчиков находятся за рабочей станцией, но лишь один из них активно </a:t>
            </a:r>
            <a:r>
              <a:rPr lang="ru-RU" dirty="0" err="1"/>
              <a:t>кодит</a:t>
            </a:r>
            <a:r>
              <a:rPr lang="ru-RU" dirty="0"/>
              <a:t>, в то время как другой предоставляет обратную связь в реальном времени.</a:t>
            </a:r>
          </a:p>
          <a:p>
            <a:r>
              <a:rPr lang="ru-RU" dirty="0"/>
              <a:t>И хотя это может служить хорошим способом просмотра нового кода и обучения разработчиков, парное программирование потенциально является неэффективным ввиду временных затрат. Такой процесс не позволяет </a:t>
            </a:r>
            <a:r>
              <a:rPr lang="ru-RU" dirty="0" err="1"/>
              <a:t>ревьюеру</a:t>
            </a:r>
            <a:r>
              <a:rPr lang="ru-RU" dirty="0"/>
              <a:t> заниматься любой другой продуктивной работой во время такой сессии.</a:t>
            </a:r>
          </a:p>
          <a:p>
            <a:pPr marL="0" indent="0">
              <a:buNone/>
            </a:pPr>
            <a:endParaRPr lang="ru-RU" b="1" i="1" dirty="0"/>
          </a:p>
          <a:p>
            <a:endParaRPr lang="ru-RU" dirty="0"/>
          </a:p>
        </p:txBody>
      </p:sp>
    </p:spTree>
    <p:extLst>
      <p:ext uri="{BB962C8B-B14F-4D97-AF65-F5344CB8AC3E}">
        <p14:creationId xmlns:p14="http://schemas.microsoft.com/office/powerpoint/2010/main" val="292844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B845830D-09E7-48B3-B73F-063E67A6344F}"/>
              </a:ext>
            </a:extLst>
          </p:cNvPr>
          <p:cNvSpPr>
            <a:spLocks noGrp="1"/>
          </p:cNvSpPr>
          <p:nvPr>
            <p:ph idx="1"/>
          </p:nvPr>
        </p:nvSpPr>
        <p:spPr>
          <a:xfrm>
            <a:off x="2589212" y="523783"/>
            <a:ext cx="8915400" cy="5387439"/>
          </a:xfrm>
        </p:spPr>
        <p:txBody>
          <a:bodyPr>
            <a:normAutofit/>
          </a:bodyPr>
          <a:lstStyle/>
          <a:p>
            <a:pPr marL="0" indent="0">
              <a:buNone/>
            </a:pPr>
            <a:r>
              <a:rPr lang="ru-RU" b="1" i="1" dirty="0"/>
              <a:t>С Помощью Инструментов</a:t>
            </a:r>
          </a:p>
          <a:p>
            <a:pPr marL="0" indent="0">
              <a:buNone/>
            </a:pPr>
            <a:r>
              <a:rPr lang="ru-RU" dirty="0"/>
              <a:t>	Такой вид код-</a:t>
            </a:r>
            <a:r>
              <a:rPr lang="ru-RU" dirty="0" err="1"/>
              <a:t>ревью</a:t>
            </a:r>
            <a:r>
              <a:rPr lang="ru-RU" dirty="0"/>
              <a:t> включает в себя использование специализированного программного обеспечения (ПО) в целях облегчения процесса </a:t>
            </a:r>
            <a:r>
              <a:rPr lang="ru-RU" dirty="0" err="1"/>
              <a:t>ревью</a:t>
            </a:r>
            <a:r>
              <a:rPr lang="ru-RU" dirty="0"/>
              <a:t> кода. Обычно инструмент помогает со следующими задачами:</a:t>
            </a:r>
          </a:p>
          <a:p>
            <a:r>
              <a:rPr lang="ru-RU" dirty="0"/>
              <a:t>Организация и отображение обновленных файлов при их изменении.</a:t>
            </a:r>
          </a:p>
          <a:p>
            <a:r>
              <a:rPr lang="ru-RU" dirty="0"/>
              <a:t>Способствование диалогу между </a:t>
            </a:r>
            <a:r>
              <a:rPr lang="ru-RU" dirty="0" err="1"/>
              <a:t>ревьюерами</a:t>
            </a:r>
            <a:r>
              <a:rPr lang="ru-RU" dirty="0"/>
              <a:t> и разработчиками.</a:t>
            </a:r>
          </a:p>
          <a:p>
            <a:r>
              <a:rPr lang="ru-RU" dirty="0"/>
              <a:t>Оценка эффективности </a:t>
            </a:r>
            <a:r>
              <a:rPr lang="ru-RU" dirty="0" err="1"/>
              <a:t>ревью</a:t>
            </a:r>
            <a:r>
              <a:rPr lang="ru-RU" dirty="0"/>
              <a:t> кода с помощью метрики.</a:t>
            </a:r>
          </a:p>
          <a:p>
            <a:pPr marL="0" indent="0">
              <a:buNone/>
            </a:pPr>
            <a:r>
              <a:rPr lang="ru-RU" dirty="0"/>
              <a:t>Хотя эти широкие требования инструмент проверки кода, современного инструментария может обеспечить несколько других функций. Мы рассмотрим ряд инструментов анализа кода позже в этом посте.</a:t>
            </a:r>
          </a:p>
          <a:p>
            <a:endParaRPr lang="ru-RU" dirty="0"/>
          </a:p>
        </p:txBody>
      </p:sp>
    </p:spTree>
    <p:extLst>
      <p:ext uri="{BB962C8B-B14F-4D97-AF65-F5344CB8AC3E}">
        <p14:creationId xmlns:p14="http://schemas.microsoft.com/office/powerpoint/2010/main" val="354375874"/>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13</TotalTime>
  <Words>883</Words>
  <Application>Microsoft Office PowerPoint</Application>
  <PresentationFormat>Широкоэкранный</PresentationFormat>
  <Paragraphs>83</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Century Gothic</vt:lpstr>
      <vt:lpstr>Wingdings 3</vt:lpstr>
      <vt:lpstr>Легкий дым</vt:lpstr>
      <vt:lpstr>Утилиты для Code Review</vt:lpstr>
      <vt:lpstr>Презентация PowerPoint</vt:lpstr>
      <vt:lpstr>Что такое процесс ревью кода? </vt:lpstr>
      <vt:lpstr>Презентация PowerPoint</vt:lpstr>
      <vt:lpstr>Почему ревью кода критичен? </vt:lpstr>
      <vt:lpstr>Как выполнить ревью кода? </vt:lpstr>
      <vt:lpstr>Презентация PowerPoint</vt:lpstr>
      <vt:lpstr>Презентация PowerPoint</vt:lpstr>
      <vt:lpstr>Презентация PowerPoint</vt:lpstr>
      <vt:lpstr>Почему Вам стоит Использовать Инструменты для Код-ревью? </vt:lpstr>
      <vt:lpstr>Советы по обработке кода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Утилиты для Code Review</dc:title>
  <dc:creator>Виталина Дмитриевна Зверева</dc:creator>
  <cp:lastModifiedBy>Juliya</cp:lastModifiedBy>
  <cp:revision>3</cp:revision>
  <dcterms:created xsi:type="dcterms:W3CDTF">2022-12-27T05:24:07Z</dcterms:created>
  <dcterms:modified xsi:type="dcterms:W3CDTF">2023-09-25T10:18:32Z</dcterms:modified>
</cp:coreProperties>
</file>