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6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1740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1740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52309" y="1741170"/>
            <a:ext cx="4933315" cy="448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1740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8491" y="4527753"/>
            <a:ext cx="9960864" cy="1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5161" y="4572761"/>
            <a:ext cx="9839325" cy="0"/>
          </a:xfrm>
          <a:custGeom>
            <a:avLst/>
            <a:gdLst/>
            <a:ahLst/>
            <a:cxnLst/>
            <a:rect l="l" t="t" r="r" b="b"/>
            <a:pathLst>
              <a:path w="9839325">
                <a:moveTo>
                  <a:pt x="0" y="0"/>
                </a:moveTo>
                <a:lnTo>
                  <a:pt x="9839198" y="0"/>
                </a:lnTo>
              </a:path>
            </a:pathLst>
          </a:custGeom>
          <a:ln w="38100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8555" y="1491970"/>
            <a:ext cx="10098786" cy="1562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44651" y="1435557"/>
            <a:ext cx="10082784" cy="1402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480186"/>
            <a:ext cx="10815319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1740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929" y="1587881"/>
            <a:ext cx="11242141" cy="2269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425317"/>
            <a:ext cx="870331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85" dirty="0">
                <a:solidFill>
                  <a:srgbClr val="17406C"/>
                </a:solidFill>
                <a:latin typeface="Cambria"/>
                <a:cs typeface="Cambria"/>
              </a:rPr>
              <a:t>Support </a:t>
            </a:r>
            <a:r>
              <a:rPr sz="6600" spc="-170" dirty="0">
                <a:solidFill>
                  <a:srgbClr val="17406C"/>
                </a:solidFill>
                <a:latin typeface="Cambria"/>
                <a:cs typeface="Cambria"/>
              </a:rPr>
              <a:t>Vector</a:t>
            </a:r>
            <a:r>
              <a:rPr sz="6600" spc="-380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spc="-85" dirty="0">
                <a:solidFill>
                  <a:srgbClr val="17406C"/>
                </a:solidFill>
                <a:latin typeface="Cambria"/>
                <a:cs typeface="Cambria"/>
              </a:rPr>
              <a:t>Machines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The </a:t>
            </a:r>
            <a:r>
              <a:rPr spc="-95" dirty="0"/>
              <a:t>margin </a:t>
            </a:r>
            <a:r>
              <a:rPr spc="-55" dirty="0"/>
              <a:t>of</a:t>
            </a:r>
            <a:r>
              <a:rPr spc="-475" dirty="0"/>
              <a:t> </a:t>
            </a:r>
            <a:r>
              <a:rPr spc="-9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141" y="4975732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307" y="4678730"/>
            <a:ext cx="5276088" cy="152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790" y="4751070"/>
            <a:ext cx="5154930" cy="12700"/>
          </a:xfrm>
          <a:custGeom>
            <a:avLst/>
            <a:gdLst/>
            <a:ahLst/>
            <a:cxnLst/>
            <a:rect l="l" t="t" r="r" b="b"/>
            <a:pathLst>
              <a:path w="5154930" h="12700">
                <a:moveTo>
                  <a:pt x="5154930" y="0"/>
                </a:moveTo>
                <a:lnTo>
                  <a:pt x="0" y="12318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651" y="1828800"/>
            <a:ext cx="140258" cy="3447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1133" y="1882901"/>
            <a:ext cx="0" cy="3324860"/>
          </a:xfrm>
          <a:custGeom>
            <a:avLst/>
            <a:gdLst/>
            <a:ahLst/>
            <a:cxnLst/>
            <a:rect l="l" t="t" r="r" b="b"/>
            <a:pathLst>
              <a:path h="3324860">
                <a:moveTo>
                  <a:pt x="0" y="0"/>
                </a:moveTo>
                <a:lnTo>
                  <a:pt x="0" y="332486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491" y="2764535"/>
            <a:ext cx="2462784" cy="1808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314" y="236753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4314" y="236753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5482" y="269367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5482" y="269367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8926" y="282016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98926" y="282016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1014" y="2372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014" y="2372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44646" y="299389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44646" y="299389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2765" y="29938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2765" y="29938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8090" y="31203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4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8090" y="31203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4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56126" y="31203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56126" y="31203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3914" y="27973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83914" y="27973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1950" y="27973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71950" y="27973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97273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97273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5394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5394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86734" y="25443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6734" y="25443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84853" y="25443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84853" y="25443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10178" y="26708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4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10178" y="26708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4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08297" y="2670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08297" y="2670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26002" y="23492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26002" y="23492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14038" y="23492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14038" y="23492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49446" y="24757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49446" y="24757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37482" y="247573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37482" y="247573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38905" y="2198370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40" y="0"/>
                </a:moveTo>
                <a:lnTo>
                  <a:pt x="0" y="92963"/>
                </a:lnTo>
                <a:lnTo>
                  <a:pt x="106680" y="92963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38905" y="2198370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40" y="0"/>
                </a:lnTo>
                <a:lnTo>
                  <a:pt x="106680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35502" y="2198370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5" h="93344">
                <a:moveTo>
                  <a:pt x="54101" y="0"/>
                </a:moveTo>
                <a:lnTo>
                  <a:pt x="0" y="92963"/>
                </a:lnTo>
                <a:lnTo>
                  <a:pt x="108203" y="92963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35502" y="2198370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5" h="93344">
                <a:moveTo>
                  <a:pt x="0" y="92963"/>
                </a:moveTo>
                <a:lnTo>
                  <a:pt x="54101" y="0"/>
                </a:lnTo>
                <a:lnTo>
                  <a:pt x="108203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62350" y="23263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62350" y="23263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58946" y="232638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58946" y="232638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78173" y="20032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78173" y="20032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76294" y="20032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76294" y="20032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01617" y="212978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40" y="0"/>
                </a:moveTo>
                <a:lnTo>
                  <a:pt x="0" y="92963"/>
                </a:lnTo>
                <a:lnTo>
                  <a:pt x="106680" y="92963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01617" y="212978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40" y="0"/>
                </a:lnTo>
                <a:lnTo>
                  <a:pt x="106680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88129" y="2129789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5" h="93344">
                <a:moveTo>
                  <a:pt x="54102" y="0"/>
                </a:moveTo>
                <a:lnTo>
                  <a:pt x="0" y="92963"/>
                </a:lnTo>
                <a:lnTo>
                  <a:pt x="108204" y="92963"/>
                </a:lnTo>
                <a:lnTo>
                  <a:pt x="5410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88129" y="2129789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5" h="93344">
                <a:moveTo>
                  <a:pt x="0" y="92963"/>
                </a:moveTo>
                <a:lnTo>
                  <a:pt x="54102" y="0"/>
                </a:lnTo>
                <a:lnTo>
                  <a:pt x="108204" y="92963"/>
                </a:lnTo>
                <a:lnTo>
                  <a:pt x="0" y="9296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02914" y="18768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02914" y="18768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01034" y="18768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01034" y="18768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35373" y="23035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35373" y="23035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31970" y="230352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31970" y="230352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58817" y="24300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58817" y="24300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55414" y="24300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55414" y="24300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74641" y="21084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74641" y="21084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72761" y="21084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2761" y="21084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98085" y="22349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98085" y="22349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06290" y="22349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06290" y="22349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75938" y="18539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75938" y="18539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74058" y="18539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74058" y="18539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99382" y="19804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99382" y="19804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97502" y="19804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97502" y="19804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77590" y="3149345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80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77590" y="3149345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80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98926" y="282016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98926" y="282016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24250" y="29466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24250" y="29466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22370" y="29466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22370" y="29466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41014" y="2372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41014" y="2372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66338" y="2498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66338" y="2498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64458" y="2498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64458" y="2498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68090" y="31203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4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68090" y="31203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4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56126" y="31203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56126" y="31203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891534" y="3246882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891534" y="3246882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79570" y="32468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179570" y="32468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97273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97273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95394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95394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20717" y="3051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20717" y="3051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418838" y="3051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18838" y="3051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10178" y="26708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4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10178" y="26708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4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08297" y="2670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908297" y="2670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33621" y="27973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33621" y="27973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21658" y="27973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21658" y="27973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49446" y="24757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949446" y="24757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37482" y="247573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37482" y="247573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162805" y="260222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162805" y="260222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360926" y="260222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360926" y="260222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62350" y="23263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562350" y="23263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758946" y="232638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58946" y="232638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685794" y="24528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85794" y="24528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83914" y="24528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83914" y="24528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25061" y="22578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925061" y="22578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211573" y="22578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211573" y="22578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58817" y="24300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58817" y="24300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455414" y="24300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455414" y="24300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382261" y="25565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382261" y="25565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341114" y="26662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341114" y="26662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464558" y="2792729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5" h="93344">
                <a:moveTo>
                  <a:pt x="54101" y="0"/>
                </a:moveTo>
                <a:lnTo>
                  <a:pt x="0" y="92964"/>
                </a:lnTo>
                <a:lnTo>
                  <a:pt x="108203" y="92964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464558" y="2792729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5" h="93344">
                <a:moveTo>
                  <a:pt x="0" y="92964"/>
                </a:moveTo>
                <a:lnTo>
                  <a:pt x="54101" y="0"/>
                </a:lnTo>
                <a:lnTo>
                  <a:pt x="108203" y="92964"/>
                </a:lnTo>
                <a:lnTo>
                  <a:pt x="0" y="9296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83785" y="247116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83785" y="247116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580382" y="24711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80382" y="24711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07229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07229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15434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615434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406646" y="2344673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406646" y="2344673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325873" y="2023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325873" y="2023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522470" y="20231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22470" y="20231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449317" y="21496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449317" y="21496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45914" y="2149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645914" y="2149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603241" y="232181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603241" y="232181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543805" y="19773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543805" y="19773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667250" y="21038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667250" y="21038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588002" y="29207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588002" y="29207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507229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507229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615434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615434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630673" y="272415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630673" y="272415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530090" y="24711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4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530090" y="24711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4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645914" y="2149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645914" y="2149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572761" y="22760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572761" y="22760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667250" y="21038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667250" y="21038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357022" y="2884551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2532888" y="1502663"/>
            <a:ext cx="1536191" cy="3246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577845" y="1564386"/>
            <a:ext cx="1398905" cy="3117215"/>
          </a:xfrm>
          <a:custGeom>
            <a:avLst/>
            <a:gdLst/>
            <a:ahLst/>
            <a:cxnLst/>
            <a:rect l="l" t="t" r="r" b="b"/>
            <a:pathLst>
              <a:path w="1398904" h="3117215">
                <a:moveTo>
                  <a:pt x="0" y="0"/>
                </a:moveTo>
                <a:lnTo>
                  <a:pt x="1398524" y="31170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7379334" y="4963286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5667755" y="4678629"/>
            <a:ext cx="5443728" cy="1402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714238" y="4751070"/>
            <a:ext cx="5323205" cy="0"/>
          </a:xfrm>
          <a:custGeom>
            <a:avLst/>
            <a:gdLst/>
            <a:ahLst/>
            <a:cxnLst/>
            <a:rect l="l" t="t" r="r" b="b"/>
            <a:pathLst>
              <a:path w="5323205">
                <a:moveTo>
                  <a:pt x="532320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132576" y="1816607"/>
            <a:ext cx="140258" cy="3447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179058" y="1870710"/>
            <a:ext cx="0" cy="3324860"/>
          </a:xfrm>
          <a:custGeom>
            <a:avLst/>
            <a:gdLst/>
            <a:ahLst/>
            <a:cxnLst/>
            <a:rect l="l" t="t" r="r" b="b"/>
            <a:pathLst>
              <a:path h="3324860">
                <a:moveTo>
                  <a:pt x="0" y="0"/>
                </a:moveTo>
                <a:lnTo>
                  <a:pt x="0" y="332485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376415" y="2752344"/>
            <a:ext cx="2462783" cy="1808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762238" y="2355342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762238" y="2355342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963406" y="268147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963406" y="268147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086850" y="280797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086850" y="280797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028938" y="235991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9028938" y="235991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134093" y="2980182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134093" y="2980182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330690" y="2980182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4" h="93344">
                <a:moveTo>
                  <a:pt x="54101" y="0"/>
                </a:moveTo>
                <a:lnTo>
                  <a:pt x="0" y="92963"/>
                </a:lnTo>
                <a:lnTo>
                  <a:pt x="108203" y="92963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330690" y="2980182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4" h="93344">
                <a:moveTo>
                  <a:pt x="0" y="92963"/>
                </a:moveTo>
                <a:lnTo>
                  <a:pt x="54101" y="0"/>
                </a:lnTo>
                <a:lnTo>
                  <a:pt x="108203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257538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257538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544050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544050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373361" y="2785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373361" y="2785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659873" y="27851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659873" y="27851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585197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585197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783318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783318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9076181" y="25321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076181" y="25321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272778" y="253212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272778" y="253212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199626" y="26586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199626" y="26586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396221" y="26586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396221" y="26586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315450" y="23370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315450" y="23370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601961" y="233705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2" y="0"/>
                </a:moveTo>
                <a:lnTo>
                  <a:pt x="0" y="91440"/>
                </a:lnTo>
                <a:lnTo>
                  <a:pt x="108204" y="91440"/>
                </a:lnTo>
                <a:lnTo>
                  <a:pt x="5410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601961" y="233705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2" y="0"/>
                </a:lnTo>
                <a:lnTo>
                  <a:pt x="108204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438893" y="24635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438893" y="24635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725406" y="24635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725406" y="24635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926830" y="21861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926830" y="21861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124950" y="21861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9124950" y="21861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905027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05027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24839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24839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166097" y="1991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166097" y="1991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9364218" y="1991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364218" y="1991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289542" y="2117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9289542" y="2117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577578" y="2117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577578" y="2117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992361" y="186461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992361" y="186461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190481" y="186461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190481" y="186461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623297" y="229133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623297" y="229133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821418" y="229133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821418" y="229133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746742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746742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944861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9944861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9862566" y="2094738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862566" y="2094738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060685" y="2094738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40" y="0"/>
                </a:moveTo>
                <a:lnTo>
                  <a:pt x="0" y="92963"/>
                </a:lnTo>
                <a:lnTo>
                  <a:pt x="106680" y="92963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060685" y="2094738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40" y="0"/>
                </a:lnTo>
                <a:lnTo>
                  <a:pt x="106680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986009" y="22227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986009" y="22227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094214" y="222275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0094214" y="222275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565385" y="18417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565385" y="18417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63506" y="18417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9763506" y="18417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9688830" y="19682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688830" y="19682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9886950" y="19682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9886950" y="19682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065514" y="313715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9065514" y="313715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9086850" y="280797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086850" y="280797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013697" y="293446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013697" y="293446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210293" y="293446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210293" y="293446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028938" y="235991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028938" y="235991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954261" y="24864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2" y="0"/>
                </a:moveTo>
                <a:lnTo>
                  <a:pt x="0" y="91440"/>
                </a:lnTo>
                <a:lnTo>
                  <a:pt x="108204" y="91440"/>
                </a:lnTo>
                <a:lnTo>
                  <a:pt x="5410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954261" y="24864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2" y="0"/>
                </a:lnTo>
                <a:lnTo>
                  <a:pt x="108204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152381" y="24864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9152381" y="24864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257538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257538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544050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544050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380981" y="32346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380981" y="32346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9667493" y="32346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667493" y="32346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9585197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9585197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83318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9783318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9710166" y="30380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710166" y="30380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9906761" y="3038094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4" h="93344">
                <a:moveTo>
                  <a:pt x="54102" y="0"/>
                </a:moveTo>
                <a:lnTo>
                  <a:pt x="0" y="92963"/>
                </a:lnTo>
                <a:lnTo>
                  <a:pt x="108204" y="92963"/>
                </a:lnTo>
                <a:lnTo>
                  <a:pt x="5410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9906761" y="3038094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4" h="93344">
                <a:moveTo>
                  <a:pt x="0" y="92963"/>
                </a:moveTo>
                <a:lnTo>
                  <a:pt x="54102" y="0"/>
                </a:lnTo>
                <a:lnTo>
                  <a:pt x="108204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9199626" y="26586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199626" y="26586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9396221" y="26586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9396221" y="26586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9323069" y="2785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9323069" y="2785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609581" y="2785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609581" y="2785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438893" y="24635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9438893" y="24635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9725406" y="24635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9725406" y="24635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9650730" y="25900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9650730" y="25900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9848850" y="25900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9848850" y="25900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05027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905027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924839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924839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173718" y="24406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173718" y="24406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371838" y="24406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9371838" y="24406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9412985" y="224408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40" y="0"/>
                </a:moveTo>
                <a:lnTo>
                  <a:pt x="0" y="92963"/>
                </a:lnTo>
                <a:lnTo>
                  <a:pt x="106680" y="92963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9412985" y="224408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40" y="0"/>
                </a:lnTo>
                <a:lnTo>
                  <a:pt x="106680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701021" y="224408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701021" y="224408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9746742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9746742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9944861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944861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870185" y="25443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870185" y="25443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9830561" y="26540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9830561" y="26540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954006" y="278053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954006" y="278053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871709" y="245897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871709" y="245897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0069830" y="245897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0069830" y="245897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995154" y="258546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995154" y="258546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0103357" y="25854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0103357" y="25854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9896093" y="23324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9896093" y="23324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9813797" y="20093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40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813797" y="20093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40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0011918" y="20093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0011918" y="20093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9937242" y="21374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9937242" y="21374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0135361" y="21374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0135361" y="21374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0091166" y="2309622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0091166" y="2309622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0031730" y="1963673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4" h="93344">
                <a:moveTo>
                  <a:pt x="54101" y="0"/>
                </a:moveTo>
                <a:lnTo>
                  <a:pt x="0" y="92963"/>
                </a:lnTo>
                <a:lnTo>
                  <a:pt x="108203" y="92963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031730" y="1963673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4" h="93344">
                <a:moveTo>
                  <a:pt x="0" y="92963"/>
                </a:moveTo>
                <a:lnTo>
                  <a:pt x="54101" y="0"/>
                </a:lnTo>
                <a:lnTo>
                  <a:pt x="108203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155173" y="20916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0155173" y="20916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077450" y="290702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40" y="0"/>
                </a:moveTo>
                <a:lnTo>
                  <a:pt x="0" y="92964"/>
                </a:lnTo>
                <a:lnTo>
                  <a:pt x="106679" y="92964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077450" y="290702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4"/>
                </a:moveTo>
                <a:lnTo>
                  <a:pt x="53340" y="0"/>
                </a:lnTo>
                <a:lnTo>
                  <a:pt x="106679" y="92964"/>
                </a:lnTo>
                <a:lnTo>
                  <a:pt x="0" y="9296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995154" y="258546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9995154" y="258546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0103357" y="25854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0103357" y="25854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118597" y="27119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0118597" y="27119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019538" y="245897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0019538" y="245897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0135361" y="21374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0135361" y="21374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0060685" y="22639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0060685" y="22639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0155173" y="20916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0155173" y="20916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 txBox="1"/>
          <p:nvPr/>
        </p:nvSpPr>
        <p:spPr>
          <a:xfrm>
            <a:off x="5846190" y="2872359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3" name="object 403"/>
          <p:cNvSpPr/>
          <p:nvPr/>
        </p:nvSpPr>
        <p:spPr>
          <a:xfrm>
            <a:off x="6896100" y="2068067"/>
            <a:ext cx="3601211" cy="2221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933438" y="2137410"/>
            <a:ext cx="3470910" cy="2084705"/>
          </a:xfrm>
          <a:custGeom>
            <a:avLst/>
            <a:gdLst/>
            <a:ahLst/>
            <a:cxnLst/>
            <a:rect l="l" t="t" r="r" b="b"/>
            <a:pathLst>
              <a:path w="3470909" h="2084704">
                <a:moveTo>
                  <a:pt x="0" y="0"/>
                </a:moveTo>
                <a:lnTo>
                  <a:pt x="3470402" y="20847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772155" y="1385316"/>
            <a:ext cx="1502664" cy="3220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801111" y="1438655"/>
            <a:ext cx="1398905" cy="3117215"/>
          </a:xfrm>
          <a:custGeom>
            <a:avLst/>
            <a:gdLst/>
            <a:ahLst/>
            <a:cxnLst/>
            <a:rect l="l" t="t" r="r" b="b"/>
            <a:pathLst>
              <a:path w="1398904" h="3117215">
                <a:moveTo>
                  <a:pt x="0" y="0"/>
                </a:moveTo>
                <a:lnTo>
                  <a:pt x="1398524" y="3117088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331720" y="1609344"/>
            <a:ext cx="1502663" cy="32202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360676" y="1662683"/>
            <a:ext cx="1398905" cy="3117215"/>
          </a:xfrm>
          <a:custGeom>
            <a:avLst/>
            <a:gdLst/>
            <a:ahLst/>
            <a:cxnLst/>
            <a:rect l="l" t="t" r="r" b="b"/>
            <a:pathLst>
              <a:path w="1398904" h="3117215">
                <a:moveTo>
                  <a:pt x="0" y="0"/>
                </a:moveTo>
                <a:lnTo>
                  <a:pt x="1398524" y="3117088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865619" y="2185416"/>
            <a:ext cx="3575304" cy="21899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894576" y="2240279"/>
            <a:ext cx="3470910" cy="2084705"/>
          </a:xfrm>
          <a:custGeom>
            <a:avLst/>
            <a:gdLst/>
            <a:ahLst/>
            <a:cxnLst/>
            <a:rect l="l" t="t" r="r" b="b"/>
            <a:pathLst>
              <a:path w="3470909" h="2084704">
                <a:moveTo>
                  <a:pt x="0" y="0"/>
                </a:moveTo>
                <a:lnTo>
                  <a:pt x="3470402" y="2084705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002780" y="1908048"/>
            <a:ext cx="3575304" cy="2189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031735" y="1962911"/>
            <a:ext cx="3470910" cy="2084705"/>
          </a:xfrm>
          <a:custGeom>
            <a:avLst/>
            <a:gdLst/>
            <a:ahLst/>
            <a:cxnLst/>
            <a:rect l="l" t="t" r="r" b="b"/>
            <a:pathLst>
              <a:path w="3470909" h="2084704">
                <a:moveTo>
                  <a:pt x="0" y="0"/>
                </a:moveTo>
                <a:lnTo>
                  <a:pt x="3470402" y="2084705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 txBox="1"/>
          <p:nvPr/>
        </p:nvSpPr>
        <p:spPr>
          <a:xfrm>
            <a:off x="416813" y="5650229"/>
            <a:ext cx="10621010" cy="993775"/>
          </a:xfrm>
          <a:prstGeom prst="rect">
            <a:avLst/>
          </a:prstGeom>
          <a:ln w="25908">
            <a:solidFill>
              <a:srgbClr val="D9D9D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84645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Out all the </a:t>
            </a:r>
            <a:r>
              <a:rPr sz="2000" spc="-5" dirty="0">
                <a:latin typeface="Calibri"/>
                <a:cs typeface="Calibri"/>
              </a:rPr>
              <a:t>classifiers,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one that </a:t>
            </a:r>
            <a:r>
              <a:rPr sz="2000" dirty="0">
                <a:latin typeface="Calibri"/>
                <a:cs typeface="Calibri"/>
              </a:rPr>
              <a:t>has </a:t>
            </a:r>
            <a:r>
              <a:rPr sz="2000" spc="-5" dirty="0">
                <a:latin typeface="Calibri"/>
                <a:cs typeface="Calibri"/>
              </a:rPr>
              <a:t>maximum margin will </a:t>
            </a:r>
            <a:r>
              <a:rPr sz="2000" spc="-10" dirty="0">
                <a:latin typeface="Calibri"/>
                <a:cs typeface="Calibri"/>
              </a:rPr>
              <a:t>generalize </a:t>
            </a:r>
            <a:r>
              <a:rPr sz="2000" spc="-5" dirty="0">
                <a:latin typeface="Calibri"/>
                <a:cs typeface="Calibri"/>
              </a:rPr>
              <a:t>well.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4" name="object 414"/>
          <p:cNvSpPr/>
          <p:nvPr/>
        </p:nvSpPr>
        <p:spPr>
          <a:xfrm>
            <a:off x="3520440" y="3997959"/>
            <a:ext cx="424180" cy="208279"/>
          </a:xfrm>
          <a:custGeom>
            <a:avLst/>
            <a:gdLst/>
            <a:ahLst/>
            <a:cxnLst/>
            <a:rect l="l" t="t" r="r" b="b"/>
            <a:pathLst>
              <a:path w="424179" h="208279">
                <a:moveTo>
                  <a:pt x="51943" y="139445"/>
                </a:moveTo>
                <a:lnTo>
                  <a:pt x="0" y="207009"/>
                </a:lnTo>
                <a:lnTo>
                  <a:pt x="85217" y="208025"/>
                </a:lnTo>
                <a:lnTo>
                  <a:pt x="74002" y="184912"/>
                </a:lnTo>
                <a:lnTo>
                  <a:pt x="59944" y="184912"/>
                </a:lnTo>
                <a:lnTo>
                  <a:pt x="54356" y="173481"/>
                </a:lnTo>
                <a:lnTo>
                  <a:pt x="65767" y="167939"/>
                </a:lnTo>
                <a:lnTo>
                  <a:pt x="51943" y="139445"/>
                </a:lnTo>
                <a:close/>
              </a:path>
              <a:path w="424179" h="208279">
                <a:moveTo>
                  <a:pt x="65767" y="167939"/>
                </a:moveTo>
                <a:lnTo>
                  <a:pt x="54356" y="173481"/>
                </a:lnTo>
                <a:lnTo>
                  <a:pt x="59944" y="184912"/>
                </a:lnTo>
                <a:lnTo>
                  <a:pt x="71321" y="179386"/>
                </a:lnTo>
                <a:lnTo>
                  <a:pt x="65767" y="167939"/>
                </a:lnTo>
                <a:close/>
              </a:path>
              <a:path w="424179" h="208279">
                <a:moveTo>
                  <a:pt x="71321" y="179386"/>
                </a:moveTo>
                <a:lnTo>
                  <a:pt x="59944" y="184912"/>
                </a:lnTo>
                <a:lnTo>
                  <a:pt x="74002" y="184912"/>
                </a:lnTo>
                <a:lnTo>
                  <a:pt x="71321" y="179386"/>
                </a:lnTo>
                <a:close/>
              </a:path>
              <a:path w="424179" h="208279">
                <a:moveTo>
                  <a:pt x="352808" y="28536"/>
                </a:moveTo>
                <a:lnTo>
                  <a:pt x="65767" y="167939"/>
                </a:lnTo>
                <a:lnTo>
                  <a:pt x="71321" y="179386"/>
                </a:lnTo>
                <a:lnTo>
                  <a:pt x="358362" y="39983"/>
                </a:lnTo>
                <a:lnTo>
                  <a:pt x="352808" y="28536"/>
                </a:lnTo>
                <a:close/>
              </a:path>
              <a:path w="424179" h="208279">
                <a:moveTo>
                  <a:pt x="407288" y="22987"/>
                </a:moveTo>
                <a:lnTo>
                  <a:pt x="364236" y="22987"/>
                </a:lnTo>
                <a:lnTo>
                  <a:pt x="369824" y="34416"/>
                </a:lnTo>
                <a:lnTo>
                  <a:pt x="358362" y="39983"/>
                </a:lnTo>
                <a:lnTo>
                  <a:pt x="372237" y="68579"/>
                </a:lnTo>
                <a:lnTo>
                  <a:pt x="407288" y="22987"/>
                </a:lnTo>
                <a:close/>
              </a:path>
              <a:path w="424179" h="208279">
                <a:moveTo>
                  <a:pt x="364236" y="22987"/>
                </a:moveTo>
                <a:lnTo>
                  <a:pt x="352808" y="28536"/>
                </a:lnTo>
                <a:lnTo>
                  <a:pt x="358362" y="39983"/>
                </a:lnTo>
                <a:lnTo>
                  <a:pt x="369824" y="34416"/>
                </a:lnTo>
                <a:lnTo>
                  <a:pt x="364236" y="22987"/>
                </a:lnTo>
                <a:close/>
              </a:path>
              <a:path w="424179" h="208279">
                <a:moveTo>
                  <a:pt x="338963" y="0"/>
                </a:moveTo>
                <a:lnTo>
                  <a:pt x="352808" y="28536"/>
                </a:lnTo>
                <a:lnTo>
                  <a:pt x="364236" y="22987"/>
                </a:lnTo>
                <a:lnTo>
                  <a:pt x="407288" y="22987"/>
                </a:lnTo>
                <a:lnTo>
                  <a:pt x="424180" y="1015"/>
                </a:lnTo>
                <a:lnTo>
                  <a:pt x="338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9968483" y="3796284"/>
            <a:ext cx="179070" cy="274955"/>
          </a:xfrm>
          <a:custGeom>
            <a:avLst/>
            <a:gdLst/>
            <a:ahLst/>
            <a:cxnLst/>
            <a:rect l="l" t="t" r="r" b="b"/>
            <a:pathLst>
              <a:path w="179070" h="274954">
                <a:moveTo>
                  <a:pt x="9651" y="189992"/>
                </a:moveTo>
                <a:lnTo>
                  <a:pt x="0" y="274701"/>
                </a:lnTo>
                <a:lnTo>
                  <a:pt x="73533" y="231521"/>
                </a:lnTo>
                <a:lnTo>
                  <a:pt x="63374" y="224917"/>
                </a:lnTo>
                <a:lnTo>
                  <a:pt x="39877" y="224917"/>
                </a:lnTo>
                <a:lnTo>
                  <a:pt x="29337" y="217932"/>
                </a:lnTo>
                <a:lnTo>
                  <a:pt x="36258" y="207288"/>
                </a:lnTo>
                <a:lnTo>
                  <a:pt x="9651" y="189992"/>
                </a:lnTo>
                <a:close/>
              </a:path>
              <a:path w="179070" h="274954">
                <a:moveTo>
                  <a:pt x="36258" y="207288"/>
                </a:moveTo>
                <a:lnTo>
                  <a:pt x="29337" y="217932"/>
                </a:lnTo>
                <a:lnTo>
                  <a:pt x="39877" y="224917"/>
                </a:lnTo>
                <a:lnTo>
                  <a:pt x="46861" y="214182"/>
                </a:lnTo>
                <a:lnTo>
                  <a:pt x="36258" y="207288"/>
                </a:lnTo>
                <a:close/>
              </a:path>
              <a:path w="179070" h="274954">
                <a:moveTo>
                  <a:pt x="46861" y="214182"/>
                </a:moveTo>
                <a:lnTo>
                  <a:pt x="39877" y="224917"/>
                </a:lnTo>
                <a:lnTo>
                  <a:pt x="63374" y="224917"/>
                </a:lnTo>
                <a:lnTo>
                  <a:pt x="46861" y="214182"/>
                </a:lnTo>
                <a:close/>
              </a:path>
              <a:path w="179070" h="274954">
                <a:moveTo>
                  <a:pt x="131773" y="60410"/>
                </a:moveTo>
                <a:lnTo>
                  <a:pt x="36258" y="207288"/>
                </a:lnTo>
                <a:lnTo>
                  <a:pt x="46861" y="214182"/>
                </a:lnTo>
                <a:lnTo>
                  <a:pt x="142394" y="67335"/>
                </a:lnTo>
                <a:lnTo>
                  <a:pt x="131773" y="60410"/>
                </a:lnTo>
                <a:close/>
              </a:path>
              <a:path w="179070" h="274954">
                <a:moveTo>
                  <a:pt x="172964" y="49784"/>
                </a:moveTo>
                <a:lnTo>
                  <a:pt x="138684" y="49784"/>
                </a:lnTo>
                <a:lnTo>
                  <a:pt x="149351" y="56642"/>
                </a:lnTo>
                <a:lnTo>
                  <a:pt x="142394" y="67335"/>
                </a:lnTo>
                <a:lnTo>
                  <a:pt x="169037" y="84709"/>
                </a:lnTo>
                <a:lnTo>
                  <a:pt x="172964" y="49784"/>
                </a:lnTo>
                <a:close/>
              </a:path>
              <a:path w="179070" h="274954">
                <a:moveTo>
                  <a:pt x="138684" y="49784"/>
                </a:moveTo>
                <a:lnTo>
                  <a:pt x="131773" y="60410"/>
                </a:lnTo>
                <a:lnTo>
                  <a:pt x="142394" y="67335"/>
                </a:lnTo>
                <a:lnTo>
                  <a:pt x="149351" y="56642"/>
                </a:lnTo>
                <a:lnTo>
                  <a:pt x="138684" y="49784"/>
                </a:lnTo>
                <a:close/>
              </a:path>
              <a:path w="179070" h="274954">
                <a:moveTo>
                  <a:pt x="178562" y="0"/>
                </a:moveTo>
                <a:lnTo>
                  <a:pt x="105156" y="43053"/>
                </a:lnTo>
                <a:lnTo>
                  <a:pt x="131773" y="60410"/>
                </a:lnTo>
                <a:lnTo>
                  <a:pt x="138684" y="49784"/>
                </a:lnTo>
                <a:lnTo>
                  <a:pt x="172964" y="49784"/>
                </a:lnTo>
                <a:lnTo>
                  <a:pt x="178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The </a:t>
            </a:r>
            <a:r>
              <a:rPr spc="-75" dirty="0"/>
              <a:t>best </a:t>
            </a:r>
            <a:r>
              <a:rPr spc="-90" dirty="0"/>
              <a:t>decision</a:t>
            </a:r>
            <a:r>
              <a:rPr spc="-560" dirty="0"/>
              <a:t> </a:t>
            </a:r>
            <a:r>
              <a:rPr spc="-90" dirty="0"/>
              <a:t>boundary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141" y="4975732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307" y="4678730"/>
            <a:ext cx="5276088" cy="152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790" y="4751070"/>
            <a:ext cx="5154930" cy="12700"/>
          </a:xfrm>
          <a:custGeom>
            <a:avLst/>
            <a:gdLst/>
            <a:ahLst/>
            <a:cxnLst/>
            <a:rect l="l" t="t" r="r" b="b"/>
            <a:pathLst>
              <a:path w="5154930" h="12700">
                <a:moveTo>
                  <a:pt x="5154930" y="0"/>
                </a:moveTo>
                <a:lnTo>
                  <a:pt x="0" y="12318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651" y="1828800"/>
            <a:ext cx="140258" cy="3447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1133" y="1882901"/>
            <a:ext cx="0" cy="3324860"/>
          </a:xfrm>
          <a:custGeom>
            <a:avLst/>
            <a:gdLst/>
            <a:ahLst/>
            <a:cxnLst/>
            <a:rect l="l" t="t" r="r" b="b"/>
            <a:pathLst>
              <a:path h="3324860">
                <a:moveTo>
                  <a:pt x="0" y="0"/>
                </a:moveTo>
                <a:lnTo>
                  <a:pt x="0" y="332486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491" y="2764535"/>
            <a:ext cx="2462784" cy="1808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314" y="236753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4314" y="236753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5482" y="269367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5482" y="269367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8926" y="282016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98926" y="282016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1014" y="2372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1014" y="2372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44646" y="299389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44646" y="299389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2765" y="29938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2765" y="29938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8090" y="31203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4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8090" y="31203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4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56126" y="31203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56126" y="31203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3914" y="27973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83914" y="27973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1950" y="27973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71950" y="27973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97273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97273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5394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5394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86734" y="25443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6734" y="25443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84853" y="25443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84853" y="25443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10178" y="26708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4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10178" y="26708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4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08297" y="2670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08297" y="2670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26002" y="23492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26002" y="23492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14038" y="23492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14038" y="23492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49446" y="24757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49446" y="24757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37482" y="247573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37482" y="247573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38905" y="2198370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40" y="0"/>
                </a:moveTo>
                <a:lnTo>
                  <a:pt x="0" y="92963"/>
                </a:lnTo>
                <a:lnTo>
                  <a:pt x="106680" y="92963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38905" y="2198370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40" y="0"/>
                </a:lnTo>
                <a:lnTo>
                  <a:pt x="106680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35502" y="2198370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5" h="93344">
                <a:moveTo>
                  <a:pt x="54101" y="0"/>
                </a:moveTo>
                <a:lnTo>
                  <a:pt x="0" y="92963"/>
                </a:lnTo>
                <a:lnTo>
                  <a:pt x="108203" y="92963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35502" y="2198370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5" h="93344">
                <a:moveTo>
                  <a:pt x="0" y="92963"/>
                </a:moveTo>
                <a:lnTo>
                  <a:pt x="54101" y="0"/>
                </a:lnTo>
                <a:lnTo>
                  <a:pt x="108203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62350" y="23263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62350" y="23263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58946" y="232638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58946" y="232638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78173" y="20032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78173" y="20032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76294" y="20032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76294" y="20032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01617" y="212978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40" y="0"/>
                </a:moveTo>
                <a:lnTo>
                  <a:pt x="0" y="92963"/>
                </a:lnTo>
                <a:lnTo>
                  <a:pt x="106680" y="92963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01617" y="212978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40" y="0"/>
                </a:lnTo>
                <a:lnTo>
                  <a:pt x="106680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88129" y="2129789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5" h="93344">
                <a:moveTo>
                  <a:pt x="54102" y="0"/>
                </a:moveTo>
                <a:lnTo>
                  <a:pt x="0" y="92963"/>
                </a:lnTo>
                <a:lnTo>
                  <a:pt x="108204" y="92963"/>
                </a:lnTo>
                <a:lnTo>
                  <a:pt x="5410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88129" y="2129789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5" h="93344">
                <a:moveTo>
                  <a:pt x="0" y="92963"/>
                </a:moveTo>
                <a:lnTo>
                  <a:pt x="54102" y="0"/>
                </a:lnTo>
                <a:lnTo>
                  <a:pt x="108204" y="92963"/>
                </a:lnTo>
                <a:lnTo>
                  <a:pt x="0" y="9296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02914" y="18768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02914" y="18768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01034" y="18768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01034" y="18768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35373" y="23035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35373" y="23035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31970" y="230352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31970" y="230352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58817" y="24300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58817" y="24300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55414" y="24300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55414" y="24300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74641" y="21084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74641" y="21084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72761" y="21084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2761" y="21084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98085" y="22349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98085" y="22349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06290" y="22349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06290" y="22349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75938" y="18539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75938" y="18539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74058" y="18539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74058" y="18539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99382" y="19804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99382" y="19804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97502" y="19804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97502" y="19804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77590" y="3149345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80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77590" y="3149345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80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98926" y="282016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98926" y="282016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24250" y="29466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24250" y="29466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22370" y="29466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22370" y="29466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41014" y="2372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41014" y="2372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66338" y="2498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66338" y="2498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64458" y="2498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64458" y="2498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68090" y="31203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4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68090" y="31203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4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56126" y="31203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56126" y="31203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891534" y="3246882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891534" y="3246882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79570" y="32468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179570" y="32468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97273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97273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95394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95394" y="29237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20717" y="3051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20717" y="3051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418838" y="3051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18838" y="3051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10178" y="26708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4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10178" y="26708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4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08297" y="2670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908297" y="26708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33621" y="27973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33621" y="27973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21658" y="27973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21658" y="27973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49446" y="24757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949446" y="24757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37482" y="247573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37482" y="247573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162805" y="260222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162805" y="260222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360926" y="260222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360926" y="260222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62350" y="23263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562350" y="23263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758946" y="232638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58946" y="232638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685794" y="24528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85794" y="24528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83914" y="24528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83914" y="24528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25061" y="22578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925061" y="22578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211573" y="22578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211573" y="22578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58817" y="24300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58817" y="24300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455414" y="24300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455414" y="24300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382261" y="25565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382261" y="25565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341114" y="26662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341114" y="26662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464558" y="2792729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5" h="93344">
                <a:moveTo>
                  <a:pt x="54101" y="0"/>
                </a:moveTo>
                <a:lnTo>
                  <a:pt x="0" y="92964"/>
                </a:lnTo>
                <a:lnTo>
                  <a:pt x="108203" y="92964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464558" y="2792729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5" h="93344">
                <a:moveTo>
                  <a:pt x="0" y="92964"/>
                </a:moveTo>
                <a:lnTo>
                  <a:pt x="54101" y="0"/>
                </a:lnTo>
                <a:lnTo>
                  <a:pt x="108203" y="92964"/>
                </a:lnTo>
                <a:lnTo>
                  <a:pt x="0" y="9296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83785" y="247116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83785" y="247116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580382" y="24711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80382" y="24711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07229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07229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15434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615434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406646" y="2344673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406646" y="2344673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325873" y="2023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325873" y="2023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522470" y="20231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22470" y="20231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449317" y="21496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449317" y="21496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45914" y="2149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645914" y="2149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603241" y="232181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603241" y="232181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543805" y="19773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543805" y="19773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667250" y="21038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667250" y="21038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588002" y="29207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588002" y="29207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507229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507229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615434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615434" y="25976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630673" y="272415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630673" y="272415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530090" y="24711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4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530090" y="24711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4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645914" y="2149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645914" y="2149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5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572761" y="22760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572761" y="22760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667250" y="21038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667250" y="21038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357022" y="2884551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2532888" y="1502663"/>
            <a:ext cx="1536191" cy="3246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577845" y="1564386"/>
            <a:ext cx="1398905" cy="3117215"/>
          </a:xfrm>
          <a:custGeom>
            <a:avLst/>
            <a:gdLst/>
            <a:ahLst/>
            <a:cxnLst/>
            <a:rect l="l" t="t" r="r" b="b"/>
            <a:pathLst>
              <a:path w="1398904" h="3117215">
                <a:moveTo>
                  <a:pt x="0" y="0"/>
                </a:moveTo>
                <a:lnTo>
                  <a:pt x="1398524" y="31170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7379334" y="4963286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5667755" y="4678629"/>
            <a:ext cx="5443728" cy="1402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714238" y="4751070"/>
            <a:ext cx="5323205" cy="0"/>
          </a:xfrm>
          <a:custGeom>
            <a:avLst/>
            <a:gdLst/>
            <a:ahLst/>
            <a:cxnLst/>
            <a:rect l="l" t="t" r="r" b="b"/>
            <a:pathLst>
              <a:path w="5323205">
                <a:moveTo>
                  <a:pt x="532320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132576" y="1816607"/>
            <a:ext cx="140258" cy="3447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179058" y="1870710"/>
            <a:ext cx="0" cy="3324860"/>
          </a:xfrm>
          <a:custGeom>
            <a:avLst/>
            <a:gdLst/>
            <a:ahLst/>
            <a:cxnLst/>
            <a:rect l="l" t="t" r="r" b="b"/>
            <a:pathLst>
              <a:path h="3324860">
                <a:moveTo>
                  <a:pt x="0" y="0"/>
                </a:moveTo>
                <a:lnTo>
                  <a:pt x="0" y="332485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376415" y="2752344"/>
            <a:ext cx="2462783" cy="1808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762238" y="2355342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762238" y="2355342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963406" y="268147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963406" y="268147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086850" y="280797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086850" y="280797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028938" y="235991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9028938" y="235991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134093" y="2980182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134093" y="2980182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330690" y="2980182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4" h="93344">
                <a:moveTo>
                  <a:pt x="54101" y="0"/>
                </a:moveTo>
                <a:lnTo>
                  <a:pt x="0" y="92963"/>
                </a:lnTo>
                <a:lnTo>
                  <a:pt x="108203" y="92963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330690" y="2980182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4" h="93344">
                <a:moveTo>
                  <a:pt x="0" y="92963"/>
                </a:moveTo>
                <a:lnTo>
                  <a:pt x="54101" y="0"/>
                </a:lnTo>
                <a:lnTo>
                  <a:pt x="108203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257538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257538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544050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544050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373361" y="2785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373361" y="2785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659873" y="27851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659873" y="278511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585197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585197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783318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783318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9076181" y="25321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076181" y="25321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272778" y="253212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272778" y="253212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199626" y="26586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199626" y="26586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396221" y="26586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396221" y="26586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315450" y="23370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315450" y="23370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601961" y="233705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2" y="0"/>
                </a:moveTo>
                <a:lnTo>
                  <a:pt x="0" y="91440"/>
                </a:lnTo>
                <a:lnTo>
                  <a:pt x="108204" y="91440"/>
                </a:lnTo>
                <a:lnTo>
                  <a:pt x="5410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601961" y="233705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2" y="0"/>
                </a:lnTo>
                <a:lnTo>
                  <a:pt x="108204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438893" y="24635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438893" y="24635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725406" y="24635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725406" y="24635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926830" y="21861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926830" y="21861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124950" y="21861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9124950" y="218617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905027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05027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24839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24839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166097" y="1991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166097" y="1991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9364218" y="1991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364218" y="199110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39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289542" y="2117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9289542" y="2117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577578" y="2117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577578" y="21175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992361" y="186461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992361" y="186461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190481" y="186461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190481" y="186461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623297" y="229133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623297" y="229133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821418" y="229133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821418" y="229133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746742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746742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944861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9944861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9862566" y="2094738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862566" y="2094738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060685" y="2094738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40" y="0"/>
                </a:moveTo>
                <a:lnTo>
                  <a:pt x="0" y="92963"/>
                </a:lnTo>
                <a:lnTo>
                  <a:pt x="106680" y="92963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060685" y="2094738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40" y="0"/>
                </a:lnTo>
                <a:lnTo>
                  <a:pt x="106680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986009" y="22227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986009" y="22227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094214" y="222275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0094214" y="222275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565385" y="18417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565385" y="18417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63506" y="18417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9763506" y="184175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9688830" y="19682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688830" y="19682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9886950" y="19682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9886950" y="19682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065514" y="313715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9065514" y="313715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9086850" y="280797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086850" y="2807970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013697" y="293446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013697" y="293446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210293" y="293446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210293" y="293446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028938" y="235991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028938" y="2359914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954261" y="24864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2" y="0"/>
                </a:moveTo>
                <a:lnTo>
                  <a:pt x="0" y="91440"/>
                </a:lnTo>
                <a:lnTo>
                  <a:pt x="108204" y="91440"/>
                </a:lnTo>
                <a:lnTo>
                  <a:pt x="5410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954261" y="24864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2" y="0"/>
                </a:lnTo>
                <a:lnTo>
                  <a:pt x="108204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152381" y="24864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9152381" y="248640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257538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257538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544050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544050" y="310819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380981" y="32346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380981" y="32346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9667493" y="32346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667493" y="3234689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9585197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9585197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83318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9783318" y="2911601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9710166" y="30380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710166" y="30380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9906761" y="3038094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4" h="93344">
                <a:moveTo>
                  <a:pt x="54102" y="0"/>
                </a:moveTo>
                <a:lnTo>
                  <a:pt x="0" y="92963"/>
                </a:lnTo>
                <a:lnTo>
                  <a:pt x="108204" y="92963"/>
                </a:lnTo>
                <a:lnTo>
                  <a:pt x="5410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9906761" y="3038094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4" h="93344">
                <a:moveTo>
                  <a:pt x="0" y="92963"/>
                </a:moveTo>
                <a:lnTo>
                  <a:pt x="54102" y="0"/>
                </a:lnTo>
                <a:lnTo>
                  <a:pt x="108204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9199626" y="26586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79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199626" y="26586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79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9396221" y="26586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40"/>
                </a:lnTo>
                <a:lnTo>
                  <a:pt x="108203" y="9144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9396221" y="2658617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40"/>
                </a:moveTo>
                <a:lnTo>
                  <a:pt x="54101" y="0"/>
                </a:lnTo>
                <a:lnTo>
                  <a:pt x="108203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9323069" y="2785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9323069" y="2785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609581" y="2785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609581" y="27851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438893" y="24635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9438893" y="24635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9725406" y="24635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9725406" y="2463545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9650730" y="25900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9650730" y="25900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9848850" y="25900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9848850" y="2590038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05027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905027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924839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9248393" y="2314194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173718" y="24406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173718" y="24406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371838" y="24406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9371838" y="244068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9412985" y="224408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40" y="0"/>
                </a:moveTo>
                <a:lnTo>
                  <a:pt x="0" y="92963"/>
                </a:lnTo>
                <a:lnTo>
                  <a:pt x="106680" y="92963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9412985" y="224408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40" y="0"/>
                </a:lnTo>
                <a:lnTo>
                  <a:pt x="106680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701021" y="224408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701021" y="224408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9746742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9746742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9944861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944861" y="241782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870185" y="25443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40"/>
                </a:lnTo>
                <a:lnTo>
                  <a:pt x="106680" y="91440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870185" y="254431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40"/>
                </a:moveTo>
                <a:lnTo>
                  <a:pt x="53340" y="0"/>
                </a:lnTo>
                <a:lnTo>
                  <a:pt x="106680" y="91440"/>
                </a:lnTo>
                <a:lnTo>
                  <a:pt x="0" y="9144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9830561" y="26540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9830561" y="2654045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954006" y="278053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954006" y="2780538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871709" y="245897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871709" y="245897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0069830" y="245897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0069830" y="245897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995154" y="258546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995154" y="258546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0103357" y="25854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0103357" y="25854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9896093" y="23324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9896093" y="2332482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9813797" y="20093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40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813797" y="20093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40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0011918" y="20093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39" y="0"/>
                </a:moveTo>
                <a:lnTo>
                  <a:pt x="0" y="92963"/>
                </a:lnTo>
                <a:lnTo>
                  <a:pt x="106679" y="92963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0011918" y="2009394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3"/>
                </a:moveTo>
                <a:lnTo>
                  <a:pt x="53339" y="0"/>
                </a:lnTo>
                <a:lnTo>
                  <a:pt x="106679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9937242" y="21374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9937242" y="21374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0135361" y="21374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0135361" y="21374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0091166" y="2309622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0091166" y="2309622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0031730" y="1963673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4" h="93344">
                <a:moveTo>
                  <a:pt x="54101" y="0"/>
                </a:moveTo>
                <a:lnTo>
                  <a:pt x="0" y="92963"/>
                </a:lnTo>
                <a:lnTo>
                  <a:pt x="108203" y="92963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031730" y="1963673"/>
            <a:ext cx="108585" cy="93345"/>
          </a:xfrm>
          <a:custGeom>
            <a:avLst/>
            <a:gdLst/>
            <a:ahLst/>
            <a:cxnLst/>
            <a:rect l="l" t="t" r="r" b="b"/>
            <a:pathLst>
              <a:path w="108584" h="93344">
                <a:moveTo>
                  <a:pt x="0" y="92963"/>
                </a:moveTo>
                <a:lnTo>
                  <a:pt x="54101" y="0"/>
                </a:lnTo>
                <a:lnTo>
                  <a:pt x="108203" y="92963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155173" y="20916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0155173" y="20916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077450" y="290702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53340" y="0"/>
                </a:moveTo>
                <a:lnTo>
                  <a:pt x="0" y="92964"/>
                </a:lnTo>
                <a:lnTo>
                  <a:pt x="106679" y="92964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077450" y="2907029"/>
            <a:ext cx="106680" cy="93345"/>
          </a:xfrm>
          <a:custGeom>
            <a:avLst/>
            <a:gdLst/>
            <a:ahLst/>
            <a:cxnLst/>
            <a:rect l="l" t="t" r="r" b="b"/>
            <a:pathLst>
              <a:path w="106679" h="93344">
                <a:moveTo>
                  <a:pt x="0" y="92964"/>
                </a:moveTo>
                <a:lnTo>
                  <a:pt x="53340" y="0"/>
                </a:lnTo>
                <a:lnTo>
                  <a:pt x="106679" y="92964"/>
                </a:lnTo>
                <a:lnTo>
                  <a:pt x="0" y="9296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995154" y="258546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9995154" y="2585466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0103357" y="25854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0103357" y="2585466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118597" y="27119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0118597" y="2711957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019538" y="245897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39" y="0"/>
                </a:moveTo>
                <a:lnTo>
                  <a:pt x="0" y="91439"/>
                </a:lnTo>
                <a:lnTo>
                  <a:pt x="106679" y="91439"/>
                </a:lnTo>
                <a:lnTo>
                  <a:pt x="533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0019538" y="2458973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39" y="0"/>
                </a:lnTo>
                <a:lnTo>
                  <a:pt x="106679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0135361" y="21374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0135361" y="2137410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0060685" y="22639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53340" y="0"/>
                </a:moveTo>
                <a:lnTo>
                  <a:pt x="0" y="91439"/>
                </a:lnTo>
                <a:lnTo>
                  <a:pt x="106680" y="91439"/>
                </a:lnTo>
                <a:lnTo>
                  <a:pt x="533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0060685" y="2263901"/>
            <a:ext cx="106680" cy="91440"/>
          </a:xfrm>
          <a:custGeom>
            <a:avLst/>
            <a:gdLst/>
            <a:ahLst/>
            <a:cxnLst/>
            <a:rect l="l" t="t" r="r" b="b"/>
            <a:pathLst>
              <a:path w="106679" h="91439">
                <a:moveTo>
                  <a:pt x="0" y="91439"/>
                </a:moveTo>
                <a:lnTo>
                  <a:pt x="53340" y="0"/>
                </a:lnTo>
                <a:lnTo>
                  <a:pt x="106680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0155173" y="20916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54101" y="0"/>
                </a:moveTo>
                <a:lnTo>
                  <a:pt x="0" y="91439"/>
                </a:lnTo>
                <a:lnTo>
                  <a:pt x="108203" y="91439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0155173" y="2091689"/>
            <a:ext cx="108585" cy="91440"/>
          </a:xfrm>
          <a:custGeom>
            <a:avLst/>
            <a:gdLst/>
            <a:ahLst/>
            <a:cxnLst/>
            <a:rect l="l" t="t" r="r" b="b"/>
            <a:pathLst>
              <a:path w="108584" h="91439">
                <a:moveTo>
                  <a:pt x="0" y="91439"/>
                </a:moveTo>
                <a:lnTo>
                  <a:pt x="54101" y="0"/>
                </a:lnTo>
                <a:lnTo>
                  <a:pt x="108203" y="91439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 txBox="1"/>
          <p:nvPr/>
        </p:nvSpPr>
        <p:spPr>
          <a:xfrm>
            <a:off x="5846190" y="2872359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3" name="object 403"/>
          <p:cNvSpPr/>
          <p:nvPr/>
        </p:nvSpPr>
        <p:spPr>
          <a:xfrm>
            <a:off x="6896100" y="2068067"/>
            <a:ext cx="3601211" cy="2221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933438" y="2137410"/>
            <a:ext cx="3470910" cy="2084705"/>
          </a:xfrm>
          <a:custGeom>
            <a:avLst/>
            <a:gdLst/>
            <a:ahLst/>
            <a:cxnLst/>
            <a:rect l="l" t="t" r="r" b="b"/>
            <a:pathLst>
              <a:path w="3470909" h="2084704">
                <a:moveTo>
                  <a:pt x="0" y="0"/>
                </a:moveTo>
                <a:lnTo>
                  <a:pt x="3470402" y="20847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 txBox="1"/>
          <p:nvPr/>
        </p:nvSpPr>
        <p:spPr>
          <a:xfrm>
            <a:off x="457962" y="5552694"/>
            <a:ext cx="10619740" cy="995680"/>
          </a:xfrm>
          <a:prstGeom prst="rect">
            <a:avLst/>
          </a:prstGeom>
          <a:ln w="25908">
            <a:solidFill>
              <a:srgbClr val="D9D9D9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19734" indent="-3429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19734" algn="l"/>
                <a:tab pos="420370" algn="l"/>
              </a:tabLst>
            </a:pPr>
            <a:r>
              <a:rPr sz="2000" dirty="0">
                <a:latin typeface="Calibri"/>
                <a:cs typeface="Calibri"/>
              </a:rPr>
              <a:t>Out all the </a:t>
            </a:r>
            <a:r>
              <a:rPr sz="2000" spc="-5" dirty="0">
                <a:latin typeface="Calibri"/>
                <a:cs typeface="Calibri"/>
              </a:rPr>
              <a:t>classifiers,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one that </a:t>
            </a:r>
            <a:r>
              <a:rPr sz="2000" dirty="0">
                <a:latin typeface="Calibri"/>
                <a:cs typeface="Calibri"/>
              </a:rPr>
              <a:t>has </a:t>
            </a:r>
            <a:r>
              <a:rPr sz="2000" spc="-5" dirty="0">
                <a:latin typeface="Calibri"/>
                <a:cs typeface="Calibri"/>
              </a:rPr>
              <a:t>maximum margin will </a:t>
            </a:r>
            <a:r>
              <a:rPr sz="2000" spc="-10" dirty="0">
                <a:latin typeface="Calibri"/>
                <a:cs typeface="Calibri"/>
              </a:rPr>
              <a:t>generalize </a:t>
            </a:r>
            <a:r>
              <a:rPr sz="2000" spc="-5" dirty="0">
                <a:latin typeface="Calibri"/>
                <a:cs typeface="Calibri"/>
              </a:rPr>
              <a:t>well.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why?</a:t>
            </a:r>
            <a:endParaRPr sz="2000">
              <a:latin typeface="Calibri"/>
              <a:cs typeface="Calibri"/>
            </a:endParaRPr>
          </a:p>
          <a:p>
            <a:pPr marL="419734" marR="310515" indent="-342900">
              <a:lnSpc>
                <a:spcPct val="100000"/>
              </a:lnSpc>
              <a:buFont typeface="Arial"/>
              <a:buChar char="•"/>
              <a:tabLst>
                <a:tab pos="419734" algn="l"/>
                <a:tab pos="420370" algn="l"/>
              </a:tabLst>
            </a:pPr>
            <a:r>
              <a:rPr sz="2000" dirty="0">
                <a:latin typeface="Calibri"/>
                <a:cs typeface="Calibri"/>
              </a:rPr>
              <a:t>Imagine </a:t>
            </a:r>
            <a:r>
              <a:rPr sz="2000" spc="-10" dirty="0">
                <a:latin typeface="Calibri"/>
                <a:cs typeface="Calibri"/>
              </a:rPr>
              <a:t>two more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points. The classifier with maximum margin will be </a:t>
            </a:r>
            <a:r>
              <a:rPr sz="2000" dirty="0">
                <a:latin typeface="Calibri"/>
                <a:cs typeface="Calibri"/>
              </a:rPr>
              <a:t>able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classify </a:t>
            </a:r>
            <a:r>
              <a:rPr sz="2000" dirty="0">
                <a:latin typeface="Calibri"/>
                <a:cs typeface="Calibri"/>
              </a:rPr>
              <a:t>them 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accurately.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6" name="object 406"/>
          <p:cNvSpPr/>
          <p:nvPr/>
        </p:nvSpPr>
        <p:spPr>
          <a:xfrm>
            <a:off x="3903726" y="411403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80"/>
                </a:lnTo>
                <a:lnTo>
                  <a:pt x="182879" y="182880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903726" y="411403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80"/>
                </a:moveTo>
                <a:lnTo>
                  <a:pt x="91439" y="0"/>
                </a:lnTo>
                <a:lnTo>
                  <a:pt x="182879" y="182880"/>
                </a:lnTo>
                <a:lnTo>
                  <a:pt x="0" y="1828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949701" y="280797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40" y="182879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80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949701" y="280797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80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40" y="182879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9224009" y="403021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0" y="182879"/>
                </a:lnTo>
                <a:lnTo>
                  <a:pt x="182880" y="182879"/>
                </a:lnTo>
                <a:lnTo>
                  <a:pt x="914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9224009" y="403021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79"/>
                </a:moveTo>
                <a:lnTo>
                  <a:pt x="91440" y="0"/>
                </a:lnTo>
                <a:lnTo>
                  <a:pt x="182880" y="182879"/>
                </a:lnTo>
                <a:lnTo>
                  <a:pt x="0" y="1828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172450" y="275005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91440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40" y="182879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79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172450" y="275005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79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40" y="182879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The </a:t>
            </a:r>
            <a:r>
              <a:rPr spc="-90" dirty="0"/>
              <a:t>Maximum </a:t>
            </a:r>
            <a:r>
              <a:rPr spc="-95" dirty="0"/>
              <a:t>Margin</a:t>
            </a:r>
            <a:r>
              <a:rPr spc="-475" dirty="0"/>
              <a:t> </a:t>
            </a:r>
            <a:r>
              <a:rPr spc="-95" dirty="0"/>
              <a:t>Classifier</a:t>
            </a:r>
          </a:p>
        </p:txBody>
      </p:sp>
      <p:sp>
        <p:nvSpPr>
          <p:cNvPr id="3" name="object 3"/>
          <p:cNvSpPr/>
          <p:nvPr/>
        </p:nvSpPr>
        <p:spPr>
          <a:xfrm>
            <a:off x="2741676" y="48188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91440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40" y="182880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80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1676" y="48188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80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40" y="182880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4076" y="49712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91440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40" y="182880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80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4076" y="49712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80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40" y="182880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6476" y="48188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91440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40" y="182880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80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6476" y="48188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80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40" y="182880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6476" y="45140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91440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40" y="182880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80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6476" y="45140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80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40" y="182880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8876" y="40568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39" y="182880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79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8876" y="40568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79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39" y="182880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77615" y="4030853"/>
            <a:ext cx="1111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51276" y="47426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39" y="182880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79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1276" y="47426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79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39" y="182880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30015" y="4734814"/>
            <a:ext cx="1060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99076" y="33710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79"/>
                </a:lnTo>
                <a:lnTo>
                  <a:pt x="182879" y="182879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99076" y="33710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79"/>
                </a:moveTo>
                <a:lnTo>
                  <a:pt x="91439" y="0"/>
                </a:lnTo>
                <a:lnTo>
                  <a:pt x="182879" y="182879"/>
                </a:lnTo>
                <a:lnTo>
                  <a:pt x="0" y="1828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1476" y="35234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80"/>
                </a:lnTo>
                <a:lnTo>
                  <a:pt x="182879" y="182880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1476" y="35234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80"/>
                </a:moveTo>
                <a:lnTo>
                  <a:pt x="91439" y="0"/>
                </a:lnTo>
                <a:lnTo>
                  <a:pt x="182879" y="182880"/>
                </a:lnTo>
                <a:lnTo>
                  <a:pt x="0" y="1828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3876" y="36758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80"/>
                </a:lnTo>
                <a:lnTo>
                  <a:pt x="182879" y="182880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3876" y="36758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80"/>
                </a:moveTo>
                <a:lnTo>
                  <a:pt x="91439" y="0"/>
                </a:lnTo>
                <a:lnTo>
                  <a:pt x="182879" y="182880"/>
                </a:lnTo>
                <a:lnTo>
                  <a:pt x="0" y="1828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56276" y="38282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80"/>
                </a:lnTo>
                <a:lnTo>
                  <a:pt x="182879" y="182880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56276" y="38282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80"/>
                </a:moveTo>
                <a:lnTo>
                  <a:pt x="91439" y="0"/>
                </a:lnTo>
                <a:lnTo>
                  <a:pt x="182879" y="182880"/>
                </a:lnTo>
                <a:lnTo>
                  <a:pt x="0" y="1828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6276" y="34472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80"/>
                </a:lnTo>
                <a:lnTo>
                  <a:pt x="182879" y="182880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56276" y="34472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80"/>
                </a:moveTo>
                <a:lnTo>
                  <a:pt x="91439" y="0"/>
                </a:lnTo>
                <a:lnTo>
                  <a:pt x="182879" y="182880"/>
                </a:lnTo>
                <a:lnTo>
                  <a:pt x="0" y="1828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7676" y="39806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80"/>
                </a:lnTo>
                <a:lnTo>
                  <a:pt x="182879" y="182880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27676" y="39806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80"/>
                </a:moveTo>
                <a:lnTo>
                  <a:pt x="91439" y="0"/>
                </a:lnTo>
                <a:lnTo>
                  <a:pt x="182879" y="182880"/>
                </a:lnTo>
                <a:lnTo>
                  <a:pt x="0" y="1828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60950" y="4000372"/>
            <a:ext cx="1193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08676" y="36758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80"/>
                </a:lnTo>
                <a:lnTo>
                  <a:pt x="182879" y="182880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08676" y="36758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80"/>
                </a:moveTo>
                <a:lnTo>
                  <a:pt x="91439" y="0"/>
                </a:lnTo>
                <a:lnTo>
                  <a:pt x="182879" y="182880"/>
                </a:lnTo>
                <a:lnTo>
                  <a:pt x="0" y="1828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2876" y="37520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80"/>
                </a:lnTo>
                <a:lnTo>
                  <a:pt x="182879" y="182880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22876" y="37520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80"/>
                </a:moveTo>
                <a:lnTo>
                  <a:pt x="91439" y="0"/>
                </a:lnTo>
                <a:lnTo>
                  <a:pt x="182879" y="182880"/>
                </a:lnTo>
                <a:lnTo>
                  <a:pt x="0" y="1828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65040" y="3771772"/>
            <a:ext cx="10096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34155" y="2170176"/>
            <a:ext cx="1054620" cy="36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0638" y="2228850"/>
            <a:ext cx="914400" cy="3505200"/>
          </a:xfrm>
          <a:custGeom>
            <a:avLst/>
            <a:gdLst/>
            <a:ahLst/>
            <a:cxnLst/>
            <a:rect l="l" t="t" r="r" b="b"/>
            <a:pathLst>
              <a:path w="914400" h="3505200">
                <a:moveTo>
                  <a:pt x="0" y="0"/>
                </a:moveTo>
                <a:lnTo>
                  <a:pt x="914400" y="3505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6476" y="51236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91440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40" y="182880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80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46476" y="51236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80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40" y="182880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41676" y="44378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91440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40" y="182880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80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41676" y="44378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80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40" y="182880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08676" y="27614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91439" y="0"/>
                </a:moveTo>
                <a:lnTo>
                  <a:pt x="0" y="182879"/>
                </a:lnTo>
                <a:lnTo>
                  <a:pt x="182879" y="182879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08676" y="27614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0" y="182879"/>
                </a:moveTo>
                <a:lnTo>
                  <a:pt x="91439" y="0"/>
                </a:lnTo>
                <a:lnTo>
                  <a:pt x="182879" y="182879"/>
                </a:lnTo>
                <a:lnTo>
                  <a:pt x="0" y="1828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13476" y="35234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80"/>
                </a:lnTo>
                <a:lnTo>
                  <a:pt x="182879" y="182880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13476" y="35234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80"/>
                </a:moveTo>
                <a:lnTo>
                  <a:pt x="91439" y="0"/>
                </a:lnTo>
                <a:lnTo>
                  <a:pt x="182879" y="182880"/>
                </a:lnTo>
                <a:lnTo>
                  <a:pt x="0" y="1828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03876" y="31424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79"/>
                </a:lnTo>
                <a:lnTo>
                  <a:pt x="182879" y="182879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03876" y="314248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79"/>
                </a:moveTo>
                <a:lnTo>
                  <a:pt x="91439" y="0"/>
                </a:lnTo>
                <a:lnTo>
                  <a:pt x="182879" y="182879"/>
                </a:lnTo>
                <a:lnTo>
                  <a:pt x="0" y="1828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17876" y="2380488"/>
            <a:ext cx="914400" cy="3505200"/>
          </a:xfrm>
          <a:custGeom>
            <a:avLst/>
            <a:gdLst/>
            <a:ahLst/>
            <a:cxnLst/>
            <a:rect l="l" t="t" r="r" b="b"/>
            <a:pathLst>
              <a:path w="914400" h="3505200">
                <a:moveTo>
                  <a:pt x="0" y="0"/>
                </a:moveTo>
                <a:lnTo>
                  <a:pt x="914400" y="350520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41876" y="2075688"/>
            <a:ext cx="914400" cy="3505200"/>
          </a:xfrm>
          <a:custGeom>
            <a:avLst/>
            <a:gdLst/>
            <a:ahLst/>
            <a:cxnLst/>
            <a:rect l="l" t="t" r="r" b="b"/>
            <a:pathLst>
              <a:path w="914400" h="3505200">
                <a:moveTo>
                  <a:pt x="0" y="0"/>
                </a:moveTo>
                <a:lnTo>
                  <a:pt x="914400" y="350520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32276" y="5572252"/>
            <a:ext cx="1524000" cy="349885"/>
          </a:xfrm>
          <a:custGeom>
            <a:avLst/>
            <a:gdLst/>
            <a:ahLst/>
            <a:cxnLst/>
            <a:rect l="l" t="t" r="r" b="b"/>
            <a:pathLst>
              <a:path w="1524000" h="349885">
                <a:moveTo>
                  <a:pt x="67310" y="274853"/>
                </a:moveTo>
                <a:lnTo>
                  <a:pt x="0" y="327152"/>
                </a:lnTo>
                <a:lnTo>
                  <a:pt x="82169" y="349567"/>
                </a:lnTo>
                <a:lnTo>
                  <a:pt x="76473" y="320929"/>
                </a:lnTo>
                <a:lnTo>
                  <a:pt x="63500" y="320929"/>
                </a:lnTo>
                <a:lnTo>
                  <a:pt x="60960" y="308470"/>
                </a:lnTo>
                <a:lnTo>
                  <a:pt x="73497" y="305963"/>
                </a:lnTo>
                <a:lnTo>
                  <a:pt x="67310" y="274853"/>
                </a:lnTo>
                <a:close/>
              </a:path>
              <a:path w="1524000" h="349885">
                <a:moveTo>
                  <a:pt x="73497" y="305963"/>
                </a:moveTo>
                <a:lnTo>
                  <a:pt x="60960" y="308470"/>
                </a:lnTo>
                <a:lnTo>
                  <a:pt x="63500" y="320929"/>
                </a:lnTo>
                <a:lnTo>
                  <a:pt x="75977" y="318433"/>
                </a:lnTo>
                <a:lnTo>
                  <a:pt x="73497" y="305963"/>
                </a:lnTo>
                <a:close/>
              </a:path>
              <a:path w="1524000" h="349885">
                <a:moveTo>
                  <a:pt x="75977" y="318433"/>
                </a:moveTo>
                <a:lnTo>
                  <a:pt x="63500" y="320929"/>
                </a:lnTo>
                <a:lnTo>
                  <a:pt x="76473" y="320929"/>
                </a:lnTo>
                <a:lnTo>
                  <a:pt x="75977" y="318433"/>
                </a:lnTo>
                <a:close/>
              </a:path>
              <a:path w="1524000" h="349885">
                <a:moveTo>
                  <a:pt x="1448014" y="31071"/>
                </a:moveTo>
                <a:lnTo>
                  <a:pt x="73497" y="305963"/>
                </a:lnTo>
                <a:lnTo>
                  <a:pt x="75977" y="318433"/>
                </a:lnTo>
                <a:lnTo>
                  <a:pt x="1450496" y="43542"/>
                </a:lnTo>
                <a:lnTo>
                  <a:pt x="1448014" y="31071"/>
                </a:lnTo>
                <a:close/>
              </a:path>
              <a:path w="1524000" h="349885">
                <a:moveTo>
                  <a:pt x="1515992" y="28575"/>
                </a:moveTo>
                <a:lnTo>
                  <a:pt x="1460500" y="28575"/>
                </a:lnTo>
                <a:lnTo>
                  <a:pt x="1463039" y="41033"/>
                </a:lnTo>
                <a:lnTo>
                  <a:pt x="1450496" y="43542"/>
                </a:lnTo>
                <a:lnTo>
                  <a:pt x="1456689" y="74663"/>
                </a:lnTo>
                <a:lnTo>
                  <a:pt x="1515992" y="28575"/>
                </a:lnTo>
                <a:close/>
              </a:path>
              <a:path w="1524000" h="349885">
                <a:moveTo>
                  <a:pt x="1460500" y="28575"/>
                </a:moveTo>
                <a:lnTo>
                  <a:pt x="1448014" y="31071"/>
                </a:lnTo>
                <a:lnTo>
                  <a:pt x="1450496" y="43542"/>
                </a:lnTo>
                <a:lnTo>
                  <a:pt x="1463039" y="41033"/>
                </a:lnTo>
                <a:lnTo>
                  <a:pt x="1460500" y="28575"/>
                </a:lnTo>
                <a:close/>
              </a:path>
              <a:path w="1524000" h="349885">
                <a:moveTo>
                  <a:pt x="1441831" y="0"/>
                </a:moveTo>
                <a:lnTo>
                  <a:pt x="1448014" y="31071"/>
                </a:lnTo>
                <a:lnTo>
                  <a:pt x="1460500" y="28575"/>
                </a:lnTo>
                <a:lnTo>
                  <a:pt x="1515992" y="28575"/>
                </a:lnTo>
                <a:lnTo>
                  <a:pt x="1524000" y="22352"/>
                </a:lnTo>
                <a:lnTo>
                  <a:pt x="1441831" y="0"/>
                </a:lnTo>
                <a:close/>
              </a:path>
            </a:pathLst>
          </a:custGeom>
          <a:solidFill>
            <a:srgbClr val="F4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51076" y="3066288"/>
            <a:ext cx="3733800" cy="2514600"/>
          </a:xfrm>
          <a:custGeom>
            <a:avLst/>
            <a:gdLst/>
            <a:ahLst/>
            <a:cxnLst/>
            <a:rect l="l" t="t" r="r" b="b"/>
            <a:pathLst>
              <a:path w="3733800" h="2514600">
                <a:moveTo>
                  <a:pt x="0" y="0"/>
                </a:moveTo>
                <a:lnTo>
                  <a:pt x="3733800" y="2514600"/>
                </a:lnTo>
              </a:path>
            </a:pathLst>
          </a:custGeom>
          <a:ln w="3175">
            <a:solidFill>
              <a:srgbClr val="0E6EC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27860" y="1973579"/>
            <a:ext cx="3733800" cy="2514600"/>
          </a:xfrm>
          <a:custGeom>
            <a:avLst/>
            <a:gdLst/>
            <a:ahLst/>
            <a:cxnLst/>
            <a:rect l="l" t="t" r="r" b="b"/>
            <a:pathLst>
              <a:path w="3733800" h="2514600">
                <a:moveTo>
                  <a:pt x="0" y="0"/>
                </a:moveTo>
                <a:lnTo>
                  <a:pt x="3733800" y="2514600"/>
                </a:lnTo>
              </a:path>
            </a:pathLst>
          </a:custGeom>
          <a:ln w="3175">
            <a:solidFill>
              <a:srgbClr val="0E6EC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89176" y="2388107"/>
            <a:ext cx="3866388" cy="2651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28038" y="2457450"/>
            <a:ext cx="3733800" cy="2514600"/>
          </a:xfrm>
          <a:custGeom>
            <a:avLst/>
            <a:gdLst/>
            <a:ahLst/>
            <a:cxnLst/>
            <a:rect l="l" t="t" r="r" b="b"/>
            <a:pathLst>
              <a:path w="3733800" h="2514600">
                <a:moveTo>
                  <a:pt x="0" y="0"/>
                </a:moveTo>
                <a:lnTo>
                  <a:pt x="3733800" y="2514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51476" y="4361688"/>
            <a:ext cx="533400" cy="838200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8762" y="753491"/>
                </a:moveTo>
                <a:lnTo>
                  <a:pt x="0" y="838200"/>
                </a:lnTo>
                <a:lnTo>
                  <a:pt x="73025" y="794385"/>
                </a:lnTo>
                <a:lnTo>
                  <a:pt x="63046" y="788035"/>
                </a:lnTo>
                <a:lnTo>
                  <a:pt x="39497" y="788035"/>
                </a:lnTo>
                <a:lnTo>
                  <a:pt x="28701" y="781176"/>
                </a:lnTo>
                <a:lnTo>
                  <a:pt x="35495" y="770502"/>
                </a:lnTo>
                <a:lnTo>
                  <a:pt x="8762" y="753491"/>
                </a:lnTo>
                <a:close/>
              </a:path>
              <a:path w="533400" h="838200">
                <a:moveTo>
                  <a:pt x="35495" y="770502"/>
                </a:moveTo>
                <a:lnTo>
                  <a:pt x="28701" y="781176"/>
                </a:lnTo>
                <a:lnTo>
                  <a:pt x="39497" y="788035"/>
                </a:lnTo>
                <a:lnTo>
                  <a:pt x="46284" y="777368"/>
                </a:lnTo>
                <a:lnTo>
                  <a:pt x="35495" y="770502"/>
                </a:lnTo>
                <a:close/>
              </a:path>
              <a:path w="533400" h="838200">
                <a:moveTo>
                  <a:pt x="46284" y="777368"/>
                </a:moveTo>
                <a:lnTo>
                  <a:pt x="39497" y="788035"/>
                </a:lnTo>
                <a:lnTo>
                  <a:pt x="63046" y="788035"/>
                </a:lnTo>
                <a:lnTo>
                  <a:pt x="46284" y="777368"/>
                </a:lnTo>
                <a:close/>
              </a:path>
              <a:path w="533400" h="838200">
                <a:moveTo>
                  <a:pt x="487115" y="60831"/>
                </a:moveTo>
                <a:lnTo>
                  <a:pt x="35495" y="770502"/>
                </a:lnTo>
                <a:lnTo>
                  <a:pt x="46284" y="777368"/>
                </a:lnTo>
                <a:lnTo>
                  <a:pt x="497904" y="67697"/>
                </a:lnTo>
                <a:lnTo>
                  <a:pt x="487115" y="60831"/>
                </a:lnTo>
                <a:close/>
              </a:path>
              <a:path w="533400" h="838200">
                <a:moveTo>
                  <a:pt x="528210" y="50164"/>
                </a:moveTo>
                <a:lnTo>
                  <a:pt x="493902" y="50164"/>
                </a:lnTo>
                <a:lnTo>
                  <a:pt x="504698" y="57023"/>
                </a:lnTo>
                <a:lnTo>
                  <a:pt x="497904" y="67697"/>
                </a:lnTo>
                <a:lnTo>
                  <a:pt x="524637" y="84709"/>
                </a:lnTo>
                <a:lnTo>
                  <a:pt x="528210" y="50164"/>
                </a:lnTo>
                <a:close/>
              </a:path>
              <a:path w="533400" h="838200">
                <a:moveTo>
                  <a:pt x="493902" y="50164"/>
                </a:moveTo>
                <a:lnTo>
                  <a:pt x="487115" y="60831"/>
                </a:lnTo>
                <a:lnTo>
                  <a:pt x="497904" y="67697"/>
                </a:lnTo>
                <a:lnTo>
                  <a:pt x="504698" y="57023"/>
                </a:lnTo>
                <a:lnTo>
                  <a:pt x="493902" y="50164"/>
                </a:lnTo>
                <a:close/>
              </a:path>
              <a:path w="533400" h="838200">
                <a:moveTo>
                  <a:pt x="533400" y="0"/>
                </a:moveTo>
                <a:lnTo>
                  <a:pt x="460375" y="43814"/>
                </a:lnTo>
                <a:lnTo>
                  <a:pt x="487115" y="60831"/>
                </a:lnTo>
                <a:lnTo>
                  <a:pt x="493902" y="50164"/>
                </a:lnTo>
                <a:lnTo>
                  <a:pt x="528210" y="50164"/>
                </a:lnTo>
                <a:lnTo>
                  <a:pt x="533400" y="0"/>
                </a:lnTo>
                <a:close/>
              </a:path>
            </a:pathLst>
          </a:custGeom>
          <a:solidFill>
            <a:srgbClr val="F4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752470" y="6399174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29171" y="6106769"/>
            <a:ext cx="7097395" cy="76200"/>
          </a:xfrm>
          <a:custGeom>
            <a:avLst/>
            <a:gdLst/>
            <a:ahLst/>
            <a:cxnLst/>
            <a:rect l="l" t="t" r="r" b="b"/>
            <a:pathLst>
              <a:path w="7097395" h="76200">
                <a:moveTo>
                  <a:pt x="7084699" y="31724"/>
                </a:moveTo>
                <a:lnTo>
                  <a:pt x="7033780" y="31724"/>
                </a:lnTo>
                <a:lnTo>
                  <a:pt x="7033780" y="44424"/>
                </a:lnTo>
                <a:lnTo>
                  <a:pt x="7021080" y="44440"/>
                </a:lnTo>
                <a:lnTo>
                  <a:pt x="7021080" y="76199"/>
                </a:lnTo>
                <a:lnTo>
                  <a:pt x="7097280" y="37998"/>
                </a:lnTo>
                <a:lnTo>
                  <a:pt x="7084699" y="31724"/>
                </a:lnTo>
                <a:close/>
              </a:path>
              <a:path w="7097395" h="76200">
                <a:moveTo>
                  <a:pt x="7021080" y="31740"/>
                </a:moveTo>
                <a:lnTo>
                  <a:pt x="0" y="40690"/>
                </a:lnTo>
                <a:lnTo>
                  <a:pt x="12" y="53390"/>
                </a:lnTo>
                <a:lnTo>
                  <a:pt x="7021080" y="44440"/>
                </a:lnTo>
                <a:lnTo>
                  <a:pt x="7021080" y="31740"/>
                </a:lnTo>
                <a:close/>
              </a:path>
              <a:path w="7097395" h="76200">
                <a:moveTo>
                  <a:pt x="7033780" y="31724"/>
                </a:moveTo>
                <a:lnTo>
                  <a:pt x="7021080" y="31740"/>
                </a:lnTo>
                <a:lnTo>
                  <a:pt x="7021080" y="44440"/>
                </a:lnTo>
                <a:lnTo>
                  <a:pt x="7033780" y="44424"/>
                </a:lnTo>
                <a:lnTo>
                  <a:pt x="7033780" y="31724"/>
                </a:lnTo>
                <a:close/>
              </a:path>
              <a:path w="7097395" h="76200">
                <a:moveTo>
                  <a:pt x="7021080" y="0"/>
                </a:moveTo>
                <a:lnTo>
                  <a:pt x="7021080" y="31740"/>
                </a:lnTo>
                <a:lnTo>
                  <a:pt x="7084699" y="31724"/>
                </a:lnTo>
                <a:lnTo>
                  <a:pt x="7021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9119" y="1962911"/>
            <a:ext cx="76200" cy="4555490"/>
          </a:xfrm>
          <a:custGeom>
            <a:avLst/>
            <a:gdLst/>
            <a:ahLst/>
            <a:cxnLst/>
            <a:rect l="l" t="t" r="r" b="b"/>
            <a:pathLst>
              <a:path w="76200" h="4555490">
                <a:moveTo>
                  <a:pt x="44450" y="63500"/>
                </a:moveTo>
                <a:lnTo>
                  <a:pt x="31750" y="63500"/>
                </a:lnTo>
                <a:lnTo>
                  <a:pt x="31750" y="4554918"/>
                </a:lnTo>
                <a:lnTo>
                  <a:pt x="44450" y="4554918"/>
                </a:lnTo>
                <a:lnTo>
                  <a:pt x="44450" y="63500"/>
                </a:lnTo>
                <a:close/>
              </a:path>
              <a:path w="76200" h="455549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5549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66827" y="2905886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24733" y="2026157"/>
            <a:ext cx="2453640" cy="3866515"/>
          </a:xfrm>
          <a:custGeom>
            <a:avLst/>
            <a:gdLst/>
            <a:ahLst/>
            <a:cxnLst/>
            <a:rect l="l" t="t" r="r" b="b"/>
            <a:pathLst>
              <a:path w="2453640" h="3866515">
                <a:moveTo>
                  <a:pt x="1504569" y="0"/>
                </a:moveTo>
                <a:lnTo>
                  <a:pt x="0" y="358901"/>
                </a:lnTo>
                <a:lnTo>
                  <a:pt x="914273" y="3866388"/>
                </a:lnTo>
                <a:lnTo>
                  <a:pt x="2453640" y="3542283"/>
                </a:lnTo>
                <a:lnTo>
                  <a:pt x="1504569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69235" y="487832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91439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39" y="182880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80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69235" y="487832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80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39" y="182880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21635" y="503072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91439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39" y="182880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80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21635" y="503072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80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39" y="182880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74035" y="457352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91439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39" y="182880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80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74035" y="457352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80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39" y="182880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74035" y="518312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91439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39" y="182879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80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74035" y="518312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80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39" y="182879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69235" y="449732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91439" y="0"/>
                </a:move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7179" y="127051"/>
                </a:lnTo>
                <a:lnTo>
                  <a:pt x="26765" y="156114"/>
                </a:lnTo>
                <a:lnTo>
                  <a:pt x="55828" y="175700"/>
                </a:lnTo>
                <a:lnTo>
                  <a:pt x="91439" y="182880"/>
                </a:lnTo>
                <a:lnTo>
                  <a:pt x="127051" y="175700"/>
                </a:lnTo>
                <a:lnTo>
                  <a:pt x="156114" y="156114"/>
                </a:lnTo>
                <a:lnTo>
                  <a:pt x="175700" y="127051"/>
                </a:lnTo>
                <a:lnTo>
                  <a:pt x="182880" y="91439"/>
                </a:lnTo>
                <a:lnTo>
                  <a:pt x="175700" y="55828"/>
                </a:lnTo>
                <a:lnTo>
                  <a:pt x="156114" y="26765"/>
                </a:lnTo>
                <a:lnTo>
                  <a:pt x="127051" y="7179"/>
                </a:lnTo>
                <a:lnTo>
                  <a:pt x="914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69235" y="449732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127051" y="7179"/>
                </a:lnTo>
                <a:lnTo>
                  <a:pt x="156114" y="26765"/>
                </a:lnTo>
                <a:lnTo>
                  <a:pt x="175700" y="55828"/>
                </a:lnTo>
                <a:lnTo>
                  <a:pt x="182880" y="91439"/>
                </a:lnTo>
                <a:lnTo>
                  <a:pt x="175700" y="127051"/>
                </a:lnTo>
                <a:lnTo>
                  <a:pt x="156114" y="156114"/>
                </a:lnTo>
                <a:lnTo>
                  <a:pt x="127051" y="175700"/>
                </a:lnTo>
                <a:lnTo>
                  <a:pt x="91439" y="182880"/>
                </a:lnTo>
                <a:lnTo>
                  <a:pt x="55828" y="175700"/>
                </a:lnTo>
                <a:lnTo>
                  <a:pt x="26765" y="156114"/>
                </a:lnTo>
                <a:lnTo>
                  <a:pt x="7179" y="127051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23332" y="33939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79"/>
                </a:lnTo>
                <a:lnTo>
                  <a:pt x="182879" y="182879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23332" y="33939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79"/>
                </a:moveTo>
                <a:lnTo>
                  <a:pt x="91439" y="0"/>
                </a:lnTo>
                <a:lnTo>
                  <a:pt x="182879" y="182879"/>
                </a:lnTo>
                <a:lnTo>
                  <a:pt x="0" y="1828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75732" y="35463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79"/>
                </a:lnTo>
                <a:lnTo>
                  <a:pt x="182879" y="182879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75732" y="35463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79"/>
                </a:moveTo>
                <a:lnTo>
                  <a:pt x="91439" y="0"/>
                </a:lnTo>
                <a:lnTo>
                  <a:pt x="182879" y="182879"/>
                </a:lnTo>
                <a:lnTo>
                  <a:pt x="0" y="1828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28132" y="33177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79"/>
                </a:lnTo>
                <a:lnTo>
                  <a:pt x="182879" y="182879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28132" y="33177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79"/>
                </a:moveTo>
                <a:lnTo>
                  <a:pt x="91439" y="0"/>
                </a:lnTo>
                <a:lnTo>
                  <a:pt x="182879" y="182879"/>
                </a:lnTo>
                <a:lnTo>
                  <a:pt x="0" y="1828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80532" y="263194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91439" y="0"/>
                </a:moveTo>
                <a:lnTo>
                  <a:pt x="0" y="182879"/>
                </a:lnTo>
                <a:lnTo>
                  <a:pt x="182879" y="182879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80532" y="263194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0" y="182879"/>
                </a:moveTo>
                <a:lnTo>
                  <a:pt x="91439" y="0"/>
                </a:lnTo>
                <a:lnTo>
                  <a:pt x="182879" y="182879"/>
                </a:lnTo>
                <a:lnTo>
                  <a:pt x="0" y="1828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85332" y="33939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0" y="182879"/>
                </a:lnTo>
                <a:lnTo>
                  <a:pt x="182879" y="182879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85332" y="33939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79"/>
                </a:moveTo>
                <a:lnTo>
                  <a:pt x="91439" y="0"/>
                </a:lnTo>
                <a:lnTo>
                  <a:pt x="182879" y="182879"/>
                </a:lnTo>
                <a:lnTo>
                  <a:pt x="0" y="1828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75732" y="301294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91439" y="0"/>
                </a:moveTo>
                <a:lnTo>
                  <a:pt x="0" y="182879"/>
                </a:lnTo>
                <a:lnTo>
                  <a:pt x="182879" y="182879"/>
                </a:lnTo>
                <a:lnTo>
                  <a:pt x="91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75732" y="301294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0" y="182879"/>
                </a:moveTo>
                <a:lnTo>
                  <a:pt x="91439" y="0"/>
                </a:lnTo>
                <a:lnTo>
                  <a:pt x="182879" y="182879"/>
                </a:lnTo>
                <a:lnTo>
                  <a:pt x="0" y="1828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52309" y="1741170"/>
            <a:ext cx="4933315" cy="4486910"/>
          </a:xfrm>
          <a:custGeom>
            <a:avLst/>
            <a:gdLst/>
            <a:ahLst/>
            <a:cxnLst/>
            <a:rect l="l" t="t" r="r" b="b"/>
            <a:pathLst>
              <a:path w="4933315" h="4486910">
                <a:moveTo>
                  <a:pt x="0" y="4486656"/>
                </a:moveTo>
                <a:lnTo>
                  <a:pt x="4933188" y="4486656"/>
                </a:lnTo>
                <a:lnTo>
                  <a:pt x="4933188" y="0"/>
                </a:lnTo>
                <a:lnTo>
                  <a:pt x="0" y="0"/>
                </a:lnTo>
                <a:lnTo>
                  <a:pt x="0" y="44866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052309" y="1741170"/>
            <a:ext cx="4933315" cy="4486910"/>
          </a:xfrm>
          <a:prstGeom prst="rect">
            <a:avLst/>
          </a:prstGeom>
          <a:ln w="25908">
            <a:solidFill>
              <a:srgbClr val="D9D9D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365760" indent="-287020">
              <a:lnSpc>
                <a:spcPct val="100000"/>
              </a:lnSpc>
              <a:buFont typeface="Arial"/>
              <a:buChar char="•"/>
              <a:tabLst>
                <a:tab pos="365125" algn="l"/>
                <a:tab pos="365760" algn="l"/>
              </a:tabLst>
            </a:pPr>
            <a:r>
              <a:rPr sz="1800" spc="-15" dirty="0">
                <a:latin typeface="Calibri"/>
                <a:cs typeface="Calibri"/>
              </a:rPr>
              <a:t>So,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best classifier has maximum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margin</a:t>
            </a:r>
            <a:endParaRPr sz="1800">
              <a:latin typeface="Calibri"/>
              <a:cs typeface="Calibri"/>
            </a:endParaRPr>
          </a:p>
          <a:p>
            <a:pPr marL="365760" marR="460375" indent="-287020">
              <a:lnSpc>
                <a:spcPct val="100000"/>
              </a:lnSpc>
              <a:buFont typeface="Arial"/>
              <a:buChar char="•"/>
              <a:tabLst>
                <a:tab pos="365125" algn="l"/>
                <a:tab pos="365760" algn="l"/>
              </a:tabLst>
            </a:pPr>
            <a:r>
              <a:rPr sz="1800" spc="-5" dirty="0">
                <a:latin typeface="Calibri"/>
                <a:cs typeface="Calibri"/>
              </a:rPr>
              <a:t>The classifier that </a:t>
            </a:r>
            <a:r>
              <a:rPr sz="1800" spc="-10" dirty="0">
                <a:latin typeface="Calibri"/>
                <a:cs typeface="Calibri"/>
              </a:rPr>
              <a:t>maximizes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distance  </a:t>
            </a:r>
            <a:r>
              <a:rPr sz="1800" spc="-5" dirty="0">
                <a:latin typeface="Calibri"/>
                <a:cs typeface="Calibri"/>
              </a:rPr>
              <a:t>between itself </a:t>
            </a:r>
            <a:r>
              <a:rPr sz="1800" dirty="0">
                <a:latin typeface="Calibri"/>
                <a:cs typeface="Calibri"/>
              </a:rPr>
              <a:t>and the </a:t>
            </a:r>
            <a:r>
              <a:rPr sz="1800" spc="-10" dirty="0">
                <a:latin typeface="Calibri"/>
                <a:cs typeface="Calibri"/>
              </a:rPr>
              <a:t>nearest training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365760" marR="77470" indent="-287020">
              <a:lnSpc>
                <a:spcPct val="100000"/>
              </a:lnSpc>
              <a:buFont typeface="Arial"/>
              <a:buChar char="•"/>
              <a:tabLst>
                <a:tab pos="365125" algn="l"/>
                <a:tab pos="365760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our </a:t>
            </a:r>
            <a:r>
              <a:rPr sz="1800" spc="-10" dirty="0">
                <a:latin typeface="Calibri"/>
                <a:cs typeface="Calibri"/>
              </a:rPr>
              <a:t>example </a:t>
            </a:r>
            <a:r>
              <a:rPr sz="1800" spc="-5" dirty="0">
                <a:latin typeface="Calibri"/>
                <a:cs typeface="Calibri"/>
              </a:rPr>
              <a:t>a,b,c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training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points  that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near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m1, and </a:t>
            </a:r>
            <a:r>
              <a:rPr sz="1800" spc="-5" dirty="0">
                <a:latin typeface="Calibri"/>
                <a:cs typeface="Calibri"/>
              </a:rPr>
              <a:t>a,c,d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training  examples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near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m2.</a:t>
            </a:r>
            <a:endParaRPr sz="1800">
              <a:latin typeface="Calibri"/>
              <a:cs typeface="Calibri"/>
            </a:endParaRPr>
          </a:p>
          <a:p>
            <a:pPr marL="365760" indent="-287020">
              <a:lnSpc>
                <a:spcPct val="100000"/>
              </a:lnSpc>
              <a:buFont typeface="Arial"/>
              <a:buChar char="•"/>
              <a:tabLst>
                <a:tab pos="365125" algn="l"/>
                <a:tab pos="36576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model m1 </a:t>
            </a:r>
            <a:r>
              <a:rPr sz="1800" spc="-5" dirty="0">
                <a:latin typeface="Calibri"/>
                <a:cs typeface="Calibri"/>
              </a:rPr>
              <a:t>has maximum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margin</a:t>
            </a:r>
            <a:endParaRPr sz="1800">
              <a:latin typeface="Calibri"/>
              <a:cs typeface="Calibri"/>
            </a:endParaRPr>
          </a:p>
          <a:p>
            <a:pPr marL="365760" marR="598805" indent="-287020">
              <a:lnSpc>
                <a:spcPct val="100000"/>
              </a:lnSpc>
              <a:buFont typeface="Arial"/>
              <a:buChar char="•"/>
              <a:tabLst>
                <a:tab pos="365125" algn="l"/>
                <a:tab pos="36576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model m1 </a:t>
            </a:r>
            <a:r>
              <a:rPr sz="1800" spc="-10" dirty="0">
                <a:latin typeface="Calibri"/>
                <a:cs typeface="Calibri"/>
              </a:rPr>
              <a:t>works </a:t>
            </a:r>
            <a:r>
              <a:rPr sz="1800" spc="-5" dirty="0">
                <a:latin typeface="Calibri"/>
                <a:cs typeface="Calibri"/>
              </a:rPr>
              <a:t>well with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unseen  </a:t>
            </a:r>
            <a:r>
              <a:rPr sz="1800" spc="-10" dirty="0">
                <a:latin typeface="Calibri"/>
                <a:cs typeface="Calibri"/>
              </a:rPr>
              <a:t>examples</a:t>
            </a:r>
            <a:endParaRPr sz="1800">
              <a:latin typeface="Calibri"/>
              <a:cs typeface="Calibri"/>
            </a:endParaRPr>
          </a:p>
          <a:p>
            <a:pPr marL="365760" indent="-287020">
              <a:lnSpc>
                <a:spcPct val="100000"/>
              </a:lnSpc>
              <a:buFont typeface="Arial"/>
              <a:buChar char="•"/>
              <a:tabLst>
                <a:tab pos="365125" algn="l"/>
                <a:tab pos="36576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model m1 </a:t>
            </a:r>
            <a:r>
              <a:rPr sz="1800" spc="-5" dirty="0">
                <a:latin typeface="Calibri"/>
                <a:cs typeface="Calibri"/>
              </a:rPr>
              <a:t>does good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generalization</a:t>
            </a:r>
            <a:endParaRPr sz="1800">
              <a:latin typeface="Calibri"/>
              <a:cs typeface="Calibri"/>
            </a:endParaRPr>
          </a:p>
          <a:p>
            <a:pPr marL="365760" marR="355600" indent="-287020" algn="just">
              <a:lnSpc>
                <a:spcPct val="100000"/>
              </a:lnSpc>
              <a:buFont typeface="Arial"/>
              <a:buChar char="•"/>
              <a:tabLst>
                <a:tab pos="365760" algn="l"/>
              </a:tabLst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given </a:t>
            </a:r>
            <a:r>
              <a:rPr sz="1800" spc="-10" dirty="0">
                <a:latin typeface="Calibri"/>
                <a:cs typeface="Calibri"/>
              </a:rPr>
              <a:t>dataset,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we can </a:t>
            </a:r>
            <a:r>
              <a:rPr sz="1800" spc="-5" dirty="0">
                <a:latin typeface="Calibri"/>
                <a:cs typeface="Calibri"/>
              </a:rPr>
              <a:t>find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classifier  that has maximum margin, </a:t>
            </a:r>
            <a:r>
              <a:rPr sz="1800" dirty="0">
                <a:latin typeface="Calibri"/>
                <a:cs typeface="Calibri"/>
              </a:rPr>
              <a:t>then </a:t>
            </a:r>
            <a:r>
              <a:rPr sz="1800" spc="-5" dirty="0">
                <a:latin typeface="Calibri"/>
                <a:cs typeface="Calibri"/>
              </a:rPr>
              <a:t>it will </a:t>
            </a:r>
            <a:r>
              <a:rPr sz="1800" spc="-10" dirty="0">
                <a:latin typeface="Calibri"/>
                <a:cs typeface="Calibri"/>
              </a:rPr>
              <a:t>assure  </a:t>
            </a:r>
            <a:r>
              <a:rPr sz="1800" spc="-5" dirty="0">
                <a:latin typeface="Calibri"/>
                <a:cs typeface="Calibri"/>
              </a:rPr>
              <a:t>maximum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accuracy.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397377" y="1940305"/>
            <a:ext cx="3244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505458" y="2270125"/>
            <a:ext cx="3244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425317"/>
            <a:ext cx="794258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75" dirty="0">
                <a:solidFill>
                  <a:srgbClr val="17406C"/>
                </a:solidFill>
                <a:latin typeface="Cambria"/>
                <a:cs typeface="Cambria"/>
              </a:rPr>
              <a:t>LAB: </a:t>
            </a:r>
            <a:r>
              <a:rPr sz="6600" spc="-80" dirty="0">
                <a:solidFill>
                  <a:srgbClr val="17406C"/>
                </a:solidFill>
                <a:latin typeface="Cambria"/>
                <a:cs typeface="Cambria"/>
              </a:rPr>
              <a:t>Simple</a:t>
            </a:r>
            <a:r>
              <a:rPr sz="6600" spc="-440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Classifiers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LAB: </a:t>
            </a:r>
            <a:r>
              <a:rPr spc="-85" dirty="0"/>
              <a:t>Simple</a:t>
            </a:r>
            <a:r>
              <a:rPr spc="-420" dirty="0"/>
              <a:t> </a:t>
            </a:r>
            <a:r>
              <a:rPr spc="-95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6175375" cy="156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Dataset: </a:t>
            </a:r>
            <a:r>
              <a:rPr sz="2200" spc="-15" dirty="0">
                <a:latin typeface="Calibri"/>
                <a:cs typeface="Calibri"/>
              </a:rPr>
              <a:t>Fraud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Transaction/Transactions_sample.csv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Draw </a:t>
            </a:r>
            <a:r>
              <a:rPr sz="2200" spc="-5" dirty="0">
                <a:latin typeface="Calibri"/>
                <a:cs typeface="Calibri"/>
              </a:rPr>
              <a:t>a classification </a:t>
            </a:r>
            <a:r>
              <a:rPr sz="2200" spc="-15" dirty="0">
                <a:latin typeface="Calibri"/>
                <a:cs typeface="Calibri"/>
              </a:rPr>
              <a:t>graph </a:t>
            </a:r>
            <a:r>
              <a:rPr sz="2200" spc="-10" dirty="0">
                <a:latin typeface="Calibri"/>
                <a:cs typeface="Calibri"/>
              </a:rPr>
              <a:t>that shows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Build a logistic </a:t>
            </a:r>
            <a:r>
              <a:rPr sz="2200" spc="-10" dirty="0">
                <a:latin typeface="Calibri"/>
                <a:cs typeface="Calibri"/>
              </a:rPr>
              <a:t>regression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classifier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Draw </a:t>
            </a:r>
            <a:r>
              <a:rPr sz="2200" spc="-5" dirty="0">
                <a:latin typeface="Calibri"/>
                <a:cs typeface="Calibri"/>
              </a:rPr>
              <a:t>the classifier on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plot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419477"/>
            <a:ext cx="7936865" cy="201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95" dirty="0">
                <a:solidFill>
                  <a:srgbClr val="17406C"/>
                </a:solidFill>
                <a:latin typeface="Cambria"/>
                <a:cs typeface="Cambria"/>
              </a:rPr>
              <a:t>SVM- </a:t>
            </a:r>
            <a:r>
              <a:rPr sz="6600" spc="-70" dirty="0">
                <a:solidFill>
                  <a:srgbClr val="17406C"/>
                </a:solidFill>
                <a:latin typeface="Cambria"/>
                <a:cs typeface="Cambria"/>
              </a:rPr>
              <a:t>The </a:t>
            </a: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large</a:t>
            </a:r>
            <a:r>
              <a:rPr sz="6600" spc="-509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margin</a:t>
            </a:r>
            <a:endParaRPr sz="6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classifier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SVM- </a:t>
            </a:r>
            <a:r>
              <a:rPr spc="-70" dirty="0"/>
              <a:t>The </a:t>
            </a:r>
            <a:r>
              <a:rPr spc="-90" dirty="0"/>
              <a:t>large </a:t>
            </a:r>
            <a:r>
              <a:rPr spc="-95" dirty="0"/>
              <a:t>margin</a:t>
            </a:r>
            <a:r>
              <a:rPr spc="-605" dirty="0"/>
              <a:t> </a:t>
            </a:r>
            <a:r>
              <a:rPr spc="-9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9466580" cy="3313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 </a:t>
            </a:r>
            <a:r>
              <a:rPr sz="2200" spc="-5" dirty="0">
                <a:latin typeface="Calibri"/>
                <a:cs typeface="Calibri"/>
              </a:rPr>
              <a:t>is all about </a:t>
            </a:r>
            <a:r>
              <a:rPr sz="2200" spc="-10" dirty="0">
                <a:latin typeface="Calibri"/>
                <a:cs typeface="Calibri"/>
              </a:rPr>
              <a:t>finding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maximum-margin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Classifier.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Classifier is a </a:t>
            </a:r>
            <a:r>
              <a:rPr sz="2200" spc="-10" dirty="0">
                <a:latin typeface="Calibri"/>
                <a:cs typeface="Calibri"/>
              </a:rPr>
              <a:t>generic name, </a:t>
            </a:r>
            <a:r>
              <a:rPr sz="2200" spc="-5" dirty="0">
                <a:latin typeface="Calibri"/>
                <a:cs typeface="Calibri"/>
              </a:rPr>
              <a:t>its actually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hyper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plane</a:t>
            </a:r>
            <a:endParaRPr sz="2200">
              <a:latin typeface="Calibri"/>
              <a:cs typeface="Calibri"/>
            </a:endParaRPr>
          </a:p>
          <a:p>
            <a:pPr marL="538480" marR="59055" lvl="1" indent="-228600">
              <a:lnSpc>
                <a:spcPct val="100000"/>
              </a:lnSpc>
              <a:spcBef>
                <a:spcPts val="484"/>
              </a:spcBef>
              <a:buClr>
                <a:srgbClr val="009DD9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dirty="0">
                <a:latin typeface="Calibri"/>
                <a:cs typeface="Calibri"/>
              </a:rPr>
              <a:t>Hyper plane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In 3-dimensional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hyperplanes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2-dimensional planes, </a:t>
            </a:r>
            <a:r>
              <a:rPr sz="2000" dirty="0">
                <a:latin typeface="Calibri"/>
                <a:cs typeface="Calibri"/>
              </a:rPr>
              <a:t>in 2-  </a:t>
            </a:r>
            <a:r>
              <a:rPr sz="2000" spc="-5" dirty="0">
                <a:latin typeface="Calibri"/>
                <a:cs typeface="Calibri"/>
              </a:rPr>
              <a:t>dimensional space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5" dirty="0">
                <a:latin typeface="Calibri"/>
                <a:cs typeface="Calibri"/>
              </a:rPr>
              <a:t>hyperplanes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1-dimensional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 algorithm </a:t>
            </a:r>
            <a:r>
              <a:rPr sz="2200" spc="-20" dirty="0">
                <a:latin typeface="Calibri"/>
                <a:cs typeface="Calibri"/>
              </a:rPr>
              <a:t>makes </a:t>
            </a:r>
            <a:r>
              <a:rPr sz="2200" spc="-5" dirty="0">
                <a:latin typeface="Calibri"/>
                <a:cs typeface="Calibri"/>
              </a:rPr>
              <a:t>use of </a:t>
            </a:r>
            <a:r>
              <a:rPr sz="2200" spc="-10" dirty="0">
                <a:latin typeface="Calibri"/>
                <a:cs typeface="Calibri"/>
              </a:rPr>
              <a:t>the nearest training </a:t>
            </a:r>
            <a:r>
              <a:rPr sz="2200" spc="-15" dirty="0">
                <a:latin typeface="Calibri"/>
                <a:cs typeface="Calibri"/>
              </a:rPr>
              <a:t>examples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derive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classifier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maximum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margin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Each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point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considered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p-dimensional </a:t>
            </a:r>
            <a:r>
              <a:rPr sz="2200" spc="-15" dirty="0">
                <a:latin typeface="Calibri"/>
                <a:cs typeface="Calibri"/>
              </a:rPr>
              <a:t>vector </a:t>
            </a:r>
            <a:r>
              <a:rPr sz="2200" spc="-5" dirty="0">
                <a:latin typeface="Calibri"/>
                <a:cs typeface="Calibri"/>
              </a:rPr>
              <a:t>(a </a:t>
            </a:r>
            <a:r>
              <a:rPr sz="2200" spc="-10" dirty="0">
                <a:latin typeface="Calibri"/>
                <a:cs typeface="Calibri"/>
              </a:rPr>
              <a:t>list </a:t>
            </a:r>
            <a:r>
              <a:rPr sz="2200" spc="-5" dirty="0">
                <a:latin typeface="Calibri"/>
                <a:cs typeface="Calibri"/>
              </a:rPr>
              <a:t>of p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numbers)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 </a:t>
            </a:r>
            <a:r>
              <a:rPr sz="2200" spc="-5" dirty="0">
                <a:latin typeface="Calibri"/>
                <a:cs typeface="Calibri"/>
              </a:rPr>
              <a:t>uses </a:t>
            </a:r>
            <a:r>
              <a:rPr sz="2200" spc="-15" dirty="0">
                <a:latin typeface="Calibri"/>
                <a:cs typeface="Calibri"/>
              </a:rPr>
              <a:t>vector algebra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mathematical optimization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find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optimal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hyperplane that </a:t>
            </a:r>
            <a:r>
              <a:rPr sz="2200" spc="-5" dirty="0">
                <a:latin typeface="Calibri"/>
                <a:cs typeface="Calibri"/>
              </a:rPr>
              <a:t>has </a:t>
            </a:r>
            <a:r>
              <a:rPr sz="2200" spc="-10" dirty="0">
                <a:latin typeface="Calibri"/>
                <a:cs typeface="Calibri"/>
              </a:rPr>
              <a:t>maximum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margin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425317"/>
            <a:ext cx="679577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70" dirty="0">
                <a:solidFill>
                  <a:srgbClr val="17406C"/>
                </a:solidFill>
                <a:latin typeface="Cambria"/>
                <a:cs typeface="Cambria"/>
              </a:rPr>
              <a:t>The </a:t>
            </a: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SVM</a:t>
            </a:r>
            <a:r>
              <a:rPr sz="6600" spc="-390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Algorithm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The </a:t>
            </a:r>
            <a:r>
              <a:rPr spc="-85" dirty="0"/>
              <a:t>SVM</a:t>
            </a:r>
            <a:r>
              <a:rPr spc="-425" dirty="0"/>
              <a:t> </a:t>
            </a:r>
            <a:r>
              <a:rPr spc="-9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441703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1" y="0"/>
                </a:moveTo>
                <a:lnTo>
                  <a:pt x="37719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1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1703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9" y="5083"/>
                </a:lnTo>
                <a:lnTo>
                  <a:pt x="61721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1" y="129540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5336" y="40873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5336" y="40873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7444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2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7444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40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7444" y="3765803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8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2" y="128016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8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7444" y="3765803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8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8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6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9551" y="344424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70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2" y="129539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70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9551" y="344424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70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70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39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7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99335" y="3391408"/>
            <a:ext cx="1111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53183" y="3925823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2" y="129539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3183" y="3925823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39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02079" y="3890771"/>
            <a:ext cx="1060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28544" y="2962655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0" y="129540"/>
                </a:lnTo>
                <a:lnTo>
                  <a:pt x="123443" y="129540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8544" y="2962655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129540"/>
                </a:moveTo>
                <a:lnTo>
                  <a:pt x="61722" y="0"/>
                </a:lnTo>
                <a:lnTo>
                  <a:pt x="123443" y="129540"/>
                </a:lnTo>
                <a:lnTo>
                  <a:pt x="0" y="12954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32176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19" h="128269">
                <a:moveTo>
                  <a:pt x="60960" y="0"/>
                </a:moveTo>
                <a:lnTo>
                  <a:pt x="0" y="128015"/>
                </a:lnTo>
                <a:lnTo>
                  <a:pt x="121919" y="128015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32176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19" h="128269">
                <a:moveTo>
                  <a:pt x="0" y="128015"/>
                </a:moveTo>
                <a:lnTo>
                  <a:pt x="60960" y="0"/>
                </a:lnTo>
                <a:lnTo>
                  <a:pt x="121919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428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3428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36392" y="32842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36392" y="32842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6392" y="30175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36392" y="30175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2467" y="339090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2467" y="339090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86532" y="3370071"/>
            <a:ext cx="1193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4002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4002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76727" y="32308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6"/>
                </a:lnTo>
                <a:lnTo>
                  <a:pt x="123444" y="128016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76727" y="32308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6"/>
                </a:moveTo>
                <a:lnTo>
                  <a:pt x="61722" y="0"/>
                </a:lnTo>
                <a:lnTo>
                  <a:pt x="123444" y="128016"/>
                </a:lnTo>
                <a:lnTo>
                  <a:pt x="0" y="128016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90189" y="3209416"/>
            <a:ext cx="10096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61388" y="2103120"/>
            <a:ext cx="755891" cy="2587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07870" y="2161794"/>
            <a:ext cx="615950" cy="2461260"/>
          </a:xfrm>
          <a:custGeom>
            <a:avLst/>
            <a:gdLst/>
            <a:ahLst/>
            <a:cxnLst/>
            <a:rect l="l" t="t" r="r" b="b"/>
            <a:pathLst>
              <a:path w="615950" h="2461260">
                <a:moveTo>
                  <a:pt x="0" y="0"/>
                </a:moveTo>
                <a:lnTo>
                  <a:pt x="615696" y="24612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47444" y="419404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2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47444" y="419404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1703" y="3712464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9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8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6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8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1703" y="3712464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8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9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8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6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40023" y="25359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40023" y="25359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45764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60960" y="0"/>
                </a:moveTo>
                <a:lnTo>
                  <a:pt x="0" y="128015"/>
                </a:lnTo>
                <a:lnTo>
                  <a:pt x="121920" y="128015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45764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0" y="128015"/>
                </a:moveTo>
                <a:lnTo>
                  <a:pt x="60960" y="0"/>
                </a:lnTo>
                <a:lnTo>
                  <a:pt x="121920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34283" y="28026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34283" y="28026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475358" y="5099558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99249" y="4872735"/>
            <a:ext cx="4201795" cy="76200"/>
          </a:xfrm>
          <a:custGeom>
            <a:avLst/>
            <a:gdLst/>
            <a:ahLst/>
            <a:cxnLst/>
            <a:rect l="l" t="t" r="r" b="b"/>
            <a:pathLst>
              <a:path w="4201795" h="76200">
                <a:moveTo>
                  <a:pt x="4189185" y="31622"/>
                </a:moveTo>
                <a:lnTo>
                  <a:pt x="4137825" y="31622"/>
                </a:lnTo>
                <a:lnTo>
                  <a:pt x="4137825" y="44322"/>
                </a:lnTo>
                <a:lnTo>
                  <a:pt x="4125167" y="44402"/>
                </a:lnTo>
                <a:lnTo>
                  <a:pt x="4125379" y="76200"/>
                </a:lnTo>
                <a:lnTo>
                  <a:pt x="4201325" y="37591"/>
                </a:lnTo>
                <a:lnTo>
                  <a:pt x="4189185" y="31622"/>
                </a:lnTo>
                <a:close/>
              </a:path>
              <a:path w="4201795" h="76200">
                <a:moveTo>
                  <a:pt x="4125082" y="31702"/>
                </a:moveTo>
                <a:lnTo>
                  <a:pt x="0" y="57531"/>
                </a:lnTo>
                <a:lnTo>
                  <a:pt x="76" y="70231"/>
                </a:lnTo>
                <a:lnTo>
                  <a:pt x="4125167" y="44402"/>
                </a:lnTo>
                <a:lnTo>
                  <a:pt x="4125082" y="31702"/>
                </a:lnTo>
                <a:close/>
              </a:path>
              <a:path w="4201795" h="76200">
                <a:moveTo>
                  <a:pt x="4137825" y="31622"/>
                </a:moveTo>
                <a:lnTo>
                  <a:pt x="4125082" y="31702"/>
                </a:lnTo>
                <a:lnTo>
                  <a:pt x="4125167" y="44402"/>
                </a:lnTo>
                <a:lnTo>
                  <a:pt x="4137825" y="44322"/>
                </a:lnTo>
                <a:lnTo>
                  <a:pt x="4137825" y="31622"/>
                </a:lnTo>
                <a:close/>
              </a:path>
              <a:path w="4201795" h="76200">
                <a:moveTo>
                  <a:pt x="4124871" y="0"/>
                </a:moveTo>
                <a:lnTo>
                  <a:pt x="4125082" y="31702"/>
                </a:lnTo>
                <a:lnTo>
                  <a:pt x="4189185" y="31622"/>
                </a:lnTo>
                <a:lnTo>
                  <a:pt x="4124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3127" y="2010155"/>
            <a:ext cx="76200" cy="3198495"/>
          </a:xfrm>
          <a:custGeom>
            <a:avLst/>
            <a:gdLst/>
            <a:ahLst/>
            <a:cxnLst/>
            <a:rect l="l" t="t" r="r" b="b"/>
            <a:pathLst>
              <a:path w="76200" h="3198495">
                <a:moveTo>
                  <a:pt x="44450" y="63500"/>
                </a:moveTo>
                <a:lnTo>
                  <a:pt x="31750" y="63500"/>
                </a:lnTo>
                <a:lnTo>
                  <a:pt x="31750" y="3197987"/>
                </a:lnTo>
                <a:lnTo>
                  <a:pt x="44450" y="3197987"/>
                </a:lnTo>
                <a:lnTo>
                  <a:pt x="44450" y="63500"/>
                </a:lnTo>
                <a:close/>
              </a:path>
              <a:path w="76200" h="31984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1984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05485" y="3122295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23188" y="40218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697" y="5036"/>
                </a:lnTo>
                <a:lnTo>
                  <a:pt x="18078" y="18764"/>
                </a:lnTo>
                <a:lnTo>
                  <a:pt x="4850" y="39112"/>
                </a:lnTo>
                <a:lnTo>
                  <a:pt x="0" y="64007"/>
                </a:lnTo>
                <a:lnTo>
                  <a:pt x="4850" y="88903"/>
                </a:lnTo>
                <a:lnTo>
                  <a:pt x="18078" y="109251"/>
                </a:lnTo>
                <a:lnTo>
                  <a:pt x="37697" y="122979"/>
                </a:lnTo>
                <a:lnTo>
                  <a:pt x="61721" y="128015"/>
                </a:lnTo>
                <a:lnTo>
                  <a:pt x="85746" y="122979"/>
                </a:lnTo>
                <a:lnTo>
                  <a:pt x="105365" y="109251"/>
                </a:lnTo>
                <a:lnTo>
                  <a:pt x="118593" y="88903"/>
                </a:lnTo>
                <a:lnTo>
                  <a:pt x="123443" y="64007"/>
                </a:lnTo>
                <a:lnTo>
                  <a:pt x="118593" y="39112"/>
                </a:lnTo>
                <a:lnTo>
                  <a:pt x="105365" y="18764"/>
                </a:lnTo>
                <a:lnTo>
                  <a:pt x="85746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23188" y="40218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0" y="39112"/>
                </a:lnTo>
                <a:lnTo>
                  <a:pt x="18078" y="18764"/>
                </a:lnTo>
                <a:lnTo>
                  <a:pt x="37697" y="5036"/>
                </a:lnTo>
                <a:lnTo>
                  <a:pt x="61721" y="0"/>
                </a:lnTo>
                <a:lnTo>
                  <a:pt x="85746" y="5036"/>
                </a:lnTo>
                <a:lnTo>
                  <a:pt x="105365" y="18764"/>
                </a:lnTo>
                <a:lnTo>
                  <a:pt x="118593" y="39112"/>
                </a:lnTo>
                <a:lnTo>
                  <a:pt x="123443" y="64007"/>
                </a:lnTo>
                <a:lnTo>
                  <a:pt x="118593" y="88903"/>
                </a:lnTo>
                <a:lnTo>
                  <a:pt x="105365" y="109251"/>
                </a:lnTo>
                <a:lnTo>
                  <a:pt x="85746" y="122979"/>
                </a:lnTo>
                <a:lnTo>
                  <a:pt x="61721" y="128015"/>
                </a:lnTo>
                <a:lnTo>
                  <a:pt x="37697" y="122979"/>
                </a:lnTo>
                <a:lnTo>
                  <a:pt x="18078" y="109251"/>
                </a:lnTo>
                <a:lnTo>
                  <a:pt x="4850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26819" y="412851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697" y="5036"/>
                </a:lnTo>
                <a:lnTo>
                  <a:pt x="18078" y="18764"/>
                </a:lnTo>
                <a:lnTo>
                  <a:pt x="4850" y="39112"/>
                </a:lnTo>
                <a:lnTo>
                  <a:pt x="0" y="64007"/>
                </a:lnTo>
                <a:lnTo>
                  <a:pt x="4850" y="88903"/>
                </a:lnTo>
                <a:lnTo>
                  <a:pt x="18078" y="109251"/>
                </a:lnTo>
                <a:lnTo>
                  <a:pt x="37697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26819" y="412851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0" y="39112"/>
                </a:lnTo>
                <a:lnTo>
                  <a:pt x="18078" y="18764"/>
                </a:lnTo>
                <a:lnTo>
                  <a:pt x="37697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697" y="122979"/>
                </a:lnTo>
                <a:lnTo>
                  <a:pt x="18078" y="109251"/>
                </a:lnTo>
                <a:lnTo>
                  <a:pt x="4850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28927" y="3806952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1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70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1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70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28927" y="3806952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70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1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70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1" y="129540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7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28927" y="423519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28927" y="423519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23188" y="3753611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1" y="0"/>
                </a:moveTo>
                <a:lnTo>
                  <a:pt x="37697" y="5083"/>
                </a:lnTo>
                <a:lnTo>
                  <a:pt x="18078" y="18954"/>
                </a:lnTo>
                <a:lnTo>
                  <a:pt x="4850" y="39540"/>
                </a:lnTo>
                <a:lnTo>
                  <a:pt x="0" y="64769"/>
                </a:lnTo>
                <a:lnTo>
                  <a:pt x="4850" y="89999"/>
                </a:lnTo>
                <a:lnTo>
                  <a:pt x="18078" y="110585"/>
                </a:lnTo>
                <a:lnTo>
                  <a:pt x="37697" y="124456"/>
                </a:lnTo>
                <a:lnTo>
                  <a:pt x="61721" y="129539"/>
                </a:lnTo>
                <a:lnTo>
                  <a:pt x="85746" y="124456"/>
                </a:lnTo>
                <a:lnTo>
                  <a:pt x="105365" y="110585"/>
                </a:lnTo>
                <a:lnTo>
                  <a:pt x="118593" y="89999"/>
                </a:lnTo>
                <a:lnTo>
                  <a:pt x="123443" y="64769"/>
                </a:lnTo>
                <a:lnTo>
                  <a:pt x="118593" y="39540"/>
                </a:lnTo>
                <a:lnTo>
                  <a:pt x="105365" y="18954"/>
                </a:lnTo>
                <a:lnTo>
                  <a:pt x="85746" y="5083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23188" y="3753611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0" y="39540"/>
                </a:lnTo>
                <a:lnTo>
                  <a:pt x="18078" y="18954"/>
                </a:lnTo>
                <a:lnTo>
                  <a:pt x="37697" y="5083"/>
                </a:lnTo>
                <a:lnTo>
                  <a:pt x="61721" y="0"/>
                </a:lnTo>
                <a:lnTo>
                  <a:pt x="85746" y="5083"/>
                </a:lnTo>
                <a:lnTo>
                  <a:pt x="105365" y="18954"/>
                </a:lnTo>
                <a:lnTo>
                  <a:pt x="118593" y="39540"/>
                </a:lnTo>
                <a:lnTo>
                  <a:pt x="123443" y="64769"/>
                </a:lnTo>
                <a:lnTo>
                  <a:pt x="118593" y="89999"/>
                </a:lnTo>
                <a:lnTo>
                  <a:pt x="105365" y="110585"/>
                </a:lnTo>
                <a:lnTo>
                  <a:pt x="85746" y="124456"/>
                </a:lnTo>
                <a:lnTo>
                  <a:pt x="61721" y="129539"/>
                </a:lnTo>
                <a:lnTo>
                  <a:pt x="37697" y="124456"/>
                </a:lnTo>
                <a:lnTo>
                  <a:pt x="18078" y="110585"/>
                </a:lnTo>
                <a:lnTo>
                  <a:pt x="4850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82111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82111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85744" y="308610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60959" y="0"/>
                </a:moveTo>
                <a:lnTo>
                  <a:pt x="0" y="128015"/>
                </a:lnTo>
                <a:lnTo>
                  <a:pt x="121919" y="128015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85744" y="308610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0" y="128015"/>
                </a:moveTo>
                <a:lnTo>
                  <a:pt x="60959" y="0"/>
                </a:lnTo>
                <a:lnTo>
                  <a:pt x="121919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87852" y="29260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6"/>
                </a:lnTo>
                <a:lnTo>
                  <a:pt x="123444" y="128016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87852" y="29260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6"/>
                </a:moveTo>
                <a:lnTo>
                  <a:pt x="61722" y="0"/>
                </a:lnTo>
                <a:lnTo>
                  <a:pt x="123444" y="128016"/>
                </a:lnTo>
                <a:lnTo>
                  <a:pt x="0" y="128016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89959" y="244449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89959" y="244449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95700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4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95700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4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85744" y="2711195"/>
            <a:ext cx="121920" cy="129539"/>
          </a:xfrm>
          <a:custGeom>
            <a:avLst/>
            <a:gdLst/>
            <a:ahLst/>
            <a:cxnLst/>
            <a:rect l="l" t="t" r="r" b="b"/>
            <a:pathLst>
              <a:path w="121920" h="129539">
                <a:moveTo>
                  <a:pt x="60959" y="0"/>
                </a:moveTo>
                <a:lnTo>
                  <a:pt x="0" y="129539"/>
                </a:lnTo>
                <a:lnTo>
                  <a:pt x="121919" y="12953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85744" y="2711195"/>
            <a:ext cx="121920" cy="129539"/>
          </a:xfrm>
          <a:custGeom>
            <a:avLst/>
            <a:gdLst/>
            <a:ahLst/>
            <a:cxnLst/>
            <a:rect l="l" t="t" r="r" b="b"/>
            <a:pathLst>
              <a:path w="121920" h="129539">
                <a:moveTo>
                  <a:pt x="0" y="129539"/>
                </a:moveTo>
                <a:lnTo>
                  <a:pt x="60959" y="0"/>
                </a:lnTo>
                <a:lnTo>
                  <a:pt x="121919" y="129539"/>
                </a:lnTo>
                <a:lnTo>
                  <a:pt x="0" y="12953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38070" y="1985772"/>
            <a:ext cx="8537575" cy="2512060"/>
          </a:xfrm>
          <a:custGeom>
            <a:avLst/>
            <a:gdLst/>
            <a:ahLst/>
            <a:cxnLst/>
            <a:rect l="l" t="t" r="r" b="b"/>
            <a:pathLst>
              <a:path w="8537575" h="2512060">
                <a:moveTo>
                  <a:pt x="8537194" y="1046479"/>
                </a:moveTo>
                <a:lnTo>
                  <a:pt x="3741166" y="1046479"/>
                </a:lnTo>
                <a:lnTo>
                  <a:pt x="3741166" y="2092959"/>
                </a:lnTo>
                <a:lnTo>
                  <a:pt x="3743982" y="2141768"/>
                </a:lnTo>
                <a:lnTo>
                  <a:pt x="3752223" y="2188926"/>
                </a:lnTo>
                <a:lnTo>
                  <a:pt x="3765573" y="2234117"/>
                </a:lnTo>
                <a:lnTo>
                  <a:pt x="3783719" y="2277027"/>
                </a:lnTo>
                <a:lnTo>
                  <a:pt x="3806346" y="2317343"/>
                </a:lnTo>
                <a:lnTo>
                  <a:pt x="3833139" y="2354750"/>
                </a:lnTo>
                <a:lnTo>
                  <a:pt x="3863784" y="2388933"/>
                </a:lnTo>
                <a:lnTo>
                  <a:pt x="3897967" y="2419578"/>
                </a:lnTo>
                <a:lnTo>
                  <a:pt x="3935374" y="2446371"/>
                </a:lnTo>
                <a:lnTo>
                  <a:pt x="3975690" y="2468998"/>
                </a:lnTo>
                <a:lnTo>
                  <a:pt x="4018600" y="2487144"/>
                </a:lnTo>
                <a:lnTo>
                  <a:pt x="4063791" y="2500494"/>
                </a:lnTo>
                <a:lnTo>
                  <a:pt x="4110949" y="2508735"/>
                </a:lnTo>
                <a:lnTo>
                  <a:pt x="4159757" y="2511552"/>
                </a:lnTo>
                <a:lnTo>
                  <a:pt x="8118602" y="2511552"/>
                </a:lnTo>
                <a:lnTo>
                  <a:pt x="8167410" y="2508735"/>
                </a:lnTo>
                <a:lnTo>
                  <a:pt x="8214568" y="2500494"/>
                </a:lnTo>
                <a:lnTo>
                  <a:pt x="8259759" y="2487144"/>
                </a:lnTo>
                <a:lnTo>
                  <a:pt x="8302669" y="2468998"/>
                </a:lnTo>
                <a:lnTo>
                  <a:pt x="8342985" y="2446371"/>
                </a:lnTo>
                <a:lnTo>
                  <a:pt x="8380392" y="2419578"/>
                </a:lnTo>
                <a:lnTo>
                  <a:pt x="8414575" y="2388933"/>
                </a:lnTo>
                <a:lnTo>
                  <a:pt x="8445220" y="2354750"/>
                </a:lnTo>
                <a:lnTo>
                  <a:pt x="8472013" y="2317343"/>
                </a:lnTo>
                <a:lnTo>
                  <a:pt x="8494640" y="2277027"/>
                </a:lnTo>
                <a:lnTo>
                  <a:pt x="8512786" y="2234117"/>
                </a:lnTo>
                <a:lnTo>
                  <a:pt x="8526136" y="2188926"/>
                </a:lnTo>
                <a:lnTo>
                  <a:pt x="8534377" y="2141768"/>
                </a:lnTo>
                <a:lnTo>
                  <a:pt x="8537194" y="2092959"/>
                </a:lnTo>
                <a:lnTo>
                  <a:pt x="8537194" y="1046479"/>
                </a:lnTo>
                <a:close/>
              </a:path>
              <a:path w="8537575" h="2512060">
                <a:moveTo>
                  <a:pt x="8118602" y="0"/>
                </a:moveTo>
                <a:lnTo>
                  <a:pt x="4159757" y="0"/>
                </a:lnTo>
                <a:lnTo>
                  <a:pt x="4110949" y="2816"/>
                </a:lnTo>
                <a:lnTo>
                  <a:pt x="4063791" y="11057"/>
                </a:lnTo>
                <a:lnTo>
                  <a:pt x="4018600" y="24407"/>
                </a:lnTo>
                <a:lnTo>
                  <a:pt x="3975690" y="42553"/>
                </a:lnTo>
                <a:lnTo>
                  <a:pt x="3935374" y="65180"/>
                </a:lnTo>
                <a:lnTo>
                  <a:pt x="3897967" y="91973"/>
                </a:lnTo>
                <a:lnTo>
                  <a:pt x="3863784" y="122618"/>
                </a:lnTo>
                <a:lnTo>
                  <a:pt x="3833139" y="156801"/>
                </a:lnTo>
                <a:lnTo>
                  <a:pt x="3806346" y="194208"/>
                </a:lnTo>
                <a:lnTo>
                  <a:pt x="3783719" y="234524"/>
                </a:lnTo>
                <a:lnTo>
                  <a:pt x="3765573" y="277434"/>
                </a:lnTo>
                <a:lnTo>
                  <a:pt x="3752223" y="322625"/>
                </a:lnTo>
                <a:lnTo>
                  <a:pt x="3743982" y="369783"/>
                </a:lnTo>
                <a:lnTo>
                  <a:pt x="3741166" y="418591"/>
                </a:lnTo>
                <a:lnTo>
                  <a:pt x="0" y="1184402"/>
                </a:lnTo>
                <a:lnTo>
                  <a:pt x="3741166" y="1046479"/>
                </a:lnTo>
                <a:lnTo>
                  <a:pt x="8537194" y="1046479"/>
                </a:lnTo>
                <a:lnTo>
                  <a:pt x="8537194" y="418591"/>
                </a:lnTo>
                <a:lnTo>
                  <a:pt x="8534377" y="369783"/>
                </a:lnTo>
                <a:lnTo>
                  <a:pt x="8526136" y="322625"/>
                </a:lnTo>
                <a:lnTo>
                  <a:pt x="8512786" y="277434"/>
                </a:lnTo>
                <a:lnTo>
                  <a:pt x="8494640" y="234524"/>
                </a:lnTo>
                <a:lnTo>
                  <a:pt x="8472013" y="194208"/>
                </a:lnTo>
                <a:lnTo>
                  <a:pt x="8445220" y="156801"/>
                </a:lnTo>
                <a:lnTo>
                  <a:pt x="8414575" y="122618"/>
                </a:lnTo>
                <a:lnTo>
                  <a:pt x="8380392" y="91973"/>
                </a:lnTo>
                <a:lnTo>
                  <a:pt x="8342985" y="65180"/>
                </a:lnTo>
                <a:lnTo>
                  <a:pt x="8302669" y="42553"/>
                </a:lnTo>
                <a:lnTo>
                  <a:pt x="8259759" y="24407"/>
                </a:lnTo>
                <a:lnTo>
                  <a:pt x="8214568" y="11057"/>
                </a:lnTo>
                <a:lnTo>
                  <a:pt x="8167410" y="2816"/>
                </a:lnTo>
                <a:lnTo>
                  <a:pt x="8118602" y="0"/>
                </a:lnTo>
                <a:close/>
              </a:path>
            </a:pathLst>
          </a:custGeom>
          <a:solidFill>
            <a:srgbClr val="B3C2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38070" y="1985772"/>
            <a:ext cx="8537575" cy="2512060"/>
          </a:xfrm>
          <a:custGeom>
            <a:avLst/>
            <a:gdLst/>
            <a:ahLst/>
            <a:cxnLst/>
            <a:rect l="l" t="t" r="r" b="b"/>
            <a:pathLst>
              <a:path w="8537575" h="2512060">
                <a:moveTo>
                  <a:pt x="3741166" y="418591"/>
                </a:moveTo>
                <a:lnTo>
                  <a:pt x="3743982" y="369783"/>
                </a:lnTo>
                <a:lnTo>
                  <a:pt x="3752223" y="322625"/>
                </a:lnTo>
                <a:lnTo>
                  <a:pt x="3765573" y="277434"/>
                </a:lnTo>
                <a:lnTo>
                  <a:pt x="3783719" y="234524"/>
                </a:lnTo>
                <a:lnTo>
                  <a:pt x="3806346" y="194208"/>
                </a:lnTo>
                <a:lnTo>
                  <a:pt x="3833139" y="156801"/>
                </a:lnTo>
                <a:lnTo>
                  <a:pt x="3863784" y="122618"/>
                </a:lnTo>
                <a:lnTo>
                  <a:pt x="3897967" y="91973"/>
                </a:lnTo>
                <a:lnTo>
                  <a:pt x="3935374" y="65180"/>
                </a:lnTo>
                <a:lnTo>
                  <a:pt x="3975690" y="42553"/>
                </a:lnTo>
                <a:lnTo>
                  <a:pt x="4018600" y="24407"/>
                </a:lnTo>
                <a:lnTo>
                  <a:pt x="4063791" y="11057"/>
                </a:lnTo>
                <a:lnTo>
                  <a:pt x="4110949" y="2816"/>
                </a:lnTo>
                <a:lnTo>
                  <a:pt x="4159757" y="0"/>
                </a:lnTo>
                <a:lnTo>
                  <a:pt x="4540504" y="0"/>
                </a:lnTo>
                <a:lnTo>
                  <a:pt x="5739510" y="0"/>
                </a:lnTo>
                <a:lnTo>
                  <a:pt x="8118602" y="0"/>
                </a:lnTo>
                <a:lnTo>
                  <a:pt x="8167410" y="2816"/>
                </a:lnTo>
                <a:lnTo>
                  <a:pt x="8214568" y="11057"/>
                </a:lnTo>
                <a:lnTo>
                  <a:pt x="8259759" y="24407"/>
                </a:lnTo>
                <a:lnTo>
                  <a:pt x="8302669" y="42553"/>
                </a:lnTo>
                <a:lnTo>
                  <a:pt x="8342985" y="65180"/>
                </a:lnTo>
                <a:lnTo>
                  <a:pt x="8380392" y="91973"/>
                </a:lnTo>
                <a:lnTo>
                  <a:pt x="8414575" y="122618"/>
                </a:lnTo>
                <a:lnTo>
                  <a:pt x="8445220" y="156801"/>
                </a:lnTo>
                <a:lnTo>
                  <a:pt x="8472013" y="194208"/>
                </a:lnTo>
                <a:lnTo>
                  <a:pt x="8494640" y="234524"/>
                </a:lnTo>
                <a:lnTo>
                  <a:pt x="8512786" y="277434"/>
                </a:lnTo>
                <a:lnTo>
                  <a:pt x="8526136" y="322625"/>
                </a:lnTo>
                <a:lnTo>
                  <a:pt x="8534377" y="369783"/>
                </a:lnTo>
                <a:lnTo>
                  <a:pt x="8537194" y="418591"/>
                </a:lnTo>
                <a:lnTo>
                  <a:pt x="8537194" y="1046479"/>
                </a:lnTo>
                <a:lnTo>
                  <a:pt x="8537194" y="2092959"/>
                </a:lnTo>
                <a:lnTo>
                  <a:pt x="8534377" y="2141768"/>
                </a:lnTo>
                <a:lnTo>
                  <a:pt x="8526136" y="2188926"/>
                </a:lnTo>
                <a:lnTo>
                  <a:pt x="8512786" y="2234117"/>
                </a:lnTo>
                <a:lnTo>
                  <a:pt x="8494640" y="2277027"/>
                </a:lnTo>
                <a:lnTo>
                  <a:pt x="8472013" y="2317343"/>
                </a:lnTo>
                <a:lnTo>
                  <a:pt x="8445220" y="2354750"/>
                </a:lnTo>
                <a:lnTo>
                  <a:pt x="8414575" y="2388933"/>
                </a:lnTo>
                <a:lnTo>
                  <a:pt x="8380392" y="2419578"/>
                </a:lnTo>
                <a:lnTo>
                  <a:pt x="8342985" y="2446371"/>
                </a:lnTo>
                <a:lnTo>
                  <a:pt x="8302669" y="2468998"/>
                </a:lnTo>
                <a:lnTo>
                  <a:pt x="8259759" y="2487144"/>
                </a:lnTo>
                <a:lnTo>
                  <a:pt x="8214568" y="2500494"/>
                </a:lnTo>
                <a:lnTo>
                  <a:pt x="8167410" y="2508735"/>
                </a:lnTo>
                <a:lnTo>
                  <a:pt x="8118602" y="2511552"/>
                </a:lnTo>
                <a:lnTo>
                  <a:pt x="5739510" y="2511552"/>
                </a:lnTo>
                <a:lnTo>
                  <a:pt x="4540504" y="2511552"/>
                </a:lnTo>
                <a:lnTo>
                  <a:pt x="4159757" y="2511552"/>
                </a:lnTo>
                <a:lnTo>
                  <a:pt x="4110949" y="2508735"/>
                </a:lnTo>
                <a:lnTo>
                  <a:pt x="4063791" y="2500494"/>
                </a:lnTo>
                <a:lnTo>
                  <a:pt x="4018600" y="2487144"/>
                </a:lnTo>
                <a:lnTo>
                  <a:pt x="3975690" y="2468998"/>
                </a:lnTo>
                <a:lnTo>
                  <a:pt x="3935374" y="2446371"/>
                </a:lnTo>
                <a:lnTo>
                  <a:pt x="3897967" y="2419578"/>
                </a:lnTo>
                <a:lnTo>
                  <a:pt x="3863784" y="2388933"/>
                </a:lnTo>
                <a:lnTo>
                  <a:pt x="3833139" y="2354750"/>
                </a:lnTo>
                <a:lnTo>
                  <a:pt x="3806346" y="2317343"/>
                </a:lnTo>
                <a:lnTo>
                  <a:pt x="3783719" y="2277027"/>
                </a:lnTo>
                <a:lnTo>
                  <a:pt x="3765573" y="2234117"/>
                </a:lnTo>
                <a:lnTo>
                  <a:pt x="3752223" y="2188926"/>
                </a:lnTo>
                <a:lnTo>
                  <a:pt x="3743982" y="2141768"/>
                </a:lnTo>
                <a:lnTo>
                  <a:pt x="3741166" y="2092959"/>
                </a:lnTo>
                <a:lnTo>
                  <a:pt x="3741166" y="1046479"/>
                </a:lnTo>
                <a:lnTo>
                  <a:pt x="0" y="1184402"/>
                </a:lnTo>
                <a:lnTo>
                  <a:pt x="3741166" y="418591"/>
                </a:lnTo>
                <a:close/>
              </a:path>
            </a:pathLst>
          </a:custGeom>
          <a:ln w="12191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282054" y="1992121"/>
            <a:ext cx="426148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If a </a:t>
            </a:r>
            <a:r>
              <a:rPr sz="1800" spc="-10" dirty="0">
                <a:latin typeface="Calibri"/>
                <a:cs typeface="Calibri"/>
              </a:rPr>
              <a:t>dataset </a:t>
            </a:r>
            <a:r>
              <a:rPr sz="1800" spc="-5" dirty="0">
                <a:latin typeface="Calibri"/>
                <a:cs typeface="Calibri"/>
              </a:rPr>
              <a:t>is linearly separable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15" dirty="0">
                <a:latin typeface="Calibri"/>
                <a:cs typeface="Calibri"/>
              </a:rPr>
              <a:t>always </a:t>
            </a:r>
            <a:r>
              <a:rPr sz="1800" spc="-5" dirty="0">
                <a:latin typeface="Calibri"/>
                <a:cs typeface="Calibri"/>
              </a:rPr>
              <a:t>find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hyperplane f(x) such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739255" y="2541142"/>
            <a:ext cx="3897629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all </a:t>
            </a:r>
            <a:r>
              <a:rPr sz="1800" spc="-10" dirty="0">
                <a:latin typeface="Calibri"/>
                <a:cs typeface="Calibri"/>
              </a:rPr>
              <a:t>negative </a:t>
            </a:r>
            <a:r>
              <a:rPr sz="1800" spc="-5" dirty="0">
                <a:latin typeface="Calibri"/>
                <a:cs typeface="Calibri"/>
              </a:rPr>
              <a:t>labeled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f(x)&lt;0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all positive labeled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f(x)&gt;0</a:t>
            </a:r>
            <a:endParaRPr sz="18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hyper </a:t>
            </a:r>
            <a:r>
              <a:rPr sz="1800" spc="-5" dirty="0">
                <a:latin typeface="Calibri"/>
                <a:cs typeface="Calibri"/>
              </a:rPr>
              <a:t>plane f(x) is nothing but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linear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spc="-5" dirty="0">
                <a:latin typeface="Calibri"/>
                <a:cs typeface="Calibri"/>
              </a:rPr>
              <a:t>f(x)=w</a:t>
            </a:r>
            <a:r>
              <a:rPr sz="1800" spc="-7" baseline="-20833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7" baseline="-20833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+ w</a:t>
            </a:r>
            <a:r>
              <a:rPr sz="1800" spc="-7" baseline="-20833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7" baseline="-20833" dirty="0">
                <a:latin typeface="Calibri"/>
                <a:cs typeface="Calibri"/>
              </a:rPr>
              <a:t>2</a:t>
            </a:r>
            <a:r>
              <a:rPr sz="1800" spc="-60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+b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f(x)=w</a:t>
            </a:r>
            <a:r>
              <a:rPr sz="1800" spc="-15" baseline="25462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x+b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The </a:t>
            </a:r>
            <a:r>
              <a:rPr spc="-85" dirty="0"/>
              <a:t>SVM</a:t>
            </a:r>
            <a:r>
              <a:rPr spc="-425" dirty="0"/>
              <a:t> </a:t>
            </a:r>
            <a:r>
              <a:rPr spc="-9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441703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1" y="0"/>
                </a:moveTo>
                <a:lnTo>
                  <a:pt x="37719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1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1703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9" y="5083"/>
                </a:lnTo>
                <a:lnTo>
                  <a:pt x="61721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1" y="129540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5336" y="40873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5336" y="40873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7444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2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7444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40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7444" y="3765803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8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2" y="128016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8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7444" y="3765803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8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8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6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9551" y="344424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70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2" y="129539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70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9551" y="344424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70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70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39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7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99335" y="3391408"/>
            <a:ext cx="1111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53183" y="3925823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2" y="129539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3183" y="3925823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39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02079" y="3890771"/>
            <a:ext cx="1060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28544" y="2962655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0" y="129540"/>
                </a:lnTo>
                <a:lnTo>
                  <a:pt x="123443" y="129540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8544" y="2962655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129540"/>
                </a:moveTo>
                <a:lnTo>
                  <a:pt x="61722" y="0"/>
                </a:lnTo>
                <a:lnTo>
                  <a:pt x="123443" y="129540"/>
                </a:lnTo>
                <a:lnTo>
                  <a:pt x="0" y="12954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32176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19" h="128269">
                <a:moveTo>
                  <a:pt x="60960" y="0"/>
                </a:moveTo>
                <a:lnTo>
                  <a:pt x="0" y="128015"/>
                </a:lnTo>
                <a:lnTo>
                  <a:pt x="121919" y="128015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32176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19" h="128269">
                <a:moveTo>
                  <a:pt x="0" y="128015"/>
                </a:moveTo>
                <a:lnTo>
                  <a:pt x="60960" y="0"/>
                </a:lnTo>
                <a:lnTo>
                  <a:pt x="121919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428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3428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36392" y="32842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36392" y="32842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6392" y="30175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36392" y="30175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2467" y="339090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2467" y="339090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86532" y="3370071"/>
            <a:ext cx="1193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4002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4002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76727" y="32308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6"/>
                </a:lnTo>
                <a:lnTo>
                  <a:pt x="123444" y="128016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76727" y="32308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6"/>
                </a:moveTo>
                <a:lnTo>
                  <a:pt x="61722" y="0"/>
                </a:lnTo>
                <a:lnTo>
                  <a:pt x="123444" y="128016"/>
                </a:lnTo>
                <a:lnTo>
                  <a:pt x="0" y="128016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90189" y="3209416"/>
            <a:ext cx="10096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61388" y="2103120"/>
            <a:ext cx="755891" cy="2587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07870" y="2161794"/>
            <a:ext cx="615950" cy="2461260"/>
          </a:xfrm>
          <a:custGeom>
            <a:avLst/>
            <a:gdLst/>
            <a:ahLst/>
            <a:cxnLst/>
            <a:rect l="l" t="t" r="r" b="b"/>
            <a:pathLst>
              <a:path w="615950" h="2461260">
                <a:moveTo>
                  <a:pt x="0" y="0"/>
                </a:moveTo>
                <a:lnTo>
                  <a:pt x="615696" y="24612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47444" y="419404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2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47444" y="419404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1703" y="3712464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9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8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6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8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1703" y="3712464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8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9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8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6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40023" y="25359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40023" y="25359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45764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60960" y="0"/>
                </a:moveTo>
                <a:lnTo>
                  <a:pt x="0" y="128015"/>
                </a:lnTo>
                <a:lnTo>
                  <a:pt x="121920" y="128015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45764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0" y="128015"/>
                </a:moveTo>
                <a:lnTo>
                  <a:pt x="60960" y="0"/>
                </a:lnTo>
                <a:lnTo>
                  <a:pt x="121920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34283" y="28026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34283" y="28026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95500" y="2468892"/>
            <a:ext cx="1359408" cy="545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37994" y="2604642"/>
            <a:ext cx="1027430" cy="279400"/>
          </a:xfrm>
          <a:custGeom>
            <a:avLst/>
            <a:gdLst/>
            <a:ahLst/>
            <a:cxnLst/>
            <a:rect l="l" t="t" r="r" b="b"/>
            <a:pathLst>
              <a:path w="1027429" h="279400">
                <a:moveTo>
                  <a:pt x="100203" y="167386"/>
                </a:moveTo>
                <a:lnTo>
                  <a:pt x="0" y="246634"/>
                </a:lnTo>
                <a:lnTo>
                  <a:pt x="123570" y="279273"/>
                </a:lnTo>
                <a:lnTo>
                  <a:pt x="116595" y="245872"/>
                </a:lnTo>
                <a:lnTo>
                  <a:pt x="97155" y="245872"/>
                </a:lnTo>
                <a:lnTo>
                  <a:pt x="89407" y="208534"/>
                </a:lnTo>
                <a:lnTo>
                  <a:pt x="107988" y="204662"/>
                </a:lnTo>
                <a:lnTo>
                  <a:pt x="100203" y="167386"/>
                </a:lnTo>
                <a:close/>
              </a:path>
              <a:path w="1027429" h="279400">
                <a:moveTo>
                  <a:pt x="107988" y="204662"/>
                </a:moveTo>
                <a:lnTo>
                  <a:pt x="89407" y="208534"/>
                </a:lnTo>
                <a:lnTo>
                  <a:pt x="97155" y="245872"/>
                </a:lnTo>
                <a:lnTo>
                  <a:pt x="115784" y="241990"/>
                </a:lnTo>
                <a:lnTo>
                  <a:pt x="107988" y="204662"/>
                </a:lnTo>
                <a:close/>
              </a:path>
              <a:path w="1027429" h="279400">
                <a:moveTo>
                  <a:pt x="115784" y="241990"/>
                </a:moveTo>
                <a:lnTo>
                  <a:pt x="97155" y="245872"/>
                </a:lnTo>
                <a:lnTo>
                  <a:pt x="116595" y="245872"/>
                </a:lnTo>
                <a:lnTo>
                  <a:pt x="115784" y="241990"/>
                </a:lnTo>
                <a:close/>
              </a:path>
              <a:path w="1027429" h="279400">
                <a:moveTo>
                  <a:pt x="911391" y="37282"/>
                </a:moveTo>
                <a:lnTo>
                  <a:pt x="107988" y="204662"/>
                </a:lnTo>
                <a:lnTo>
                  <a:pt x="115784" y="241990"/>
                </a:lnTo>
                <a:lnTo>
                  <a:pt x="919187" y="74610"/>
                </a:lnTo>
                <a:lnTo>
                  <a:pt x="911391" y="37282"/>
                </a:lnTo>
                <a:close/>
              </a:path>
              <a:path w="1027429" h="279400">
                <a:moveTo>
                  <a:pt x="1026212" y="33401"/>
                </a:moveTo>
                <a:lnTo>
                  <a:pt x="930020" y="33401"/>
                </a:lnTo>
                <a:lnTo>
                  <a:pt x="937768" y="70739"/>
                </a:lnTo>
                <a:lnTo>
                  <a:pt x="919187" y="74610"/>
                </a:lnTo>
                <a:lnTo>
                  <a:pt x="926973" y="111887"/>
                </a:lnTo>
                <a:lnTo>
                  <a:pt x="1026212" y="33401"/>
                </a:lnTo>
                <a:close/>
              </a:path>
              <a:path w="1027429" h="279400">
                <a:moveTo>
                  <a:pt x="930020" y="33401"/>
                </a:moveTo>
                <a:lnTo>
                  <a:pt x="911391" y="37282"/>
                </a:lnTo>
                <a:lnTo>
                  <a:pt x="919187" y="74610"/>
                </a:lnTo>
                <a:lnTo>
                  <a:pt x="937768" y="70739"/>
                </a:lnTo>
                <a:lnTo>
                  <a:pt x="930020" y="33401"/>
                </a:lnTo>
                <a:close/>
              </a:path>
              <a:path w="1027429" h="279400">
                <a:moveTo>
                  <a:pt x="903605" y="0"/>
                </a:moveTo>
                <a:lnTo>
                  <a:pt x="911391" y="37282"/>
                </a:lnTo>
                <a:lnTo>
                  <a:pt x="930020" y="33401"/>
                </a:lnTo>
                <a:lnTo>
                  <a:pt x="1026212" y="33401"/>
                </a:lnTo>
                <a:lnTo>
                  <a:pt x="1027176" y="32639"/>
                </a:lnTo>
                <a:lnTo>
                  <a:pt x="903605" y="0"/>
                </a:lnTo>
                <a:close/>
              </a:path>
            </a:pathLst>
          </a:custGeom>
          <a:solidFill>
            <a:srgbClr val="A4C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475358" y="5099558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99249" y="4872735"/>
            <a:ext cx="4201795" cy="76200"/>
          </a:xfrm>
          <a:custGeom>
            <a:avLst/>
            <a:gdLst/>
            <a:ahLst/>
            <a:cxnLst/>
            <a:rect l="l" t="t" r="r" b="b"/>
            <a:pathLst>
              <a:path w="4201795" h="76200">
                <a:moveTo>
                  <a:pt x="4189185" y="31622"/>
                </a:moveTo>
                <a:lnTo>
                  <a:pt x="4137825" y="31622"/>
                </a:lnTo>
                <a:lnTo>
                  <a:pt x="4137825" y="44322"/>
                </a:lnTo>
                <a:lnTo>
                  <a:pt x="4125167" y="44402"/>
                </a:lnTo>
                <a:lnTo>
                  <a:pt x="4125379" y="76200"/>
                </a:lnTo>
                <a:lnTo>
                  <a:pt x="4201325" y="37591"/>
                </a:lnTo>
                <a:lnTo>
                  <a:pt x="4189185" y="31622"/>
                </a:lnTo>
                <a:close/>
              </a:path>
              <a:path w="4201795" h="76200">
                <a:moveTo>
                  <a:pt x="4125082" y="31702"/>
                </a:moveTo>
                <a:lnTo>
                  <a:pt x="0" y="57531"/>
                </a:lnTo>
                <a:lnTo>
                  <a:pt x="76" y="70231"/>
                </a:lnTo>
                <a:lnTo>
                  <a:pt x="4125167" y="44402"/>
                </a:lnTo>
                <a:lnTo>
                  <a:pt x="4125082" y="31702"/>
                </a:lnTo>
                <a:close/>
              </a:path>
              <a:path w="4201795" h="76200">
                <a:moveTo>
                  <a:pt x="4137825" y="31622"/>
                </a:moveTo>
                <a:lnTo>
                  <a:pt x="4125082" y="31702"/>
                </a:lnTo>
                <a:lnTo>
                  <a:pt x="4125167" y="44402"/>
                </a:lnTo>
                <a:lnTo>
                  <a:pt x="4137825" y="44322"/>
                </a:lnTo>
                <a:lnTo>
                  <a:pt x="4137825" y="31622"/>
                </a:lnTo>
                <a:close/>
              </a:path>
              <a:path w="4201795" h="76200">
                <a:moveTo>
                  <a:pt x="4124871" y="0"/>
                </a:moveTo>
                <a:lnTo>
                  <a:pt x="4125082" y="31702"/>
                </a:lnTo>
                <a:lnTo>
                  <a:pt x="4189185" y="31622"/>
                </a:lnTo>
                <a:lnTo>
                  <a:pt x="4124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3127" y="2010155"/>
            <a:ext cx="76200" cy="3198495"/>
          </a:xfrm>
          <a:custGeom>
            <a:avLst/>
            <a:gdLst/>
            <a:ahLst/>
            <a:cxnLst/>
            <a:rect l="l" t="t" r="r" b="b"/>
            <a:pathLst>
              <a:path w="76200" h="3198495">
                <a:moveTo>
                  <a:pt x="44450" y="63500"/>
                </a:moveTo>
                <a:lnTo>
                  <a:pt x="31750" y="63500"/>
                </a:lnTo>
                <a:lnTo>
                  <a:pt x="31750" y="3197987"/>
                </a:lnTo>
                <a:lnTo>
                  <a:pt x="44450" y="3197987"/>
                </a:lnTo>
                <a:lnTo>
                  <a:pt x="44450" y="63500"/>
                </a:lnTo>
                <a:close/>
              </a:path>
              <a:path w="76200" h="31984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1984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05485" y="3122295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23188" y="40218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697" y="5036"/>
                </a:lnTo>
                <a:lnTo>
                  <a:pt x="18078" y="18764"/>
                </a:lnTo>
                <a:lnTo>
                  <a:pt x="4850" y="39112"/>
                </a:lnTo>
                <a:lnTo>
                  <a:pt x="0" y="64007"/>
                </a:lnTo>
                <a:lnTo>
                  <a:pt x="4850" y="88903"/>
                </a:lnTo>
                <a:lnTo>
                  <a:pt x="18078" y="109251"/>
                </a:lnTo>
                <a:lnTo>
                  <a:pt x="37697" y="122979"/>
                </a:lnTo>
                <a:lnTo>
                  <a:pt x="61721" y="128015"/>
                </a:lnTo>
                <a:lnTo>
                  <a:pt x="85746" y="122979"/>
                </a:lnTo>
                <a:lnTo>
                  <a:pt x="105365" y="109251"/>
                </a:lnTo>
                <a:lnTo>
                  <a:pt x="118593" y="88903"/>
                </a:lnTo>
                <a:lnTo>
                  <a:pt x="123443" y="64007"/>
                </a:lnTo>
                <a:lnTo>
                  <a:pt x="118593" y="39112"/>
                </a:lnTo>
                <a:lnTo>
                  <a:pt x="105365" y="18764"/>
                </a:lnTo>
                <a:lnTo>
                  <a:pt x="85746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23188" y="40218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0" y="39112"/>
                </a:lnTo>
                <a:lnTo>
                  <a:pt x="18078" y="18764"/>
                </a:lnTo>
                <a:lnTo>
                  <a:pt x="37697" y="5036"/>
                </a:lnTo>
                <a:lnTo>
                  <a:pt x="61721" y="0"/>
                </a:lnTo>
                <a:lnTo>
                  <a:pt x="85746" y="5036"/>
                </a:lnTo>
                <a:lnTo>
                  <a:pt x="105365" y="18764"/>
                </a:lnTo>
                <a:lnTo>
                  <a:pt x="118593" y="39112"/>
                </a:lnTo>
                <a:lnTo>
                  <a:pt x="123443" y="64007"/>
                </a:lnTo>
                <a:lnTo>
                  <a:pt x="118593" y="88903"/>
                </a:lnTo>
                <a:lnTo>
                  <a:pt x="105365" y="109251"/>
                </a:lnTo>
                <a:lnTo>
                  <a:pt x="85746" y="122979"/>
                </a:lnTo>
                <a:lnTo>
                  <a:pt x="61721" y="128015"/>
                </a:lnTo>
                <a:lnTo>
                  <a:pt x="37697" y="122979"/>
                </a:lnTo>
                <a:lnTo>
                  <a:pt x="18078" y="109251"/>
                </a:lnTo>
                <a:lnTo>
                  <a:pt x="4850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26819" y="412851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697" y="5036"/>
                </a:lnTo>
                <a:lnTo>
                  <a:pt x="18078" y="18764"/>
                </a:lnTo>
                <a:lnTo>
                  <a:pt x="4850" y="39112"/>
                </a:lnTo>
                <a:lnTo>
                  <a:pt x="0" y="64007"/>
                </a:lnTo>
                <a:lnTo>
                  <a:pt x="4850" y="88903"/>
                </a:lnTo>
                <a:lnTo>
                  <a:pt x="18078" y="109251"/>
                </a:lnTo>
                <a:lnTo>
                  <a:pt x="37697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6819" y="412851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0" y="39112"/>
                </a:lnTo>
                <a:lnTo>
                  <a:pt x="18078" y="18764"/>
                </a:lnTo>
                <a:lnTo>
                  <a:pt x="37697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697" y="122979"/>
                </a:lnTo>
                <a:lnTo>
                  <a:pt x="18078" y="109251"/>
                </a:lnTo>
                <a:lnTo>
                  <a:pt x="4850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28927" y="3806952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1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70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1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70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28927" y="3806952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70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1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70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1" y="129540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7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28927" y="423519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28927" y="423519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23188" y="3753611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1" y="0"/>
                </a:moveTo>
                <a:lnTo>
                  <a:pt x="37697" y="5083"/>
                </a:lnTo>
                <a:lnTo>
                  <a:pt x="18078" y="18954"/>
                </a:lnTo>
                <a:lnTo>
                  <a:pt x="4850" y="39540"/>
                </a:lnTo>
                <a:lnTo>
                  <a:pt x="0" y="64769"/>
                </a:lnTo>
                <a:lnTo>
                  <a:pt x="4850" y="89999"/>
                </a:lnTo>
                <a:lnTo>
                  <a:pt x="18078" y="110585"/>
                </a:lnTo>
                <a:lnTo>
                  <a:pt x="37697" y="124456"/>
                </a:lnTo>
                <a:lnTo>
                  <a:pt x="61721" y="129539"/>
                </a:lnTo>
                <a:lnTo>
                  <a:pt x="85746" y="124456"/>
                </a:lnTo>
                <a:lnTo>
                  <a:pt x="105365" y="110585"/>
                </a:lnTo>
                <a:lnTo>
                  <a:pt x="118593" y="89999"/>
                </a:lnTo>
                <a:lnTo>
                  <a:pt x="123443" y="64769"/>
                </a:lnTo>
                <a:lnTo>
                  <a:pt x="118593" y="39540"/>
                </a:lnTo>
                <a:lnTo>
                  <a:pt x="105365" y="18954"/>
                </a:lnTo>
                <a:lnTo>
                  <a:pt x="85746" y="5083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23188" y="3753611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0" y="39540"/>
                </a:lnTo>
                <a:lnTo>
                  <a:pt x="18078" y="18954"/>
                </a:lnTo>
                <a:lnTo>
                  <a:pt x="37697" y="5083"/>
                </a:lnTo>
                <a:lnTo>
                  <a:pt x="61721" y="0"/>
                </a:lnTo>
                <a:lnTo>
                  <a:pt x="85746" y="5083"/>
                </a:lnTo>
                <a:lnTo>
                  <a:pt x="105365" y="18954"/>
                </a:lnTo>
                <a:lnTo>
                  <a:pt x="118593" y="39540"/>
                </a:lnTo>
                <a:lnTo>
                  <a:pt x="123443" y="64769"/>
                </a:lnTo>
                <a:lnTo>
                  <a:pt x="118593" y="89999"/>
                </a:lnTo>
                <a:lnTo>
                  <a:pt x="105365" y="110585"/>
                </a:lnTo>
                <a:lnTo>
                  <a:pt x="85746" y="124456"/>
                </a:lnTo>
                <a:lnTo>
                  <a:pt x="61721" y="129539"/>
                </a:lnTo>
                <a:lnTo>
                  <a:pt x="37697" y="124456"/>
                </a:lnTo>
                <a:lnTo>
                  <a:pt x="18078" y="110585"/>
                </a:lnTo>
                <a:lnTo>
                  <a:pt x="4850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82111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82111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85744" y="308610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60959" y="0"/>
                </a:moveTo>
                <a:lnTo>
                  <a:pt x="0" y="128015"/>
                </a:lnTo>
                <a:lnTo>
                  <a:pt x="121919" y="128015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85744" y="308610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0" y="128015"/>
                </a:moveTo>
                <a:lnTo>
                  <a:pt x="60959" y="0"/>
                </a:lnTo>
                <a:lnTo>
                  <a:pt x="121919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87852" y="29260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6"/>
                </a:lnTo>
                <a:lnTo>
                  <a:pt x="123444" y="128016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87852" y="29260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6"/>
                </a:moveTo>
                <a:lnTo>
                  <a:pt x="61722" y="0"/>
                </a:lnTo>
                <a:lnTo>
                  <a:pt x="123444" y="128016"/>
                </a:lnTo>
                <a:lnTo>
                  <a:pt x="0" y="128016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89959" y="244449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89959" y="244449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95700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4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95700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4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85744" y="2711195"/>
            <a:ext cx="121920" cy="129539"/>
          </a:xfrm>
          <a:custGeom>
            <a:avLst/>
            <a:gdLst/>
            <a:ahLst/>
            <a:cxnLst/>
            <a:rect l="l" t="t" r="r" b="b"/>
            <a:pathLst>
              <a:path w="121920" h="129539">
                <a:moveTo>
                  <a:pt x="60959" y="0"/>
                </a:moveTo>
                <a:lnTo>
                  <a:pt x="0" y="129539"/>
                </a:lnTo>
                <a:lnTo>
                  <a:pt x="121919" y="12953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85744" y="2711195"/>
            <a:ext cx="121920" cy="129539"/>
          </a:xfrm>
          <a:custGeom>
            <a:avLst/>
            <a:gdLst/>
            <a:ahLst/>
            <a:cxnLst/>
            <a:rect l="l" t="t" r="r" b="b"/>
            <a:pathLst>
              <a:path w="121920" h="129539">
                <a:moveTo>
                  <a:pt x="0" y="129539"/>
                </a:moveTo>
                <a:lnTo>
                  <a:pt x="60959" y="0"/>
                </a:lnTo>
                <a:lnTo>
                  <a:pt x="121919" y="129539"/>
                </a:lnTo>
                <a:lnTo>
                  <a:pt x="0" y="12953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50998" y="2444495"/>
            <a:ext cx="6901815" cy="1289685"/>
          </a:xfrm>
          <a:custGeom>
            <a:avLst/>
            <a:gdLst/>
            <a:ahLst/>
            <a:cxnLst/>
            <a:rect l="l" t="t" r="r" b="b"/>
            <a:pathLst>
              <a:path w="6901815" h="1289685">
                <a:moveTo>
                  <a:pt x="6686550" y="0"/>
                </a:moveTo>
                <a:lnTo>
                  <a:pt x="3323081" y="0"/>
                </a:lnTo>
                <a:lnTo>
                  <a:pt x="3273829" y="5678"/>
                </a:lnTo>
                <a:lnTo>
                  <a:pt x="3228607" y="21851"/>
                </a:lnTo>
                <a:lnTo>
                  <a:pt x="3188707" y="47226"/>
                </a:lnTo>
                <a:lnTo>
                  <a:pt x="3155424" y="80509"/>
                </a:lnTo>
                <a:lnTo>
                  <a:pt x="3130049" y="120409"/>
                </a:lnTo>
                <a:lnTo>
                  <a:pt x="3113876" y="165631"/>
                </a:lnTo>
                <a:lnTo>
                  <a:pt x="3108198" y="214883"/>
                </a:lnTo>
                <a:lnTo>
                  <a:pt x="0" y="395731"/>
                </a:lnTo>
                <a:lnTo>
                  <a:pt x="3108198" y="537209"/>
                </a:lnTo>
                <a:lnTo>
                  <a:pt x="3108198" y="1074419"/>
                </a:lnTo>
                <a:lnTo>
                  <a:pt x="3113876" y="1123672"/>
                </a:lnTo>
                <a:lnTo>
                  <a:pt x="3130049" y="1168894"/>
                </a:lnTo>
                <a:lnTo>
                  <a:pt x="3155424" y="1208794"/>
                </a:lnTo>
                <a:lnTo>
                  <a:pt x="3188707" y="1242077"/>
                </a:lnTo>
                <a:lnTo>
                  <a:pt x="3228607" y="1267452"/>
                </a:lnTo>
                <a:lnTo>
                  <a:pt x="3273829" y="1283625"/>
                </a:lnTo>
                <a:lnTo>
                  <a:pt x="3323081" y="1289303"/>
                </a:lnTo>
                <a:lnTo>
                  <a:pt x="6686550" y="1289303"/>
                </a:lnTo>
                <a:lnTo>
                  <a:pt x="6735802" y="1283625"/>
                </a:lnTo>
                <a:lnTo>
                  <a:pt x="6781024" y="1267452"/>
                </a:lnTo>
                <a:lnTo>
                  <a:pt x="6820924" y="1242077"/>
                </a:lnTo>
                <a:lnTo>
                  <a:pt x="6854207" y="1208794"/>
                </a:lnTo>
                <a:lnTo>
                  <a:pt x="6879582" y="1168894"/>
                </a:lnTo>
                <a:lnTo>
                  <a:pt x="6895755" y="1123672"/>
                </a:lnTo>
                <a:lnTo>
                  <a:pt x="6901433" y="1074419"/>
                </a:lnTo>
                <a:lnTo>
                  <a:pt x="6901433" y="214883"/>
                </a:lnTo>
                <a:lnTo>
                  <a:pt x="6895755" y="165631"/>
                </a:lnTo>
                <a:lnTo>
                  <a:pt x="6879582" y="120409"/>
                </a:lnTo>
                <a:lnTo>
                  <a:pt x="6854207" y="80509"/>
                </a:lnTo>
                <a:lnTo>
                  <a:pt x="6820924" y="47226"/>
                </a:lnTo>
                <a:lnTo>
                  <a:pt x="6781024" y="21851"/>
                </a:lnTo>
                <a:lnTo>
                  <a:pt x="6735802" y="5678"/>
                </a:lnTo>
                <a:lnTo>
                  <a:pt x="6686550" y="0"/>
                </a:lnTo>
                <a:close/>
              </a:path>
            </a:pathLst>
          </a:custGeom>
          <a:solidFill>
            <a:srgbClr val="B3C2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056757" y="2663316"/>
            <a:ext cx="3195955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Given that plane, </a:t>
            </a:r>
            <a:r>
              <a:rPr sz="1800" spc="-10" dirty="0">
                <a:latin typeface="Calibri"/>
                <a:cs typeface="Calibri"/>
              </a:rPr>
              <a:t>we can calculate 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distance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15" dirty="0">
                <a:latin typeface="Calibri"/>
                <a:cs typeface="Calibri"/>
              </a:rPr>
              <a:t>data  </a:t>
            </a:r>
            <a:r>
              <a:rPr sz="1800" spc="-10" dirty="0">
                <a:latin typeface="Calibri"/>
                <a:cs typeface="Calibri"/>
              </a:rPr>
              <a:t>vector(point)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425317"/>
            <a:ext cx="312293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95" dirty="0">
                <a:solidFill>
                  <a:srgbClr val="17406C"/>
                </a:solidFill>
                <a:latin typeface="Cambria"/>
                <a:cs typeface="Cambria"/>
              </a:rPr>
              <a:t>Contents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The </a:t>
            </a:r>
            <a:r>
              <a:rPr spc="-85" dirty="0"/>
              <a:t>SVM</a:t>
            </a:r>
            <a:r>
              <a:rPr spc="-425" dirty="0"/>
              <a:t> </a:t>
            </a:r>
            <a:r>
              <a:rPr spc="-9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441703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1" y="0"/>
                </a:moveTo>
                <a:lnTo>
                  <a:pt x="37719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1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1703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9" y="5083"/>
                </a:lnTo>
                <a:lnTo>
                  <a:pt x="61721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1" y="129540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5336" y="40873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5336" y="40873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7444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2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7444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40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7444" y="3765803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8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2" y="128016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8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7444" y="3765803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8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8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6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9551" y="344424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70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2" y="129539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70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9551" y="344424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70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70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39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7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99335" y="3391408"/>
            <a:ext cx="1111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53183" y="3925823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2" y="129539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3183" y="3925823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39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02079" y="3890771"/>
            <a:ext cx="1060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28544" y="2962655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0" y="129540"/>
                </a:lnTo>
                <a:lnTo>
                  <a:pt x="123443" y="129540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8544" y="2962655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129540"/>
                </a:moveTo>
                <a:lnTo>
                  <a:pt x="61722" y="0"/>
                </a:lnTo>
                <a:lnTo>
                  <a:pt x="123443" y="129540"/>
                </a:lnTo>
                <a:lnTo>
                  <a:pt x="0" y="12954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32176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19" h="128269">
                <a:moveTo>
                  <a:pt x="60960" y="0"/>
                </a:moveTo>
                <a:lnTo>
                  <a:pt x="0" y="128015"/>
                </a:lnTo>
                <a:lnTo>
                  <a:pt x="121919" y="128015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32176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19" h="128269">
                <a:moveTo>
                  <a:pt x="0" y="128015"/>
                </a:moveTo>
                <a:lnTo>
                  <a:pt x="60960" y="0"/>
                </a:lnTo>
                <a:lnTo>
                  <a:pt x="121919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428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3428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36392" y="32842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36392" y="32842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6392" y="30175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36392" y="30175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2467" y="339090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2467" y="339090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86532" y="3370071"/>
            <a:ext cx="1193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4002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4002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76727" y="32308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6"/>
                </a:lnTo>
                <a:lnTo>
                  <a:pt x="123444" y="128016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76727" y="32308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6"/>
                </a:moveTo>
                <a:lnTo>
                  <a:pt x="61722" y="0"/>
                </a:lnTo>
                <a:lnTo>
                  <a:pt x="123444" y="128016"/>
                </a:lnTo>
                <a:lnTo>
                  <a:pt x="0" y="128016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90189" y="3209416"/>
            <a:ext cx="10096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61388" y="2103120"/>
            <a:ext cx="755891" cy="2587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07870" y="2161794"/>
            <a:ext cx="615950" cy="2461260"/>
          </a:xfrm>
          <a:custGeom>
            <a:avLst/>
            <a:gdLst/>
            <a:ahLst/>
            <a:cxnLst/>
            <a:rect l="l" t="t" r="r" b="b"/>
            <a:pathLst>
              <a:path w="615950" h="2461260">
                <a:moveTo>
                  <a:pt x="0" y="0"/>
                </a:moveTo>
                <a:lnTo>
                  <a:pt x="615696" y="24612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47444" y="419404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2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47444" y="419404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1703" y="3712464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9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8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6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8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1703" y="3712464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8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9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8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6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40023" y="25359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40023" y="25359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45764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60960" y="0"/>
                </a:moveTo>
                <a:lnTo>
                  <a:pt x="0" y="128015"/>
                </a:lnTo>
                <a:lnTo>
                  <a:pt x="121920" y="128015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45764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0" y="128015"/>
                </a:moveTo>
                <a:lnTo>
                  <a:pt x="60960" y="0"/>
                </a:lnTo>
                <a:lnTo>
                  <a:pt x="121920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34283" y="28026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34283" y="28026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93519" y="2267711"/>
            <a:ext cx="615950" cy="2461260"/>
          </a:xfrm>
          <a:custGeom>
            <a:avLst/>
            <a:gdLst/>
            <a:ahLst/>
            <a:cxnLst/>
            <a:rect l="l" t="t" r="r" b="b"/>
            <a:pathLst>
              <a:path w="615950" h="2461260">
                <a:moveTo>
                  <a:pt x="0" y="0"/>
                </a:moveTo>
                <a:lnTo>
                  <a:pt x="615696" y="246126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20695" y="2054351"/>
            <a:ext cx="615950" cy="2459990"/>
          </a:xfrm>
          <a:custGeom>
            <a:avLst/>
            <a:gdLst/>
            <a:ahLst/>
            <a:cxnLst/>
            <a:rect l="l" t="t" r="r" b="b"/>
            <a:pathLst>
              <a:path w="615950" h="2459990">
                <a:moveTo>
                  <a:pt x="0" y="0"/>
                </a:moveTo>
                <a:lnTo>
                  <a:pt x="615696" y="2459736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7088" y="3443859"/>
            <a:ext cx="1027430" cy="257810"/>
          </a:xfrm>
          <a:custGeom>
            <a:avLst/>
            <a:gdLst/>
            <a:ahLst/>
            <a:cxnLst/>
            <a:rect l="l" t="t" r="r" b="b"/>
            <a:pathLst>
              <a:path w="1027430" h="257810">
                <a:moveTo>
                  <a:pt x="66801" y="182879"/>
                </a:moveTo>
                <a:lnTo>
                  <a:pt x="0" y="235711"/>
                </a:lnTo>
                <a:lnTo>
                  <a:pt x="82423" y="257428"/>
                </a:lnTo>
                <a:lnTo>
                  <a:pt x="76462" y="228980"/>
                </a:lnTo>
                <a:lnTo>
                  <a:pt x="63500" y="228980"/>
                </a:lnTo>
                <a:lnTo>
                  <a:pt x="60832" y="216534"/>
                </a:lnTo>
                <a:lnTo>
                  <a:pt x="73309" y="213935"/>
                </a:lnTo>
                <a:lnTo>
                  <a:pt x="66801" y="182879"/>
                </a:lnTo>
                <a:close/>
              </a:path>
              <a:path w="1027430" h="257810">
                <a:moveTo>
                  <a:pt x="73309" y="213935"/>
                </a:moveTo>
                <a:lnTo>
                  <a:pt x="60832" y="216534"/>
                </a:lnTo>
                <a:lnTo>
                  <a:pt x="63500" y="228980"/>
                </a:lnTo>
                <a:lnTo>
                  <a:pt x="75919" y="226393"/>
                </a:lnTo>
                <a:lnTo>
                  <a:pt x="73309" y="213935"/>
                </a:lnTo>
                <a:close/>
              </a:path>
              <a:path w="1027430" h="257810">
                <a:moveTo>
                  <a:pt x="75919" y="226393"/>
                </a:moveTo>
                <a:lnTo>
                  <a:pt x="63500" y="228980"/>
                </a:lnTo>
                <a:lnTo>
                  <a:pt x="76462" y="228980"/>
                </a:lnTo>
                <a:lnTo>
                  <a:pt x="75919" y="226393"/>
                </a:lnTo>
                <a:close/>
              </a:path>
              <a:path w="1027430" h="257810">
                <a:moveTo>
                  <a:pt x="951256" y="31035"/>
                </a:moveTo>
                <a:lnTo>
                  <a:pt x="73309" y="213935"/>
                </a:lnTo>
                <a:lnTo>
                  <a:pt x="75919" y="226393"/>
                </a:lnTo>
                <a:lnTo>
                  <a:pt x="953866" y="43493"/>
                </a:lnTo>
                <a:lnTo>
                  <a:pt x="951256" y="31035"/>
                </a:lnTo>
                <a:close/>
              </a:path>
              <a:path w="1027430" h="257810">
                <a:moveTo>
                  <a:pt x="1018665" y="28448"/>
                </a:moveTo>
                <a:lnTo>
                  <a:pt x="963676" y="28448"/>
                </a:lnTo>
                <a:lnTo>
                  <a:pt x="966343" y="40893"/>
                </a:lnTo>
                <a:lnTo>
                  <a:pt x="953866" y="43493"/>
                </a:lnTo>
                <a:lnTo>
                  <a:pt x="960374" y="74549"/>
                </a:lnTo>
                <a:lnTo>
                  <a:pt x="1018665" y="28448"/>
                </a:lnTo>
                <a:close/>
              </a:path>
              <a:path w="1027430" h="257810">
                <a:moveTo>
                  <a:pt x="963676" y="28448"/>
                </a:moveTo>
                <a:lnTo>
                  <a:pt x="951256" y="31035"/>
                </a:lnTo>
                <a:lnTo>
                  <a:pt x="953866" y="43493"/>
                </a:lnTo>
                <a:lnTo>
                  <a:pt x="966343" y="40893"/>
                </a:lnTo>
                <a:lnTo>
                  <a:pt x="963676" y="28448"/>
                </a:lnTo>
                <a:close/>
              </a:path>
              <a:path w="1027430" h="257810">
                <a:moveTo>
                  <a:pt x="944753" y="0"/>
                </a:moveTo>
                <a:lnTo>
                  <a:pt x="951256" y="31035"/>
                </a:lnTo>
                <a:lnTo>
                  <a:pt x="963676" y="28448"/>
                </a:lnTo>
                <a:lnTo>
                  <a:pt x="1018665" y="28448"/>
                </a:lnTo>
                <a:lnTo>
                  <a:pt x="1027176" y="21716"/>
                </a:lnTo>
                <a:lnTo>
                  <a:pt x="944753" y="0"/>
                </a:lnTo>
                <a:close/>
              </a:path>
            </a:pathLst>
          </a:custGeom>
          <a:solidFill>
            <a:srgbClr val="F4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475358" y="5099558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99249" y="4872735"/>
            <a:ext cx="4201795" cy="76200"/>
          </a:xfrm>
          <a:custGeom>
            <a:avLst/>
            <a:gdLst/>
            <a:ahLst/>
            <a:cxnLst/>
            <a:rect l="l" t="t" r="r" b="b"/>
            <a:pathLst>
              <a:path w="4201795" h="76200">
                <a:moveTo>
                  <a:pt x="4189185" y="31622"/>
                </a:moveTo>
                <a:lnTo>
                  <a:pt x="4137825" y="31622"/>
                </a:lnTo>
                <a:lnTo>
                  <a:pt x="4137825" y="44322"/>
                </a:lnTo>
                <a:lnTo>
                  <a:pt x="4125167" y="44402"/>
                </a:lnTo>
                <a:lnTo>
                  <a:pt x="4125379" y="76200"/>
                </a:lnTo>
                <a:lnTo>
                  <a:pt x="4201325" y="37591"/>
                </a:lnTo>
                <a:lnTo>
                  <a:pt x="4189185" y="31622"/>
                </a:lnTo>
                <a:close/>
              </a:path>
              <a:path w="4201795" h="76200">
                <a:moveTo>
                  <a:pt x="4125082" y="31702"/>
                </a:moveTo>
                <a:lnTo>
                  <a:pt x="0" y="57531"/>
                </a:lnTo>
                <a:lnTo>
                  <a:pt x="76" y="70231"/>
                </a:lnTo>
                <a:lnTo>
                  <a:pt x="4125167" y="44402"/>
                </a:lnTo>
                <a:lnTo>
                  <a:pt x="4125082" y="31702"/>
                </a:lnTo>
                <a:close/>
              </a:path>
              <a:path w="4201795" h="76200">
                <a:moveTo>
                  <a:pt x="4137825" y="31622"/>
                </a:moveTo>
                <a:lnTo>
                  <a:pt x="4125082" y="31702"/>
                </a:lnTo>
                <a:lnTo>
                  <a:pt x="4125167" y="44402"/>
                </a:lnTo>
                <a:lnTo>
                  <a:pt x="4137825" y="44322"/>
                </a:lnTo>
                <a:lnTo>
                  <a:pt x="4137825" y="31622"/>
                </a:lnTo>
                <a:close/>
              </a:path>
              <a:path w="4201795" h="76200">
                <a:moveTo>
                  <a:pt x="4124871" y="0"/>
                </a:moveTo>
                <a:lnTo>
                  <a:pt x="4125082" y="31702"/>
                </a:lnTo>
                <a:lnTo>
                  <a:pt x="4189185" y="31622"/>
                </a:lnTo>
                <a:lnTo>
                  <a:pt x="4124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3127" y="2010155"/>
            <a:ext cx="76200" cy="3198495"/>
          </a:xfrm>
          <a:custGeom>
            <a:avLst/>
            <a:gdLst/>
            <a:ahLst/>
            <a:cxnLst/>
            <a:rect l="l" t="t" r="r" b="b"/>
            <a:pathLst>
              <a:path w="76200" h="3198495">
                <a:moveTo>
                  <a:pt x="44450" y="63500"/>
                </a:moveTo>
                <a:lnTo>
                  <a:pt x="31750" y="63500"/>
                </a:lnTo>
                <a:lnTo>
                  <a:pt x="31750" y="3197987"/>
                </a:lnTo>
                <a:lnTo>
                  <a:pt x="44450" y="3197987"/>
                </a:lnTo>
                <a:lnTo>
                  <a:pt x="44450" y="63500"/>
                </a:lnTo>
                <a:close/>
              </a:path>
              <a:path w="76200" h="31984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1984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5485" y="3122295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498853" y="2020061"/>
            <a:ext cx="1653539" cy="2714625"/>
          </a:xfrm>
          <a:custGeom>
            <a:avLst/>
            <a:gdLst/>
            <a:ahLst/>
            <a:cxnLst/>
            <a:rect l="l" t="t" r="r" b="b"/>
            <a:pathLst>
              <a:path w="1653539" h="2714625">
                <a:moveTo>
                  <a:pt x="1013968" y="0"/>
                </a:moveTo>
                <a:lnTo>
                  <a:pt x="0" y="251967"/>
                </a:lnTo>
                <a:lnTo>
                  <a:pt x="616204" y="2714244"/>
                </a:lnTo>
                <a:lnTo>
                  <a:pt x="1653539" y="2486660"/>
                </a:lnTo>
                <a:lnTo>
                  <a:pt x="1013968" y="0"/>
                </a:lnTo>
                <a:close/>
              </a:path>
            </a:pathLst>
          </a:custGeom>
          <a:solidFill>
            <a:srgbClr val="00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23188" y="40218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697" y="5036"/>
                </a:lnTo>
                <a:lnTo>
                  <a:pt x="18078" y="18764"/>
                </a:lnTo>
                <a:lnTo>
                  <a:pt x="4850" y="39112"/>
                </a:lnTo>
                <a:lnTo>
                  <a:pt x="0" y="64007"/>
                </a:lnTo>
                <a:lnTo>
                  <a:pt x="4850" y="88903"/>
                </a:lnTo>
                <a:lnTo>
                  <a:pt x="18078" y="109251"/>
                </a:lnTo>
                <a:lnTo>
                  <a:pt x="37697" y="122979"/>
                </a:lnTo>
                <a:lnTo>
                  <a:pt x="61721" y="128015"/>
                </a:lnTo>
                <a:lnTo>
                  <a:pt x="85746" y="122979"/>
                </a:lnTo>
                <a:lnTo>
                  <a:pt x="105365" y="109251"/>
                </a:lnTo>
                <a:lnTo>
                  <a:pt x="118593" y="88903"/>
                </a:lnTo>
                <a:lnTo>
                  <a:pt x="123443" y="64007"/>
                </a:lnTo>
                <a:lnTo>
                  <a:pt x="118593" y="39112"/>
                </a:lnTo>
                <a:lnTo>
                  <a:pt x="105365" y="18764"/>
                </a:lnTo>
                <a:lnTo>
                  <a:pt x="85746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23188" y="40218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0" y="39112"/>
                </a:lnTo>
                <a:lnTo>
                  <a:pt x="18078" y="18764"/>
                </a:lnTo>
                <a:lnTo>
                  <a:pt x="37697" y="5036"/>
                </a:lnTo>
                <a:lnTo>
                  <a:pt x="61721" y="0"/>
                </a:lnTo>
                <a:lnTo>
                  <a:pt x="85746" y="5036"/>
                </a:lnTo>
                <a:lnTo>
                  <a:pt x="105365" y="18764"/>
                </a:lnTo>
                <a:lnTo>
                  <a:pt x="118593" y="39112"/>
                </a:lnTo>
                <a:lnTo>
                  <a:pt x="123443" y="64007"/>
                </a:lnTo>
                <a:lnTo>
                  <a:pt x="118593" y="88903"/>
                </a:lnTo>
                <a:lnTo>
                  <a:pt x="105365" y="109251"/>
                </a:lnTo>
                <a:lnTo>
                  <a:pt x="85746" y="122979"/>
                </a:lnTo>
                <a:lnTo>
                  <a:pt x="61721" y="128015"/>
                </a:lnTo>
                <a:lnTo>
                  <a:pt x="37697" y="122979"/>
                </a:lnTo>
                <a:lnTo>
                  <a:pt x="18078" y="109251"/>
                </a:lnTo>
                <a:lnTo>
                  <a:pt x="4850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26819" y="412851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697" y="5036"/>
                </a:lnTo>
                <a:lnTo>
                  <a:pt x="18078" y="18764"/>
                </a:lnTo>
                <a:lnTo>
                  <a:pt x="4850" y="39112"/>
                </a:lnTo>
                <a:lnTo>
                  <a:pt x="0" y="64007"/>
                </a:lnTo>
                <a:lnTo>
                  <a:pt x="4850" y="88903"/>
                </a:lnTo>
                <a:lnTo>
                  <a:pt x="18078" y="109251"/>
                </a:lnTo>
                <a:lnTo>
                  <a:pt x="37697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26819" y="412851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0" y="39112"/>
                </a:lnTo>
                <a:lnTo>
                  <a:pt x="18078" y="18764"/>
                </a:lnTo>
                <a:lnTo>
                  <a:pt x="37697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697" y="122979"/>
                </a:lnTo>
                <a:lnTo>
                  <a:pt x="18078" y="109251"/>
                </a:lnTo>
                <a:lnTo>
                  <a:pt x="4850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28927" y="3806952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1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70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1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70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28927" y="3806952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70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1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70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1" y="129540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7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28927" y="423519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28927" y="423519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23188" y="3753611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1" y="0"/>
                </a:moveTo>
                <a:lnTo>
                  <a:pt x="37697" y="5083"/>
                </a:lnTo>
                <a:lnTo>
                  <a:pt x="18078" y="18954"/>
                </a:lnTo>
                <a:lnTo>
                  <a:pt x="4850" y="39540"/>
                </a:lnTo>
                <a:lnTo>
                  <a:pt x="0" y="64769"/>
                </a:lnTo>
                <a:lnTo>
                  <a:pt x="4850" y="89999"/>
                </a:lnTo>
                <a:lnTo>
                  <a:pt x="18078" y="110585"/>
                </a:lnTo>
                <a:lnTo>
                  <a:pt x="37697" y="124456"/>
                </a:lnTo>
                <a:lnTo>
                  <a:pt x="61721" y="129539"/>
                </a:lnTo>
                <a:lnTo>
                  <a:pt x="85746" y="124456"/>
                </a:lnTo>
                <a:lnTo>
                  <a:pt x="105365" y="110585"/>
                </a:lnTo>
                <a:lnTo>
                  <a:pt x="118593" y="89999"/>
                </a:lnTo>
                <a:lnTo>
                  <a:pt x="123443" y="64769"/>
                </a:lnTo>
                <a:lnTo>
                  <a:pt x="118593" y="39540"/>
                </a:lnTo>
                <a:lnTo>
                  <a:pt x="105365" y="18954"/>
                </a:lnTo>
                <a:lnTo>
                  <a:pt x="85746" y="5083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3188" y="3753611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0" y="39540"/>
                </a:lnTo>
                <a:lnTo>
                  <a:pt x="18078" y="18954"/>
                </a:lnTo>
                <a:lnTo>
                  <a:pt x="37697" y="5083"/>
                </a:lnTo>
                <a:lnTo>
                  <a:pt x="61721" y="0"/>
                </a:lnTo>
                <a:lnTo>
                  <a:pt x="85746" y="5083"/>
                </a:lnTo>
                <a:lnTo>
                  <a:pt x="105365" y="18954"/>
                </a:lnTo>
                <a:lnTo>
                  <a:pt x="118593" y="39540"/>
                </a:lnTo>
                <a:lnTo>
                  <a:pt x="123443" y="64769"/>
                </a:lnTo>
                <a:lnTo>
                  <a:pt x="118593" y="89999"/>
                </a:lnTo>
                <a:lnTo>
                  <a:pt x="105365" y="110585"/>
                </a:lnTo>
                <a:lnTo>
                  <a:pt x="85746" y="124456"/>
                </a:lnTo>
                <a:lnTo>
                  <a:pt x="61721" y="129539"/>
                </a:lnTo>
                <a:lnTo>
                  <a:pt x="37697" y="124456"/>
                </a:lnTo>
                <a:lnTo>
                  <a:pt x="18078" y="110585"/>
                </a:lnTo>
                <a:lnTo>
                  <a:pt x="4850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82111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82111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85744" y="308610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60959" y="0"/>
                </a:moveTo>
                <a:lnTo>
                  <a:pt x="0" y="128015"/>
                </a:lnTo>
                <a:lnTo>
                  <a:pt x="121919" y="128015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85744" y="308610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0" y="128015"/>
                </a:moveTo>
                <a:lnTo>
                  <a:pt x="60959" y="0"/>
                </a:lnTo>
                <a:lnTo>
                  <a:pt x="121919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87852" y="29260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6"/>
                </a:lnTo>
                <a:lnTo>
                  <a:pt x="123444" y="128016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87852" y="29260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6"/>
                </a:moveTo>
                <a:lnTo>
                  <a:pt x="61722" y="0"/>
                </a:lnTo>
                <a:lnTo>
                  <a:pt x="123444" y="128016"/>
                </a:lnTo>
                <a:lnTo>
                  <a:pt x="0" y="128016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89959" y="244449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89959" y="244449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95700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4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95700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4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85744" y="2711195"/>
            <a:ext cx="121920" cy="129539"/>
          </a:xfrm>
          <a:custGeom>
            <a:avLst/>
            <a:gdLst/>
            <a:ahLst/>
            <a:cxnLst/>
            <a:rect l="l" t="t" r="r" b="b"/>
            <a:pathLst>
              <a:path w="121920" h="129539">
                <a:moveTo>
                  <a:pt x="60959" y="0"/>
                </a:moveTo>
                <a:lnTo>
                  <a:pt x="0" y="129539"/>
                </a:lnTo>
                <a:lnTo>
                  <a:pt x="121919" y="12953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85744" y="2711195"/>
            <a:ext cx="121920" cy="129539"/>
          </a:xfrm>
          <a:custGeom>
            <a:avLst/>
            <a:gdLst/>
            <a:ahLst/>
            <a:cxnLst/>
            <a:rect l="l" t="t" r="r" b="b"/>
            <a:pathLst>
              <a:path w="121920" h="129539">
                <a:moveTo>
                  <a:pt x="0" y="129539"/>
                </a:moveTo>
                <a:lnTo>
                  <a:pt x="60959" y="0"/>
                </a:lnTo>
                <a:lnTo>
                  <a:pt x="121919" y="129539"/>
                </a:lnTo>
                <a:lnTo>
                  <a:pt x="0" y="12953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08885" y="1610867"/>
            <a:ext cx="7442834" cy="2583180"/>
          </a:xfrm>
          <a:custGeom>
            <a:avLst/>
            <a:gdLst/>
            <a:ahLst/>
            <a:cxnLst/>
            <a:rect l="l" t="t" r="r" b="b"/>
            <a:pathLst>
              <a:path w="7442834" h="2583179">
                <a:moveTo>
                  <a:pt x="7012305" y="0"/>
                </a:moveTo>
                <a:lnTo>
                  <a:pt x="3417189" y="0"/>
                </a:lnTo>
                <a:lnTo>
                  <a:pt x="3370283" y="2526"/>
                </a:lnTo>
                <a:lnTo>
                  <a:pt x="3324839" y="9931"/>
                </a:lnTo>
                <a:lnTo>
                  <a:pt x="3281120" y="21951"/>
                </a:lnTo>
                <a:lnTo>
                  <a:pt x="3239388" y="38324"/>
                </a:lnTo>
                <a:lnTo>
                  <a:pt x="3199906" y="58786"/>
                </a:lnTo>
                <a:lnTo>
                  <a:pt x="3162937" y="83076"/>
                </a:lnTo>
                <a:lnTo>
                  <a:pt x="3128743" y="110929"/>
                </a:lnTo>
                <a:lnTo>
                  <a:pt x="3097588" y="142084"/>
                </a:lnTo>
                <a:lnTo>
                  <a:pt x="3069735" y="176278"/>
                </a:lnTo>
                <a:lnTo>
                  <a:pt x="3045445" y="213247"/>
                </a:lnTo>
                <a:lnTo>
                  <a:pt x="3024983" y="252729"/>
                </a:lnTo>
                <a:lnTo>
                  <a:pt x="3008610" y="294461"/>
                </a:lnTo>
                <a:lnTo>
                  <a:pt x="2996590" y="338180"/>
                </a:lnTo>
                <a:lnTo>
                  <a:pt x="2989185" y="383624"/>
                </a:lnTo>
                <a:lnTo>
                  <a:pt x="2986659" y="430530"/>
                </a:lnTo>
                <a:lnTo>
                  <a:pt x="2986659" y="1506855"/>
                </a:lnTo>
                <a:lnTo>
                  <a:pt x="0" y="2001647"/>
                </a:lnTo>
                <a:lnTo>
                  <a:pt x="2986659" y="2152650"/>
                </a:lnTo>
                <a:lnTo>
                  <a:pt x="2989185" y="2199555"/>
                </a:lnTo>
                <a:lnTo>
                  <a:pt x="2996590" y="2244999"/>
                </a:lnTo>
                <a:lnTo>
                  <a:pt x="3008610" y="2288718"/>
                </a:lnTo>
                <a:lnTo>
                  <a:pt x="3024983" y="2330450"/>
                </a:lnTo>
                <a:lnTo>
                  <a:pt x="3045445" y="2369932"/>
                </a:lnTo>
                <a:lnTo>
                  <a:pt x="3069735" y="2406901"/>
                </a:lnTo>
                <a:lnTo>
                  <a:pt x="3097588" y="2441095"/>
                </a:lnTo>
                <a:lnTo>
                  <a:pt x="3128743" y="2472250"/>
                </a:lnTo>
                <a:lnTo>
                  <a:pt x="3162937" y="2500103"/>
                </a:lnTo>
                <a:lnTo>
                  <a:pt x="3199906" y="2524393"/>
                </a:lnTo>
                <a:lnTo>
                  <a:pt x="3239388" y="2544855"/>
                </a:lnTo>
                <a:lnTo>
                  <a:pt x="3281120" y="2561228"/>
                </a:lnTo>
                <a:lnTo>
                  <a:pt x="3324839" y="2573248"/>
                </a:lnTo>
                <a:lnTo>
                  <a:pt x="3370283" y="2580653"/>
                </a:lnTo>
                <a:lnTo>
                  <a:pt x="3417189" y="2583180"/>
                </a:lnTo>
                <a:lnTo>
                  <a:pt x="7012305" y="2583180"/>
                </a:lnTo>
                <a:lnTo>
                  <a:pt x="7059210" y="2580653"/>
                </a:lnTo>
                <a:lnTo>
                  <a:pt x="7104654" y="2573248"/>
                </a:lnTo>
                <a:lnTo>
                  <a:pt x="7148373" y="2561228"/>
                </a:lnTo>
                <a:lnTo>
                  <a:pt x="7190105" y="2544855"/>
                </a:lnTo>
                <a:lnTo>
                  <a:pt x="7229587" y="2524393"/>
                </a:lnTo>
                <a:lnTo>
                  <a:pt x="7266556" y="2500103"/>
                </a:lnTo>
                <a:lnTo>
                  <a:pt x="7300750" y="2472250"/>
                </a:lnTo>
                <a:lnTo>
                  <a:pt x="7331905" y="2441095"/>
                </a:lnTo>
                <a:lnTo>
                  <a:pt x="7359758" y="2406901"/>
                </a:lnTo>
                <a:lnTo>
                  <a:pt x="7384048" y="2369932"/>
                </a:lnTo>
                <a:lnTo>
                  <a:pt x="7404510" y="2330450"/>
                </a:lnTo>
                <a:lnTo>
                  <a:pt x="7420883" y="2288718"/>
                </a:lnTo>
                <a:lnTo>
                  <a:pt x="7432903" y="2244999"/>
                </a:lnTo>
                <a:lnTo>
                  <a:pt x="7440308" y="2199555"/>
                </a:lnTo>
                <a:lnTo>
                  <a:pt x="7442834" y="2152650"/>
                </a:lnTo>
                <a:lnTo>
                  <a:pt x="7442834" y="430530"/>
                </a:lnTo>
                <a:lnTo>
                  <a:pt x="7440308" y="383624"/>
                </a:lnTo>
                <a:lnTo>
                  <a:pt x="7432903" y="338180"/>
                </a:lnTo>
                <a:lnTo>
                  <a:pt x="7420883" y="294461"/>
                </a:lnTo>
                <a:lnTo>
                  <a:pt x="7404510" y="252729"/>
                </a:lnTo>
                <a:lnTo>
                  <a:pt x="7384048" y="213247"/>
                </a:lnTo>
                <a:lnTo>
                  <a:pt x="7359758" y="176278"/>
                </a:lnTo>
                <a:lnTo>
                  <a:pt x="7331905" y="142084"/>
                </a:lnTo>
                <a:lnTo>
                  <a:pt x="7300750" y="110929"/>
                </a:lnTo>
                <a:lnTo>
                  <a:pt x="7266556" y="83076"/>
                </a:lnTo>
                <a:lnTo>
                  <a:pt x="7229587" y="58786"/>
                </a:lnTo>
                <a:lnTo>
                  <a:pt x="7190105" y="38324"/>
                </a:lnTo>
                <a:lnTo>
                  <a:pt x="7148373" y="21951"/>
                </a:lnTo>
                <a:lnTo>
                  <a:pt x="7104654" y="9931"/>
                </a:lnTo>
                <a:lnTo>
                  <a:pt x="7059210" y="2526"/>
                </a:lnTo>
                <a:lnTo>
                  <a:pt x="7012305" y="0"/>
                </a:lnTo>
                <a:close/>
              </a:path>
            </a:pathLst>
          </a:custGeom>
          <a:solidFill>
            <a:srgbClr val="B3C2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701665" y="2064765"/>
            <a:ext cx="3955415" cy="139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11811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Some points 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edges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close </a:t>
            </a:r>
            <a:r>
              <a:rPr sz="1800" spc="-10" dirty="0">
                <a:latin typeface="Calibri"/>
                <a:cs typeface="Calibri"/>
              </a:rPr>
              <a:t>to 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hyperplane</a:t>
            </a:r>
            <a:endParaRPr sz="18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distance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5" dirty="0">
                <a:latin typeface="Calibri"/>
                <a:cs typeface="Calibri"/>
              </a:rPr>
              <a:t>points </a:t>
            </a:r>
            <a:r>
              <a:rPr sz="1800" dirty="0">
                <a:latin typeface="Calibri"/>
                <a:cs typeface="Calibri"/>
              </a:rPr>
              <a:t>and  the </a:t>
            </a:r>
            <a:r>
              <a:rPr sz="1800" spc="-5" dirty="0">
                <a:latin typeface="Calibri"/>
                <a:cs typeface="Calibri"/>
              </a:rPr>
              <a:t>hyperplane is known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margin of 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The </a:t>
            </a:r>
            <a:r>
              <a:rPr spc="-85" dirty="0"/>
              <a:t>SVM</a:t>
            </a:r>
            <a:r>
              <a:rPr spc="-425" dirty="0"/>
              <a:t> </a:t>
            </a:r>
            <a:r>
              <a:rPr spc="-9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441703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1" y="0"/>
                </a:moveTo>
                <a:lnTo>
                  <a:pt x="37719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1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1703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9" y="5083"/>
                </a:lnTo>
                <a:lnTo>
                  <a:pt x="61721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1" y="129540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5336" y="40873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5336" y="40873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7444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2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7444" y="3979164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40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7444" y="3765803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8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2" y="128016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8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7444" y="3765803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8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8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6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9551" y="344424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70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2" y="129539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70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9551" y="344424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70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70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39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7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99335" y="3391408"/>
            <a:ext cx="1111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53183" y="3925823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2" y="129539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3183" y="3925823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39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02079" y="3890771"/>
            <a:ext cx="1060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28544" y="2962655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0" y="129540"/>
                </a:lnTo>
                <a:lnTo>
                  <a:pt x="123443" y="129540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8544" y="2962655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129540"/>
                </a:moveTo>
                <a:lnTo>
                  <a:pt x="61722" y="0"/>
                </a:lnTo>
                <a:lnTo>
                  <a:pt x="123443" y="129540"/>
                </a:lnTo>
                <a:lnTo>
                  <a:pt x="0" y="12954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32176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19" h="128269">
                <a:moveTo>
                  <a:pt x="60960" y="0"/>
                </a:moveTo>
                <a:lnTo>
                  <a:pt x="0" y="128015"/>
                </a:lnTo>
                <a:lnTo>
                  <a:pt x="121919" y="128015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32176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19" h="128269">
                <a:moveTo>
                  <a:pt x="0" y="128015"/>
                </a:moveTo>
                <a:lnTo>
                  <a:pt x="60960" y="0"/>
                </a:lnTo>
                <a:lnTo>
                  <a:pt x="121919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428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3428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36392" y="32842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36392" y="32842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6392" y="30175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36392" y="30175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2467" y="339090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2467" y="339090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86532" y="3370071"/>
            <a:ext cx="1193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4002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40023" y="317753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76727" y="32308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6"/>
                </a:lnTo>
                <a:lnTo>
                  <a:pt x="123444" y="128016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76727" y="32308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6"/>
                </a:moveTo>
                <a:lnTo>
                  <a:pt x="61722" y="0"/>
                </a:lnTo>
                <a:lnTo>
                  <a:pt x="123444" y="128016"/>
                </a:lnTo>
                <a:lnTo>
                  <a:pt x="0" y="128016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90189" y="3209416"/>
            <a:ext cx="10096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61388" y="2103120"/>
            <a:ext cx="755891" cy="2587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07870" y="2161794"/>
            <a:ext cx="615950" cy="2461260"/>
          </a:xfrm>
          <a:custGeom>
            <a:avLst/>
            <a:gdLst/>
            <a:ahLst/>
            <a:cxnLst/>
            <a:rect l="l" t="t" r="r" b="b"/>
            <a:pathLst>
              <a:path w="615950" h="2461260">
                <a:moveTo>
                  <a:pt x="0" y="0"/>
                </a:moveTo>
                <a:lnTo>
                  <a:pt x="615696" y="24612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47444" y="419404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2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47444" y="419404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1703" y="3712464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9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8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6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8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1703" y="3712464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8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9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8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6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40023" y="25359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40023" y="25359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45764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60960" y="0"/>
                </a:moveTo>
                <a:lnTo>
                  <a:pt x="0" y="128015"/>
                </a:lnTo>
                <a:lnTo>
                  <a:pt x="121920" y="128015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45764" y="307086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0" y="128015"/>
                </a:moveTo>
                <a:lnTo>
                  <a:pt x="60960" y="0"/>
                </a:lnTo>
                <a:lnTo>
                  <a:pt x="121920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34283" y="28026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34283" y="28026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475358" y="5099558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99249" y="4872735"/>
            <a:ext cx="4201795" cy="76200"/>
          </a:xfrm>
          <a:custGeom>
            <a:avLst/>
            <a:gdLst/>
            <a:ahLst/>
            <a:cxnLst/>
            <a:rect l="l" t="t" r="r" b="b"/>
            <a:pathLst>
              <a:path w="4201795" h="76200">
                <a:moveTo>
                  <a:pt x="4189185" y="31622"/>
                </a:moveTo>
                <a:lnTo>
                  <a:pt x="4137825" y="31622"/>
                </a:lnTo>
                <a:lnTo>
                  <a:pt x="4137825" y="44322"/>
                </a:lnTo>
                <a:lnTo>
                  <a:pt x="4125167" y="44402"/>
                </a:lnTo>
                <a:lnTo>
                  <a:pt x="4125379" y="76200"/>
                </a:lnTo>
                <a:lnTo>
                  <a:pt x="4201325" y="37591"/>
                </a:lnTo>
                <a:lnTo>
                  <a:pt x="4189185" y="31622"/>
                </a:lnTo>
                <a:close/>
              </a:path>
              <a:path w="4201795" h="76200">
                <a:moveTo>
                  <a:pt x="4125082" y="31702"/>
                </a:moveTo>
                <a:lnTo>
                  <a:pt x="0" y="57531"/>
                </a:lnTo>
                <a:lnTo>
                  <a:pt x="76" y="70231"/>
                </a:lnTo>
                <a:lnTo>
                  <a:pt x="4125167" y="44402"/>
                </a:lnTo>
                <a:lnTo>
                  <a:pt x="4125082" y="31702"/>
                </a:lnTo>
                <a:close/>
              </a:path>
              <a:path w="4201795" h="76200">
                <a:moveTo>
                  <a:pt x="4137825" y="31622"/>
                </a:moveTo>
                <a:lnTo>
                  <a:pt x="4125082" y="31702"/>
                </a:lnTo>
                <a:lnTo>
                  <a:pt x="4125167" y="44402"/>
                </a:lnTo>
                <a:lnTo>
                  <a:pt x="4137825" y="44322"/>
                </a:lnTo>
                <a:lnTo>
                  <a:pt x="4137825" y="31622"/>
                </a:lnTo>
                <a:close/>
              </a:path>
              <a:path w="4201795" h="76200">
                <a:moveTo>
                  <a:pt x="4124871" y="0"/>
                </a:moveTo>
                <a:lnTo>
                  <a:pt x="4125082" y="31702"/>
                </a:lnTo>
                <a:lnTo>
                  <a:pt x="4189185" y="31622"/>
                </a:lnTo>
                <a:lnTo>
                  <a:pt x="4124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3127" y="2010155"/>
            <a:ext cx="76200" cy="3198495"/>
          </a:xfrm>
          <a:custGeom>
            <a:avLst/>
            <a:gdLst/>
            <a:ahLst/>
            <a:cxnLst/>
            <a:rect l="l" t="t" r="r" b="b"/>
            <a:pathLst>
              <a:path w="76200" h="3198495">
                <a:moveTo>
                  <a:pt x="44450" y="63500"/>
                </a:moveTo>
                <a:lnTo>
                  <a:pt x="31750" y="63500"/>
                </a:lnTo>
                <a:lnTo>
                  <a:pt x="31750" y="3197987"/>
                </a:lnTo>
                <a:lnTo>
                  <a:pt x="44450" y="3197987"/>
                </a:lnTo>
                <a:lnTo>
                  <a:pt x="44450" y="63500"/>
                </a:lnTo>
                <a:close/>
              </a:path>
              <a:path w="76200" h="31984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1984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05485" y="3122295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498853" y="2020061"/>
            <a:ext cx="1653539" cy="2714625"/>
          </a:xfrm>
          <a:custGeom>
            <a:avLst/>
            <a:gdLst/>
            <a:ahLst/>
            <a:cxnLst/>
            <a:rect l="l" t="t" r="r" b="b"/>
            <a:pathLst>
              <a:path w="1653539" h="2714625">
                <a:moveTo>
                  <a:pt x="1013968" y="0"/>
                </a:moveTo>
                <a:lnTo>
                  <a:pt x="0" y="251967"/>
                </a:lnTo>
                <a:lnTo>
                  <a:pt x="616204" y="2714244"/>
                </a:lnTo>
                <a:lnTo>
                  <a:pt x="1653539" y="2486660"/>
                </a:lnTo>
                <a:lnTo>
                  <a:pt x="1013968" y="0"/>
                </a:lnTo>
                <a:close/>
              </a:path>
            </a:pathLst>
          </a:custGeom>
          <a:solidFill>
            <a:srgbClr val="00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23188" y="40218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697" y="5036"/>
                </a:lnTo>
                <a:lnTo>
                  <a:pt x="18078" y="18764"/>
                </a:lnTo>
                <a:lnTo>
                  <a:pt x="4850" y="39112"/>
                </a:lnTo>
                <a:lnTo>
                  <a:pt x="0" y="64007"/>
                </a:lnTo>
                <a:lnTo>
                  <a:pt x="4850" y="88903"/>
                </a:lnTo>
                <a:lnTo>
                  <a:pt x="18078" y="109251"/>
                </a:lnTo>
                <a:lnTo>
                  <a:pt x="37697" y="122979"/>
                </a:lnTo>
                <a:lnTo>
                  <a:pt x="61721" y="128015"/>
                </a:lnTo>
                <a:lnTo>
                  <a:pt x="85746" y="122979"/>
                </a:lnTo>
                <a:lnTo>
                  <a:pt x="105365" y="109251"/>
                </a:lnTo>
                <a:lnTo>
                  <a:pt x="118593" y="88903"/>
                </a:lnTo>
                <a:lnTo>
                  <a:pt x="123443" y="64007"/>
                </a:lnTo>
                <a:lnTo>
                  <a:pt x="118593" y="39112"/>
                </a:lnTo>
                <a:lnTo>
                  <a:pt x="105365" y="18764"/>
                </a:lnTo>
                <a:lnTo>
                  <a:pt x="85746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23188" y="402183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0" y="39112"/>
                </a:lnTo>
                <a:lnTo>
                  <a:pt x="18078" y="18764"/>
                </a:lnTo>
                <a:lnTo>
                  <a:pt x="37697" y="5036"/>
                </a:lnTo>
                <a:lnTo>
                  <a:pt x="61721" y="0"/>
                </a:lnTo>
                <a:lnTo>
                  <a:pt x="85746" y="5036"/>
                </a:lnTo>
                <a:lnTo>
                  <a:pt x="105365" y="18764"/>
                </a:lnTo>
                <a:lnTo>
                  <a:pt x="118593" y="39112"/>
                </a:lnTo>
                <a:lnTo>
                  <a:pt x="123443" y="64007"/>
                </a:lnTo>
                <a:lnTo>
                  <a:pt x="118593" y="88903"/>
                </a:lnTo>
                <a:lnTo>
                  <a:pt x="105365" y="109251"/>
                </a:lnTo>
                <a:lnTo>
                  <a:pt x="85746" y="122979"/>
                </a:lnTo>
                <a:lnTo>
                  <a:pt x="61721" y="128015"/>
                </a:lnTo>
                <a:lnTo>
                  <a:pt x="37697" y="122979"/>
                </a:lnTo>
                <a:lnTo>
                  <a:pt x="18078" y="109251"/>
                </a:lnTo>
                <a:lnTo>
                  <a:pt x="4850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26819" y="412851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697" y="5036"/>
                </a:lnTo>
                <a:lnTo>
                  <a:pt x="18078" y="18764"/>
                </a:lnTo>
                <a:lnTo>
                  <a:pt x="4850" y="39112"/>
                </a:lnTo>
                <a:lnTo>
                  <a:pt x="0" y="64007"/>
                </a:lnTo>
                <a:lnTo>
                  <a:pt x="4850" y="88903"/>
                </a:lnTo>
                <a:lnTo>
                  <a:pt x="18078" y="109251"/>
                </a:lnTo>
                <a:lnTo>
                  <a:pt x="37697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26819" y="412851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0" y="39112"/>
                </a:lnTo>
                <a:lnTo>
                  <a:pt x="18078" y="18764"/>
                </a:lnTo>
                <a:lnTo>
                  <a:pt x="37697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697" y="122979"/>
                </a:lnTo>
                <a:lnTo>
                  <a:pt x="18078" y="109251"/>
                </a:lnTo>
                <a:lnTo>
                  <a:pt x="4850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28927" y="3806952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1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70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1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70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28927" y="3806952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70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1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70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1" y="129540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7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28927" y="423519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28927" y="423519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23188" y="3753611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1" y="0"/>
                </a:moveTo>
                <a:lnTo>
                  <a:pt x="37697" y="5083"/>
                </a:lnTo>
                <a:lnTo>
                  <a:pt x="18078" y="18954"/>
                </a:lnTo>
                <a:lnTo>
                  <a:pt x="4850" y="39540"/>
                </a:lnTo>
                <a:lnTo>
                  <a:pt x="0" y="64769"/>
                </a:lnTo>
                <a:lnTo>
                  <a:pt x="4850" y="89999"/>
                </a:lnTo>
                <a:lnTo>
                  <a:pt x="18078" y="110585"/>
                </a:lnTo>
                <a:lnTo>
                  <a:pt x="37697" y="124456"/>
                </a:lnTo>
                <a:lnTo>
                  <a:pt x="61721" y="129539"/>
                </a:lnTo>
                <a:lnTo>
                  <a:pt x="85746" y="124456"/>
                </a:lnTo>
                <a:lnTo>
                  <a:pt x="105365" y="110585"/>
                </a:lnTo>
                <a:lnTo>
                  <a:pt x="118593" y="89999"/>
                </a:lnTo>
                <a:lnTo>
                  <a:pt x="123443" y="64769"/>
                </a:lnTo>
                <a:lnTo>
                  <a:pt x="118593" y="39540"/>
                </a:lnTo>
                <a:lnTo>
                  <a:pt x="105365" y="18954"/>
                </a:lnTo>
                <a:lnTo>
                  <a:pt x="85746" y="5083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23188" y="3753611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0" y="39540"/>
                </a:lnTo>
                <a:lnTo>
                  <a:pt x="18078" y="18954"/>
                </a:lnTo>
                <a:lnTo>
                  <a:pt x="37697" y="5083"/>
                </a:lnTo>
                <a:lnTo>
                  <a:pt x="61721" y="0"/>
                </a:lnTo>
                <a:lnTo>
                  <a:pt x="85746" y="5083"/>
                </a:lnTo>
                <a:lnTo>
                  <a:pt x="105365" y="18954"/>
                </a:lnTo>
                <a:lnTo>
                  <a:pt x="118593" y="39540"/>
                </a:lnTo>
                <a:lnTo>
                  <a:pt x="123443" y="64769"/>
                </a:lnTo>
                <a:lnTo>
                  <a:pt x="118593" y="89999"/>
                </a:lnTo>
                <a:lnTo>
                  <a:pt x="105365" y="110585"/>
                </a:lnTo>
                <a:lnTo>
                  <a:pt x="85746" y="124456"/>
                </a:lnTo>
                <a:lnTo>
                  <a:pt x="61721" y="129539"/>
                </a:lnTo>
                <a:lnTo>
                  <a:pt x="37697" y="124456"/>
                </a:lnTo>
                <a:lnTo>
                  <a:pt x="18078" y="110585"/>
                </a:lnTo>
                <a:lnTo>
                  <a:pt x="4850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82111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82111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85744" y="308610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60959" y="0"/>
                </a:moveTo>
                <a:lnTo>
                  <a:pt x="0" y="128015"/>
                </a:lnTo>
                <a:lnTo>
                  <a:pt x="121919" y="128015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85744" y="3086100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69">
                <a:moveTo>
                  <a:pt x="0" y="128015"/>
                </a:moveTo>
                <a:lnTo>
                  <a:pt x="60959" y="0"/>
                </a:lnTo>
                <a:lnTo>
                  <a:pt x="121919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87852" y="29260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6"/>
                </a:lnTo>
                <a:lnTo>
                  <a:pt x="123444" y="128016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87852" y="2926079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6"/>
                </a:moveTo>
                <a:lnTo>
                  <a:pt x="61722" y="0"/>
                </a:lnTo>
                <a:lnTo>
                  <a:pt x="123444" y="128016"/>
                </a:lnTo>
                <a:lnTo>
                  <a:pt x="0" y="128016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89959" y="244449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89959" y="244449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95700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61722" y="0"/>
                </a:moveTo>
                <a:lnTo>
                  <a:pt x="0" y="128015"/>
                </a:lnTo>
                <a:lnTo>
                  <a:pt x="123444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95700" y="297942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69">
                <a:moveTo>
                  <a:pt x="0" y="128015"/>
                </a:moveTo>
                <a:lnTo>
                  <a:pt x="61722" y="0"/>
                </a:lnTo>
                <a:lnTo>
                  <a:pt x="123444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85744" y="2711195"/>
            <a:ext cx="121920" cy="129539"/>
          </a:xfrm>
          <a:custGeom>
            <a:avLst/>
            <a:gdLst/>
            <a:ahLst/>
            <a:cxnLst/>
            <a:rect l="l" t="t" r="r" b="b"/>
            <a:pathLst>
              <a:path w="121920" h="129539">
                <a:moveTo>
                  <a:pt x="60959" y="0"/>
                </a:moveTo>
                <a:lnTo>
                  <a:pt x="0" y="129539"/>
                </a:lnTo>
                <a:lnTo>
                  <a:pt x="121919" y="129539"/>
                </a:lnTo>
                <a:lnTo>
                  <a:pt x="609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85744" y="2711195"/>
            <a:ext cx="121920" cy="129539"/>
          </a:xfrm>
          <a:custGeom>
            <a:avLst/>
            <a:gdLst/>
            <a:ahLst/>
            <a:cxnLst/>
            <a:rect l="l" t="t" r="r" b="b"/>
            <a:pathLst>
              <a:path w="121920" h="129539">
                <a:moveTo>
                  <a:pt x="0" y="129539"/>
                </a:moveTo>
                <a:lnTo>
                  <a:pt x="60959" y="0"/>
                </a:lnTo>
                <a:lnTo>
                  <a:pt x="121919" y="129539"/>
                </a:lnTo>
                <a:lnTo>
                  <a:pt x="0" y="12953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35986" y="1610867"/>
            <a:ext cx="7992745" cy="2230120"/>
          </a:xfrm>
          <a:custGeom>
            <a:avLst/>
            <a:gdLst/>
            <a:ahLst/>
            <a:cxnLst/>
            <a:rect l="l" t="t" r="r" b="b"/>
            <a:pathLst>
              <a:path w="7992745" h="2230120">
                <a:moveTo>
                  <a:pt x="7621142" y="0"/>
                </a:moveTo>
                <a:lnTo>
                  <a:pt x="3431159" y="0"/>
                </a:lnTo>
                <a:lnTo>
                  <a:pt x="3384545" y="2895"/>
                </a:lnTo>
                <a:lnTo>
                  <a:pt x="3339660" y="11348"/>
                </a:lnTo>
                <a:lnTo>
                  <a:pt x="3296851" y="25012"/>
                </a:lnTo>
                <a:lnTo>
                  <a:pt x="3256466" y="43538"/>
                </a:lnTo>
                <a:lnTo>
                  <a:pt x="3218853" y="66578"/>
                </a:lnTo>
                <a:lnTo>
                  <a:pt x="3184362" y="93783"/>
                </a:lnTo>
                <a:lnTo>
                  <a:pt x="3153340" y="124805"/>
                </a:lnTo>
                <a:lnTo>
                  <a:pt x="3126135" y="159296"/>
                </a:lnTo>
                <a:lnTo>
                  <a:pt x="3103095" y="196909"/>
                </a:lnTo>
                <a:lnTo>
                  <a:pt x="3084569" y="237294"/>
                </a:lnTo>
                <a:lnTo>
                  <a:pt x="3070905" y="280103"/>
                </a:lnTo>
                <a:lnTo>
                  <a:pt x="3062452" y="324988"/>
                </a:lnTo>
                <a:lnTo>
                  <a:pt x="3059557" y="371602"/>
                </a:lnTo>
                <a:lnTo>
                  <a:pt x="3059557" y="1300607"/>
                </a:lnTo>
                <a:lnTo>
                  <a:pt x="0" y="1647825"/>
                </a:lnTo>
                <a:lnTo>
                  <a:pt x="3059557" y="1858010"/>
                </a:lnTo>
                <a:lnTo>
                  <a:pt x="3062452" y="1904623"/>
                </a:lnTo>
                <a:lnTo>
                  <a:pt x="3070905" y="1949508"/>
                </a:lnTo>
                <a:lnTo>
                  <a:pt x="3084569" y="1992317"/>
                </a:lnTo>
                <a:lnTo>
                  <a:pt x="3103095" y="2032702"/>
                </a:lnTo>
                <a:lnTo>
                  <a:pt x="3126135" y="2070315"/>
                </a:lnTo>
                <a:lnTo>
                  <a:pt x="3153340" y="2104806"/>
                </a:lnTo>
                <a:lnTo>
                  <a:pt x="3184362" y="2135828"/>
                </a:lnTo>
                <a:lnTo>
                  <a:pt x="3218853" y="2163033"/>
                </a:lnTo>
                <a:lnTo>
                  <a:pt x="3256466" y="2186073"/>
                </a:lnTo>
                <a:lnTo>
                  <a:pt x="3296851" y="2204599"/>
                </a:lnTo>
                <a:lnTo>
                  <a:pt x="3339660" y="2218263"/>
                </a:lnTo>
                <a:lnTo>
                  <a:pt x="3384545" y="2226716"/>
                </a:lnTo>
                <a:lnTo>
                  <a:pt x="3431159" y="2229612"/>
                </a:lnTo>
                <a:lnTo>
                  <a:pt x="7621142" y="2229612"/>
                </a:lnTo>
                <a:lnTo>
                  <a:pt x="7667756" y="2226716"/>
                </a:lnTo>
                <a:lnTo>
                  <a:pt x="7712641" y="2218263"/>
                </a:lnTo>
                <a:lnTo>
                  <a:pt x="7755450" y="2204599"/>
                </a:lnTo>
                <a:lnTo>
                  <a:pt x="7795835" y="2186073"/>
                </a:lnTo>
                <a:lnTo>
                  <a:pt x="7833448" y="2163033"/>
                </a:lnTo>
                <a:lnTo>
                  <a:pt x="7867939" y="2135828"/>
                </a:lnTo>
                <a:lnTo>
                  <a:pt x="7898961" y="2104806"/>
                </a:lnTo>
                <a:lnTo>
                  <a:pt x="7926166" y="2070315"/>
                </a:lnTo>
                <a:lnTo>
                  <a:pt x="7949206" y="2032702"/>
                </a:lnTo>
                <a:lnTo>
                  <a:pt x="7967732" y="1992317"/>
                </a:lnTo>
                <a:lnTo>
                  <a:pt x="7981396" y="1949508"/>
                </a:lnTo>
                <a:lnTo>
                  <a:pt x="7989849" y="1904623"/>
                </a:lnTo>
                <a:lnTo>
                  <a:pt x="7992744" y="1858010"/>
                </a:lnTo>
                <a:lnTo>
                  <a:pt x="7992744" y="371602"/>
                </a:lnTo>
                <a:lnTo>
                  <a:pt x="7989849" y="324988"/>
                </a:lnTo>
                <a:lnTo>
                  <a:pt x="7981396" y="280103"/>
                </a:lnTo>
                <a:lnTo>
                  <a:pt x="7967732" y="237294"/>
                </a:lnTo>
                <a:lnTo>
                  <a:pt x="7949206" y="196909"/>
                </a:lnTo>
                <a:lnTo>
                  <a:pt x="7926166" y="159296"/>
                </a:lnTo>
                <a:lnTo>
                  <a:pt x="7898961" y="124805"/>
                </a:lnTo>
                <a:lnTo>
                  <a:pt x="7867939" y="93783"/>
                </a:lnTo>
                <a:lnTo>
                  <a:pt x="7833448" y="66578"/>
                </a:lnTo>
                <a:lnTo>
                  <a:pt x="7795835" y="43538"/>
                </a:lnTo>
                <a:lnTo>
                  <a:pt x="7755450" y="25012"/>
                </a:lnTo>
                <a:lnTo>
                  <a:pt x="7712641" y="11348"/>
                </a:lnTo>
                <a:lnTo>
                  <a:pt x="7667756" y="2895"/>
                </a:lnTo>
                <a:lnTo>
                  <a:pt x="7621142" y="0"/>
                </a:lnTo>
                <a:close/>
              </a:path>
            </a:pathLst>
          </a:custGeom>
          <a:solidFill>
            <a:srgbClr val="B3C2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684265" y="1887982"/>
            <a:ext cx="4467860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All </a:t>
            </a:r>
            <a:r>
              <a:rPr sz="1800" dirty="0">
                <a:latin typeface="Calibri"/>
                <a:cs typeface="Calibri"/>
              </a:rPr>
              <a:t>those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points(vectors)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edge, that </a:t>
            </a:r>
            <a:r>
              <a:rPr sz="1800" spc="-10" dirty="0">
                <a:latin typeface="Calibri"/>
                <a:cs typeface="Calibri"/>
              </a:rPr>
              <a:t>constitute 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margin of  classifier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called support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vectors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Calibri"/>
                <a:cs typeface="Calibri"/>
              </a:rPr>
              <a:t>Vectors </a:t>
            </a:r>
            <a:r>
              <a:rPr sz="1800" dirty="0">
                <a:latin typeface="Calibri"/>
                <a:cs typeface="Calibri"/>
              </a:rPr>
              <a:t>a, b &amp; c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support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vectors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Based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5" dirty="0">
                <a:latin typeface="Calibri"/>
                <a:cs typeface="Calibri"/>
              </a:rPr>
              <a:t>hyperplane 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margin </a:t>
            </a:r>
            <a:r>
              <a:rPr sz="1800" spc="-10" dirty="0">
                <a:latin typeface="Calibri"/>
                <a:cs typeface="Calibri"/>
              </a:rPr>
              <a:t>will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425317"/>
            <a:ext cx="3945254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SVM</a:t>
            </a:r>
            <a:r>
              <a:rPr sz="6600" spc="-280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spc="-105" dirty="0">
                <a:solidFill>
                  <a:srgbClr val="17406C"/>
                </a:solidFill>
                <a:latin typeface="Cambria"/>
                <a:cs typeface="Cambria"/>
              </a:rPr>
              <a:t>Result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SVM</a:t>
            </a:r>
            <a:r>
              <a:rPr spc="-275" dirty="0"/>
              <a:t> </a:t>
            </a:r>
            <a:r>
              <a:rPr spc="-100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9624695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 </a:t>
            </a:r>
            <a:r>
              <a:rPr sz="2200" spc="-5" dirty="0">
                <a:latin typeface="Calibri"/>
                <a:cs typeface="Calibri"/>
              </a:rPr>
              <a:t>doesn’t output </a:t>
            </a:r>
            <a:r>
              <a:rPr sz="2200" spc="-20" dirty="0">
                <a:latin typeface="Calibri"/>
                <a:cs typeface="Calibri"/>
              </a:rPr>
              <a:t>probability.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directly gives </a:t>
            </a:r>
            <a:r>
              <a:rPr sz="2200" spc="-5" dirty="0">
                <a:latin typeface="Calibri"/>
                <a:cs typeface="Calibri"/>
              </a:rPr>
              <a:t>which class the </a:t>
            </a:r>
            <a:r>
              <a:rPr sz="2200" spc="-10" dirty="0">
                <a:latin typeface="Calibri"/>
                <a:cs typeface="Calibri"/>
              </a:rPr>
              <a:t>new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belongs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new point 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175" spc="-7" baseline="-21072" dirty="0">
                <a:latin typeface="Calibri"/>
                <a:cs typeface="Calibri"/>
              </a:rPr>
              <a:t>k </a:t>
            </a:r>
            <a:r>
              <a:rPr sz="2200" spc="-15" dirty="0">
                <a:latin typeface="Calibri"/>
                <a:cs typeface="Calibri"/>
              </a:rPr>
              <a:t>calculate w</a:t>
            </a:r>
            <a:r>
              <a:rPr sz="2175" spc="-22" baseline="24904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x</a:t>
            </a:r>
            <a:r>
              <a:rPr sz="2175" spc="-22" baseline="-21072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+b. </a:t>
            </a:r>
            <a:r>
              <a:rPr sz="2200" spc="-5" dirty="0">
                <a:latin typeface="Calibri"/>
                <a:cs typeface="Calibri"/>
              </a:rPr>
              <a:t>If this </a:t>
            </a:r>
            <a:r>
              <a:rPr sz="2200" spc="-10" dirty="0">
                <a:latin typeface="Calibri"/>
                <a:cs typeface="Calibri"/>
              </a:rPr>
              <a:t>value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positive then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prediction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+1  </a:t>
            </a:r>
            <a:r>
              <a:rPr sz="2200" spc="-5" dirty="0">
                <a:latin typeface="Calibri"/>
                <a:cs typeface="Calibri"/>
              </a:rPr>
              <a:t>else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-1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425317"/>
            <a:ext cx="3338829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SVM </a:t>
            </a:r>
            <a:r>
              <a:rPr sz="6600" spc="-50" dirty="0">
                <a:solidFill>
                  <a:srgbClr val="17406C"/>
                </a:solidFill>
                <a:latin typeface="Cambria"/>
                <a:cs typeface="Cambria"/>
              </a:rPr>
              <a:t>on</a:t>
            </a:r>
            <a:r>
              <a:rPr sz="6600" spc="-405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dirty="0">
                <a:solidFill>
                  <a:srgbClr val="17406C"/>
                </a:solidFill>
                <a:latin typeface="Cambria"/>
                <a:cs typeface="Cambria"/>
              </a:rPr>
              <a:t>R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SVM </a:t>
            </a:r>
            <a:r>
              <a:rPr spc="-55" dirty="0"/>
              <a:t>on</a:t>
            </a:r>
            <a:r>
              <a:rPr spc="-415" dirty="0"/>
              <a:t> 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9417050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There are </a:t>
            </a:r>
            <a:r>
              <a:rPr sz="2200" spc="-5" dirty="0">
                <a:latin typeface="Calibri"/>
                <a:cs typeface="Calibri"/>
              </a:rPr>
              <a:t>multiple </a:t>
            </a:r>
            <a:r>
              <a:rPr sz="2200" spc="-10" dirty="0">
                <a:latin typeface="Calibri"/>
                <a:cs typeface="Calibri"/>
              </a:rPr>
              <a:t>SVM </a:t>
            </a:r>
            <a:r>
              <a:rPr sz="2200" spc="-15" dirty="0">
                <a:latin typeface="Calibri"/>
                <a:cs typeface="Calibri"/>
              </a:rPr>
              <a:t>packages </a:t>
            </a:r>
            <a:r>
              <a:rPr sz="2200" spc="-10" dirty="0">
                <a:latin typeface="Calibri"/>
                <a:cs typeface="Calibri"/>
              </a:rPr>
              <a:t>available </a:t>
            </a:r>
            <a:r>
              <a:rPr sz="2200" spc="-5" dirty="0">
                <a:latin typeface="Calibri"/>
                <a:cs typeface="Calibri"/>
              </a:rPr>
              <a:t>in R. The </a:t>
            </a:r>
            <a:r>
              <a:rPr sz="2200" spc="-15" dirty="0">
                <a:latin typeface="Calibri"/>
                <a:cs typeface="Calibri"/>
              </a:rPr>
              <a:t>package “e1071”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most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widely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There </a:t>
            </a:r>
            <a:r>
              <a:rPr sz="2200" spc="-5" dirty="0">
                <a:latin typeface="Calibri"/>
                <a:cs typeface="Calibri"/>
              </a:rPr>
              <a:t>is a </a:t>
            </a:r>
            <a:r>
              <a:rPr sz="2200" spc="-10" dirty="0">
                <a:latin typeface="Calibri"/>
                <a:cs typeface="Calibri"/>
              </a:rPr>
              <a:t>function called </a:t>
            </a:r>
            <a:r>
              <a:rPr sz="2200" spc="-15" dirty="0">
                <a:latin typeface="Calibri"/>
                <a:cs typeface="Calibri"/>
              </a:rPr>
              <a:t>svm() </a:t>
            </a:r>
            <a:r>
              <a:rPr sz="2200" spc="-5" dirty="0">
                <a:latin typeface="Calibri"/>
                <a:cs typeface="Calibri"/>
              </a:rPr>
              <a:t>within e1071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package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There are various </a:t>
            </a:r>
            <a:r>
              <a:rPr sz="2200" spc="-5" dirty="0">
                <a:latin typeface="Calibri"/>
                <a:cs typeface="Calibri"/>
              </a:rPr>
              <a:t>options within </a:t>
            </a:r>
            <a:r>
              <a:rPr sz="2200" spc="-10" dirty="0">
                <a:latin typeface="Calibri"/>
                <a:cs typeface="Calibri"/>
              </a:rPr>
              <a:t>svm() function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customize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training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099305"/>
            <a:ext cx="9676765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7D9531"/>
                </a:solidFill>
                <a:latin typeface="Courier New"/>
                <a:cs typeface="Courier New"/>
              </a:rPr>
              <a:t>svm_model &lt;- svm(Fraud_id~Total_Amount+Tr_Count_week,</a:t>
            </a:r>
            <a:r>
              <a:rPr sz="1600" spc="155" dirty="0">
                <a:solidFill>
                  <a:srgbClr val="7D95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7D9531"/>
                </a:solidFill>
                <a:latin typeface="Courier New"/>
                <a:cs typeface="Courier New"/>
              </a:rPr>
              <a:t>data=Transactions_sample)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7D9531"/>
                </a:solidFill>
                <a:latin typeface="Courier New"/>
                <a:cs typeface="Courier New"/>
              </a:rPr>
              <a:t>summary(svm_model)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LAB: </a:t>
            </a:r>
            <a:r>
              <a:rPr spc="-85" dirty="0"/>
              <a:t>First SVM </a:t>
            </a:r>
            <a:r>
              <a:rPr spc="-90" dirty="0"/>
              <a:t>Learning</a:t>
            </a:r>
            <a:r>
              <a:rPr spc="-660" dirty="0"/>
              <a:t> </a:t>
            </a:r>
            <a:r>
              <a:rPr spc="-10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9190990" cy="391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Dataset: </a:t>
            </a:r>
            <a:r>
              <a:rPr sz="2200" spc="-15" dirty="0">
                <a:latin typeface="Calibri"/>
                <a:cs typeface="Calibri"/>
              </a:rPr>
              <a:t>Fraud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Transaction/Transactions_sample.csv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Draw </a:t>
            </a:r>
            <a:r>
              <a:rPr sz="2200" spc="-5" dirty="0">
                <a:latin typeface="Calibri"/>
                <a:cs typeface="Calibri"/>
              </a:rPr>
              <a:t>a classification </a:t>
            </a:r>
            <a:r>
              <a:rPr sz="2200" spc="-15" dirty="0">
                <a:latin typeface="Calibri"/>
                <a:cs typeface="Calibri"/>
              </a:rPr>
              <a:t>graph </a:t>
            </a:r>
            <a:r>
              <a:rPr sz="2200" spc="-10" dirty="0">
                <a:latin typeface="Calibri"/>
                <a:cs typeface="Calibri"/>
              </a:rPr>
              <a:t>that shows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Build a </a:t>
            </a:r>
            <a:r>
              <a:rPr sz="2200" spc="-10" dirty="0">
                <a:latin typeface="Calibri"/>
                <a:cs typeface="Calibri"/>
              </a:rPr>
              <a:t>SVM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classifier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Draw </a:t>
            </a:r>
            <a:r>
              <a:rPr sz="2200" spc="-5" dirty="0">
                <a:latin typeface="Calibri"/>
                <a:cs typeface="Calibri"/>
              </a:rPr>
              <a:t>the classifier on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plots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Predict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(Fraud </a:t>
            </a:r>
            <a:r>
              <a:rPr sz="2200" spc="-10" dirty="0">
                <a:latin typeface="Calibri"/>
                <a:cs typeface="Calibri"/>
              </a:rPr>
              <a:t>vs not-Fraud) </a:t>
            </a:r>
            <a:r>
              <a:rPr sz="2200" spc="-5" dirty="0">
                <a:latin typeface="Calibri"/>
                <a:cs typeface="Calibri"/>
              </a:rPr>
              <a:t>class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points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Total_Amount=11000,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Tr_Count_week=15 </a:t>
            </a:r>
            <a:r>
              <a:rPr sz="2200" spc="-5" dirty="0">
                <a:latin typeface="Calibri"/>
                <a:cs typeface="Calibri"/>
              </a:rPr>
              <a:t>&amp; </a:t>
            </a:r>
            <a:r>
              <a:rPr sz="2200" spc="-20" dirty="0">
                <a:latin typeface="Calibri"/>
                <a:cs typeface="Calibri"/>
              </a:rPr>
              <a:t>Total_Amount=2000,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Tr_Count_week=4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Download the </a:t>
            </a:r>
            <a:r>
              <a:rPr sz="2200" spc="-15" dirty="0">
                <a:latin typeface="Calibri"/>
                <a:cs typeface="Calibri"/>
              </a:rPr>
              <a:t>complete </a:t>
            </a:r>
            <a:r>
              <a:rPr sz="2200" spc="-10" dirty="0">
                <a:latin typeface="Calibri"/>
                <a:cs typeface="Calibri"/>
              </a:rPr>
              <a:t>Dataset: </a:t>
            </a:r>
            <a:r>
              <a:rPr sz="2200" spc="-15" dirty="0">
                <a:latin typeface="Calibri"/>
                <a:cs typeface="Calibri"/>
              </a:rPr>
              <a:t>Fraud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Transaction/Transaction.csv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Draw </a:t>
            </a:r>
            <a:r>
              <a:rPr sz="2200" spc="-5" dirty="0">
                <a:latin typeface="Calibri"/>
                <a:cs typeface="Calibri"/>
              </a:rPr>
              <a:t>a classification </a:t>
            </a:r>
            <a:r>
              <a:rPr sz="2200" spc="-15" dirty="0">
                <a:latin typeface="Calibri"/>
                <a:cs typeface="Calibri"/>
              </a:rPr>
              <a:t>graph </a:t>
            </a:r>
            <a:r>
              <a:rPr sz="2200" spc="-10" dirty="0">
                <a:latin typeface="Calibri"/>
                <a:cs typeface="Calibri"/>
              </a:rPr>
              <a:t>that shows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Build a </a:t>
            </a:r>
            <a:r>
              <a:rPr sz="2200" spc="-15" dirty="0">
                <a:latin typeface="Calibri"/>
                <a:cs typeface="Calibri"/>
              </a:rPr>
              <a:t>SVM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classifier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Draw </a:t>
            </a:r>
            <a:r>
              <a:rPr sz="2200" spc="-5" dirty="0">
                <a:latin typeface="Calibri"/>
                <a:cs typeface="Calibri"/>
              </a:rPr>
              <a:t>the classifier on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plots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419477"/>
            <a:ext cx="8638540" cy="201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65" dirty="0">
                <a:solidFill>
                  <a:srgbClr val="17406C"/>
                </a:solidFill>
                <a:latin typeface="Cambria"/>
                <a:cs typeface="Cambria"/>
              </a:rPr>
              <a:t>The </a:t>
            </a: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Non-Linear</a:t>
            </a:r>
            <a:r>
              <a:rPr sz="6600" spc="-430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Decision</a:t>
            </a:r>
            <a:endParaRPr sz="6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600" spc="-85" dirty="0">
                <a:solidFill>
                  <a:srgbClr val="17406C"/>
                </a:solidFill>
                <a:latin typeface="Cambria"/>
                <a:cs typeface="Cambria"/>
              </a:rPr>
              <a:t>boundary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The </a:t>
            </a:r>
            <a:r>
              <a:rPr spc="-95" dirty="0"/>
              <a:t>Non-Linear </a:t>
            </a:r>
            <a:r>
              <a:rPr spc="-90" dirty="0"/>
              <a:t>Decision</a:t>
            </a:r>
            <a:r>
              <a:rPr spc="-530" dirty="0"/>
              <a:t> </a:t>
            </a:r>
            <a:r>
              <a:rPr spc="-90" dirty="0"/>
              <a:t>boundary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8483600" cy="197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In the </a:t>
            </a:r>
            <a:r>
              <a:rPr sz="2200" spc="-10" dirty="0">
                <a:latin typeface="Calibri"/>
                <a:cs typeface="Calibri"/>
              </a:rPr>
              <a:t>above </a:t>
            </a:r>
            <a:r>
              <a:rPr sz="2200" spc="-15" dirty="0">
                <a:latin typeface="Calibri"/>
                <a:cs typeface="Calibri"/>
              </a:rPr>
              <a:t>examples we can </a:t>
            </a:r>
            <a:r>
              <a:rPr sz="2200" spc="-5" dirty="0">
                <a:latin typeface="Calibri"/>
                <a:cs typeface="Calibri"/>
              </a:rPr>
              <a:t>clearly see the decision boundary is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 </a:t>
            </a:r>
            <a:r>
              <a:rPr sz="2200" spc="-15" dirty="0">
                <a:latin typeface="Calibri"/>
                <a:cs typeface="Calibri"/>
              </a:rPr>
              <a:t>works </a:t>
            </a:r>
            <a:r>
              <a:rPr sz="2200" spc="-10" dirty="0">
                <a:latin typeface="Calibri"/>
                <a:cs typeface="Calibri"/>
              </a:rPr>
              <a:t>well </a:t>
            </a:r>
            <a:r>
              <a:rPr sz="2200" spc="-5" dirty="0">
                <a:latin typeface="Calibri"/>
                <a:cs typeface="Calibri"/>
              </a:rPr>
              <a:t>when the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points </a:t>
            </a:r>
            <a:r>
              <a:rPr sz="2200" spc="-15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linearly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separable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If the decision boundary is non-liner then </a:t>
            </a:r>
            <a:r>
              <a:rPr sz="2200" spc="-10" dirty="0">
                <a:latin typeface="Calibri"/>
                <a:cs typeface="Calibri"/>
              </a:rPr>
              <a:t>SVM </a:t>
            </a:r>
            <a:r>
              <a:rPr sz="2200" spc="-15" dirty="0">
                <a:latin typeface="Calibri"/>
                <a:cs typeface="Calibri"/>
              </a:rPr>
              <a:t>may </a:t>
            </a:r>
            <a:r>
              <a:rPr sz="2200" spc="-5" dirty="0">
                <a:latin typeface="Calibri"/>
                <a:cs typeface="Calibri"/>
              </a:rPr>
              <a:t>struggle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classify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Observe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below </a:t>
            </a:r>
            <a:r>
              <a:rPr sz="2200" spc="-15" dirty="0">
                <a:latin typeface="Calibri"/>
                <a:cs typeface="Calibri"/>
              </a:rPr>
              <a:t>examples, </a:t>
            </a:r>
            <a:r>
              <a:rPr sz="2200" spc="-5" dirty="0">
                <a:latin typeface="Calibri"/>
                <a:cs typeface="Calibri"/>
              </a:rPr>
              <a:t>the classes </a:t>
            </a:r>
            <a:r>
              <a:rPr sz="2200" spc="-10" dirty="0">
                <a:latin typeface="Calibri"/>
                <a:cs typeface="Calibri"/>
              </a:rPr>
              <a:t>are not </a:t>
            </a:r>
            <a:r>
              <a:rPr sz="2200" spc="-5" dirty="0">
                <a:latin typeface="Calibri"/>
                <a:cs typeface="Calibri"/>
              </a:rPr>
              <a:t>linearly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separable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 </a:t>
            </a:r>
            <a:r>
              <a:rPr sz="2200" spc="-5" dirty="0">
                <a:latin typeface="Calibri"/>
                <a:cs typeface="Calibri"/>
              </a:rPr>
              <a:t>has no </a:t>
            </a:r>
            <a:r>
              <a:rPr sz="2200" spc="-10" dirty="0">
                <a:latin typeface="Calibri"/>
                <a:cs typeface="Calibri"/>
              </a:rPr>
              <a:t>direct </a:t>
            </a:r>
            <a:r>
              <a:rPr sz="2200" spc="-5" dirty="0">
                <a:latin typeface="Calibri"/>
                <a:cs typeface="Calibri"/>
              </a:rPr>
              <a:t>theory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set </a:t>
            </a:r>
            <a:r>
              <a:rPr sz="2200" spc="-5" dirty="0">
                <a:latin typeface="Calibri"/>
                <a:cs typeface="Calibri"/>
              </a:rPr>
              <a:t>the non-liner decision boundary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2733" y="5894070"/>
            <a:ext cx="3375660" cy="29209"/>
          </a:xfrm>
          <a:custGeom>
            <a:avLst/>
            <a:gdLst/>
            <a:ahLst/>
            <a:cxnLst/>
            <a:rect l="l" t="t" r="r" b="b"/>
            <a:pathLst>
              <a:path w="3375660" h="29210">
                <a:moveTo>
                  <a:pt x="0" y="29184"/>
                </a:moveTo>
                <a:lnTo>
                  <a:pt x="337553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5388" y="48874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5"/>
                </a:lnTo>
                <a:lnTo>
                  <a:pt x="123444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5388" y="48874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2" y="0"/>
                </a:lnTo>
                <a:lnTo>
                  <a:pt x="123444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7916" y="48874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7916" y="48874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7876" y="489204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70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2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70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7876" y="489204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70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70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40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7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3744" y="48874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2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3744" y="48874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8644" y="488137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8644" y="488137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25240" y="4881371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70">
                <a:moveTo>
                  <a:pt x="60960" y="0"/>
                </a:moveTo>
                <a:lnTo>
                  <a:pt x="0" y="128015"/>
                </a:lnTo>
                <a:lnTo>
                  <a:pt x="121920" y="128015"/>
                </a:lnTo>
                <a:lnTo>
                  <a:pt x="6096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25240" y="4881371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70">
                <a:moveTo>
                  <a:pt x="0" y="128015"/>
                </a:moveTo>
                <a:lnTo>
                  <a:pt x="60960" y="0"/>
                </a:lnTo>
                <a:lnTo>
                  <a:pt x="121920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7895" y="48874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2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7895" y="48874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56988" y="488289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9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9" y="122979"/>
                </a:lnTo>
                <a:lnTo>
                  <a:pt x="61722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4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56988" y="488289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9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4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5"/>
                </a:lnTo>
                <a:lnTo>
                  <a:pt x="37719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6947" y="48874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9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9" y="122979"/>
                </a:lnTo>
                <a:lnTo>
                  <a:pt x="61722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6947" y="488746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9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5"/>
                </a:lnTo>
                <a:lnTo>
                  <a:pt x="37719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44340" y="488289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9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9" y="122979"/>
                </a:lnTo>
                <a:lnTo>
                  <a:pt x="61722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4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44340" y="488289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9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4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5"/>
                </a:lnTo>
                <a:lnTo>
                  <a:pt x="37719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96967" y="488289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9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9" y="122979"/>
                </a:lnTo>
                <a:lnTo>
                  <a:pt x="61722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4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96967" y="488289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9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4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5"/>
                </a:lnTo>
                <a:lnTo>
                  <a:pt x="37719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78452" y="4887467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70">
                <a:moveTo>
                  <a:pt x="60960" y="0"/>
                </a:moveTo>
                <a:lnTo>
                  <a:pt x="37236" y="5036"/>
                </a:lnTo>
                <a:lnTo>
                  <a:pt x="17859" y="18764"/>
                </a:lnTo>
                <a:lnTo>
                  <a:pt x="4792" y="39112"/>
                </a:lnTo>
                <a:lnTo>
                  <a:pt x="0" y="64007"/>
                </a:lnTo>
                <a:lnTo>
                  <a:pt x="4792" y="88903"/>
                </a:lnTo>
                <a:lnTo>
                  <a:pt x="17859" y="109251"/>
                </a:lnTo>
                <a:lnTo>
                  <a:pt x="37236" y="122979"/>
                </a:lnTo>
                <a:lnTo>
                  <a:pt x="60960" y="128015"/>
                </a:lnTo>
                <a:lnTo>
                  <a:pt x="84683" y="122979"/>
                </a:lnTo>
                <a:lnTo>
                  <a:pt x="104060" y="109251"/>
                </a:lnTo>
                <a:lnTo>
                  <a:pt x="117127" y="88903"/>
                </a:lnTo>
                <a:lnTo>
                  <a:pt x="121920" y="64007"/>
                </a:lnTo>
                <a:lnTo>
                  <a:pt x="117127" y="39112"/>
                </a:lnTo>
                <a:lnTo>
                  <a:pt x="104060" y="18764"/>
                </a:lnTo>
                <a:lnTo>
                  <a:pt x="84683" y="5036"/>
                </a:lnTo>
                <a:lnTo>
                  <a:pt x="609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78452" y="4887467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70">
                <a:moveTo>
                  <a:pt x="0" y="64007"/>
                </a:moveTo>
                <a:lnTo>
                  <a:pt x="4792" y="39112"/>
                </a:lnTo>
                <a:lnTo>
                  <a:pt x="17859" y="18764"/>
                </a:lnTo>
                <a:lnTo>
                  <a:pt x="37236" y="5036"/>
                </a:lnTo>
                <a:lnTo>
                  <a:pt x="60960" y="0"/>
                </a:lnTo>
                <a:lnTo>
                  <a:pt x="84683" y="5036"/>
                </a:lnTo>
                <a:lnTo>
                  <a:pt x="104060" y="18764"/>
                </a:lnTo>
                <a:lnTo>
                  <a:pt x="117127" y="39112"/>
                </a:lnTo>
                <a:lnTo>
                  <a:pt x="121920" y="64007"/>
                </a:lnTo>
                <a:lnTo>
                  <a:pt x="117127" y="88903"/>
                </a:lnTo>
                <a:lnTo>
                  <a:pt x="104060" y="109251"/>
                </a:lnTo>
                <a:lnTo>
                  <a:pt x="84683" y="122979"/>
                </a:lnTo>
                <a:lnTo>
                  <a:pt x="60960" y="128015"/>
                </a:lnTo>
                <a:lnTo>
                  <a:pt x="37236" y="122979"/>
                </a:lnTo>
                <a:lnTo>
                  <a:pt x="17859" y="109251"/>
                </a:lnTo>
                <a:lnTo>
                  <a:pt x="4792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58411" y="489204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9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70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9" y="124456"/>
                </a:lnTo>
                <a:lnTo>
                  <a:pt x="61722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70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58411" y="489204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70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9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70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40"/>
                </a:lnTo>
                <a:lnTo>
                  <a:pt x="37719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7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49752" y="4273283"/>
            <a:ext cx="141732" cy="140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96234" y="4327397"/>
            <a:ext cx="2540" cy="1284605"/>
          </a:xfrm>
          <a:custGeom>
            <a:avLst/>
            <a:gdLst/>
            <a:ahLst/>
            <a:cxnLst/>
            <a:rect l="l" t="t" r="r" b="b"/>
            <a:pathLst>
              <a:path w="2539" h="1284604">
                <a:moveTo>
                  <a:pt x="2412" y="0"/>
                </a:moveTo>
                <a:lnTo>
                  <a:pt x="0" y="12840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73067" y="4250423"/>
            <a:ext cx="141732" cy="140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9550" y="4304538"/>
            <a:ext cx="2540" cy="1284605"/>
          </a:xfrm>
          <a:custGeom>
            <a:avLst/>
            <a:gdLst/>
            <a:ahLst/>
            <a:cxnLst/>
            <a:rect l="l" t="t" r="r" b="b"/>
            <a:pathLst>
              <a:path w="2539" h="1284604">
                <a:moveTo>
                  <a:pt x="2412" y="0"/>
                </a:moveTo>
                <a:lnTo>
                  <a:pt x="0" y="1284046"/>
                </a:lnTo>
              </a:path>
            </a:pathLst>
          </a:custGeom>
          <a:ln w="38100">
            <a:solidFill>
              <a:srgbClr val="7BC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57270" y="4270502"/>
            <a:ext cx="3244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16502" y="4237608"/>
            <a:ext cx="3244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59302" y="6026810"/>
            <a:ext cx="2406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98207" y="4280915"/>
            <a:ext cx="4014215" cy="1885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Mapping </a:t>
            </a:r>
            <a:r>
              <a:rPr spc="-70" dirty="0"/>
              <a:t>to </a:t>
            </a:r>
            <a:r>
              <a:rPr spc="-95" dirty="0"/>
              <a:t>higher dimensional</a:t>
            </a:r>
            <a:r>
              <a:rPr spc="-580" dirty="0"/>
              <a:t> </a:t>
            </a:r>
            <a:r>
              <a:rPr spc="-85"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9617710" cy="2172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The original </a:t>
            </a:r>
            <a:r>
              <a:rPr sz="2200" spc="-10" dirty="0">
                <a:latin typeface="Calibri"/>
                <a:cs typeface="Calibri"/>
              </a:rPr>
              <a:t>maximum-margin hyperplane algorithm proposed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25" dirty="0">
                <a:latin typeface="Calibri"/>
                <a:cs typeface="Calibri"/>
              </a:rPr>
              <a:t>Vapnik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1963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constructed </a:t>
            </a:r>
            <a:r>
              <a:rPr sz="2200" spc="-5" dirty="0">
                <a:latin typeface="Calibri"/>
                <a:cs typeface="Calibri"/>
              </a:rPr>
              <a:t>a linear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classifier.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fit a </a:t>
            </a:r>
            <a:r>
              <a:rPr sz="2200" spc="-10" dirty="0">
                <a:latin typeface="Calibri"/>
                <a:cs typeface="Calibri"/>
              </a:rPr>
              <a:t>non </a:t>
            </a:r>
            <a:r>
              <a:rPr sz="2200" spc="-5" dirty="0">
                <a:latin typeface="Calibri"/>
                <a:cs typeface="Calibri"/>
              </a:rPr>
              <a:t>liner boundary </a:t>
            </a:r>
            <a:r>
              <a:rPr sz="2200" spc="-25" dirty="0">
                <a:latin typeface="Calibri"/>
                <a:cs typeface="Calibri"/>
              </a:rPr>
              <a:t>classier, </a:t>
            </a:r>
            <a:r>
              <a:rPr sz="2200" spc="-15" dirty="0">
                <a:latin typeface="Calibri"/>
                <a:cs typeface="Calibri"/>
              </a:rPr>
              <a:t>we can </a:t>
            </a:r>
            <a:r>
              <a:rPr sz="2200" spc="-20" dirty="0">
                <a:latin typeface="Calibri"/>
                <a:cs typeface="Calibri"/>
              </a:rPr>
              <a:t>create </a:t>
            </a:r>
            <a:r>
              <a:rPr sz="2200" spc="-10" dirty="0">
                <a:latin typeface="Calibri"/>
                <a:cs typeface="Calibri"/>
              </a:rPr>
              <a:t>new variables(dimensions)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the 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see </a:t>
            </a:r>
            <a:r>
              <a:rPr sz="2200" spc="-5" dirty="0">
                <a:latin typeface="Calibri"/>
                <a:cs typeface="Calibri"/>
              </a:rPr>
              <a:t>whether the decision boundary is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linear.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in 1992, Bernhard E. </a:t>
            </a:r>
            <a:r>
              <a:rPr sz="2200" spc="-35" dirty="0">
                <a:latin typeface="Calibri"/>
                <a:cs typeface="Calibri"/>
              </a:rPr>
              <a:t>Boser, </a:t>
            </a:r>
            <a:r>
              <a:rPr sz="2200" spc="-5" dirty="0">
                <a:latin typeface="Calibri"/>
                <a:cs typeface="Calibri"/>
              </a:rPr>
              <a:t>Isabelle </a:t>
            </a:r>
            <a:r>
              <a:rPr sz="2200" spc="-10" dirty="0">
                <a:latin typeface="Calibri"/>
                <a:cs typeface="Calibri"/>
              </a:rPr>
              <a:t>M. </a:t>
            </a:r>
            <a:r>
              <a:rPr sz="2200" spc="-15" dirty="0">
                <a:latin typeface="Calibri"/>
                <a:cs typeface="Calibri"/>
              </a:rPr>
              <a:t>Guyon </a:t>
            </a:r>
            <a:r>
              <a:rPr sz="2200" spc="-5" dirty="0">
                <a:latin typeface="Calibri"/>
                <a:cs typeface="Calibri"/>
              </a:rPr>
              <a:t>and Vladimir N. </a:t>
            </a:r>
            <a:r>
              <a:rPr sz="2200" spc="-25" dirty="0">
                <a:latin typeface="Calibri"/>
                <a:cs typeface="Calibri"/>
              </a:rPr>
              <a:t>Vapnik </a:t>
            </a:r>
            <a:r>
              <a:rPr sz="2200" spc="-10" dirty="0">
                <a:latin typeface="Calibri"/>
                <a:cs typeface="Calibri"/>
              </a:rPr>
              <a:t>suggested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25" dirty="0">
                <a:latin typeface="Calibri"/>
                <a:cs typeface="Calibri"/>
              </a:rPr>
              <a:t>way </a:t>
            </a:r>
            <a:r>
              <a:rPr sz="2200" spc="-20" dirty="0">
                <a:latin typeface="Calibri"/>
                <a:cs typeface="Calibri"/>
              </a:rPr>
              <a:t>to create </a:t>
            </a:r>
            <a:r>
              <a:rPr sz="2200" spc="-10" dirty="0">
                <a:latin typeface="Calibri"/>
                <a:cs typeface="Calibri"/>
              </a:rPr>
              <a:t>nonlinear </a:t>
            </a:r>
            <a:r>
              <a:rPr sz="2200" spc="-5" dirty="0">
                <a:latin typeface="Calibri"/>
                <a:cs typeface="Calibri"/>
              </a:rPr>
              <a:t>classifiers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applying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kernel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trick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5073015" cy="277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decision boundary with </a:t>
            </a:r>
            <a:r>
              <a:rPr sz="2200" spc="-15" dirty="0">
                <a:latin typeface="Calibri"/>
                <a:cs typeface="Calibri"/>
              </a:rPr>
              <a:t>largest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margin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SVM- The </a:t>
            </a:r>
            <a:r>
              <a:rPr sz="2200" spc="-15" dirty="0">
                <a:latin typeface="Calibri"/>
                <a:cs typeface="Calibri"/>
              </a:rPr>
              <a:t>large </a:t>
            </a:r>
            <a:r>
              <a:rPr sz="2200" spc="-10" dirty="0">
                <a:latin typeface="Calibri"/>
                <a:cs typeface="Calibri"/>
              </a:rPr>
              <a:t>margin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classifier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kernel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trick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Building </a:t>
            </a:r>
            <a:r>
              <a:rPr sz="2200" spc="-10" dirty="0">
                <a:latin typeface="Calibri"/>
                <a:cs typeface="Calibri"/>
              </a:rPr>
              <a:t>SVM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Mapping </a:t>
            </a:r>
            <a:r>
              <a:rPr spc="-70" dirty="0"/>
              <a:t>to </a:t>
            </a:r>
            <a:r>
              <a:rPr spc="-95" dirty="0"/>
              <a:t>higher dimensional</a:t>
            </a:r>
            <a:r>
              <a:rPr spc="-580" dirty="0"/>
              <a:t> </a:t>
            </a:r>
            <a:r>
              <a:rPr spc="-85"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8053705" cy="156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In the below </a:t>
            </a:r>
            <a:r>
              <a:rPr sz="2200" spc="-15" dirty="0">
                <a:latin typeface="Calibri"/>
                <a:cs typeface="Calibri"/>
              </a:rPr>
              <a:t>example, </a:t>
            </a:r>
            <a:r>
              <a:rPr sz="2200" spc="-5" dirty="0">
                <a:latin typeface="Calibri"/>
                <a:cs typeface="Calibri"/>
              </a:rPr>
              <a:t>A single linear classifier is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sufficient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lets </a:t>
            </a:r>
            <a:r>
              <a:rPr sz="2200" spc="-20" dirty="0">
                <a:latin typeface="Calibri"/>
                <a:cs typeface="Calibri"/>
              </a:rPr>
              <a:t>create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new variable x2=(x1)^2.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higher dimensional</a:t>
            </a:r>
            <a:r>
              <a:rPr sz="2200" spc="2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space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clearly see a </a:t>
            </a:r>
            <a:r>
              <a:rPr sz="2200" spc="-10" dirty="0">
                <a:latin typeface="Calibri"/>
                <a:cs typeface="Calibri"/>
              </a:rPr>
              <a:t>possibility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single </a:t>
            </a:r>
            <a:r>
              <a:rPr sz="2200" spc="-5" dirty="0">
                <a:latin typeface="Calibri"/>
                <a:cs typeface="Calibri"/>
              </a:rPr>
              <a:t>linear decision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boundary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This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15" dirty="0">
                <a:latin typeface="Calibri"/>
                <a:cs typeface="Calibri"/>
              </a:rPr>
              <a:t>kernel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trick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330" y="6122670"/>
            <a:ext cx="3375660" cy="29209"/>
          </a:xfrm>
          <a:custGeom>
            <a:avLst/>
            <a:gdLst/>
            <a:ahLst/>
            <a:cxnLst/>
            <a:rect l="l" t="t" r="r" b="b"/>
            <a:pathLst>
              <a:path w="3375660" h="29210">
                <a:moveTo>
                  <a:pt x="0" y="29184"/>
                </a:moveTo>
                <a:lnTo>
                  <a:pt x="337553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7983" y="511759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7983" y="511759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2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0511" y="5117591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19" h="128270">
                <a:moveTo>
                  <a:pt x="60960" y="0"/>
                </a:moveTo>
                <a:lnTo>
                  <a:pt x="37236" y="5036"/>
                </a:lnTo>
                <a:lnTo>
                  <a:pt x="17859" y="18764"/>
                </a:lnTo>
                <a:lnTo>
                  <a:pt x="4792" y="39112"/>
                </a:lnTo>
                <a:lnTo>
                  <a:pt x="0" y="64007"/>
                </a:lnTo>
                <a:lnTo>
                  <a:pt x="4792" y="88903"/>
                </a:lnTo>
                <a:lnTo>
                  <a:pt x="17859" y="109251"/>
                </a:lnTo>
                <a:lnTo>
                  <a:pt x="37236" y="122979"/>
                </a:lnTo>
                <a:lnTo>
                  <a:pt x="60960" y="128015"/>
                </a:lnTo>
                <a:lnTo>
                  <a:pt x="84683" y="122979"/>
                </a:lnTo>
                <a:lnTo>
                  <a:pt x="104060" y="109251"/>
                </a:lnTo>
                <a:lnTo>
                  <a:pt x="117127" y="88903"/>
                </a:lnTo>
                <a:lnTo>
                  <a:pt x="121919" y="64007"/>
                </a:lnTo>
                <a:lnTo>
                  <a:pt x="117127" y="39112"/>
                </a:lnTo>
                <a:lnTo>
                  <a:pt x="104060" y="18764"/>
                </a:lnTo>
                <a:lnTo>
                  <a:pt x="84683" y="5036"/>
                </a:lnTo>
                <a:lnTo>
                  <a:pt x="609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0511" y="5117591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19" h="128270">
                <a:moveTo>
                  <a:pt x="0" y="64007"/>
                </a:moveTo>
                <a:lnTo>
                  <a:pt x="4792" y="39112"/>
                </a:lnTo>
                <a:lnTo>
                  <a:pt x="17859" y="18764"/>
                </a:lnTo>
                <a:lnTo>
                  <a:pt x="37236" y="5036"/>
                </a:lnTo>
                <a:lnTo>
                  <a:pt x="60960" y="0"/>
                </a:lnTo>
                <a:lnTo>
                  <a:pt x="84683" y="5036"/>
                </a:lnTo>
                <a:lnTo>
                  <a:pt x="104060" y="18764"/>
                </a:lnTo>
                <a:lnTo>
                  <a:pt x="117127" y="39112"/>
                </a:lnTo>
                <a:lnTo>
                  <a:pt x="121919" y="64007"/>
                </a:lnTo>
                <a:lnTo>
                  <a:pt x="117127" y="88903"/>
                </a:lnTo>
                <a:lnTo>
                  <a:pt x="104060" y="109251"/>
                </a:lnTo>
                <a:lnTo>
                  <a:pt x="84683" y="122979"/>
                </a:lnTo>
                <a:lnTo>
                  <a:pt x="60960" y="128015"/>
                </a:lnTo>
                <a:lnTo>
                  <a:pt x="37236" y="122979"/>
                </a:lnTo>
                <a:lnTo>
                  <a:pt x="17859" y="109251"/>
                </a:lnTo>
                <a:lnTo>
                  <a:pt x="4792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0472" y="5122164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9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8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6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8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0472" y="5122164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8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9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8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6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6339" y="511759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697" y="5036"/>
                </a:lnTo>
                <a:lnTo>
                  <a:pt x="18078" y="18764"/>
                </a:lnTo>
                <a:lnTo>
                  <a:pt x="4850" y="39112"/>
                </a:lnTo>
                <a:lnTo>
                  <a:pt x="0" y="64007"/>
                </a:lnTo>
                <a:lnTo>
                  <a:pt x="4850" y="88903"/>
                </a:lnTo>
                <a:lnTo>
                  <a:pt x="18078" y="109251"/>
                </a:lnTo>
                <a:lnTo>
                  <a:pt x="37697" y="122979"/>
                </a:lnTo>
                <a:lnTo>
                  <a:pt x="61721" y="128015"/>
                </a:lnTo>
                <a:lnTo>
                  <a:pt x="85724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6339" y="511759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0" y="39112"/>
                </a:lnTo>
                <a:lnTo>
                  <a:pt x="18078" y="18764"/>
                </a:lnTo>
                <a:lnTo>
                  <a:pt x="37697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4" y="122979"/>
                </a:lnTo>
                <a:lnTo>
                  <a:pt x="61721" y="128015"/>
                </a:lnTo>
                <a:lnTo>
                  <a:pt x="37697" y="122979"/>
                </a:lnTo>
                <a:lnTo>
                  <a:pt x="18078" y="109251"/>
                </a:lnTo>
                <a:lnTo>
                  <a:pt x="4850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99716" y="510997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99716" y="510997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96311" y="510997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0" y="128015"/>
                </a:lnTo>
                <a:lnTo>
                  <a:pt x="123443" y="128015"/>
                </a:lnTo>
                <a:lnTo>
                  <a:pt x="6172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96311" y="510997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5"/>
                </a:moveTo>
                <a:lnTo>
                  <a:pt x="61721" y="0"/>
                </a:lnTo>
                <a:lnTo>
                  <a:pt x="123443" y="128015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0492" y="511759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50492" y="511759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9584" y="5111496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1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1" y="129539"/>
                </a:lnTo>
                <a:lnTo>
                  <a:pt x="85724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4" y="5083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9584" y="5111496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1" y="0"/>
                </a:lnTo>
                <a:lnTo>
                  <a:pt x="85724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4" y="124456"/>
                </a:lnTo>
                <a:lnTo>
                  <a:pt x="61721" y="129539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9544" y="511759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5"/>
                </a:lnTo>
                <a:lnTo>
                  <a:pt x="85724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4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9544" y="511759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1" y="0"/>
                </a:lnTo>
                <a:lnTo>
                  <a:pt x="85724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4" y="122979"/>
                </a:lnTo>
                <a:lnTo>
                  <a:pt x="61721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15411" y="5111496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1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8" y="124456"/>
                </a:lnTo>
                <a:lnTo>
                  <a:pt x="61721" y="129539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3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15411" y="5111496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1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3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1" y="129539"/>
                </a:lnTo>
                <a:lnTo>
                  <a:pt x="37718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69564" y="5111496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9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9" y="124456"/>
                </a:lnTo>
                <a:lnTo>
                  <a:pt x="61722" y="129539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4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69564" y="5111496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9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4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39"/>
                </a:lnTo>
                <a:lnTo>
                  <a:pt x="37719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9523" y="511759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1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1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9523" y="511759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1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1" y="128015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9483" y="5122164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8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8" y="122979"/>
                </a:lnTo>
                <a:lnTo>
                  <a:pt x="61722" y="128016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3" y="64008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29483" y="5122164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8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3" y="64008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6"/>
                </a:lnTo>
                <a:lnTo>
                  <a:pt x="37718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20823" y="4501883"/>
            <a:ext cx="141731" cy="140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67305" y="4555997"/>
            <a:ext cx="2540" cy="1284605"/>
          </a:xfrm>
          <a:custGeom>
            <a:avLst/>
            <a:gdLst/>
            <a:ahLst/>
            <a:cxnLst/>
            <a:rect l="l" t="t" r="r" b="b"/>
            <a:pathLst>
              <a:path w="2539" h="1284604">
                <a:moveTo>
                  <a:pt x="2412" y="0"/>
                </a:moveTo>
                <a:lnTo>
                  <a:pt x="0" y="12840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44139" y="4479023"/>
            <a:ext cx="141731" cy="140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90622" y="4533138"/>
            <a:ext cx="2540" cy="1284605"/>
          </a:xfrm>
          <a:custGeom>
            <a:avLst/>
            <a:gdLst/>
            <a:ahLst/>
            <a:cxnLst/>
            <a:rect l="l" t="t" r="r" b="b"/>
            <a:pathLst>
              <a:path w="2539" h="1284604">
                <a:moveTo>
                  <a:pt x="2412" y="0"/>
                </a:moveTo>
                <a:lnTo>
                  <a:pt x="0" y="1284046"/>
                </a:lnTo>
              </a:path>
            </a:pathLst>
          </a:custGeom>
          <a:ln w="38100">
            <a:solidFill>
              <a:srgbClr val="7BC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28977" y="4499482"/>
            <a:ext cx="3244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88082" y="4466844"/>
            <a:ext cx="3244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75305" y="6321856"/>
            <a:ext cx="2406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54902" y="6290309"/>
            <a:ext cx="3375660" cy="29209"/>
          </a:xfrm>
          <a:custGeom>
            <a:avLst/>
            <a:gdLst/>
            <a:ahLst/>
            <a:cxnLst/>
            <a:rect l="l" t="t" r="r" b="b"/>
            <a:pathLst>
              <a:path w="3375659" h="29210">
                <a:moveTo>
                  <a:pt x="0" y="29184"/>
                </a:moveTo>
                <a:lnTo>
                  <a:pt x="337553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90104" y="603351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0" y="128016"/>
                </a:lnTo>
                <a:lnTo>
                  <a:pt x="123444" y="128016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90104" y="6033515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128016"/>
                </a:moveTo>
                <a:lnTo>
                  <a:pt x="61722" y="0"/>
                </a:lnTo>
                <a:lnTo>
                  <a:pt x="123444" y="128016"/>
                </a:lnTo>
                <a:lnTo>
                  <a:pt x="0" y="128016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64323" y="5707379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9" y="5089"/>
                </a:lnTo>
                <a:lnTo>
                  <a:pt x="18097" y="18969"/>
                </a:lnTo>
                <a:lnTo>
                  <a:pt x="4857" y="39556"/>
                </a:lnTo>
                <a:lnTo>
                  <a:pt x="0" y="64770"/>
                </a:lnTo>
                <a:lnTo>
                  <a:pt x="4857" y="89983"/>
                </a:lnTo>
                <a:lnTo>
                  <a:pt x="18097" y="110570"/>
                </a:lnTo>
                <a:lnTo>
                  <a:pt x="37719" y="124450"/>
                </a:lnTo>
                <a:lnTo>
                  <a:pt x="61722" y="129540"/>
                </a:lnTo>
                <a:lnTo>
                  <a:pt x="85725" y="124450"/>
                </a:lnTo>
                <a:lnTo>
                  <a:pt x="105346" y="110570"/>
                </a:lnTo>
                <a:lnTo>
                  <a:pt x="118586" y="89983"/>
                </a:lnTo>
                <a:lnTo>
                  <a:pt x="123444" y="64770"/>
                </a:lnTo>
                <a:lnTo>
                  <a:pt x="118586" y="39556"/>
                </a:lnTo>
                <a:lnTo>
                  <a:pt x="105346" y="18969"/>
                </a:lnTo>
                <a:lnTo>
                  <a:pt x="85725" y="5089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64323" y="5707379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70"/>
                </a:moveTo>
                <a:lnTo>
                  <a:pt x="4857" y="39556"/>
                </a:lnTo>
                <a:lnTo>
                  <a:pt x="18097" y="18969"/>
                </a:lnTo>
                <a:lnTo>
                  <a:pt x="37719" y="5089"/>
                </a:lnTo>
                <a:lnTo>
                  <a:pt x="61722" y="0"/>
                </a:lnTo>
                <a:lnTo>
                  <a:pt x="85725" y="5089"/>
                </a:lnTo>
                <a:lnTo>
                  <a:pt x="105346" y="18969"/>
                </a:lnTo>
                <a:lnTo>
                  <a:pt x="118586" y="39556"/>
                </a:lnTo>
                <a:lnTo>
                  <a:pt x="123444" y="64770"/>
                </a:lnTo>
                <a:lnTo>
                  <a:pt x="118586" y="89983"/>
                </a:lnTo>
                <a:lnTo>
                  <a:pt x="105346" y="110570"/>
                </a:lnTo>
                <a:lnTo>
                  <a:pt x="85725" y="124450"/>
                </a:lnTo>
                <a:lnTo>
                  <a:pt x="61722" y="129540"/>
                </a:lnTo>
                <a:lnTo>
                  <a:pt x="37719" y="124450"/>
                </a:lnTo>
                <a:lnTo>
                  <a:pt x="18097" y="110570"/>
                </a:lnTo>
                <a:lnTo>
                  <a:pt x="4857" y="89983"/>
                </a:lnTo>
                <a:lnTo>
                  <a:pt x="0" y="6477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02780" y="550164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9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70"/>
                </a:lnTo>
                <a:lnTo>
                  <a:pt x="4857" y="89983"/>
                </a:lnTo>
                <a:lnTo>
                  <a:pt x="18097" y="110570"/>
                </a:lnTo>
                <a:lnTo>
                  <a:pt x="37719" y="124450"/>
                </a:lnTo>
                <a:lnTo>
                  <a:pt x="61722" y="129540"/>
                </a:lnTo>
                <a:lnTo>
                  <a:pt x="85725" y="124450"/>
                </a:lnTo>
                <a:lnTo>
                  <a:pt x="105346" y="110570"/>
                </a:lnTo>
                <a:lnTo>
                  <a:pt x="118586" y="89983"/>
                </a:lnTo>
                <a:lnTo>
                  <a:pt x="123444" y="64770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02780" y="550164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70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9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4" y="64770"/>
                </a:lnTo>
                <a:lnTo>
                  <a:pt x="118586" y="89983"/>
                </a:lnTo>
                <a:lnTo>
                  <a:pt x="105346" y="110570"/>
                </a:lnTo>
                <a:lnTo>
                  <a:pt x="85725" y="124450"/>
                </a:lnTo>
                <a:lnTo>
                  <a:pt x="61722" y="129540"/>
                </a:lnTo>
                <a:lnTo>
                  <a:pt x="37719" y="124450"/>
                </a:lnTo>
                <a:lnTo>
                  <a:pt x="18097" y="110570"/>
                </a:lnTo>
                <a:lnTo>
                  <a:pt x="4857" y="89983"/>
                </a:lnTo>
                <a:lnTo>
                  <a:pt x="0" y="6477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17435" y="5285232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70">
                <a:moveTo>
                  <a:pt x="60960" y="0"/>
                </a:moveTo>
                <a:lnTo>
                  <a:pt x="37236" y="5036"/>
                </a:lnTo>
                <a:lnTo>
                  <a:pt x="17859" y="18764"/>
                </a:lnTo>
                <a:lnTo>
                  <a:pt x="4792" y="39112"/>
                </a:lnTo>
                <a:lnTo>
                  <a:pt x="0" y="64008"/>
                </a:lnTo>
                <a:lnTo>
                  <a:pt x="4792" y="88903"/>
                </a:lnTo>
                <a:lnTo>
                  <a:pt x="17859" y="109251"/>
                </a:lnTo>
                <a:lnTo>
                  <a:pt x="37236" y="122979"/>
                </a:lnTo>
                <a:lnTo>
                  <a:pt x="60960" y="128016"/>
                </a:lnTo>
                <a:lnTo>
                  <a:pt x="84683" y="122979"/>
                </a:lnTo>
                <a:lnTo>
                  <a:pt x="104060" y="109251"/>
                </a:lnTo>
                <a:lnTo>
                  <a:pt x="117127" y="88903"/>
                </a:lnTo>
                <a:lnTo>
                  <a:pt x="121920" y="64008"/>
                </a:lnTo>
                <a:lnTo>
                  <a:pt x="117127" y="39112"/>
                </a:lnTo>
                <a:lnTo>
                  <a:pt x="104060" y="18764"/>
                </a:lnTo>
                <a:lnTo>
                  <a:pt x="84683" y="5036"/>
                </a:lnTo>
                <a:lnTo>
                  <a:pt x="609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17435" y="5285232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70">
                <a:moveTo>
                  <a:pt x="0" y="64008"/>
                </a:moveTo>
                <a:lnTo>
                  <a:pt x="4792" y="39112"/>
                </a:lnTo>
                <a:lnTo>
                  <a:pt x="17859" y="18764"/>
                </a:lnTo>
                <a:lnTo>
                  <a:pt x="37236" y="5036"/>
                </a:lnTo>
                <a:lnTo>
                  <a:pt x="60960" y="0"/>
                </a:lnTo>
                <a:lnTo>
                  <a:pt x="84683" y="5036"/>
                </a:lnTo>
                <a:lnTo>
                  <a:pt x="104060" y="18764"/>
                </a:lnTo>
                <a:lnTo>
                  <a:pt x="117127" y="39112"/>
                </a:lnTo>
                <a:lnTo>
                  <a:pt x="121920" y="64008"/>
                </a:lnTo>
                <a:lnTo>
                  <a:pt x="117127" y="88903"/>
                </a:lnTo>
                <a:lnTo>
                  <a:pt x="104060" y="109251"/>
                </a:lnTo>
                <a:lnTo>
                  <a:pt x="84683" y="122979"/>
                </a:lnTo>
                <a:lnTo>
                  <a:pt x="60960" y="128016"/>
                </a:lnTo>
                <a:lnTo>
                  <a:pt x="37236" y="122979"/>
                </a:lnTo>
                <a:lnTo>
                  <a:pt x="17859" y="109251"/>
                </a:lnTo>
                <a:lnTo>
                  <a:pt x="4792" y="88903"/>
                </a:lnTo>
                <a:lnTo>
                  <a:pt x="0" y="6400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03107" y="6051803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0" y="129540"/>
                </a:lnTo>
                <a:lnTo>
                  <a:pt x="123444" y="129540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03107" y="6051803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129540"/>
                </a:moveTo>
                <a:lnTo>
                  <a:pt x="61722" y="0"/>
                </a:lnTo>
                <a:lnTo>
                  <a:pt x="123444" y="129540"/>
                </a:lnTo>
                <a:lnTo>
                  <a:pt x="0" y="12954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96300" y="590550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0" y="129540"/>
                </a:lnTo>
                <a:lnTo>
                  <a:pt x="123444" y="129540"/>
                </a:lnTo>
                <a:lnTo>
                  <a:pt x="617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96300" y="590550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129540"/>
                </a:moveTo>
                <a:lnTo>
                  <a:pt x="61722" y="0"/>
                </a:lnTo>
                <a:lnTo>
                  <a:pt x="123444" y="129540"/>
                </a:lnTo>
                <a:lnTo>
                  <a:pt x="0" y="12954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68540" y="5815584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70">
                <a:moveTo>
                  <a:pt x="60959" y="0"/>
                </a:moveTo>
                <a:lnTo>
                  <a:pt x="37236" y="5029"/>
                </a:lnTo>
                <a:lnTo>
                  <a:pt x="17859" y="18745"/>
                </a:lnTo>
                <a:lnTo>
                  <a:pt x="4792" y="39090"/>
                </a:lnTo>
                <a:lnTo>
                  <a:pt x="0" y="64007"/>
                </a:lnTo>
                <a:lnTo>
                  <a:pt x="4792" y="88920"/>
                </a:lnTo>
                <a:lnTo>
                  <a:pt x="17859" y="109266"/>
                </a:lnTo>
                <a:lnTo>
                  <a:pt x="37236" y="122985"/>
                </a:lnTo>
                <a:lnTo>
                  <a:pt x="60959" y="128015"/>
                </a:lnTo>
                <a:lnTo>
                  <a:pt x="84683" y="122985"/>
                </a:lnTo>
                <a:lnTo>
                  <a:pt x="104060" y="109266"/>
                </a:lnTo>
                <a:lnTo>
                  <a:pt x="117127" y="88920"/>
                </a:lnTo>
                <a:lnTo>
                  <a:pt x="121919" y="64007"/>
                </a:lnTo>
                <a:lnTo>
                  <a:pt x="117127" y="39090"/>
                </a:lnTo>
                <a:lnTo>
                  <a:pt x="104060" y="18745"/>
                </a:lnTo>
                <a:lnTo>
                  <a:pt x="84683" y="5029"/>
                </a:lnTo>
                <a:lnTo>
                  <a:pt x="609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68540" y="5815584"/>
            <a:ext cx="121920" cy="128270"/>
          </a:xfrm>
          <a:custGeom>
            <a:avLst/>
            <a:gdLst/>
            <a:ahLst/>
            <a:cxnLst/>
            <a:rect l="l" t="t" r="r" b="b"/>
            <a:pathLst>
              <a:path w="121920" h="128270">
                <a:moveTo>
                  <a:pt x="0" y="64007"/>
                </a:moveTo>
                <a:lnTo>
                  <a:pt x="4792" y="39090"/>
                </a:lnTo>
                <a:lnTo>
                  <a:pt x="17859" y="18745"/>
                </a:lnTo>
                <a:lnTo>
                  <a:pt x="37236" y="5029"/>
                </a:lnTo>
                <a:lnTo>
                  <a:pt x="60959" y="0"/>
                </a:lnTo>
                <a:lnTo>
                  <a:pt x="84683" y="5029"/>
                </a:lnTo>
                <a:lnTo>
                  <a:pt x="104060" y="18745"/>
                </a:lnTo>
                <a:lnTo>
                  <a:pt x="117127" y="39090"/>
                </a:lnTo>
                <a:lnTo>
                  <a:pt x="121919" y="64007"/>
                </a:lnTo>
                <a:lnTo>
                  <a:pt x="117127" y="88920"/>
                </a:lnTo>
                <a:lnTo>
                  <a:pt x="104060" y="109266"/>
                </a:lnTo>
                <a:lnTo>
                  <a:pt x="84683" y="122985"/>
                </a:lnTo>
                <a:lnTo>
                  <a:pt x="60959" y="128015"/>
                </a:lnTo>
                <a:lnTo>
                  <a:pt x="37236" y="122985"/>
                </a:lnTo>
                <a:lnTo>
                  <a:pt x="17859" y="109266"/>
                </a:lnTo>
                <a:lnTo>
                  <a:pt x="4792" y="88920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66504" y="454609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9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9" y="122979"/>
                </a:lnTo>
                <a:lnTo>
                  <a:pt x="61722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4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366504" y="454609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9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4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5"/>
                </a:lnTo>
                <a:lnTo>
                  <a:pt x="37719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51619" y="5137403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9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70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9" y="124456"/>
                </a:lnTo>
                <a:lnTo>
                  <a:pt x="61722" y="129540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4" y="64770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51619" y="5137403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70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9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4" y="64770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40"/>
                </a:lnTo>
                <a:lnTo>
                  <a:pt x="37719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7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25000" y="370332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61722" y="0"/>
                </a:moveTo>
                <a:lnTo>
                  <a:pt x="37718" y="5083"/>
                </a:lnTo>
                <a:lnTo>
                  <a:pt x="18097" y="18954"/>
                </a:lnTo>
                <a:lnTo>
                  <a:pt x="4857" y="39540"/>
                </a:lnTo>
                <a:lnTo>
                  <a:pt x="0" y="64769"/>
                </a:lnTo>
                <a:lnTo>
                  <a:pt x="4857" y="89999"/>
                </a:lnTo>
                <a:lnTo>
                  <a:pt x="18097" y="110585"/>
                </a:lnTo>
                <a:lnTo>
                  <a:pt x="37719" y="124456"/>
                </a:lnTo>
                <a:lnTo>
                  <a:pt x="61722" y="129539"/>
                </a:lnTo>
                <a:lnTo>
                  <a:pt x="85725" y="124456"/>
                </a:lnTo>
                <a:lnTo>
                  <a:pt x="105346" y="110585"/>
                </a:lnTo>
                <a:lnTo>
                  <a:pt x="118586" y="89999"/>
                </a:lnTo>
                <a:lnTo>
                  <a:pt x="123444" y="64769"/>
                </a:lnTo>
                <a:lnTo>
                  <a:pt x="118586" y="39540"/>
                </a:lnTo>
                <a:lnTo>
                  <a:pt x="105346" y="18954"/>
                </a:lnTo>
                <a:lnTo>
                  <a:pt x="85725" y="5083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25000" y="3703320"/>
            <a:ext cx="123825" cy="129539"/>
          </a:xfrm>
          <a:custGeom>
            <a:avLst/>
            <a:gdLst/>
            <a:ahLst/>
            <a:cxnLst/>
            <a:rect l="l" t="t" r="r" b="b"/>
            <a:pathLst>
              <a:path w="123825" h="129539">
                <a:moveTo>
                  <a:pt x="0" y="64769"/>
                </a:moveTo>
                <a:lnTo>
                  <a:pt x="4857" y="39540"/>
                </a:lnTo>
                <a:lnTo>
                  <a:pt x="18097" y="18954"/>
                </a:lnTo>
                <a:lnTo>
                  <a:pt x="37718" y="5083"/>
                </a:lnTo>
                <a:lnTo>
                  <a:pt x="61722" y="0"/>
                </a:lnTo>
                <a:lnTo>
                  <a:pt x="85725" y="5083"/>
                </a:lnTo>
                <a:lnTo>
                  <a:pt x="105346" y="18954"/>
                </a:lnTo>
                <a:lnTo>
                  <a:pt x="118586" y="39540"/>
                </a:lnTo>
                <a:lnTo>
                  <a:pt x="123444" y="64769"/>
                </a:lnTo>
                <a:lnTo>
                  <a:pt x="118586" y="89999"/>
                </a:lnTo>
                <a:lnTo>
                  <a:pt x="105346" y="110585"/>
                </a:lnTo>
                <a:lnTo>
                  <a:pt x="85725" y="124456"/>
                </a:lnTo>
                <a:lnTo>
                  <a:pt x="61722" y="129539"/>
                </a:lnTo>
                <a:lnTo>
                  <a:pt x="37719" y="124456"/>
                </a:lnTo>
                <a:lnTo>
                  <a:pt x="18097" y="110585"/>
                </a:lnTo>
                <a:lnTo>
                  <a:pt x="4857" y="89999"/>
                </a:lnTo>
                <a:lnTo>
                  <a:pt x="0" y="6476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456419" y="411480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9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9" y="122979"/>
                </a:lnTo>
                <a:lnTo>
                  <a:pt x="61722" y="128016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4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456419" y="4114800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9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4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6"/>
                </a:lnTo>
                <a:lnTo>
                  <a:pt x="37719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82683" y="483717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9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9" y="122979"/>
                </a:lnTo>
                <a:lnTo>
                  <a:pt x="61722" y="128016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4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82683" y="4837176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9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4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6"/>
                </a:lnTo>
                <a:lnTo>
                  <a:pt x="37719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70619" y="560527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9" y="5029"/>
                </a:lnTo>
                <a:lnTo>
                  <a:pt x="18097" y="18745"/>
                </a:lnTo>
                <a:lnTo>
                  <a:pt x="4857" y="39090"/>
                </a:lnTo>
                <a:lnTo>
                  <a:pt x="0" y="64007"/>
                </a:lnTo>
                <a:lnTo>
                  <a:pt x="4857" y="88920"/>
                </a:lnTo>
                <a:lnTo>
                  <a:pt x="18097" y="109266"/>
                </a:lnTo>
                <a:lnTo>
                  <a:pt x="37719" y="122985"/>
                </a:lnTo>
                <a:lnTo>
                  <a:pt x="61722" y="128015"/>
                </a:lnTo>
                <a:lnTo>
                  <a:pt x="85725" y="122985"/>
                </a:lnTo>
                <a:lnTo>
                  <a:pt x="105346" y="109266"/>
                </a:lnTo>
                <a:lnTo>
                  <a:pt x="118586" y="88920"/>
                </a:lnTo>
                <a:lnTo>
                  <a:pt x="123444" y="64007"/>
                </a:lnTo>
                <a:lnTo>
                  <a:pt x="118586" y="39090"/>
                </a:lnTo>
                <a:lnTo>
                  <a:pt x="105346" y="18745"/>
                </a:lnTo>
                <a:lnTo>
                  <a:pt x="85725" y="5029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70619" y="5605271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090"/>
                </a:lnTo>
                <a:lnTo>
                  <a:pt x="18097" y="18745"/>
                </a:lnTo>
                <a:lnTo>
                  <a:pt x="37719" y="5029"/>
                </a:lnTo>
                <a:lnTo>
                  <a:pt x="61722" y="0"/>
                </a:lnTo>
                <a:lnTo>
                  <a:pt x="85725" y="5029"/>
                </a:lnTo>
                <a:lnTo>
                  <a:pt x="105346" y="18745"/>
                </a:lnTo>
                <a:lnTo>
                  <a:pt x="118586" y="39090"/>
                </a:lnTo>
                <a:lnTo>
                  <a:pt x="123444" y="64007"/>
                </a:lnTo>
                <a:lnTo>
                  <a:pt x="118586" y="88920"/>
                </a:lnTo>
                <a:lnTo>
                  <a:pt x="105346" y="109266"/>
                </a:lnTo>
                <a:lnTo>
                  <a:pt x="85725" y="122985"/>
                </a:lnTo>
                <a:lnTo>
                  <a:pt x="61722" y="128015"/>
                </a:lnTo>
                <a:lnTo>
                  <a:pt x="37719" y="122985"/>
                </a:lnTo>
                <a:lnTo>
                  <a:pt x="18097" y="109266"/>
                </a:lnTo>
                <a:lnTo>
                  <a:pt x="4857" y="88920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56547" y="541324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61722" y="0"/>
                </a:moveTo>
                <a:lnTo>
                  <a:pt x="37718" y="5036"/>
                </a:lnTo>
                <a:lnTo>
                  <a:pt x="18097" y="18764"/>
                </a:lnTo>
                <a:lnTo>
                  <a:pt x="4857" y="39112"/>
                </a:lnTo>
                <a:lnTo>
                  <a:pt x="0" y="64007"/>
                </a:lnTo>
                <a:lnTo>
                  <a:pt x="4857" y="88903"/>
                </a:lnTo>
                <a:lnTo>
                  <a:pt x="18097" y="109251"/>
                </a:lnTo>
                <a:lnTo>
                  <a:pt x="37719" y="122979"/>
                </a:lnTo>
                <a:lnTo>
                  <a:pt x="61722" y="128015"/>
                </a:lnTo>
                <a:lnTo>
                  <a:pt x="85725" y="122979"/>
                </a:lnTo>
                <a:lnTo>
                  <a:pt x="105346" y="109251"/>
                </a:lnTo>
                <a:lnTo>
                  <a:pt x="118586" y="88903"/>
                </a:lnTo>
                <a:lnTo>
                  <a:pt x="123444" y="64007"/>
                </a:lnTo>
                <a:lnTo>
                  <a:pt x="118586" y="39112"/>
                </a:lnTo>
                <a:lnTo>
                  <a:pt x="105346" y="18764"/>
                </a:lnTo>
                <a:lnTo>
                  <a:pt x="85725" y="5036"/>
                </a:lnTo>
                <a:lnTo>
                  <a:pt x="617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56547" y="5413247"/>
            <a:ext cx="123825" cy="128270"/>
          </a:xfrm>
          <a:custGeom>
            <a:avLst/>
            <a:gdLst/>
            <a:ahLst/>
            <a:cxnLst/>
            <a:rect l="l" t="t" r="r" b="b"/>
            <a:pathLst>
              <a:path w="123825" h="128270">
                <a:moveTo>
                  <a:pt x="0" y="64007"/>
                </a:moveTo>
                <a:lnTo>
                  <a:pt x="4857" y="39112"/>
                </a:lnTo>
                <a:lnTo>
                  <a:pt x="18097" y="18764"/>
                </a:lnTo>
                <a:lnTo>
                  <a:pt x="37718" y="5036"/>
                </a:lnTo>
                <a:lnTo>
                  <a:pt x="61722" y="0"/>
                </a:lnTo>
                <a:lnTo>
                  <a:pt x="85725" y="5036"/>
                </a:lnTo>
                <a:lnTo>
                  <a:pt x="105346" y="18764"/>
                </a:lnTo>
                <a:lnTo>
                  <a:pt x="118586" y="39112"/>
                </a:lnTo>
                <a:lnTo>
                  <a:pt x="123444" y="64007"/>
                </a:lnTo>
                <a:lnTo>
                  <a:pt x="118586" y="88903"/>
                </a:lnTo>
                <a:lnTo>
                  <a:pt x="105346" y="109251"/>
                </a:lnTo>
                <a:lnTo>
                  <a:pt x="85725" y="122979"/>
                </a:lnTo>
                <a:lnTo>
                  <a:pt x="61722" y="128015"/>
                </a:lnTo>
                <a:lnTo>
                  <a:pt x="37719" y="122979"/>
                </a:lnTo>
                <a:lnTo>
                  <a:pt x="18097" y="109251"/>
                </a:lnTo>
                <a:lnTo>
                  <a:pt x="4857" y="88903"/>
                </a:lnTo>
                <a:lnTo>
                  <a:pt x="0" y="6400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65976" y="4155947"/>
            <a:ext cx="173850" cy="2537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12457" y="4210050"/>
            <a:ext cx="34925" cy="2416175"/>
          </a:xfrm>
          <a:custGeom>
            <a:avLst/>
            <a:gdLst/>
            <a:ahLst/>
            <a:cxnLst/>
            <a:rect l="l" t="t" r="r" b="b"/>
            <a:pathLst>
              <a:path w="34925" h="2416175">
                <a:moveTo>
                  <a:pt x="0" y="0"/>
                </a:moveTo>
                <a:lnTo>
                  <a:pt x="34671" y="24156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146542" y="6393179"/>
            <a:ext cx="2406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973823" y="5594603"/>
            <a:ext cx="3093085" cy="541020"/>
          </a:xfrm>
          <a:custGeom>
            <a:avLst/>
            <a:gdLst/>
            <a:ahLst/>
            <a:cxnLst/>
            <a:rect l="l" t="t" r="r" b="b"/>
            <a:pathLst>
              <a:path w="3093084" h="541020">
                <a:moveTo>
                  <a:pt x="0" y="540410"/>
                </a:moveTo>
                <a:lnTo>
                  <a:pt x="3092957" y="0"/>
                </a:lnTo>
              </a:path>
            </a:pathLst>
          </a:custGeom>
          <a:ln w="12192">
            <a:solidFill>
              <a:srgbClr val="096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58461" y="4920234"/>
            <a:ext cx="1289685" cy="783590"/>
          </a:xfrm>
          <a:custGeom>
            <a:avLst/>
            <a:gdLst/>
            <a:ahLst/>
            <a:cxnLst/>
            <a:rect l="l" t="t" r="r" b="b"/>
            <a:pathLst>
              <a:path w="1289685" h="783589">
                <a:moveTo>
                  <a:pt x="897636" y="0"/>
                </a:moveTo>
                <a:lnTo>
                  <a:pt x="897636" y="195834"/>
                </a:lnTo>
                <a:lnTo>
                  <a:pt x="0" y="195834"/>
                </a:lnTo>
                <a:lnTo>
                  <a:pt x="0" y="587502"/>
                </a:lnTo>
                <a:lnTo>
                  <a:pt x="897636" y="587502"/>
                </a:lnTo>
                <a:lnTo>
                  <a:pt x="897636" y="783336"/>
                </a:lnTo>
                <a:lnTo>
                  <a:pt x="1289303" y="391668"/>
                </a:lnTo>
                <a:lnTo>
                  <a:pt x="89763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58461" y="4920234"/>
            <a:ext cx="1289685" cy="783590"/>
          </a:xfrm>
          <a:custGeom>
            <a:avLst/>
            <a:gdLst/>
            <a:ahLst/>
            <a:cxnLst/>
            <a:rect l="l" t="t" r="r" b="b"/>
            <a:pathLst>
              <a:path w="1289685" h="783589">
                <a:moveTo>
                  <a:pt x="0" y="195834"/>
                </a:moveTo>
                <a:lnTo>
                  <a:pt x="897636" y="195834"/>
                </a:lnTo>
                <a:lnTo>
                  <a:pt x="897636" y="0"/>
                </a:lnTo>
                <a:lnTo>
                  <a:pt x="1289303" y="391668"/>
                </a:lnTo>
                <a:lnTo>
                  <a:pt x="897636" y="783336"/>
                </a:lnTo>
                <a:lnTo>
                  <a:pt x="897636" y="587502"/>
                </a:lnTo>
                <a:lnTo>
                  <a:pt x="0" y="587502"/>
                </a:lnTo>
                <a:lnTo>
                  <a:pt x="0" y="195834"/>
                </a:lnTo>
                <a:close/>
              </a:path>
            </a:pathLst>
          </a:custGeom>
          <a:ln w="25907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544059" y="4911852"/>
            <a:ext cx="1852930" cy="55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2085"/>
              </a:lnSpc>
            </a:pPr>
            <a:r>
              <a:rPr sz="1800" dirty="0">
                <a:latin typeface="Calibri"/>
                <a:cs typeface="Calibri"/>
              </a:rPr>
              <a:t>x2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5"/>
              </a:lnSpc>
            </a:pPr>
            <a:r>
              <a:rPr sz="1800" spc="-5" dirty="0">
                <a:latin typeface="Symbol"/>
                <a:cs typeface="Symbol"/>
              </a:rPr>
              <a:t></a:t>
            </a:r>
            <a:r>
              <a:rPr sz="1800" spc="-5" dirty="0">
                <a:latin typeface="Calibri"/>
                <a:cs typeface="Calibri"/>
              </a:rPr>
              <a:t>(x)=(x,x</a:t>
            </a:r>
            <a:r>
              <a:rPr sz="1800" spc="-7" baseline="25462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425317"/>
            <a:ext cx="4300855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110" dirty="0">
                <a:solidFill>
                  <a:srgbClr val="17406C"/>
                </a:solidFill>
                <a:latin typeface="Cambria"/>
                <a:cs typeface="Cambria"/>
              </a:rPr>
              <a:t>Kernel</a:t>
            </a:r>
            <a:r>
              <a:rPr sz="6600" spc="-280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spc="-125" dirty="0">
                <a:solidFill>
                  <a:srgbClr val="17406C"/>
                </a:solidFill>
                <a:latin typeface="Cambria"/>
                <a:cs typeface="Cambria"/>
              </a:rPr>
              <a:t>Trick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8267" y="4805171"/>
            <a:ext cx="2664460" cy="1414780"/>
          </a:xfrm>
          <a:custGeom>
            <a:avLst/>
            <a:gdLst/>
            <a:ahLst/>
            <a:cxnLst/>
            <a:rect l="l" t="t" r="r" b="b"/>
            <a:pathLst>
              <a:path w="2664460" h="1414779">
                <a:moveTo>
                  <a:pt x="1956816" y="0"/>
                </a:moveTo>
                <a:lnTo>
                  <a:pt x="0" y="0"/>
                </a:lnTo>
                <a:lnTo>
                  <a:pt x="0" y="1414271"/>
                </a:lnTo>
                <a:lnTo>
                  <a:pt x="1956816" y="1414271"/>
                </a:lnTo>
                <a:lnTo>
                  <a:pt x="2663952" y="707135"/>
                </a:lnTo>
                <a:lnTo>
                  <a:pt x="195681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68267" y="4805171"/>
            <a:ext cx="2664460" cy="1414780"/>
          </a:xfrm>
          <a:custGeom>
            <a:avLst/>
            <a:gdLst/>
            <a:ahLst/>
            <a:cxnLst/>
            <a:rect l="l" t="t" r="r" b="b"/>
            <a:pathLst>
              <a:path w="2664460" h="1414779">
                <a:moveTo>
                  <a:pt x="0" y="0"/>
                </a:moveTo>
                <a:lnTo>
                  <a:pt x="1956816" y="0"/>
                </a:lnTo>
                <a:lnTo>
                  <a:pt x="2663952" y="707135"/>
                </a:lnTo>
                <a:lnTo>
                  <a:pt x="1956816" y="1414271"/>
                </a:lnTo>
                <a:lnTo>
                  <a:pt x="0" y="141427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Kernel</a:t>
            </a:r>
            <a:r>
              <a:rPr spc="-275" dirty="0"/>
              <a:t> </a:t>
            </a:r>
            <a:r>
              <a:rPr spc="-114" dirty="0"/>
              <a:t>Trick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7120" y="1585340"/>
            <a:ext cx="10816590" cy="1167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used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spc="-10" dirty="0">
                <a:latin typeface="Symbol"/>
                <a:cs typeface="Symbol"/>
              </a:rPr>
              <a:t></a:t>
            </a:r>
            <a:r>
              <a:rPr sz="2200" spc="-10" dirty="0">
                <a:latin typeface="Calibri"/>
                <a:cs typeface="Calibri"/>
              </a:rPr>
              <a:t>(x)=(x,x^2) </a:t>
            </a:r>
            <a:r>
              <a:rPr sz="2200" spc="-20" dirty="0">
                <a:latin typeface="Calibri"/>
                <a:cs typeface="Calibri"/>
              </a:rPr>
              <a:t>to transform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x </a:t>
            </a:r>
            <a:r>
              <a:rPr sz="2200" spc="-20" dirty="0">
                <a:latin typeface="Calibri"/>
                <a:cs typeface="Calibri"/>
              </a:rPr>
              <a:t>into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higher dimensional</a:t>
            </a:r>
            <a:r>
              <a:rPr sz="2200" spc="4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space.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higher dimensional space, </a:t>
            </a:r>
            <a:r>
              <a:rPr sz="2200" spc="-15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could </a:t>
            </a:r>
            <a:r>
              <a:rPr sz="2200" spc="-5" dirty="0">
                <a:latin typeface="Calibri"/>
                <a:cs typeface="Calibri"/>
              </a:rPr>
              <a:t>easily fit a liner decision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boundary.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This function </a:t>
            </a:r>
            <a:r>
              <a:rPr sz="2200" spc="-10" dirty="0">
                <a:latin typeface="Symbol"/>
                <a:cs typeface="Symbol"/>
              </a:rPr>
              <a:t></a:t>
            </a:r>
            <a:r>
              <a:rPr sz="2200" spc="-10" dirty="0">
                <a:latin typeface="Calibri"/>
                <a:cs typeface="Calibri"/>
              </a:rPr>
              <a:t>(x) </a:t>
            </a:r>
            <a:r>
              <a:rPr sz="2200" spc="-5" dirty="0">
                <a:latin typeface="Calibri"/>
                <a:cs typeface="Calibri"/>
              </a:rPr>
              <a:t>is known as </a:t>
            </a:r>
            <a:r>
              <a:rPr sz="2200" spc="-20" dirty="0">
                <a:latin typeface="Calibri"/>
                <a:cs typeface="Calibri"/>
              </a:rPr>
              <a:t>kernel </a:t>
            </a:r>
            <a:r>
              <a:rPr sz="2200" spc="-5" dirty="0">
                <a:latin typeface="Calibri"/>
                <a:cs typeface="Calibri"/>
              </a:rPr>
              <a:t>function and this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spc="-5" dirty="0">
                <a:latin typeface="Calibri"/>
                <a:cs typeface="Calibri"/>
              </a:rPr>
              <a:t>is known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20" dirty="0">
                <a:latin typeface="Calibri"/>
                <a:cs typeface="Calibri"/>
              </a:rPr>
              <a:t>kernel </a:t>
            </a:r>
            <a:r>
              <a:rPr sz="2200" spc="-5" dirty="0">
                <a:latin typeface="Calibri"/>
                <a:cs typeface="Calibri"/>
              </a:rPr>
              <a:t>trick in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SVM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349" y="4454652"/>
            <a:ext cx="76200" cy="2060575"/>
          </a:xfrm>
          <a:custGeom>
            <a:avLst/>
            <a:gdLst/>
            <a:ahLst/>
            <a:cxnLst/>
            <a:rect l="l" t="t" r="r" b="b"/>
            <a:pathLst>
              <a:path w="76200" h="2060575">
                <a:moveTo>
                  <a:pt x="44450" y="63500"/>
                </a:moveTo>
                <a:lnTo>
                  <a:pt x="31750" y="63500"/>
                </a:lnTo>
                <a:lnTo>
                  <a:pt x="30276" y="2060448"/>
                </a:lnTo>
                <a:lnTo>
                  <a:pt x="42976" y="2060448"/>
                </a:lnTo>
                <a:lnTo>
                  <a:pt x="44450" y="63500"/>
                </a:lnTo>
                <a:close/>
              </a:path>
              <a:path w="76200" h="2060575">
                <a:moveTo>
                  <a:pt x="38150" y="0"/>
                </a:moveTo>
                <a:lnTo>
                  <a:pt x="0" y="76200"/>
                </a:lnTo>
                <a:lnTo>
                  <a:pt x="31740" y="76200"/>
                </a:lnTo>
                <a:lnTo>
                  <a:pt x="31750" y="63500"/>
                </a:lnTo>
                <a:lnTo>
                  <a:pt x="69858" y="63500"/>
                </a:lnTo>
                <a:lnTo>
                  <a:pt x="38150" y="0"/>
                </a:lnTo>
                <a:close/>
              </a:path>
              <a:path w="76200" h="2060575">
                <a:moveTo>
                  <a:pt x="69858" y="63500"/>
                </a:moveTo>
                <a:lnTo>
                  <a:pt x="44450" y="63500"/>
                </a:lnTo>
                <a:lnTo>
                  <a:pt x="44440" y="76200"/>
                </a:lnTo>
                <a:lnTo>
                  <a:pt x="76200" y="76200"/>
                </a:lnTo>
                <a:lnTo>
                  <a:pt x="69858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0975" y="6476936"/>
            <a:ext cx="2057400" cy="76200"/>
          </a:xfrm>
          <a:custGeom>
            <a:avLst/>
            <a:gdLst/>
            <a:ahLst/>
            <a:cxnLst/>
            <a:rect l="l" t="t" r="r" b="b"/>
            <a:pathLst>
              <a:path w="2057400" h="76200">
                <a:moveTo>
                  <a:pt x="1981200" y="0"/>
                </a:moveTo>
                <a:lnTo>
                  <a:pt x="1981200" y="76199"/>
                </a:lnTo>
                <a:lnTo>
                  <a:pt x="2044780" y="44462"/>
                </a:lnTo>
                <a:lnTo>
                  <a:pt x="1993900" y="44462"/>
                </a:lnTo>
                <a:lnTo>
                  <a:pt x="1993900" y="31762"/>
                </a:lnTo>
                <a:lnTo>
                  <a:pt x="2044600" y="31753"/>
                </a:lnTo>
                <a:lnTo>
                  <a:pt x="1981200" y="0"/>
                </a:lnTo>
                <a:close/>
              </a:path>
              <a:path w="2057400" h="76200">
                <a:moveTo>
                  <a:pt x="1993900" y="44453"/>
                </a:moveTo>
                <a:lnTo>
                  <a:pt x="1981200" y="44453"/>
                </a:lnTo>
                <a:lnTo>
                  <a:pt x="1993900" y="44462"/>
                </a:lnTo>
                <a:close/>
              </a:path>
              <a:path w="2057400" h="76200">
                <a:moveTo>
                  <a:pt x="2044600" y="31753"/>
                </a:moveTo>
                <a:lnTo>
                  <a:pt x="1981200" y="31753"/>
                </a:lnTo>
                <a:lnTo>
                  <a:pt x="1993900" y="31762"/>
                </a:lnTo>
                <a:lnTo>
                  <a:pt x="1993900" y="44462"/>
                </a:lnTo>
                <a:lnTo>
                  <a:pt x="2044799" y="44453"/>
                </a:lnTo>
                <a:lnTo>
                  <a:pt x="2057400" y="38163"/>
                </a:lnTo>
                <a:lnTo>
                  <a:pt x="2044600" y="31753"/>
                </a:lnTo>
                <a:close/>
              </a:path>
              <a:path w="2057400" h="76200">
                <a:moveTo>
                  <a:pt x="0" y="30289"/>
                </a:moveTo>
                <a:lnTo>
                  <a:pt x="0" y="42989"/>
                </a:lnTo>
                <a:lnTo>
                  <a:pt x="1981200" y="44453"/>
                </a:lnTo>
                <a:lnTo>
                  <a:pt x="1981200" y="31753"/>
                </a:lnTo>
                <a:lnTo>
                  <a:pt x="0" y="30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4670" y="5219903"/>
            <a:ext cx="71183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Symbol"/>
                <a:cs typeface="Symbol"/>
              </a:rPr>
              <a:t></a:t>
            </a:r>
            <a:r>
              <a:rPr sz="3200" dirty="0">
                <a:latin typeface="Times New Roman"/>
                <a:cs typeface="Times New Roman"/>
              </a:rPr>
              <a:t>(x)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4792" y="546049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90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7" y="68580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90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4792" y="546049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7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90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7" y="68580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9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8692" y="544220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90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7" y="68580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90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8692" y="544220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7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90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7" y="68580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9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1220" y="566165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4"/>
                </a:lnTo>
                <a:lnTo>
                  <a:pt x="12049" y="10044"/>
                </a:lnTo>
                <a:lnTo>
                  <a:pt x="3232" y="20943"/>
                </a:lnTo>
                <a:lnTo>
                  <a:pt x="0" y="34289"/>
                </a:lnTo>
                <a:lnTo>
                  <a:pt x="3232" y="47636"/>
                </a:lnTo>
                <a:lnTo>
                  <a:pt x="12049" y="58535"/>
                </a:lnTo>
                <a:lnTo>
                  <a:pt x="25128" y="65885"/>
                </a:lnTo>
                <a:lnTo>
                  <a:pt x="41148" y="68579"/>
                </a:lnTo>
                <a:lnTo>
                  <a:pt x="57167" y="65885"/>
                </a:lnTo>
                <a:lnTo>
                  <a:pt x="70246" y="58535"/>
                </a:lnTo>
                <a:lnTo>
                  <a:pt x="79063" y="47636"/>
                </a:lnTo>
                <a:lnTo>
                  <a:pt x="82296" y="34289"/>
                </a:lnTo>
                <a:lnTo>
                  <a:pt x="79063" y="20943"/>
                </a:lnTo>
                <a:lnTo>
                  <a:pt x="70246" y="10044"/>
                </a:lnTo>
                <a:lnTo>
                  <a:pt x="57167" y="2694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1220" y="566165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3"/>
                </a:lnTo>
                <a:lnTo>
                  <a:pt x="12049" y="10044"/>
                </a:lnTo>
                <a:lnTo>
                  <a:pt x="25128" y="2694"/>
                </a:lnTo>
                <a:lnTo>
                  <a:pt x="41148" y="0"/>
                </a:lnTo>
                <a:lnTo>
                  <a:pt x="57167" y="2694"/>
                </a:lnTo>
                <a:lnTo>
                  <a:pt x="70246" y="10044"/>
                </a:lnTo>
                <a:lnTo>
                  <a:pt x="79063" y="20943"/>
                </a:lnTo>
                <a:lnTo>
                  <a:pt x="82296" y="34289"/>
                </a:lnTo>
                <a:lnTo>
                  <a:pt x="79063" y="47636"/>
                </a:lnTo>
                <a:lnTo>
                  <a:pt x="70246" y="58535"/>
                </a:lnTo>
                <a:lnTo>
                  <a:pt x="57167" y="65885"/>
                </a:lnTo>
                <a:lnTo>
                  <a:pt x="41148" y="68579"/>
                </a:lnTo>
                <a:lnTo>
                  <a:pt x="25128" y="65885"/>
                </a:lnTo>
                <a:lnTo>
                  <a:pt x="12049" y="58535"/>
                </a:lnTo>
                <a:lnTo>
                  <a:pt x="3232" y="47636"/>
                </a:lnTo>
                <a:lnTo>
                  <a:pt x="0" y="34289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6772" y="55427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90"/>
                </a:lnTo>
                <a:lnTo>
                  <a:pt x="3232" y="47636"/>
                </a:lnTo>
                <a:lnTo>
                  <a:pt x="12049" y="58535"/>
                </a:lnTo>
                <a:lnTo>
                  <a:pt x="25128" y="65885"/>
                </a:lnTo>
                <a:lnTo>
                  <a:pt x="41147" y="68580"/>
                </a:lnTo>
                <a:lnTo>
                  <a:pt x="57167" y="65885"/>
                </a:lnTo>
                <a:lnTo>
                  <a:pt x="70246" y="58535"/>
                </a:lnTo>
                <a:lnTo>
                  <a:pt x="79063" y="47636"/>
                </a:lnTo>
                <a:lnTo>
                  <a:pt x="82295" y="34290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6772" y="55427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7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90"/>
                </a:lnTo>
                <a:lnTo>
                  <a:pt x="79063" y="47636"/>
                </a:lnTo>
                <a:lnTo>
                  <a:pt x="70246" y="58535"/>
                </a:lnTo>
                <a:lnTo>
                  <a:pt x="57167" y="65885"/>
                </a:lnTo>
                <a:lnTo>
                  <a:pt x="41147" y="68580"/>
                </a:lnTo>
                <a:lnTo>
                  <a:pt x="25128" y="65885"/>
                </a:lnTo>
                <a:lnTo>
                  <a:pt x="12049" y="58535"/>
                </a:lnTo>
                <a:lnTo>
                  <a:pt x="3232" y="47636"/>
                </a:lnTo>
                <a:lnTo>
                  <a:pt x="0" y="3429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4935" y="5497067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7" y="0"/>
                </a:moveTo>
                <a:lnTo>
                  <a:pt x="25128" y="2762"/>
                </a:lnTo>
                <a:lnTo>
                  <a:pt x="12049" y="10286"/>
                </a:lnTo>
                <a:lnTo>
                  <a:pt x="3232" y="21431"/>
                </a:lnTo>
                <a:lnTo>
                  <a:pt x="0" y="35051"/>
                </a:lnTo>
                <a:lnTo>
                  <a:pt x="3232" y="48672"/>
                </a:lnTo>
                <a:lnTo>
                  <a:pt x="12049" y="59816"/>
                </a:lnTo>
                <a:lnTo>
                  <a:pt x="25128" y="67341"/>
                </a:lnTo>
                <a:lnTo>
                  <a:pt x="41147" y="70103"/>
                </a:lnTo>
                <a:lnTo>
                  <a:pt x="57167" y="67341"/>
                </a:lnTo>
                <a:lnTo>
                  <a:pt x="70246" y="59816"/>
                </a:lnTo>
                <a:lnTo>
                  <a:pt x="79063" y="48672"/>
                </a:lnTo>
                <a:lnTo>
                  <a:pt x="82295" y="35051"/>
                </a:lnTo>
                <a:lnTo>
                  <a:pt x="79063" y="21431"/>
                </a:lnTo>
                <a:lnTo>
                  <a:pt x="70246" y="10286"/>
                </a:lnTo>
                <a:lnTo>
                  <a:pt x="57167" y="2762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54935" y="5497067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31"/>
                </a:lnTo>
                <a:lnTo>
                  <a:pt x="12049" y="10286"/>
                </a:lnTo>
                <a:lnTo>
                  <a:pt x="25128" y="2762"/>
                </a:lnTo>
                <a:lnTo>
                  <a:pt x="41147" y="0"/>
                </a:lnTo>
                <a:lnTo>
                  <a:pt x="57167" y="2762"/>
                </a:lnTo>
                <a:lnTo>
                  <a:pt x="70246" y="10286"/>
                </a:lnTo>
                <a:lnTo>
                  <a:pt x="79063" y="21431"/>
                </a:lnTo>
                <a:lnTo>
                  <a:pt x="82295" y="35051"/>
                </a:lnTo>
                <a:lnTo>
                  <a:pt x="79063" y="48672"/>
                </a:lnTo>
                <a:lnTo>
                  <a:pt x="70246" y="59816"/>
                </a:lnTo>
                <a:lnTo>
                  <a:pt x="57167" y="67341"/>
                </a:lnTo>
                <a:lnTo>
                  <a:pt x="41147" y="70103"/>
                </a:lnTo>
                <a:lnTo>
                  <a:pt x="25128" y="67341"/>
                </a:lnTo>
                <a:lnTo>
                  <a:pt x="12049" y="59816"/>
                </a:lnTo>
                <a:lnTo>
                  <a:pt x="3232" y="48672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7672" y="551230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7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47672" y="551230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7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7" y="68579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77111" y="57637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77111" y="57637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7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7196" y="5873496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87196" y="5873496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7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9511" y="59161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29511" y="59161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7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37488" y="5972555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6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37488" y="5972555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6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9823" y="583234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39823" y="583234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89504" y="50017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89504" y="50017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7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99588" y="5111496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3"/>
                </a:lnTo>
                <a:lnTo>
                  <a:pt x="82295" y="70103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99588" y="5111496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3"/>
                </a:moveTo>
                <a:lnTo>
                  <a:pt x="41148" y="0"/>
                </a:lnTo>
                <a:lnTo>
                  <a:pt x="82295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49879" y="521207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80"/>
                </a:lnTo>
                <a:lnTo>
                  <a:pt x="82295" y="68580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49879" y="521207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7" y="0"/>
                </a:lnTo>
                <a:lnTo>
                  <a:pt x="82295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02279" y="536447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80"/>
                </a:lnTo>
                <a:lnTo>
                  <a:pt x="82295" y="68580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02279" y="536447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7" y="0"/>
                </a:lnTo>
                <a:lnTo>
                  <a:pt x="82295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76159" y="4547615"/>
            <a:ext cx="76200" cy="2060575"/>
          </a:xfrm>
          <a:custGeom>
            <a:avLst/>
            <a:gdLst/>
            <a:ahLst/>
            <a:cxnLst/>
            <a:rect l="l" t="t" r="r" b="b"/>
            <a:pathLst>
              <a:path w="76200" h="2060575">
                <a:moveTo>
                  <a:pt x="44450" y="63499"/>
                </a:moveTo>
                <a:lnTo>
                  <a:pt x="31750" y="63499"/>
                </a:lnTo>
                <a:lnTo>
                  <a:pt x="30225" y="2060447"/>
                </a:lnTo>
                <a:lnTo>
                  <a:pt x="42925" y="2060447"/>
                </a:lnTo>
                <a:lnTo>
                  <a:pt x="44450" y="63499"/>
                </a:lnTo>
                <a:close/>
              </a:path>
              <a:path w="76200" h="2060575">
                <a:moveTo>
                  <a:pt x="38100" y="0"/>
                </a:moveTo>
                <a:lnTo>
                  <a:pt x="0" y="76199"/>
                </a:lnTo>
                <a:lnTo>
                  <a:pt x="3174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2060575">
                <a:moveTo>
                  <a:pt x="69850" y="63499"/>
                </a:moveTo>
                <a:lnTo>
                  <a:pt x="44450" y="63499"/>
                </a:lnTo>
                <a:lnTo>
                  <a:pt x="4444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12735" y="6569926"/>
            <a:ext cx="3357879" cy="76200"/>
          </a:xfrm>
          <a:custGeom>
            <a:avLst/>
            <a:gdLst/>
            <a:ahLst/>
            <a:cxnLst/>
            <a:rect l="l" t="t" r="r" b="b"/>
            <a:pathLst>
              <a:path w="3357879" h="76200">
                <a:moveTo>
                  <a:pt x="3281172" y="44456"/>
                </a:moveTo>
                <a:lnTo>
                  <a:pt x="3281172" y="76199"/>
                </a:lnTo>
                <a:lnTo>
                  <a:pt x="3344710" y="44462"/>
                </a:lnTo>
                <a:lnTo>
                  <a:pt x="3281172" y="44456"/>
                </a:lnTo>
                <a:close/>
              </a:path>
              <a:path w="3357879" h="76200">
                <a:moveTo>
                  <a:pt x="3281172" y="31744"/>
                </a:moveTo>
                <a:lnTo>
                  <a:pt x="3281172" y="44456"/>
                </a:lnTo>
                <a:lnTo>
                  <a:pt x="3293872" y="44462"/>
                </a:lnTo>
                <a:lnTo>
                  <a:pt x="3293872" y="31749"/>
                </a:lnTo>
                <a:lnTo>
                  <a:pt x="3281172" y="31744"/>
                </a:lnTo>
                <a:close/>
              </a:path>
              <a:path w="3357879" h="76200">
                <a:moveTo>
                  <a:pt x="3281172" y="0"/>
                </a:moveTo>
                <a:lnTo>
                  <a:pt x="3281172" y="31744"/>
                </a:lnTo>
                <a:lnTo>
                  <a:pt x="3293872" y="31749"/>
                </a:lnTo>
                <a:lnTo>
                  <a:pt x="3293872" y="44462"/>
                </a:lnTo>
                <a:lnTo>
                  <a:pt x="3344721" y="44456"/>
                </a:lnTo>
                <a:lnTo>
                  <a:pt x="3357372" y="38138"/>
                </a:lnTo>
                <a:lnTo>
                  <a:pt x="3281172" y="0"/>
                </a:lnTo>
                <a:close/>
              </a:path>
              <a:path w="3357879" h="76200">
                <a:moveTo>
                  <a:pt x="0" y="30264"/>
                </a:moveTo>
                <a:lnTo>
                  <a:pt x="0" y="42964"/>
                </a:lnTo>
                <a:lnTo>
                  <a:pt x="3281172" y="44456"/>
                </a:lnTo>
                <a:lnTo>
                  <a:pt x="3281172" y="31744"/>
                </a:lnTo>
                <a:lnTo>
                  <a:pt x="0" y="30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75053" y="4906517"/>
            <a:ext cx="1214755" cy="1066800"/>
          </a:xfrm>
          <a:custGeom>
            <a:avLst/>
            <a:gdLst/>
            <a:ahLst/>
            <a:cxnLst/>
            <a:rect l="l" t="t" r="r" b="b"/>
            <a:pathLst>
              <a:path w="1214755" h="1066800">
                <a:moveTo>
                  <a:pt x="0" y="637412"/>
                </a:moveTo>
                <a:lnTo>
                  <a:pt x="29239" y="645296"/>
                </a:lnTo>
                <a:lnTo>
                  <a:pt x="58658" y="652668"/>
                </a:lnTo>
                <a:lnTo>
                  <a:pt x="115697" y="672210"/>
                </a:lnTo>
                <a:lnTo>
                  <a:pt x="166119" y="698470"/>
                </a:lnTo>
                <a:lnTo>
                  <a:pt x="212385" y="734533"/>
                </a:lnTo>
                <a:lnTo>
                  <a:pt x="232285" y="752687"/>
                </a:lnTo>
                <a:lnTo>
                  <a:pt x="266065" y="776490"/>
                </a:lnTo>
                <a:lnTo>
                  <a:pt x="310832" y="799177"/>
                </a:lnTo>
                <a:lnTo>
                  <a:pt x="358647" y="811263"/>
                </a:lnTo>
                <a:lnTo>
                  <a:pt x="393489" y="832245"/>
                </a:lnTo>
                <a:lnTo>
                  <a:pt x="428402" y="853400"/>
                </a:lnTo>
                <a:lnTo>
                  <a:pt x="477139" y="877948"/>
                </a:lnTo>
                <a:lnTo>
                  <a:pt x="491331" y="887204"/>
                </a:lnTo>
                <a:lnTo>
                  <a:pt x="505666" y="896157"/>
                </a:lnTo>
                <a:lnTo>
                  <a:pt x="520572" y="903985"/>
                </a:lnTo>
                <a:lnTo>
                  <a:pt x="537533" y="910784"/>
                </a:lnTo>
                <a:lnTo>
                  <a:pt x="554910" y="916465"/>
                </a:lnTo>
                <a:lnTo>
                  <a:pt x="572454" y="921700"/>
                </a:lnTo>
                <a:lnTo>
                  <a:pt x="589915" y="927163"/>
                </a:lnTo>
                <a:lnTo>
                  <a:pt x="598156" y="936450"/>
                </a:lnTo>
                <a:lnTo>
                  <a:pt x="606123" y="946138"/>
                </a:lnTo>
                <a:lnTo>
                  <a:pt x="614685" y="955029"/>
                </a:lnTo>
                <a:lnTo>
                  <a:pt x="649751" y="973023"/>
                </a:lnTo>
                <a:lnTo>
                  <a:pt x="702115" y="989817"/>
                </a:lnTo>
                <a:lnTo>
                  <a:pt x="752211" y="1001571"/>
                </a:lnTo>
                <a:lnTo>
                  <a:pt x="775922" y="1005836"/>
                </a:lnTo>
                <a:lnTo>
                  <a:pt x="799181" y="1011326"/>
                </a:lnTo>
                <a:lnTo>
                  <a:pt x="821309" y="1019873"/>
                </a:lnTo>
                <a:lnTo>
                  <a:pt x="832746" y="1026054"/>
                </a:lnTo>
                <a:lnTo>
                  <a:pt x="844041" y="1032495"/>
                </a:lnTo>
                <a:lnTo>
                  <a:pt x="855527" y="1038420"/>
                </a:lnTo>
                <a:lnTo>
                  <a:pt x="905003" y="1050260"/>
                </a:lnTo>
                <a:lnTo>
                  <a:pt x="958961" y="1057321"/>
                </a:lnTo>
                <a:lnTo>
                  <a:pt x="1010608" y="1063040"/>
                </a:lnTo>
                <a:lnTo>
                  <a:pt x="1041146" y="1066228"/>
                </a:lnTo>
                <a:lnTo>
                  <a:pt x="1081428" y="1066087"/>
                </a:lnTo>
                <a:lnTo>
                  <a:pt x="1123569" y="1066374"/>
                </a:lnTo>
                <a:lnTo>
                  <a:pt x="1162089" y="1057898"/>
                </a:lnTo>
                <a:lnTo>
                  <a:pt x="1191514" y="1031468"/>
                </a:lnTo>
                <a:lnTo>
                  <a:pt x="1200532" y="1005547"/>
                </a:lnTo>
                <a:lnTo>
                  <a:pt x="1203071" y="996695"/>
                </a:lnTo>
                <a:lnTo>
                  <a:pt x="1206484" y="967747"/>
                </a:lnTo>
                <a:lnTo>
                  <a:pt x="1210278" y="938817"/>
                </a:lnTo>
                <a:lnTo>
                  <a:pt x="1213358" y="909851"/>
                </a:lnTo>
                <a:lnTo>
                  <a:pt x="1214628" y="880795"/>
                </a:lnTo>
                <a:lnTo>
                  <a:pt x="1214407" y="831522"/>
                </a:lnTo>
                <a:lnTo>
                  <a:pt x="1213768" y="782249"/>
                </a:lnTo>
                <a:lnTo>
                  <a:pt x="1212746" y="732980"/>
                </a:lnTo>
                <a:lnTo>
                  <a:pt x="1211373" y="683717"/>
                </a:lnTo>
                <a:lnTo>
                  <a:pt x="1209685" y="634463"/>
                </a:lnTo>
                <a:lnTo>
                  <a:pt x="1207716" y="585223"/>
                </a:lnTo>
                <a:lnTo>
                  <a:pt x="1205500" y="535997"/>
                </a:lnTo>
                <a:lnTo>
                  <a:pt x="1203071" y="486790"/>
                </a:lnTo>
                <a:lnTo>
                  <a:pt x="1189259" y="421512"/>
                </a:lnTo>
                <a:lnTo>
                  <a:pt x="1168400" y="359282"/>
                </a:lnTo>
                <a:lnTo>
                  <a:pt x="1145159" y="289686"/>
                </a:lnTo>
                <a:lnTo>
                  <a:pt x="1131796" y="249525"/>
                </a:lnTo>
                <a:lnTo>
                  <a:pt x="1124934" y="228901"/>
                </a:lnTo>
                <a:lnTo>
                  <a:pt x="1122406" y="221303"/>
                </a:lnTo>
                <a:lnTo>
                  <a:pt x="1122045" y="220217"/>
                </a:lnTo>
                <a:lnTo>
                  <a:pt x="1116183" y="211601"/>
                </a:lnTo>
                <a:lnTo>
                  <a:pt x="1110202" y="203009"/>
                </a:lnTo>
                <a:lnTo>
                  <a:pt x="1104364" y="194321"/>
                </a:lnTo>
                <a:lnTo>
                  <a:pt x="1098931" y="185419"/>
                </a:lnTo>
                <a:lnTo>
                  <a:pt x="1081742" y="152723"/>
                </a:lnTo>
                <a:lnTo>
                  <a:pt x="1077245" y="141589"/>
                </a:lnTo>
                <a:lnTo>
                  <a:pt x="1072034" y="135002"/>
                </a:lnTo>
                <a:lnTo>
                  <a:pt x="1052703" y="115950"/>
                </a:lnTo>
                <a:lnTo>
                  <a:pt x="1050325" y="106906"/>
                </a:lnTo>
                <a:lnTo>
                  <a:pt x="1048353" y="97694"/>
                </a:lnTo>
                <a:lnTo>
                  <a:pt x="1045666" y="88911"/>
                </a:lnTo>
                <a:lnTo>
                  <a:pt x="1041146" y="81152"/>
                </a:lnTo>
                <a:lnTo>
                  <a:pt x="1030795" y="71179"/>
                </a:lnTo>
                <a:lnTo>
                  <a:pt x="1018921" y="62801"/>
                </a:lnTo>
                <a:lnTo>
                  <a:pt x="1006570" y="54899"/>
                </a:lnTo>
                <a:lnTo>
                  <a:pt x="994791" y="46354"/>
                </a:lnTo>
                <a:lnTo>
                  <a:pt x="975334" y="28630"/>
                </a:lnTo>
                <a:lnTo>
                  <a:pt x="971915" y="23621"/>
                </a:lnTo>
                <a:lnTo>
                  <a:pt x="968376" y="21280"/>
                </a:lnTo>
                <a:lnTo>
                  <a:pt x="948563" y="11556"/>
                </a:lnTo>
                <a:lnTo>
                  <a:pt x="960120" y="0"/>
                </a:lnTo>
                <a:lnTo>
                  <a:pt x="937006" y="11556"/>
                </a:lnTo>
              </a:path>
            </a:pathLst>
          </a:custGeom>
          <a:ln w="25908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92768" y="516178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1"/>
                </a:lnTo>
                <a:lnTo>
                  <a:pt x="3232" y="48672"/>
                </a:lnTo>
                <a:lnTo>
                  <a:pt x="12049" y="59817"/>
                </a:lnTo>
                <a:lnTo>
                  <a:pt x="25128" y="67341"/>
                </a:lnTo>
                <a:lnTo>
                  <a:pt x="41148" y="70104"/>
                </a:lnTo>
                <a:lnTo>
                  <a:pt x="57167" y="67341"/>
                </a:lnTo>
                <a:lnTo>
                  <a:pt x="70246" y="59817"/>
                </a:lnTo>
                <a:lnTo>
                  <a:pt x="79063" y="48672"/>
                </a:lnTo>
                <a:lnTo>
                  <a:pt x="82296" y="35051"/>
                </a:lnTo>
                <a:lnTo>
                  <a:pt x="79063" y="21431"/>
                </a:lnTo>
                <a:lnTo>
                  <a:pt x="70246" y="10287"/>
                </a:lnTo>
                <a:lnTo>
                  <a:pt x="57167" y="2762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92768" y="516178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8" y="0"/>
                </a:lnTo>
                <a:lnTo>
                  <a:pt x="57167" y="2762"/>
                </a:lnTo>
                <a:lnTo>
                  <a:pt x="70246" y="10287"/>
                </a:lnTo>
                <a:lnTo>
                  <a:pt x="79063" y="21431"/>
                </a:lnTo>
                <a:lnTo>
                  <a:pt x="82296" y="35051"/>
                </a:lnTo>
                <a:lnTo>
                  <a:pt x="79063" y="48672"/>
                </a:lnTo>
                <a:lnTo>
                  <a:pt x="70246" y="59817"/>
                </a:lnTo>
                <a:lnTo>
                  <a:pt x="57167" y="67341"/>
                </a:lnTo>
                <a:lnTo>
                  <a:pt x="41148" y="70104"/>
                </a:lnTo>
                <a:lnTo>
                  <a:pt x="25128" y="67341"/>
                </a:lnTo>
                <a:lnTo>
                  <a:pt x="12049" y="59817"/>
                </a:lnTo>
                <a:lnTo>
                  <a:pt x="3232" y="48672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884664" y="5067300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7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1"/>
                </a:lnTo>
                <a:lnTo>
                  <a:pt x="3232" y="48672"/>
                </a:lnTo>
                <a:lnTo>
                  <a:pt x="12049" y="59817"/>
                </a:lnTo>
                <a:lnTo>
                  <a:pt x="25128" y="67341"/>
                </a:lnTo>
                <a:lnTo>
                  <a:pt x="41147" y="70104"/>
                </a:lnTo>
                <a:lnTo>
                  <a:pt x="57167" y="67341"/>
                </a:lnTo>
                <a:lnTo>
                  <a:pt x="70246" y="59817"/>
                </a:lnTo>
                <a:lnTo>
                  <a:pt x="79063" y="48672"/>
                </a:lnTo>
                <a:lnTo>
                  <a:pt x="82295" y="35051"/>
                </a:lnTo>
                <a:lnTo>
                  <a:pt x="79063" y="21431"/>
                </a:lnTo>
                <a:lnTo>
                  <a:pt x="70246" y="10287"/>
                </a:lnTo>
                <a:lnTo>
                  <a:pt x="57167" y="2762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84664" y="5067300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7" y="0"/>
                </a:lnTo>
                <a:lnTo>
                  <a:pt x="57167" y="2762"/>
                </a:lnTo>
                <a:lnTo>
                  <a:pt x="70246" y="10287"/>
                </a:lnTo>
                <a:lnTo>
                  <a:pt x="79063" y="21431"/>
                </a:lnTo>
                <a:lnTo>
                  <a:pt x="82295" y="35051"/>
                </a:lnTo>
                <a:lnTo>
                  <a:pt x="79063" y="48672"/>
                </a:lnTo>
                <a:lnTo>
                  <a:pt x="70246" y="59817"/>
                </a:lnTo>
                <a:lnTo>
                  <a:pt x="57167" y="67341"/>
                </a:lnTo>
                <a:lnTo>
                  <a:pt x="41147" y="70104"/>
                </a:lnTo>
                <a:lnTo>
                  <a:pt x="25128" y="67341"/>
                </a:lnTo>
                <a:lnTo>
                  <a:pt x="12049" y="59817"/>
                </a:lnTo>
                <a:lnTo>
                  <a:pt x="3232" y="48672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37192" y="5286755"/>
            <a:ext cx="83820" cy="70485"/>
          </a:xfrm>
          <a:custGeom>
            <a:avLst/>
            <a:gdLst/>
            <a:ahLst/>
            <a:cxnLst/>
            <a:rect l="l" t="t" r="r" b="b"/>
            <a:pathLst>
              <a:path w="83820" h="70485">
                <a:moveTo>
                  <a:pt x="41909" y="0"/>
                </a:moveTo>
                <a:lnTo>
                  <a:pt x="25610" y="2762"/>
                </a:lnTo>
                <a:lnTo>
                  <a:pt x="12287" y="10287"/>
                </a:lnTo>
                <a:lnTo>
                  <a:pt x="3298" y="21431"/>
                </a:lnTo>
                <a:lnTo>
                  <a:pt x="0" y="35052"/>
                </a:lnTo>
                <a:lnTo>
                  <a:pt x="3298" y="48672"/>
                </a:lnTo>
                <a:lnTo>
                  <a:pt x="12287" y="59817"/>
                </a:lnTo>
                <a:lnTo>
                  <a:pt x="25610" y="67341"/>
                </a:lnTo>
                <a:lnTo>
                  <a:pt x="41909" y="70104"/>
                </a:lnTo>
                <a:lnTo>
                  <a:pt x="58209" y="67341"/>
                </a:lnTo>
                <a:lnTo>
                  <a:pt x="71532" y="59817"/>
                </a:lnTo>
                <a:lnTo>
                  <a:pt x="80521" y="48672"/>
                </a:lnTo>
                <a:lnTo>
                  <a:pt x="83819" y="35052"/>
                </a:lnTo>
                <a:lnTo>
                  <a:pt x="80521" y="21431"/>
                </a:lnTo>
                <a:lnTo>
                  <a:pt x="71532" y="10287"/>
                </a:lnTo>
                <a:lnTo>
                  <a:pt x="58209" y="2762"/>
                </a:lnTo>
                <a:lnTo>
                  <a:pt x="419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37192" y="5286755"/>
            <a:ext cx="83820" cy="70485"/>
          </a:xfrm>
          <a:custGeom>
            <a:avLst/>
            <a:gdLst/>
            <a:ahLst/>
            <a:cxnLst/>
            <a:rect l="l" t="t" r="r" b="b"/>
            <a:pathLst>
              <a:path w="83820" h="70485">
                <a:moveTo>
                  <a:pt x="0" y="35052"/>
                </a:moveTo>
                <a:lnTo>
                  <a:pt x="3298" y="21431"/>
                </a:lnTo>
                <a:lnTo>
                  <a:pt x="12287" y="10287"/>
                </a:lnTo>
                <a:lnTo>
                  <a:pt x="25610" y="2762"/>
                </a:lnTo>
                <a:lnTo>
                  <a:pt x="41909" y="0"/>
                </a:lnTo>
                <a:lnTo>
                  <a:pt x="58209" y="2762"/>
                </a:lnTo>
                <a:lnTo>
                  <a:pt x="71532" y="10287"/>
                </a:lnTo>
                <a:lnTo>
                  <a:pt x="80521" y="21431"/>
                </a:lnTo>
                <a:lnTo>
                  <a:pt x="83819" y="35052"/>
                </a:lnTo>
                <a:lnTo>
                  <a:pt x="80521" y="48672"/>
                </a:lnTo>
                <a:lnTo>
                  <a:pt x="71532" y="59817"/>
                </a:lnTo>
                <a:lnTo>
                  <a:pt x="58209" y="67341"/>
                </a:lnTo>
                <a:lnTo>
                  <a:pt x="41909" y="70104"/>
                </a:lnTo>
                <a:lnTo>
                  <a:pt x="25610" y="67341"/>
                </a:lnTo>
                <a:lnTo>
                  <a:pt x="12287" y="59817"/>
                </a:lnTo>
                <a:lnTo>
                  <a:pt x="3298" y="48672"/>
                </a:lnTo>
                <a:lnTo>
                  <a:pt x="0" y="35052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43516" y="5269991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2"/>
                </a:lnTo>
                <a:lnTo>
                  <a:pt x="3232" y="48672"/>
                </a:lnTo>
                <a:lnTo>
                  <a:pt x="12049" y="59817"/>
                </a:lnTo>
                <a:lnTo>
                  <a:pt x="25128" y="67341"/>
                </a:lnTo>
                <a:lnTo>
                  <a:pt x="41148" y="70104"/>
                </a:lnTo>
                <a:lnTo>
                  <a:pt x="57167" y="67341"/>
                </a:lnTo>
                <a:lnTo>
                  <a:pt x="70246" y="59817"/>
                </a:lnTo>
                <a:lnTo>
                  <a:pt x="79063" y="48672"/>
                </a:lnTo>
                <a:lnTo>
                  <a:pt x="82295" y="35052"/>
                </a:lnTo>
                <a:lnTo>
                  <a:pt x="79063" y="21431"/>
                </a:lnTo>
                <a:lnTo>
                  <a:pt x="70246" y="10287"/>
                </a:lnTo>
                <a:lnTo>
                  <a:pt x="57167" y="2762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843516" y="5269991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2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8" y="0"/>
                </a:lnTo>
                <a:lnTo>
                  <a:pt x="57167" y="2762"/>
                </a:lnTo>
                <a:lnTo>
                  <a:pt x="70246" y="10287"/>
                </a:lnTo>
                <a:lnTo>
                  <a:pt x="79063" y="21431"/>
                </a:lnTo>
                <a:lnTo>
                  <a:pt x="82295" y="35052"/>
                </a:lnTo>
                <a:lnTo>
                  <a:pt x="79063" y="48672"/>
                </a:lnTo>
                <a:lnTo>
                  <a:pt x="70246" y="59817"/>
                </a:lnTo>
                <a:lnTo>
                  <a:pt x="57167" y="67341"/>
                </a:lnTo>
                <a:lnTo>
                  <a:pt x="41148" y="70104"/>
                </a:lnTo>
                <a:lnTo>
                  <a:pt x="25128" y="67341"/>
                </a:lnTo>
                <a:lnTo>
                  <a:pt x="12049" y="59817"/>
                </a:lnTo>
                <a:lnTo>
                  <a:pt x="3232" y="48672"/>
                </a:lnTo>
                <a:lnTo>
                  <a:pt x="0" y="3505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616440" y="5007864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90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80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90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616440" y="5007864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90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80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9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351264" y="499872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41909" y="0"/>
                </a:moveTo>
                <a:lnTo>
                  <a:pt x="25610" y="2696"/>
                </a:lnTo>
                <a:lnTo>
                  <a:pt x="12287" y="10048"/>
                </a:lnTo>
                <a:lnTo>
                  <a:pt x="3298" y="20949"/>
                </a:lnTo>
                <a:lnTo>
                  <a:pt x="0" y="34289"/>
                </a:lnTo>
                <a:lnTo>
                  <a:pt x="3298" y="47630"/>
                </a:lnTo>
                <a:lnTo>
                  <a:pt x="12287" y="58531"/>
                </a:lnTo>
                <a:lnTo>
                  <a:pt x="25610" y="65883"/>
                </a:lnTo>
                <a:lnTo>
                  <a:pt x="41909" y="68579"/>
                </a:lnTo>
                <a:lnTo>
                  <a:pt x="58209" y="65883"/>
                </a:lnTo>
                <a:lnTo>
                  <a:pt x="71532" y="58531"/>
                </a:lnTo>
                <a:lnTo>
                  <a:pt x="80521" y="47630"/>
                </a:lnTo>
                <a:lnTo>
                  <a:pt x="83819" y="34289"/>
                </a:lnTo>
                <a:lnTo>
                  <a:pt x="80521" y="20949"/>
                </a:lnTo>
                <a:lnTo>
                  <a:pt x="71532" y="10048"/>
                </a:lnTo>
                <a:lnTo>
                  <a:pt x="58209" y="2696"/>
                </a:lnTo>
                <a:lnTo>
                  <a:pt x="419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51264" y="499872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0" y="34289"/>
                </a:moveTo>
                <a:lnTo>
                  <a:pt x="3298" y="20949"/>
                </a:lnTo>
                <a:lnTo>
                  <a:pt x="12287" y="10048"/>
                </a:lnTo>
                <a:lnTo>
                  <a:pt x="25610" y="2696"/>
                </a:lnTo>
                <a:lnTo>
                  <a:pt x="41909" y="0"/>
                </a:lnTo>
                <a:lnTo>
                  <a:pt x="58209" y="2696"/>
                </a:lnTo>
                <a:lnTo>
                  <a:pt x="71532" y="10048"/>
                </a:lnTo>
                <a:lnTo>
                  <a:pt x="80521" y="20949"/>
                </a:lnTo>
                <a:lnTo>
                  <a:pt x="83819" y="34289"/>
                </a:lnTo>
                <a:lnTo>
                  <a:pt x="80521" y="47630"/>
                </a:lnTo>
                <a:lnTo>
                  <a:pt x="71532" y="58531"/>
                </a:lnTo>
                <a:lnTo>
                  <a:pt x="58209" y="65883"/>
                </a:lnTo>
                <a:lnTo>
                  <a:pt x="41909" y="68579"/>
                </a:lnTo>
                <a:lnTo>
                  <a:pt x="25610" y="65883"/>
                </a:lnTo>
                <a:lnTo>
                  <a:pt x="12287" y="58531"/>
                </a:lnTo>
                <a:lnTo>
                  <a:pt x="3298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34883" y="5148071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3"/>
                </a:lnTo>
                <a:lnTo>
                  <a:pt x="82296" y="70103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34883" y="5148071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3"/>
                </a:moveTo>
                <a:lnTo>
                  <a:pt x="41148" y="0"/>
                </a:lnTo>
                <a:lnTo>
                  <a:pt x="82296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00188" y="5312664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7" y="0"/>
                </a:moveTo>
                <a:lnTo>
                  <a:pt x="0" y="70104"/>
                </a:lnTo>
                <a:lnTo>
                  <a:pt x="82295" y="70104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00188" y="5312664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7" y="0"/>
                </a:lnTo>
                <a:lnTo>
                  <a:pt x="82295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85759" y="5364479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6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85759" y="5364479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6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09916" y="549402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09916" y="549402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32647" y="5225796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32647" y="5225796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41535" y="603808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6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41535" y="603808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6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51619" y="614934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80"/>
                </a:lnTo>
                <a:lnTo>
                  <a:pt x="82296" y="68580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51619" y="614934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8" y="0"/>
                </a:lnTo>
                <a:lnTo>
                  <a:pt x="82296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01911" y="624840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41910" y="0"/>
                </a:moveTo>
                <a:lnTo>
                  <a:pt x="0" y="68579"/>
                </a:lnTo>
                <a:lnTo>
                  <a:pt x="83820" y="68579"/>
                </a:lnTo>
                <a:lnTo>
                  <a:pt x="4191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01911" y="624840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0" y="68579"/>
                </a:moveTo>
                <a:lnTo>
                  <a:pt x="41910" y="0"/>
                </a:lnTo>
                <a:lnTo>
                  <a:pt x="83820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354311" y="640080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41910" y="0"/>
                </a:moveTo>
                <a:lnTo>
                  <a:pt x="0" y="68579"/>
                </a:lnTo>
                <a:lnTo>
                  <a:pt x="83820" y="68579"/>
                </a:lnTo>
                <a:lnTo>
                  <a:pt x="4191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354311" y="640080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0" y="68579"/>
                </a:moveTo>
                <a:lnTo>
                  <a:pt x="41910" y="0"/>
                </a:lnTo>
                <a:lnTo>
                  <a:pt x="83820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025255" y="6175044"/>
            <a:ext cx="521970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6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ts val="156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33513" y="5411216"/>
            <a:ext cx="3695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650606" y="5056758"/>
            <a:ext cx="763905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 </a:t>
            </a:r>
            <a:r>
              <a:rPr sz="1600" spc="-5" dirty="0">
                <a:latin typeface="Times New Roman"/>
                <a:cs typeface="Times New Roman"/>
              </a:rPr>
              <a:t>) </a:t>
            </a:r>
            <a:r>
              <a:rPr sz="2400" spc="-37" baseline="-13888" dirty="0">
                <a:latin typeface="Symbol"/>
                <a:cs typeface="Symbol"/>
              </a:rPr>
              <a:t></a:t>
            </a:r>
            <a:r>
              <a:rPr sz="2400" spc="-37" baseline="-13888" dirty="0">
                <a:latin typeface="Times New Roman"/>
                <a:cs typeface="Times New Roman"/>
              </a:rPr>
              <a:t>( </a:t>
            </a:r>
            <a:r>
              <a:rPr sz="2400" spc="150" baseline="-13888" dirty="0">
                <a:latin typeface="Times New Roman"/>
                <a:cs typeface="Times New Roman"/>
              </a:rPr>
              <a:t> </a:t>
            </a:r>
            <a:r>
              <a:rPr sz="2400" spc="-7" baseline="-13888" dirty="0">
                <a:latin typeface="Times New Roman"/>
                <a:cs typeface="Times New Roman"/>
              </a:rPr>
              <a:t>)</a:t>
            </a:r>
            <a:endParaRPr sz="2400" baseline="-13888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416165" y="5199126"/>
            <a:ext cx="7454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 </a:t>
            </a:r>
            <a:r>
              <a:rPr sz="1600" spc="-5" dirty="0">
                <a:latin typeface="Times New Roman"/>
                <a:cs typeface="Times New Roman"/>
              </a:rPr>
              <a:t>) </a:t>
            </a:r>
            <a:r>
              <a:rPr sz="2400" spc="-37" baseline="-19097" dirty="0">
                <a:latin typeface="Symbol"/>
                <a:cs typeface="Symbol"/>
              </a:rPr>
              <a:t></a:t>
            </a:r>
            <a:r>
              <a:rPr sz="2400" spc="-37" baseline="-19097" dirty="0">
                <a:latin typeface="Times New Roman"/>
                <a:cs typeface="Times New Roman"/>
              </a:rPr>
              <a:t>(</a:t>
            </a:r>
            <a:r>
              <a:rPr sz="2400" spc="494" baseline="-19097" dirty="0">
                <a:latin typeface="Times New Roman"/>
                <a:cs typeface="Times New Roman"/>
              </a:rPr>
              <a:t> </a:t>
            </a:r>
            <a:r>
              <a:rPr sz="2400" spc="-7" baseline="-19097" dirty="0">
                <a:latin typeface="Times New Roman"/>
                <a:cs typeface="Times New Roman"/>
              </a:rPr>
              <a:t>)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002394" y="5051297"/>
            <a:ext cx="3695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157843" y="4879340"/>
            <a:ext cx="6483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 </a:t>
            </a:r>
            <a:r>
              <a:rPr sz="1600" spc="-185" dirty="0">
                <a:latin typeface="Times New Roman"/>
                <a:cs typeface="Times New Roman"/>
              </a:rPr>
              <a:t>)</a:t>
            </a:r>
            <a:r>
              <a:rPr sz="2400" spc="-277" baseline="-6944" dirty="0">
                <a:latin typeface="Symbol"/>
                <a:cs typeface="Symbol"/>
              </a:rPr>
              <a:t></a:t>
            </a:r>
            <a:r>
              <a:rPr sz="2400" spc="-277" baseline="-6944" dirty="0">
                <a:latin typeface="Times New Roman"/>
                <a:cs typeface="Times New Roman"/>
              </a:rPr>
              <a:t>(    </a:t>
            </a:r>
            <a:r>
              <a:rPr sz="2400" spc="-7" baseline="-6944" dirty="0">
                <a:latin typeface="Times New Roman"/>
                <a:cs typeface="Times New Roman"/>
              </a:rPr>
              <a:t>)</a:t>
            </a:r>
            <a:endParaRPr sz="2400" baseline="-6944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325102" y="5174996"/>
            <a:ext cx="70358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 </a:t>
            </a:r>
            <a:r>
              <a:rPr sz="1600" spc="-40" dirty="0">
                <a:latin typeface="Times New Roman"/>
                <a:cs typeface="Times New Roman"/>
              </a:rPr>
              <a:t>)</a:t>
            </a:r>
            <a:r>
              <a:rPr sz="1600" spc="-40" dirty="0">
                <a:latin typeface="Symbol"/>
                <a:cs typeface="Symbol"/>
              </a:rPr>
              <a:t></a:t>
            </a:r>
            <a:r>
              <a:rPr sz="1600" spc="-40" dirty="0">
                <a:latin typeface="Times New Roman"/>
                <a:cs typeface="Times New Roman"/>
              </a:rPr>
              <a:t>( 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686670" y="4981194"/>
            <a:ext cx="3695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8158733" y="4652009"/>
            <a:ext cx="1641475" cy="1784985"/>
          </a:xfrm>
          <a:custGeom>
            <a:avLst/>
            <a:gdLst/>
            <a:ahLst/>
            <a:cxnLst/>
            <a:rect l="l" t="t" r="r" b="b"/>
            <a:pathLst>
              <a:path w="1641475" h="1784985">
                <a:moveTo>
                  <a:pt x="0" y="0"/>
                </a:moveTo>
                <a:lnTo>
                  <a:pt x="1641221" y="1784477"/>
                </a:lnTo>
              </a:path>
            </a:pathLst>
          </a:custGeom>
          <a:ln w="25907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980678" y="5931509"/>
            <a:ext cx="448309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00" baseline="-26041" dirty="0">
                <a:latin typeface="Symbol"/>
                <a:cs typeface="Symbol"/>
              </a:rPr>
              <a:t></a:t>
            </a:r>
            <a:r>
              <a:rPr sz="1600" spc="-200" dirty="0">
                <a:latin typeface="Symbol"/>
                <a:cs typeface="Symbol"/>
              </a:rPr>
              <a:t></a:t>
            </a:r>
            <a:r>
              <a:rPr sz="2400" spc="-300" baseline="-26041" dirty="0">
                <a:latin typeface="Times New Roman"/>
                <a:cs typeface="Times New Roman"/>
              </a:rPr>
              <a:t>(</a:t>
            </a:r>
            <a:r>
              <a:rPr sz="1600" spc="-200" dirty="0">
                <a:latin typeface="Times New Roman"/>
                <a:cs typeface="Times New Roman"/>
              </a:rPr>
              <a:t>(</a:t>
            </a:r>
            <a:r>
              <a:rPr sz="1600" spc="-265" dirty="0">
                <a:latin typeface="Times New Roman"/>
                <a:cs typeface="Times New Roman"/>
              </a:rPr>
              <a:t> </a:t>
            </a:r>
            <a:r>
              <a:rPr sz="2400" spc="60" baseline="-26041" dirty="0">
                <a:latin typeface="Times New Roman"/>
                <a:cs typeface="Times New Roman"/>
              </a:rPr>
              <a:t>)</a:t>
            </a:r>
            <a:r>
              <a:rPr sz="1600" spc="4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8267" y="4805171"/>
            <a:ext cx="2664460" cy="1414780"/>
          </a:xfrm>
          <a:custGeom>
            <a:avLst/>
            <a:gdLst/>
            <a:ahLst/>
            <a:cxnLst/>
            <a:rect l="l" t="t" r="r" b="b"/>
            <a:pathLst>
              <a:path w="2664460" h="1414779">
                <a:moveTo>
                  <a:pt x="1956816" y="0"/>
                </a:moveTo>
                <a:lnTo>
                  <a:pt x="0" y="0"/>
                </a:lnTo>
                <a:lnTo>
                  <a:pt x="0" y="1414271"/>
                </a:lnTo>
                <a:lnTo>
                  <a:pt x="1956816" y="1414271"/>
                </a:lnTo>
                <a:lnTo>
                  <a:pt x="2663952" y="707135"/>
                </a:lnTo>
                <a:lnTo>
                  <a:pt x="195681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68267" y="4805171"/>
            <a:ext cx="2664460" cy="1414780"/>
          </a:xfrm>
          <a:custGeom>
            <a:avLst/>
            <a:gdLst/>
            <a:ahLst/>
            <a:cxnLst/>
            <a:rect l="l" t="t" r="r" b="b"/>
            <a:pathLst>
              <a:path w="2664460" h="1414779">
                <a:moveTo>
                  <a:pt x="0" y="0"/>
                </a:moveTo>
                <a:lnTo>
                  <a:pt x="1956816" y="0"/>
                </a:lnTo>
                <a:lnTo>
                  <a:pt x="2663952" y="707135"/>
                </a:lnTo>
                <a:lnTo>
                  <a:pt x="1956816" y="1414271"/>
                </a:lnTo>
                <a:lnTo>
                  <a:pt x="0" y="141427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Kernel</a:t>
            </a:r>
            <a:r>
              <a:rPr spc="-275" dirty="0"/>
              <a:t> </a:t>
            </a:r>
            <a:r>
              <a:rPr spc="-114" dirty="0"/>
              <a:t>Trick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3390" marR="457834" indent="-228600">
              <a:lnSpc>
                <a:spcPts val="2380"/>
              </a:lnSpc>
              <a:buClr>
                <a:srgbClr val="0E6EC5"/>
              </a:buClr>
              <a:buFont typeface="Arial"/>
              <a:buChar char="•"/>
              <a:tabLst>
                <a:tab pos="452755" algn="l"/>
                <a:tab pos="453390" algn="l"/>
              </a:tabLst>
            </a:pPr>
            <a:r>
              <a:rPr spc="-10" dirty="0"/>
              <a:t>Kernel </a:t>
            </a:r>
            <a:r>
              <a:rPr spc="-5" dirty="0"/>
              <a:t>trick </a:t>
            </a:r>
            <a:r>
              <a:rPr spc="-10" dirty="0"/>
              <a:t>solves </a:t>
            </a:r>
            <a:r>
              <a:rPr spc="-5" dirty="0"/>
              <a:t>the non-linear decision boundary </a:t>
            </a:r>
            <a:r>
              <a:rPr spc="-10" dirty="0"/>
              <a:t>problem </a:t>
            </a:r>
            <a:r>
              <a:rPr spc="-5" dirty="0"/>
              <a:t>much </a:t>
            </a:r>
            <a:r>
              <a:rPr spc="-25" dirty="0"/>
              <a:t>like </a:t>
            </a:r>
            <a:r>
              <a:rPr spc="-5" dirty="0"/>
              <a:t>the </a:t>
            </a:r>
            <a:r>
              <a:rPr spc="-10" dirty="0"/>
              <a:t>hidden </a:t>
            </a:r>
            <a:r>
              <a:rPr spc="-20" dirty="0"/>
              <a:t>layers </a:t>
            </a:r>
            <a:r>
              <a:rPr spc="-5" dirty="0"/>
              <a:t>in  </a:t>
            </a:r>
            <a:r>
              <a:rPr spc="-15" dirty="0"/>
              <a:t>neural</a:t>
            </a:r>
            <a:r>
              <a:rPr spc="-60" dirty="0"/>
              <a:t> </a:t>
            </a:r>
            <a:r>
              <a:rPr spc="-15" dirty="0"/>
              <a:t>networks.</a:t>
            </a:r>
          </a:p>
          <a:p>
            <a:pPr marL="453390" marR="5080" indent="-228600">
              <a:lnSpc>
                <a:spcPct val="90100"/>
              </a:lnSpc>
              <a:spcBef>
                <a:spcPts val="489"/>
              </a:spcBef>
              <a:buClr>
                <a:srgbClr val="0E6EC5"/>
              </a:buClr>
              <a:buFont typeface="Arial"/>
              <a:buChar char="•"/>
              <a:tabLst>
                <a:tab pos="452755" algn="l"/>
                <a:tab pos="453390" algn="l"/>
              </a:tabLst>
            </a:pPr>
            <a:r>
              <a:rPr spc="-10" dirty="0"/>
              <a:t>Kernel </a:t>
            </a:r>
            <a:r>
              <a:rPr spc="-5" dirty="0"/>
              <a:t>trick is </a:t>
            </a:r>
            <a:r>
              <a:rPr spc="-10" dirty="0"/>
              <a:t>simply increasing </a:t>
            </a:r>
            <a:r>
              <a:rPr spc="-5" dirty="0"/>
              <a:t>the </a:t>
            </a:r>
            <a:r>
              <a:rPr spc="-10" dirty="0"/>
              <a:t>number </a:t>
            </a:r>
            <a:r>
              <a:rPr spc="-5" dirty="0"/>
              <a:t>of dimensions. It is </a:t>
            </a:r>
            <a:r>
              <a:rPr spc="-20" dirty="0"/>
              <a:t>to </a:t>
            </a:r>
            <a:r>
              <a:rPr spc="-25" dirty="0"/>
              <a:t>make </a:t>
            </a:r>
            <a:r>
              <a:rPr spc="-5" dirty="0"/>
              <a:t>the </a:t>
            </a:r>
            <a:r>
              <a:rPr dirty="0"/>
              <a:t>non-linear </a:t>
            </a:r>
            <a:r>
              <a:rPr spc="-5" dirty="0"/>
              <a:t>decision  boundary in </a:t>
            </a:r>
            <a:r>
              <a:rPr spc="-10" dirty="0"/>
              <a:t>lower </a:t>
            </a:r>
            <a:r>
              <a:rPr spc="-5" dirty="0"/>
              <a:t>dimensional space as a linear decision </a:t>
            </a:r>
            <a:r>
              <a:rPr spc="-25" dirty="0"/>
              <a:t>boundary, </a:t>
            </a:r>
            <a:r>
              <a:rPr spc="-5" dirty="0"/>
              <a:t>in higher dimensional  space.</a:t>
            </a:r>
          </a:p>
          <a:p>
            <a:pPr marL="453390" marR="809625" indent="-228600">
              <a:lnSpc>
                <a:spcPts val="2380"/>
              </a:lnSpc>
              <a:spcBef>
                <a:spcPts val="560"/>
              </a:spcBef>
              <a:buClr>
                <a:srgbClr val="0E6EC5"/>
              </a:buClr>
              <a:buFont typeface="Arial"/>
              <a:buChar char="•"/>
              <a:tabLst>
                <a:tab pos="452755" algn="l"/>
                <a:tab pos="453390" algn="l"/>
              </a:tabLst>
            </a:pPr>
            <a:r>
              <a:rPr spc="-5" dirty="0"/>
              <a:t>In </a:t>
            </a:r>
            <a:r>
              <a:rPr spc="-10" dirty="0"/>
              <a:t>simple </a:t>
            </a:r>
            <a:r>
              <a:rPr spc="-15" dirty="0"/>
              <a:t>words, </a:t>
            </a:r>
            <a:r>
              <a:rPr spc="-10" dirty="0"/>
              <a:t>Kernel </a:t>
            </a:r>
            <a:r>
              <a:rPr spc="-5" dirty="0"/>
              <a:t>trick </a:t>
            </a:r>
            <a:r>
              <a:rPr spc="-20" dirty="0"/>
              <a:t>makes </a:t>
            </a:r>
            <a:r>
              <a:rPr spc="-5" dirty="0"/>
              <a:t>the non-linear decision boundary </a:t>
            </a:r>
            <a:r>
              <a:rPr spc="-20" dirty="0"/>
              <a:t>to </a:t>
            </a:r>
            <a:r>
              <a:rPr spc="-5" dirty="0"/>
              <a:t>linear (in higher  </a:t>
            </a:r>
            <a:r>
              <a:rPr spc="-10" dirty="0"/>
              <a:t>dimensional</a:t>
            </a:r>
            <a:r>
              <a:rPr spc="-35" dirty="0"/>
              <a:t> </a:t>
            </a:r>
            <a:r>
              <a:rPr spc="-10" dirty="0"/>
              <a:t>space)</a:t>
            </a:r>
          </a:p>
        </p:txBody>
      </p:sp>
      <p:sp>
        <p:nvSpPr>
          <p:cNvPr id="6" name="object 6"/>
          <p:cNvSpPr/>
          <p:nvPr/>
        </p:nvSpPr>
        <p:spPr>
          <a:xfrm>
            <a:off x="914349" y="4454652"/>
            <a:ext cx="76200" cy="2060575"/>
          </a:xfrm>
          <a:custGeom>
            <a:avLst/>
            <a:gdLst/>
            <a:ahLst/>
            <a:cxnLst/>
            <a:rect l="l" t="t" r="r" b="b"/>
            <a:pathLst>
              <a:path w="76200" h="2060575">
                <a:moveTo>
                  <a:pt x="44450" y="63500"/>
                </a:moveTo>
                <a:lnTo>
                  <a:pt x="31750" y="63500"/>
                </a:lnTo>
                <a:lnTo>
                  <a:pt x="30276" y="2060448"/>
                </a:lnTo>
                <a:lnTo>
                  <a:pt x="42976" y="2060448"/>
                </a:lnTo>
                <a:lnTo>
                  <a:pt x="44450" y="63500"/>
                </a:lnTo>
                <a:close/>
              </a:path>
              <a:path w="76200" h="2060575">
                <a:moveTo>
                  <a:pt x="38150" y="0"/>
                </a:moveTo>
                <a:lnTo>
                  <a:pt x="0" y="76200"/>
                </a:lnTo>
                <a:lnTo>
                  <a:pt x="31740" y="76200"/>
                </a:lnTo>
                <a:lnTo>
                  <a:pt x="31750" y="63500"/>
                </a:lnTo>
                <a:lnTo>
                  <a:pt x="69858" y="63500"/>
                </a:lnTo>
                <a:lnTo>
                  <a:pt x="38150" y="0"/>
                </a:lnTo>
                <a:close/>
              </a:path>
              <a:path w="76200" h="2060575">
                <a:moveTo>
                  <a:pt x="69858" y="63500"/>
                </a:moveTo>
                <a:lnTo>
                  <a:pt x="44450" y="63500"/>
                </a:lnTo>
                <a:lnTo>
                  <a:pt x="44440" y="76200"/>
                </a:lnTo>
                <a:lnTo>
                  <a:pt x="76200" y="76200"/>
                </a:lnTo>
                <a:lnTo>
                  <a:pt x="69858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0975" y="6476936"/>
            <a:ext cx="2057400" cy="76200"/>
          </a:xfrm>
          <a:custGeom>
            <a:avLst/>
            <a:gdLst/>
            <a:ahLst/>
            <a:cxnLst/>
            <a:rect l="l" t="t" r="r" b="b"/>
            <a:pathLst>
              <a:path w="2057400" h="76200">
                <a:moveTo>
                  <a:pt x="1981200" y="0"/>
                </a:moveTo>
                <a:lnTo>
                  <a:pt x="1981200" y="76199"/>
                </a:lnTo>
                <a:lnTo>
                  <a:pt x="2044780" y="44462"/>
                </a:lnTo>
                <a:lnTo>
                  <a:pt x="1993900" y="44462"/>
                </a:lnTo>
                <a:lnTo>
                  <a:pt x="1993900" y="31762"/>
                </a:lnTo>
                <a:lnTo>
                  <a:pt x="2044600" y="31753"/>
                </a:lnTo>
                <a:lnTo>
                  <a:pt x="1981200" y="0"/>
                </a:lnTo>
                <a:close/>
              </a:path>
              <a:path w="2057400" h="76200">
                <a:moveTo>
                  <a:pt x="1993900" y="44453"/>
                </a:moveTo>
                <a:lnTo>
                  <a:pt x="1981200" y="44453"/>
                </a:lnTo>
                <a:lnTo>
                  <a:pt x="1993900" y="44462"/>
                </a:lnTo>
                <a:close/>
              </a:path>
              <a:path w="2057400" h="76200">
                <a:moveTo>
                  <a:pt x="2044600" y="31753"/>
                </a:moveTo>
                <a:lnTo>
                  <a:pt x="1981200" y="31753"/>
                </a:lnTo>
                <a:lnTo>
                  <a:pt x="1993900" y="31762"/>
                </a:lnTo>
                <a:lnTo>
                  <a:pt x="1993900" y="44462"/>
                </a:lnTo>
                <a:lnTo>
                  <a:pt x="2044799" y="44453"/>
                </a:lnTo>
                <a:lnTo>
                  <a:pt x="2057400" y="38163"/>
                </a:lnTo>
                <a:lnTo>
                  <a:pt x="2044600" y="31753"/>
                </a:lnTo>
                <a:close/>
              </a:path>
              <a:path w="2057400" h="76200">
                <a:moveTo>
                  <a:pt x="0" y="30289"/>
                </a:moveTo>
                <a:lnTo>
                  <a:pt x="0" y="42989"/>
                </a:lnTo>
                <a:lnTo>
                  <a:pt x="1981200" y="44453"/>
                </a:lnTo>
                <a:lnTo>
                  <a:pt x="1981200" y="31753"/>
                </a:lnTo>
                <a:lnTo>
                  <a:pt x="0" y="30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4670" y="5219903"/>
            <a:ext cx="71183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Symbol"/>
                <a:cs typeface="Symbol"/>
              </a:rPr>
              <a:t></a:t>
            </a:r>
            <a:r>
              <a:rPr sz="3200" dirty="0">
                <a:latin typeface="Times New Roman"/>
                <a:cs typeface="Times New Roman"/>
              </a:rPr>
              <a:t>(x)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4792" y="546049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90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7" y="68580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90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4792" y="546049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7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90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7" y="68580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9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8692" y="544220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90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7" y="68580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90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8692" y="544220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7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90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7" y="68580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9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1220" y="566165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4"/>
                </a:lnTo>
                <a:lnTo>
                  <a:pt x="12049" y="10044"/>
                </a:lnTo>
                <a:lnTo>
                  <a:pt x="3232" y="20943"/>
                </a:lnTo>
                <a:lnTo>
                  <a:pt x="0" y="34289"/>
                </a:lnTo>
                <a:lnTo>
                  <a:pt x="3232" y="47636"/>
                </a:lnTo>
                <a:lnTo>
                  <a:pt x="12049" y="58535"/>
                </a:lnTo>
                <a:lnTo>
                  <a:pt x="25128" y="65885"/>
                </a:lnTo>
                <a:lnTo>
                  <a:pt x="41148" y="68579"/>
                </a:lnTo>
                <a:lnTo>
                  <a:pt x="57167" y="65885"/>
                </a:lnTo>
                <a:lnTo>
                  <a:pt x="70246" y="58535"/>
                </a:lnTo>
                <a:lnTo>
                  <a:pt x="79063" y="47636"/>
                </a:lnTo>
                <a:lnTo>
                  <a:pt x="82296" y="34289"/>
                </a:lnTo>
                <a:lnTo>
                  <a:pt x="79063" y="20943"/>
                </a:lnTo>
                <a:lnTo>
                  <a:pt x="70246" y="10044"/>
                </a:lnTo>
                <a:lnTo>
                  <a:pt x="57167" y="2694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1220" y="566165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3"/>
                </a:lnTo>
                <a:lnTo>
                  <a:pt x="12049" y="10044"/>
                </a:lnTo>
                <a:lnTo>
                  <a:pt x="25128" y="2694"/>
                </a:lnTo>
                <a:lnTo>
                  <a:pt x="41148" y="0"/>
                </a:lnTo>
                <a:lnTo>
                  <a:pt x="57167" y="2694"/>
                </a:lnTo>
                <a:lnTo>
                  <a:pt x="70246" y="10044"/>
                </a:lnTo>
                <a:lnTo>
                  <a:pt x="79063" y="20943"/>
                </a:lnTo>
                <a:lnTo>
                  <a:pt x="82296" y="34289"/>
                </a:lnTo>
                <a:lnTo>
                  <a:pt x="79063" y="47636"/>
                </a:lnTo>
                <a:lnTo>
                  <a:pt x="70246" y="58535"/>
                </a:lnTo>
                <a:lnTo>
                  <a:pt x="57167" y="65885"/>
                </a:lnTo>
                <a:lnTo>
                  <a:pt x="41148" y="68579"/>
                </a:lnTo>
                <a:lnTo>
                  <a:pt x="25128" y="65885"/>
                </a:lnTo>
                <a:lnTo>
                  <a:pt x="12049" y="58535"/>
                </a:lnTo>
                <a:lnTo>
                  <a:pt x="3232" y="47636"/>
                </a:lnTo>
                <a:lnTo>
                  <a:pt x="0" y="34289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6772" y="55427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90"/>
                </a:lnTo>
                <a:lnTo>
                  <a:pt x="3232" y="47636"/>
                </a:lnTo>
                <a:lnTo>
                  <a:pt x="12049" y="58535"/>
                </a:lnTo>
                <a:lnTo>
                  <a:pt x="25128" y="65885"/>
                </a:lnTo>
                <a:lnTo>
                  <a:pt x="41147" y="68580"/>
                </a:lnTo>
                <a:lnTo>
                  <a:pt x="57167" y="65885"/>
                </a:lnTo>
                <a:lnTo>
                  <a:pt x="70246" y="58535"/>
                </a:lnTo>
                <a:lnTo>
                  <a:pt x="79063" y="47636"/>
                </a:lnTo>
                <a:lnTo>
                  <a:pt x="82295" y="34290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6772" y="55427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7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90"/>
                </a:lnTo>
                <a:lnTo>
                  <a:pt x="79063" y="47636"/>
                </a:lnTo>
                <a:lnTo>
                  <a:pt x="70246" y="58535"/>
                </a:lnTo>
                <a:lnTo>
                  <a:pt x="57167" y="65885"/>
                </a:lnTo>
                <a:lnTo>
                  <a:pt x="41147" y="68580"/>
                </a:lnTo>
                <a:lnTo>
                  <a:pt x="25128" y="65885"/>
                </a:lnTo>
                <a:lnTo>
                  <a:pt x="12049" y="58535"/>
                </a:lnTo>
                <a:lnTo>
                  <a:pt x="3232" y="47636"/>
                </a:lnTo>
                <a:lnTo>
                  <a:pt x="0" y="3429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4935" y="5497067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7" y="0"/>
                </a:moveTo>
                <a:lnTo>
                  <a:pt x="25128" y="2762"/>
                </a:lnTo>
                <a:lnTo>
                  <a:pt x="12049" y="10286"/>
                </a:lnTo>
                <a:lnTo>
                  <a:pt x="3232" y="21431"/>
                </a:lnTo>
                <a:lnTo>
                  <a:pt x="0" y="35051"/>
                </a:lnTo>
                <a:lnTo>
                  <a:pt x="3232" y="48672"/>
                </a:lnTo>
                <a:lnTo>
                  <a:pt x="12049" y="59816"/>
                </a:lnTo>
                <a:lnTo>
                  <a:pt x="25128" y="67341"/>
                </a:lnTo>
                <a:lnTo>
                  <a:pt x="41147" y="70103"/>
                </a:lnTo>
                <a:lnTo>
                  <a:pt x="57167" y="67341"/>
                </a:lnTo>
                <a:lnTo>
                  <a:pt x="70246" y="59816"/>
                </a:lnTo>
                <a:lnTo>
                  <a:pt x="79063" y="48672"/>
                </a:lnTo>
                <a:lnTo>
                  <a:pt x="82295" y="35051"/>
                </a:lnTo>
                <a:lnTo>
                  <a:pt x="79063" y="21431"/>
                </a:lnTo>
                <a:lnTo>
                  <a:pt x="70246" y="10286"/>
                </a:lnTo>
                <a:lnTo>
                  <a:pt x="57167" y="2762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54935" y="5497067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31"/>
                </a:lnTo>
                <a:lnTo>
                  <a:pt x="12049" y="10286"/>
                </a:lnTo>
                <a:lnTo>
                  <a:pt x="25128" y="2762"/>
                </a:lnTo>
                <a:lnTo>
                  <a:pt x="41147" y="0"/>
                </a:lnTo>
                <a:lnTo>
                  <a:pt x="57167" y="2762"/>
                </a:lnTo>
                <a:lnTo>
                  <a:pt x="70246" y="10286"/>
                </a:lnTo>
                <a:lnTo>
                  <a:pt x="79063" y="21431"/>
                </a:lnTo>
                <a:lnTo>
                  <a:pt x="82295" y="35051"/>
                </a:lnTo>
                <a:lnTo>
                  <a:pt x="79063" y="48672"/>
                </a:lnTo>
                <a:lnTo>
                  <a:pt x="70246" y="59816"/>
                </a:lnTo>
                <a:lnTo>
                  <a:pt x="57167" y="67341"/>
                </a:lnTo>
                <a:lnTo>
                  <a:pt x="41147" y="70103"/>
                </a:lnTo>
                <a:lnTo>
                  <a:pt x="25128" y="67341"/>
                </a:lnTo>
                <a:lnTo>
                  <a:pt x="12049" y="59816"/>
                </a:lnTo>
                <a:lnTo>
                  <a:pt x="3232" y="48672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7672" y="551230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7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47672" y="551230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7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7" y="68579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77111" y="57637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77111" y="57637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7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7196" y="5873496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87196" y="5873496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7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9511" y="59161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29511" y="59161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7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37488" y="5972555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6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37488" y="5972555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6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9823" y="583234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39823" y="583234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89504" y="50017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89504" y="50017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7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99588" y="5111496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3"/>
                </a:lnTo>
                <a:lnTo>
                  <a:pt x="82295" y="70103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99588" y="5111496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3"/>
                </a:moveTo>
                <a:lnTo>
                  <a:pt x="41148" y="0"/>
                </a:lnTo>
                <a:lnTo>
                  <a:pt x="82295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49879" y="521207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80"/>
                </a:lnTo>
                <a:lnTo>
                  <a:pt x="82295" y="68580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49879" y="521207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7" y="0"/>
                </a:lnTo>
                <a:lnTo>
                  <a:pt x="82295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02279" y="536447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80"/>
                </a:lnTo>
                <a:lnTo>
                  <a:pt x="82295" y="68580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02279" y="536447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7" y="0"/>
                </a:lnTo>
                <a:lnTo>
                  <a:pt x="82295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76159" y="4547615"/>
            <a:ext cx="76200" cy="2060575"/>
          </a:xfrm>
          <a:custGeom>
            <a:avLst/>
            <a:gdLst/>
            <a:ahLst/>
            <a:cxnLst/>
            <a:rect l="l" t="t" r="r" b="b"/>
            <a:pathLst>
              <a:path w="76200" h="2060575">
                <a:moveTo>
                  <a:pt x="44450" y="63499"/>
                </a:moveTo>
                <a:lnTo>
                  <a:pt x="31750" y="63499"/>
                </a:lnTo>
                <a:lnTo>
                  <a:pt x="30225" y="2060447"/>
                </a:lnTo>
                <a:lnTo>
                  <a:pt x="42925" y="2060447"/>
                </a:lnTo>
                <a:lnTo>
                  <a:pt x="44450" y="63499"/>
                </a:lnTo>
                <a:close/>
              </a:path>
              <a:path w="76200" h="2060575">
                <a:moveTo>
                  <a:pt x="38100" y="0"/>
                </a:moveTo>
                <a:lnTo>
                  <a:pt x="0" y="76199"/>
                </a:lnTo>
                <a:lnTo>
                  <a:pt x="3174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2060575">
                <a:moveTo>
                  <a:pt x="69850" y="63499"/>
                </a:moveTo>
                <a:lnTo>
                  <a:pt x="44450" y="63499"/>
                </a:lnTo>
                <a:lnTo>
                  <a:pt x="4444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12735" y="6569926"/>
            <a:ext cx="3357879" cy="76200"/>
          </a:xfrm>
          <a:custGeom>
            <a:avLst/>
            <a:gdLst/>
            <a:ahLst/>
            <a:cxnLst/>
            <a:rect l="l" t="t" r="r" b="b"/>
            <a:pathLst>
              <a:path w="3357879" h="76200">
                <a:moveTo>
                  <a:pt x="3281172" y="44456"/>
                </a:moveTo>
                <a:lnTo>
                  <a:pt x="3281172" y="76199"/>
                </a:lnTo>
                <a:lnTo>
                  <a:pt x="3344710" y="44462"/>
                </a:lnTo>
                <a:lnTo>
                  <a:pt x="3281172" y="44456"/>
                </a:lnTo>
                <a:close/>
              </a:path>
              <a:path w="3357879" h="76200">
                <a:moveTo>
                  <a:pt x="3281172" y="31744"/>
                </a:moveTo>
                <a:lnTo>
                  <a:pt x="3281172" y="44456"/>
                </a:lnTo>
                <a:lnTo>
                  <a:pt x="3293872" y="44462"/>
                </a:lnTo>
                <a:lnTo>
                  <a:pt x="3293872" y="31749"/>
                </a:lnTo>
                <a:lnTo>
                  <a:pt x="3281172" y="31744"/>
                </a:lnTo>
                <a:close/>
              </a:path>
              <a:path w="3357879" h="76200">
                <a:moveTo>
                  <a:pt x="3281172" y="0"/>
                </a:moveTo>
                <a:lnTo>
                  <a:pt x="3281172" y="31744"/>
                </a:lnTo>
                <a:lnTo>
                  <a:pt x="3293872" y="31749"/>
                </a:lnTo>
                <a:lnTo>
                  <a:pt x="3293872" y="44462"/>
                </a:lnTo>
                <a:lnTo>
                  <a:pt x="3344721" y="44456"/>
                </a:lnTo>
                <a:lnTo>
                  <a:pt x="3357372" y="38138"/>
                </a:lnTo>
                <a:lnTo>
                  <a:pt x="3281172" y="0"/>
                </a:lnTo>
                <a:close/>
              </a:path>
              <a:path w="3357879" h="76200">
                <a:moveTo>
                  <a:pt x="0" y="30264"/>
                </a:moveTo>
                <a:lnTo>
                  <a:pt x="0" y="42964"/>
                </a:lnTo>
                <a:lnTo>
                  <a:pt x="3281172" y="44456"/>
                </a:lnTo>
                <a:lnTo>
                  <a:pt x="3281172" y="31744"/>
                </a:lnTo>
                <a:lnTo>
                  <a:pt x="0" y="30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75053" y="4906517"/>
            <a:ext cx="1214755" cy="1066800"/>
          </a:xfrm>
          <a:custGeom>
            <a:avLst/>
            <a:gdLst/>
            <a:ahLst/>
            <a:cxnLst/>
            <a:rect l="l" t="t" r="r" b="b"/>
            <a:pathLst>
              <a:path w="1214755" h="1066800">
                <a:moveTo>
                  <a:pt x="0" y="637412"/>
                </a:moveTo>
                <a:lnTo>
                  <a:pt x="29239" y="645296"/>
                </a:lnTo>
                <a:lnTo>
                  <a:pt x="58658" y="652668"/>
                </a:lnTo>
                <a:lnTo>
                  <a:pt x="115697" y="672210"/>
                </a:lnTo>
                <a:lnTo>
                  <a:pt x="166119" y="698470"/>
                </a:lnTo>
                <a:lnTo>
                  <a:pt x="212385" y="734533"/>
                </a:lnTo>
                <a:lnTo>
                  <a:pt x="232285" y="752687"/>
                </a:lnTo>
                <a:lnTo>
                  <a:pt x="266065" y="776490"/>
                </a:lnTo>
                <a:lnTo>
                  <a:pt x="310832" y="799177"/>
                </a:lnTo>
                <a:lnTo>
                  <a:pt x="358647" y="811263"/>
                </a:lnTo>
                <a:lnTo>
                  <a:pt x="393489" y="832245"/>
                </a:lnTo>
                <a:lnTo>
                  <a:pt x="428402" y="853400"/>
                </a:lnTo>
                <a:lnTo>
                  <a:pt x="477139" y="877948"/>
                </a:lnTo>
                <a:lnTo>
                  <a:pt x="491331" y="887204"/>
                </a:lnTo>
                <a:lnTo>
                  <a:pt x="505666" y="896157"/>
                </a:lnTo>
                <a:lnTo>
                  <a:pt x="520572" y="903985"/>
                </a:lnTo>
                <a:lnTo>
                  <a:pt x="537533" y="910784"/>
                </a:lnTo>
                <a:lnTo>
                  <a:pt x="554910" y="916465"/>
                </a:lnTo>
                <a:lnTo>
                  <a:pt x="572454" y="921700"/>
                </a:lnTo>
                <a:lnTo>
                  <a:pt x="589915" y="927163"/>
                </a:lnTo>
                <a:lnTo>
                  <a:pt x="598156" y="936450"/>
                </a:lnTo>
                <a:lnTo>
                  <a:pt x="606123" y="946138"/>
                </a:lnTo>
                <a:lnTo>
                  <a:pt x="614685" y="955029"/>
                </a:lnTo>
                <a:lnTo>
                  <a:pt x="649751" y="973023"/>
                </a:lnTo>
                <a:lnTo>
                  <a:pt x="702115" y="989817"/>
                </a:lnTo>
                <a:lnTo>
                  <a:pt x="752211" y="1001571"/>
                </a:lnTo>
                <a:lnTo>
                  <a:pt x="775922" y="1005836"/>
                </a:lnTo>
                <a:lnTo>
                  <a:pt x="799181" y="1011326"/>
                </a:lnTo>
                <a:lnTo>
                  <a:pt x="821309" y="1019873"/>
                </a:lnTo>
                <a:lnTo>
                  <a:pt x="832746" y="1026054"/>
                </a:lnTo>
                <a:lnTo>
                  <a:pt x="844041" y="1032495"/>
                </a:lnTo>
                <a:lnTo>
                  <a:pt x="855527" y="1038420"/>
                </a:lnTo>
                <a:lnTo>
                  <a:pt x="905003" y="1050260"/>
                </a:lnTo>
                <a:lnTo>
                  <a:pt x="958961" y="1057321"/>
                </a:lnTo>
                <a:lnTo>
                  <a:pt x="1010608" y="1063040"/>
                </a:lnTo>
                <a:lnTo>
                  <a:pt x="1041146" y="1066228"/>
                </a:lnTo>
                <a:lnTo>
                  <a:pt x="1081428" y="1066087"/>
                </a:lnTo>
                <a:lnTo>
                  <a:pt x="1123569" y="1066374"/>
                </a:lnTo>
                <a:lnTo>
                  <a:pt x="1162089" y="1057898"/>
                </a:lnTo>
                <a:lnTo>
                  <a:pt x="1191514" y="1031468"/>
                </a:lnTo>
                <a:lnTo>
                  <a:pt x="1200532" y="1005547"/>
                </a:lnTo>
                <a:lnTo>
                  <a:pt x="1203071" y="996695"/>
                </a:lnTo>
                <a:lnTo>
                  <a:pt x="1206484" y="967747"/>
                </a:lnTo>
                <a:lnTo>
                  <a:pt x="1210278" y="938817"/>
                </a:lnTo>
                <a:lnTo>
                  <a:pt x="1213358" y="909851"/>
                </a:lnTo>
                <a:lnTo>
                  <a:pt x="1214628" y="880795"/>
                </a:lnTo>
                <a:lnTo>
                  <a:pt x="1214407" y="831522"/>
                </a:lnTo>
                <a:lnTo>
                  <a:pt x="1213768" y="782249"/>
                </a:lnTo>
                <a:lnTo>
                  <a:pt x="1212746" y="732980"/>
                </a:lnTo>
                <a:lnTo>
                  <a:pt x="1211373" y="683717"/>
                </a:lnTo>
                <a:lnTo>
                  <a:pt x="1209685" y="634463"/>
                </a:lnTo>
                <a:lnTo>
                  <a:pt x="1207716" y="585223"/>
                </a:lnTo>
                <a:lnTo>
                  <a:pt x="1205500" y="535997"/>
                </a:lnTo>
                <a:lnTo>
                  <a:pt x="1203071" y="486790"/>
                </a:lnTo>
                <a:lnTo>
                  <a:pt x="1189259" y="421512"/>
                </a:lnTo>
                <a:lnTo>
                  <a:pt x="1168400" y="359282"/>
                </a:lnTo>
                <a:lnTo>
                  <a:pt x="1145159" y="289686"/>
                </a:lnTo>
                <a:lnTo>
                  <a:pt x="1131796" y="249525"/>
                </a:lnTo>
                <a:lnTo>
                  <a:pt x="1124934" y="228901"/>
                </a:lnTo>
                <a:lnTo>
                  <a:pt x="1122406" y="221303"/>
                </a:lnTo>
                <a:lnTo>
                  <a:pt x="1122045" y="220217"/>
                </a:lnTo>
                <a:lnTo>
                  <a:pt x="1116183" y="211601"/>
                </a:lnTo>
                <a:lnTo>
                  <a:pt x="1110202" y="203009"/>
                </a:lnTo>
                <a:lnTo>
                  <a:pt x="1104364" y="194321"/>
                </a:lnTo>
                <a:lnTo>
                  <a:pt x="1098931" y="185419"/>
                </a:lnTo>
                <a:lnTo>
                  <a:pt x="1081742" y="152723"/>
                </a:lnTo>
                <a:lnTo>
                  <a:pt x="1077245" y="141589"/>
                </a:lnTo>
                <a:lnTo>
                  <a:pt x="1072034" y="135002"/>
                </a:lnTo>
                <a:lnTo>
                  <a:pt x="1052703" y="115950"/>
                </a:lnTo>
                <a:lnTo>
                  <a:pt x="1050325" y="106906"/>
                </a:lnTo>
                <a:lnTo>
                  <a:pt x="1048353" y="97694"/>
                </a:lnTo>
                <a:lnTo>
                  <a:pt x="1045666" y="88911"/>
                </a:lnTo>
                <a:lnTo>
                  <a:pt x="1041146" y="81152"/>
                </a:lnTo>
                <a:lnTo>
                  <a:pt x="1030795" y="71179"/>
                </a:lnTo>
                <a:lnTo>
                  <a:pt x="1018921" y="62801"/>
                </a:lnTo>
                <a:lnTo>
                  <a:pt x="1006570" y="54899"/>
                </a:lnTo>
                <a:lnTo>
                  <a:pt x="994791" y="46354"/>
                </a:lnTo>
                <a:lnTo>
                  <a:pt x="975334" y="28630"/>
                </a:lnTo>
                <a:lnTo>
                  <a:pt x="971915" y="23621"/>
                </a:lnTo>
                <a:lnTo>
                  <a:pt x="968376" y="21280"/>
                </a:lnTo>
                <a:lnTo>
                  <a:pt x="948563" y="11556"/>
                </a:lnTo>
                <a:lnTo>
                  <a:pt x="960120" y="0"/>
                </a:lnTo>
                <a:lnTo>
                  <a:pt x="937006" y="11556"/>
                </a:lnTo>
              </a:path>
            </a:pathLst>
          </a:custGeom>
          <a:ln w="25908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92768" y="516178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1"/>
                </a:lnTo>
                <a:lnTo>
                  <a:pt x="3232" y="48672"/>
                </a:lnTo>
                <a:lnTo>
                  <a:pt x="12049" y="59817"/>
                </a:lnTo>
                <a:lnTo>
                  <a:pt x="25128" y="67341"/>
                </a:lnTo>
                <a:lnTo>
                  <a:pt x="41148" y="70104"/>
                </a:lnTo>
                <a:lnTo>
                  <a:pt x="57167" y="67341"/>
                </a:lnTo>
                <a:lnTo>
                  <a:pt x="70246" y="59817"/>
                </a:lnTo>
                <a:lnTo>
                  <a:pt x="79063" y="48672"/>
                </a:lnTo>
                <a:lnTo>
                  <a:pt x="82296" y="35051"/>
                </a:lnTo>
                <a:lnTo>
                  <a:pt x="79063" y="21431"/>
                </a:lnTo>
                <a:lnTo>
                  <a:pt x="70246" y="10287"/>
                </a:lnTo>
                <a:lnTo>
                  <a:pt x="57167" y="2762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92768" y="516178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8" y="0"/>
                </a:lnTo>
                <a:lnTo>
                  <a:pt x="57167" y="2762"/>
                </a:lnTo>
                <a:lnTo>
                  <a:pt x="70246" y="10287"/>
                </a:lnTo>
                <a:lnTo>
                  <a:pt x="79063" y="21431"/>
                </a:lnTo>
                <a:lnTo>
                  <a:pt x="82296" y="35051"/>
                </a:lnTo>
                <a:lnTo>
                  <a:pt x="79063" y="48672"/>
                </a:lnTo>
                <a:lnTo>
                  <a:pt x="70246" y="59817"/>
                </a:lnTo>
                <a:lnTo>
                  <a:pt x="57167" y="67341"/>
                </a:lnTo>
                <a:lnTo>
                  <a:pt x="41148" y="70104"/>
                </a:lnTo>
                <a:lnTo>
                  <a:pt x="25128" y="67341"/>
                </a:lnTo>
                <a:lnTo>
                  <a:pt x="12049" y="59817"/>
                </a:lnTo>
                <a:lnTo>
                  <a:pt x="3232" y="48672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884664" y="5067300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7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1"/>
                </a:lnTo>
                <a:lnTo>
                  <a:pt x="3232" y="48672"/>
                </a:lnTo>
                <a:lnTo>
                  <a:pt x="12049" y="59817"/>
                </a:lnTo>
                <a:lnTo>
                  <a:pt x="25128" y="67341"/>
                </a:lnTo>
                <a:lnTo>
                  <a:pt x="41147" y="70104"/>
                </a:lnTo>
                <a:lnTo>
                  <a:pt x="57167" y="67341"/>
                </a:lnTo>
                <a:lnTo>
                  <a:pt x="70246" y="59817"/>
                </a:lnTo>
                <a:lnTo>
                  <a:pt x="79063" y="48672"/>
                </a:lnTo>
                <a:lnTo>
                  <a:pt x="82295" y="35051"/>
                </a:lnTo>
                <a:lnTo>
                  <a:pt x="79063" y="21431"/>
                </a:lnTo>
                <a:lnTo>
                  <a:pt x="70246" y="10287"/>
                </a:lnTo>
                <a:lnTo>
                  <a:pt x="57167" y="2762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84664" y="5067300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7" y="0"/>
                </a:lnTo>
                <a:lnTo>
                  <a:pt x="57167" y="2762"/>
                </a:lnTo>
                <a:lnTo>
                  <a:pt x="70246" y="10287"/>
                </a:lnTo>
                <a:lnTo>
                  <a:pt x="79063" y="21431"/>
                </a:lnTo>
                <a:lnTo>
                  <a:pt x="82295" y="35051"/>
                </a:lnTo>
                <a:lnTo>
                  <a:pt x="79063" y="48672"/>
                </a:lnTo>
                <a:lnTo>
                  <a:pt x="70246" y="59817"/>
                </a:lnTo>
                <a:lnTo>
                  <a:pt x="57167" y="67341"/>
                </a:lnTo>
                <a:lnTo>
                  <a:pt x="41147" y="70104"/>
                </a:lnTo>
                <a:lnTo>
                  <a:pt x="25128" y="67341"/>
                </a:lnTo>
                <a:lnTo>
                  <a:pt x="12049" y="59817"/>
                </a:lnTo>
                <a:lnTo>
                  <a:pt x="3232" y="48672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37192" y="5286755"/>
            <a:ext cx="83820" cy="70485"/>
          </a:xfrm>
          <a:custGeom>
            <a:avLst/>
            <a:gdLst/>
            <a:ahLst/>
            <a:cxnLst/>
            <a:rect l="l" t="t" r="r" b="b"/>
            <a:pathLst>
              <a:path w="83820" h="70485">
                <a:moveTo>
                  <a:pt x="41909" y="0"/>
                </a:moveTo>
                <a:lnTo>
                  <a:pt x="25610" y="2762"/>
                </a:lnTo>
                <a:lnTo>
                  <a:pt x="12287" y="10287"/>
                </a:lnTo>
                <a:lnTo>
                  <a:pt x="3298" y="21431"/>
                </a:lnTo>
                <a:lnTo>
                  <a:pt x="0" y="35052"/>
                </a:lnTo>
                <a:lnTo>
                  <a:pt x="3298" y="48672"/>
                </a:lnTo>
                <a:lnTo>
                  <a:pt x="12287" y="59817"/>
                </a:lnTo>
                <a:lnTo>
                  <a:pt x="25610" y="67341"/>
                </a:lnTo>
                <a:lnTo>
                  <a:pt x="41909" y="70104"/>
                </a:lnTo>
                <a:lnTo>
                  <a:pt x="58209" y="67341"/>
                </a:lnTo>
                <a:lnTo>
                  <a:pt x="71532" y="59817"/>
                </a:lnTo>
                <a:lnTo>
                  <a:pt x="80521" y="48672"/>
                </a:lnTo>
                <a:lnTo>
                  <a:pt x="83819" y="35052"/>
                </a:lnTo>
                <a:lnTo>
                  <a:pt x="80521" y="21431"/>
                </a:lnTo>
                <a:lnTo>
                  <a:pt x="71532" y="10287"/>
                </a:lnTo>
                <a:lnTo>
                  <a:pt x="58209" y="2762"/>
                </a:lnTo>
                <a:lnTo>
                  <a:pt x="419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37192" y="5286755"/>
            <a:ext cx="83820" cy="70485"/>
          </a:xfrm>
          <a:custGeom>
            <a:avLst/>
            <a:gdLst/>
            <a:ahLst/>
            <a:cxnLst/>
            <a:rect l="l" t="t" r="r" b="b"/>
            <a:pathLst>
              <a:path w="83820" h="70485">
                <a:moveTo>
                  <a:pt x="0" y="35052"/>
                </a:moveTo>
                <a:lnTo>
                  <a:pt x="3298" y="21431"/>
                </a:lnTo>
                <a:lnTo>
                  <a:pt x="12287" y="10287"/>
                </a:lnTo>
                <a:lnTo>
                  <a:pt x="25610" y="2762"/>
                </a:lnTo>
                <a:lnTo>
                  <a:pt x="41909" y="0"/>
                </a:lnTo>
                <a:lnTo>
                  <a:pt x="58209" y="2762"/>
                </a:lnTo>
                <a:lnTo>
                  <a:pt x="71532" y="10287"/>
                </a:lnTo>
                <a:lnTo>
                  <a:pt x="80521" y="21431"/>
                </a:lnTo>
                <a:lnTo>
                  <a:pt x="83819" y="35052"/>
                </a:lnTo>
                <a:lnTo>
                  <a:pt x="80521" y="48672"/>
                </a:lnTo>
                <a:lnTo>
                  <a:pt x="71532" y="59817"/>
                </a:lnTo>
                <a:lnTo>
                  <a:pt x="58209" y="67341"/>
                </a:lnTo>
                <a:lnTo>
                  <a:pt x="41909" y="70104"/>
                </a:lnTo>
                <a:lnTo>
                  <a:pt x="25610" y="67341"/>
                </a:lnTo>
                <a:lnTo>
                  <a:pt x="12287" y="59817"/>
                </a:lnTo>
                <a:lnTo>
                  <a:pt x="3298" y="48672"/>
                </a:lnTo>
                <a:lnTo>
                  <a:pt x="0" y="35052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43516" y="5269991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2"/>
                </a:lnTo>
                <a:lnTo>
                  <a:pt x="3232" y="48672"/>
                </a:lnTo>
                <a:lnTo>
                  <a:pt x="12049" y="59817"/>
                </a:lnTo>
                <a:lnTo>
                  <a:pt x="25128" y="67341"/>
                </a:lnTo>
                <a:lnTo>
                  <a:pt x="41148" y="70104"/>
                </a:lnTo>
                <a:lnTo>
                  <a:pt x="57167" y="67341"/>
                </a:lnTo>
                <a:lnTo>
                  <a:pt x="70246" y="59817"/>
                </a:lnTo>
                <a:lnTo>
                  <a:pt x="79063" y="48672"/>
                </a:lnTo>
                <a:lnTo>
                  <a:pt x="82295" y="35052"/>
                </a:lnTo>
                <a:lnTo>
                  <a:pt x="79063" y="21431"/>
                </a:lnTo>
                <a:lnTo>
                  <a:pt x="70246" y="10287"/>
                </a:lnTo>
                <a:lnTo>
                  <a:pt x="57167" y="2762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843516" y="5269991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2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8" y="0"/>
                </a:lnTo>
                <a:lnTo>
                  <a:pt x="57167" y="2762"/>
                </a:lnTo>
                <a:lnTo>
                  <a:pt x="70246" y="10287"/>
                </a:lnTo>
                <a:lnTo>
                  <a:pt x="79063" y="21431"/>
                </a:lnTo>
                <a:lnTo>
                  <a:pt x="82295" y="35052"/>
                </a:lnTo>
                <a:lnTo>
                  <a:pt x="79063" y="48672"/>
                </a:lnTo>
                <a:lnTo>
                  <a:pt x="70246" y="59817"/>
                </a:lnTo>
                <a:lnTo>
                  <a:pt x="57167" y="67341"/>
                </a:lnTo>
                <a:lnTo>
                  <a:pt x="41148" y="70104"/>
                </a:lnTo>
                <a:lnTo>
                  <a:pt x="25128" y="67341"/>
                </a:lnTo>
                <a:lnTo>
                  <a:pt x="12049" y="59817"/>
                </a:lnTo>
                <a:lnTo>
                  <a:pt x="3232" y="48672"/>
                </a:lnTo>
                <a:lnTo>
                  <a:pt x="0" y="3505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616440" y="5007864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90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80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90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616440" y="5007864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90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80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9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351264" y="499872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41909" y="0"/>
                </a:moveTo>
                <a:lnTo>
                  <a:pt x="25610" y="2696"/>
                </a:lnTo>
                <a:lnTo>
                  <a:pt x="12287" y="10048"/>
                </a:lnTo>
                <a:lnTo>
                  <a:pt x="3298" y="20949"/>
                </a:lnTo>
                <a:lnTo>
                  <a:pt x="0" y="34289"/>
                </a:lnTo>
                <a:lnTo>
                  <a:pt x="3298" y="47630"/>
                </a:lnTo>
                <a:lnTo>
                  <a:pt x="12287" y="58531"/>
                </a:lnTo>
                <a:lnTo>
                  <a:pt x="25610" y="65883"/>
                </a:lnTo>
                <a:lnTo>
                  <a:pt x="41909" y="68579"/>
                </a:lnTo>
                <a:lnTo>
                  <a:pt x="58209" y="65883"/>
                </a:lnTo>
                <a:lnTo>
                  <a:pt x="71532" y="58531"/>
                </a:lnTo>
                <a:lnTo>
                  <a:pt x="80521" y="47630"/>
                </a:lnTo>
                <a:lnTo>
                  <a:pt x="83819" y="34289"/>
                </a:lnTo>
                <a:lnTo>
                  <a:pt x="80521" y="20949"/>
                </a:lnTo>
                <a:lnTo>
                  <a:pt x="71532" y="10048"/>
                </a:lnTo>
                <a:lnTo>
                  <a:pt x="58209" y="2696"/>
                </a:lnTo>
                <a:lnTo>
                  <a:pt x="419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51264" y="499872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0" y="34289"/>
                </a:moveTo>
                <a:lnTo>
                  <a:pt x="3298" y="20949"/>
                </a:lnTo>
                <a:lnTo>
                  <a:pt x="12287" y="10048"/>
                </a:lnTo>
                <a:lnTo>
                  <a:pt x="25610" y="2696"/>
                </a:lnTo>
                <a:lnTo>
                  <a:pt x="41909" y="0"/>
                </a:lnTo>
                <a:lnTo>
                  <a:pt x="58209" y="2696"/>
                </a:lnTo>
                <a:lnTo>
                  <a:pt x="71532" y="10048"/>
                </a:lnTo>
                <a:lnTo>
                  <a:pt x="80521" y="20949"/>
                </a:lnTo>
                <a:lnTo>
                  <a:pt x="83819" y="34289"/>
                </a:lnTo>
                <a:lnTo>
                  <a:pt x="80521" y="47630"/>
                </a:lnTo>
                <a:lnTo>
                  <a:pt x="71532" y="58531"/>
                </a:lnTo>
                <a:lnTo>
                  <a:pt x="58209" y="65883"/>
                </a:lnTo>
                <a:lnTo>
                  <a:pt x="41909" y="68579"/>
                </a:lnTo>
                <a:lnTo>
                  <a:pt x="25610" y="65883"/>
                </a:lnTo>
                <a:lnTo>
                  <a:pt x="12287" y="58531"/>
                </a:lnTo>
                <a:lnTo>
                  <a:pt x="3298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34883" y="5148071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3"/>
                </a:lnTo>
                <a:lnTo>
                  <a:pt x="82296" y="70103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34883" y="5148071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3"/>
                </a:moveTo>
                <a:lnTo>
                  <a:pt x="41148" y="0"/>
                </a:lnTo>
                <a:lnTo>
                  <a:pt x="82296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00188" y="5312664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7" y="0"/>
                </a:moveTo>
                <a:lnTo>
                  <a:pt x="0" y="70104"/>
                </a:lnTo>
                <a:lnTo>
                  <a:pt x="82295" y="70104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00188" y="5312664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7" y="0"/>
                </a:lnTo>
                <a:lnTo>
                  <a:pt x="82295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85759" y="5364479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6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85759" y="5364479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6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09916" y="549402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09916" y="549402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32647" y="5225796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32647" y="5225796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41535" y="603808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6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41535" y="603808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6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51619" y="614934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80"/>
                </a:lnTo>
                <a:lnTo>
                  <a:pt x="82296" y="68580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51619" y="614934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8" y="0"/>
                </a:lnTo>
                <a:lnTo>
                  <a:pt x="82296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01911" y="624840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41910" y="0"/>
                </a:moveTo>
                <a:lnTo>
                  <a:pt x="0" y="68579"/>
                </a:lnTo>
                <a:lnTo>
                  <a:pt x="83820" y="68579"/>
                </a:lnTo>
                <a:lnTo>
                  <a:pt x="4191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01911" y="624840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0" y="68579"/>
                </a:moveTo>
                <a:lnTo>
                  <a:pt x="41910" y="0"/>
                </a:lnTo>
                <a:lnTo>
                  <a:pt x="83820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354311" y="640080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41910" y="0"/>
                </a:moveTo>
                <a:lnTo>
                  <a:pt x="0" y="68579"/>
                </a:lnTo>
                <a:lnTo>
                  <a:pt x="83820" y="68579"/>
                </a:lnTo>
                <a:lnTo>
                  <a:pt x="4191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354311" y="640080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0" y="68579"/>
                </a:moveTo>
                <a:lnTo>
                  <a:pt x="41910" y="0"/>
                </a:lnTo>
                <a:lnTo>
                  <a:pt x="83820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025255" y="6175044"/>
            <a:ext cx="521970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6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ts val="156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33513" y="5411216"/>
            <a:ext cx="3695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650606" y="5056758"/>
            <a:ext cx="763905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 </a:t>
            </a:r>
            <a:r>
              <a:rPr sz="1600" spc="-5" dirty="0">
                <a:latin typeface="Times New Roman"/>
                <a:cs typeface="Times New Roman"/>
              </a:rPr>
              <a:t>) </a:t>
            </a:r>
            <a:r>
              <a:rPr sz="2400" spc="-37" baseline="-13888" dirty="0">
                <a:latin typeface="Symbol"/>
                <a:cs typeface="Symbol"/>
              </a:rPr>
              <a:t></a:t>
            </a:r>
            <a:r>
              <a:rPr sz="2400" spc="-37" baseline="-13888" dirty="0">
                <a:latin typeface="Times New Roman"/>
                <a:cs typeface="Times New Roman"/>
              </a:rPr>
              <a:t>( </a:t>
            </a:r>
            <a:r>
              <a:rPr sz="2400" spc="150" baseline="-13888" dirty="0">
                <a:latin typeface="Times New Roman"/>
                <a:cs typeface="Times New Roman"/>
              </a:rPr>
              <a:t> </a:t>
            </a:r>
            <a:r>
              <a:rPr sz="2400" spc="-7" baseline="-13888" dirty="0">
                <a:latin typeface="Times New Roman"/>
                <a:cs typeface="Times New Roman"/>
              </a:rPr>
              <a:t>)</a:t>
            </a:r>
            <a:endParaRPr sz="2400" baseline="-13888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416165" y="5199126"/>
            <a:ext cx="7454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 </a:t>
            </a:r>
            <a:r>
              <a:rPr sz="1600" spc="-5" dirty="0">
                <a:latin typeface="Times New Roman"/>
                <a:cs typeface="Times New Roman"/>
              </a:rPr>
              <a:t>) </a:t>
            </a:r>
            <a:r>
              <a:rPr sz="2400" spc="-37" baseline="-19097" dirty="0">
                <a:latin typeface="Symbol"/>
                <a:cs typeface="Symbol"/>
              </a:rPr>
              <a:t></a:t>
            </a:r>
            <a:r>
              <a:rPr sz="2400" spc="-37" baseline="-19097" dirty="0">
                <a:latin typeface="Times New Roman"/>
                <a:cs typeface="Times New Roman"/>
              </a:rPr>
              <a:t>(</a:t>
            </a:r>
            <a:r>
              <a:rPr sz="2400" spc="494" baseline="-19097" dirty="0">
                <a:latin typeface="Times New Roman"/>
                <a:cs typeface="Times New Roman"/>
              </a:rPr>
              <a:t> </a:t>
            </a:r>
            <a:r>
              <a:rPr sz="2400" spc="-7" baseline="-19097" dirty="0">
                <a:latin typeface="Times New Roman"/>
                <a:cs typeface="Times New Roman"/>
              </a:rPr>
              <a:t>)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002394" y="5051297"/>
            <a:ext cx="3695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157843" y="4879340"/>
            <a:ext cx="6483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 </a:t>
            </a:r>
            <a:r>
              <a:rPr sz="1600" spc="-185" dirty="0">
                <a:latin typeface="Times New Roman"/>
                <a:cs typeface="Times New Roman"/>
              </a:rPr>
              <a:t>)</a:t>
            </a:r>
            <a:r>
              <a:rPr sz="2400" spc="-277" baseline="-6944" dirty="0">
                <a:latin typeface="Symbol"/>
                <a:cs typeface="Symbol"/>
              </a:rPr>
              <a:t></a:t>
            </a:r>
            <a:r>
              <a:rPr sz="2400" spc="-277" baseline="-6944" dirty="0">
                <a:latin typeface="Times New Roman"/>
                <a:cs typeface="Times New Roman"/>
              </a:rPr>
              <a:t>(    </a:t>
            </a:r>
            <a:r>
              <a:rPr sz="2400" spc="-7" baseline="-6944" dirty="0">
                <a:latin typeface="Times New Roman"/>
                <a:cs typeface="Times New Roman"/>
              </a:rPr>
              <a:t>)</a:t>
            </a:r>
            <a:endParaRPr sz="2400" baseline="-6944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325102" y="5174996"/>
            <a:ext cx="70358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 </a:t>
            </a:r>
            <a:r>
              <a:rPr sz="1600" spc="-40" dirty="0">
                <a:latin typeface="Times New Roman"/>
                <a:cs typeface="Times New Roman"/>
              </a:rPr>
              <a:t>)</a:t>
            </a:r>
            <a:r>
              <a:rPr sz="1600" spc="-40" dirty="0">
                <a:latin typeface="Symbol"/>
                <a:cs typeface="Symbol"/>
              </a:rPr>
              <a:t></a:t>
            </a:r>
            <a:r>
              <a:rPr sz="1600" spc="-40" dirty="0">
                <a:latin typeface="Times New Roman"/>
                <a:cs typeface="Times New Roman"/>
              </a:rPr>
              <a:t>( 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686670" y="4981194"/>
            <a:ext cx="3695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</a:t>
            </a:r>
            <a:r>
              <a:rPr sz="1600" spc="-25" dirty="0">
                <a:latin typeface="Times New Roman"/>
                <a:cs typeface="Times New Roman"/>
              </a:rPr>
              <a:t>(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8158733" y="4652009"/>
            <a:ext cx="1641475" cy="1784985"/>
          </a:xfrm>
          <a:custGeom>
            <a:avLst/>
            <a:gdLst/>
            <a:ahLst/>
            <a:cxnLst/>
            <a:rect l="l" t="t" r="r" b="b"/>
            <a:pathLst>
              <a:path w="1641475" h="1784985">
                <a:moveTo>
                  <a:pt x="0" y="0"/>
                </a:moveTo>
                <a:lnTo>
                  <a:pt x="1641221" y="1784477"/>
                </a:lnTo>
              </a:path>
            </a:pathLst>
          </a:custGeom>
          <a:ln w="25907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980678" y="5931509"/>
            <a:ext cx="448309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00" baseline="-26041" dirty="0">
                <a:latin typeface="Symbol"/>
                <a:cs typeface="Symbol"/>
              </a:rPr>
              <a:t></a:t>
            </a:r>
            <a:r>
              <a:rPr sz="1600" spc="-200" dirty="0">
                <a:latin typeface="Symbol"/>
                <a:cs typeface="Symbol"/>
              </a:rPr>
              <a:t></a:t>
            </a:r>
            <a:r>
              <a:rPr sz="2400" spc="-300" baseline="-26041" dirty="0">
                <a:latin typeface="Times New Roman"/>
                <a:cs typeface="Times New Roman"/>
              </a:rPr>
              <a:t>(</a:t>
            </a:r>
            <a:r>
              <a:rPr sz="1600" spc="-200" dirty="0">
                <a:latin typeface="Times New Roman"/>
                <a:cs typeface="Times New Roman"/>
              </a:rPr>
              <a:t>(</a:t>
            </a:r>
            <a:r>
              <a:rPr sz="1600" spc="-265" dirty="0">
                <a:latin typeface="Times New Roman"/>
                <a:cs typeface="Times New Roman"/>
              </a:rPr>
              <a:t> </a:t>
            </a:r>
            <a:r>
              <a:rPr sz="2400" spc="60" baseline="-26041" dirty="0">
                <a:latin typeface="Times New Roman"/>
                <a:cs typeface="Times New Roman"/>
              </a:rPr>
              <a:t>)</a:t>
            </a:r>
            <a:r>
              <a:rPr sz="1600" spc="4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Kernel</a:t>
            </a:r>
            <a:r>
              <a:rPr spc="-275" dirty="0"/>
              <a:t> </a:t>
            </a:r>
            <a:r>
              <a:rPr spc="-114" dirty="0"/>
              <a:t>Trick</a:t>
            </a:r>
          </a:p>
        </p:txBody>
      </p:sp>
      <p:sp>
        <p:nvSpPr>
          <p:cNvPr id="3" name="object 3"/>
          <p:cNvSpPr/>
          <p:nvPr/>
        </p:nvSpPr>
        <p:spPr>
          <a:xfrm>
            <a:off x="610362" y="3379470"/>
            <a:ext cx="2256790" cy="15875"/>
          </a:xfrm>
          <a:custGeom>
            <a:avLst/>
            <a:gdLst/>
            <a:ahLst/>
            <a:cxnLst/>
            <a:rect l="l" t="t" r="r" b="b"/>
            <a:pathLst>
              <a:path w="2256790" h="15875">
                <a:moveTo>
                  <a:pt x="0" y="15747"/>
                </a:moveTo>
                <a:lnTo>
                  <a:pt x="225653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2100" y="28376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41147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2100" y="28376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0" y="68579"/>
                </a:moveTo>
                <a:lnTo>
                  <a:pt x="41147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8927" y="28376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41147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7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6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8927" y="28376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0" y="34289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7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6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7" y="68579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5567" y="2840735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41147" y="0"/>
                </a:moveTo>
                <a:lnTo>
                  <a:pt x="25133" y="2696"/>
                </a:lnTo>
                <a:lnTo>
                  <a:pt x="12053" y="10048"/>
                </a:lnTo>
                <a:lnTo>
                  <a:pt x="3234" y="20949"/>
                </a:lnTo>
                <a:lnTo>
                  <a:pt x="0" y="34289"/>
                </a:lnTo>
                <a:lnTo>
                  <a:pt x="3234" y="47630"/>
                </a:lnTo>
                <a:lnTo>
                  <a:pt x="12053" y="58531"/>
                </a:lnTo>
                <a:lnTo>
                  <a:pt x="25133" y="65883"/>
                </a:lnTo>
                <a:lnTo>
                  <a:pt x="41147" y="68579"/>
                </a:lnTo>
                <a:lnTo>
                  <a:pt x="57162" y="65883"/>
                </a:lnTo>
                <a:lnTo>
                  <a:pt x="70242" y="58531"/>
                </a:lnTo>
                <a:lnTo>
                  <a:pt x="79061" y="47630"/>
                </a:lnTo>
                <a:lnTo>
                  <a:pt x="82295" y="34289"/>
                </a:lnTo>
                <a:lnTo>
                  <a:pt x="79061" y="20949"/>
                </a:lnTo>
                <a:lnTo>
                  <a:pt x="70242" y="10048"/>
                </a:lnTo>
                <a:lnTo>
                  <a:pt x="57162" y="2696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5567" y="2840735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0" y="34289"/>
                </a:moveTo>
                <a:lnTo>
                  <a:pt x="3234" y="20949"/>
                </a:lnTo>
                <a:lnTo>
                  <a:pt x="12053" y="10048"/>
                </a:lnTo>
                <a:lnTo>
                  <a:pt x="25133" y="2696"/>
                </a:lnTo>
                <a:lnTo>
                  <a:pt x="41147" y="0"/>
                </a:lnTo>
                <a:lnTo>
                  <a:pt x="57162" y="2696"/>
                </a:lnTo>
                <a:lnTo>
                  <a:pt x="70242" y="10048"/>
                </a:lnTo>
                <a:lnTo>
                  <a:pt x="79061" y="20949"/>
                </a:lnTo>
                <a:lnTo>
                  <a:pt x="82295" y="34289"/>
                </a:lnTo>
                <a:lnTo>
                  <a:pt x="79061" y="47630"/>
                </a:lnTo>
                <a:lnTo>
                  <a:pt x="70242" y="58531"/>
                </a:lnTo>
                <a:lnTo>
                  <a:pt x="57162" y="65883"/>
                </a:lnTo>
                <a:lnTo>
                  <a:pt x="41147" y="68579"/>
                </a:lnTo>
                <a:lnTo>
                  <a:pt x="25133" y="65883"/>
                </a:lnTo>
                <a:lnTo>
                  <a:pt x="12053" y="58531"/>
                </a:lnTo>
                <a:lnTo>
                  <a:pt x="3234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8972" y="28376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41147" y="0"/>
                </a:moveTo>
                <a:lnTo>
                  <a:pt x="25133" y="2696"/>
                </a:lnTo>
                <a:lnTo>
                  <a:pt x="12053" y="10048"/>
                </a:lnTo>
                <a:lnTo>
                  <a:pt x="3234" y="20949"/>
                </a:lnTo>
                <a:lnTo>
                  <a:pt x="0" y="34289"/>
                </a:lnTo>
                <a:lnTo>
                  <a:pt x="3234" y="47630"/>
                </a:lnTo>
                <a:lnTo>
                  <a:pt x="12053" y="58531"/>
                </a:lnTo>
                <a:lnTo>
                  <a:pt x="25133" y="65883"/>
                </a:lnTo>
                <a:lnTo>
                  <a:pt x="41147" y="68579"/>
                </a:lnTo>
                <a:lnTo>
                  <a:pt x="57162" y="65883"/>
                </a:lnTo>
                <a:lnTo>
                  <a:pt x="70242" y="58531"/>
                </a:lnTo>
                <a:lnTo>
                  <a:pt x="79061" y="47630"/>
                </a:lnTo>
                <a:lnTo>
                  <a:pt x="82296" y="34289"/>
                </a:lnTo>
                <a:lnTo>
                  <a:pt x="79061" y="20949"/>
                </a:lnTo>
                <a:lnTo>
                  <a:pt x="70242" y="10048"/>
                </a:lnTo>
                <a:lnTo>
                  <a:pt x="57162" y="2696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8972" y="28376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0" y="34289"/>
                </a:moveTo>
                <a:lnTo>
                  <a:pt x="3234" y="20949"/>
                </a:lnTo>
                <a:lnTo>
                  <a:pt x="12053" y="10048"/>
                </a:lnTo>
                <a:lnTo>
                  <a:pt x="25133" y="2696"/>
                </a:lnTo>
                <a:lnTo>
                  <a:pt x="41147" y="0"/>
                </a:lnTo>
                <a:lnTo>
                  <a:pt x="57162" y="2696"/>
                </a:lnTo>
                <a:lnTo>
                  <a:pt x="70242" y="10048"/>
                </a:lnTo>
                <a:lnTo>
                  <a:pt x="79061" y="20949"/>
                </a:lnTo>
                <a:lnTo>
                  <a:pt x="82296" y="34289"/>
                </a:lnTo>
                <a:lnTo>
                  <a:pt x="79061" y="47630"/>
                </a:lnTo>
                <a:lnTo>
                  <a:pt x="70242" y="58531"/>
                </a:lnTo>
                <a:lnTo>
                  <a:pt x="57162" y="65883"/>
                </a:lnTo>
                <a:lnTo>
                  <a:pt x="41147" y="68579"/>
                </a:lnTo>
                <a:lnTo>
                  <a:pt x="25133" y="65883"/>
                </a:lnTo>
                <a:lnTo>
                  <a:pt x="12053" y="58531"/>
                </a:lnTo>
                <a:lnTo>
                  <a:pt x="3234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6588" y="2833116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5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6588" y="2833116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5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7651" y="2833116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6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87651" y="2833116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6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2247" y="28376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41148" y="0"/>
                </a:moveTo>
                <a:lnTo>
                  <a:pt x="25133" y="2696"/>
                </a:lnTo>
                <a:lnTo>
                  <a:pt x="12053" y="10048"/>
                </a:lnTo>
                <a:lnTo>
                  <a:pt x="3234" y="20949"/>
                </a:lnTo>
                <a:lnTo>
                  <a:pt x="0" y="34289"/>
                </a:lnTo>
                <a:lnTo>
                  <a:pt x="3234" y="47630"/>
                </a:lnTo>
                <a:lnTo>
                  <a:pt x="12053" y="58531"/>
                </a:lnTo>
                <a:lnTo>
                  <a:pt x="25133" y="65883"/>
                </a:lnTo>
                <a:lnTo>
                  <a:pt x="41148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6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22247" y="28376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0" y="34289"/>
                </a:moveTo>
                <a:lnTo>
                  <a:pt x="3234" y="20949"/>
                </a:lnTo>
                <a:lnTo>
                  <a:pt x="12053" y="10048"/>
                </a:lnTo>
                <a:lnTo>
                  <a:pt x="25133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6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79"/>
                </a:lnTo>
                <a:lnTo>
                  <a:pt x="25133" y="65883"/>
                </a:lnTo>
                <a:lnTo>
                  <a:pt x="12053" y="58531"/>
                </a:lnTo>
                <a:lnTo>
                  <a:pt x="3234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78023" y="2834639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1"/>
                </a:lnTo>
                <a:lnTo>
                  <a:pt x="3232" y="48672"/>
                </a:lnTo>
                <a:lnTo>
                  <a:pt x="12049" y="59816"/>
                </a:lnTo>
                <a:lnTo>
                  <a:pt x="25128" y="67341"/>
                </a:lnTo>
                <a:lnTo>
                  <a:pt x="41148" y="70104"/>
                </a:lnTo>
                <a:lnTo>
                  <a:pt x="57167" y="67341"/>
                </a:lnTo>
                <a:lnTo>
                  <a:pt x="70246" y="59817"/>
                </a:lnTo>
                <a:lnTo>
                  <a:pt x="79063" y="48672"/>
                </a:lnTo>
                <a:lnTo>
                  <a:pt x="82295" y="35051"/>
                </a:lnTo>
                <a:lnTo>
                  <a:pt x="79063" y="21431"/>
                </a:lnTo>
                <a:lnTo>
                  <a:pt x="70246" y="10287"/>
                </a:lnTo>
                <a:lnTo>
                  <a:pt x="57167" y="2762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8023" y="2834639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8" y="0"/>
                </a:lnTo>
                <a:lnTo>
                  <a:pt x="57167" y="2762"/>
                </a:lnTo>
                <a:lnTo>
                  <a:pt x="70246" y="10287"/>
                </a:lnTo>
                <a:lnTo>
                  <a:pt x="79063" y="21431"/>
                </a:lnTo>
                <a:lnTo>
                  <a:pt x="82295" y="35051"/>
                </a:lnTo>
                <a:lnTo>
                  <a:pt x="79063" y="48672"/>
                </a:lnTo>
                <a:lnTo>
                  <a:pt x="70246" y="59817"/>
                </a:lnTo>
                <a:lnTo>
                  <a:pt x="57167" y="67341"/>
                </a:lnTo>
                <a:lnTo>
                  <a:pt x="41148" y="70104"/>
                </a:lnTo>
                <a:lnTo>
                  <a:pt x="25128" y="67341"/>
                </a:lnTo>
                <a:lnTo>
                  <a:pt x="12049" y="59816"/>
                </a:lnTo>
                <a:lnTo>
                  <a:pt x="3232" y="48672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4664" y="28376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6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64664" y="28376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0" y="34289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6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79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8067" y="2834639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1"/>
                </a:lnTo>
                <a:lnTo>
                  <a:pt x="3232" y="48672"/>
                </a:lnTo>
                <a:lnTo>
                  <a:pt x="12049" y="59816"/>
                </a:lnTo>
                <a:lnTo>
                  <a:pt x="25128" y="67341"/>
                </a:lnTo>
                <a:lnTo>
                  <a:pt x="41148" y="70104"/>
                </a:lnTo>
                <a:lnTo>
                  <a:pt x="57167" y="67341"/>
                </a:lnTo>
                <a:lnTo>
                  <a:pt x="70246" y="59817"/>
                </a:lnTo>
                <a:lnTo>
                  <a:pt x="79063" y="48672"/>
                </a:lnTo>
                <a:lnTo>
                  <a:pt x="82295" y="35051"/>
                </a:lnTo>
                <a:lnTo>
                  <a:pt x="79063" y="21431"/>
                </a:lnTo>
                <a:lnTo>
                  <a:pt x="70246" y="10287"/>
                </a:lnTo>
                <a:lnTo>
                  <a:pt x="57167" y="2762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68067" y="2834639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8" y="0"/>
                </a:lnTo>
                <a:lnTo>
                  <a:pt x="57167" y="2762"/>
                </a:lnTo>
                <a:lnTo>
                  <a:pt x="70246" y="10287"/>
                </a:lnTo>
                <a:lnTo>
                  <a:pt x="79063" y="21431"/>
                </a:lnTo>
                <a:lnTo>
                  <a:pt x="82295" y="35051"/>
                </a:lnTo>
                <a:lnTo>
                  <a:pt x="79063" y="48672"/>
                </a:lnTo>
                <a:lnTo>
                  <a:pt x="70246" y="59817"/>
                </a:lnTo>
                <a:lnTo>
                  <a:pt x="57167" y="67341"/>
                </a:lnTo>
                <a:lnTo>
                  <a:pt x="41148" y="70104"/>
                </a:lnTo>
                <a:lnTo>
                  <a:pt x="25128" y="67341"/>
                </a:lnTo>
                <a:lnTo>
                  <a:pt x="12049" y="59816"/>
                </a:lnTo>
                <a:lnTo>
                  <a:pt x="3232" y="48672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71344" y="2834639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1"/>
                </a:lnTo>
                <a:lnTo>
                  <a:pt x="3232" y="48672"/>
                </a:lnTo>
                <a:lnTo>
                  <a:pt x="12049" y="59816"/>
                </a:lnTo>
                <a:lnTo>
                  <a:pt x="25128" y="67341"/>
                </a:lnTo>
                <a:lnTo>
                  <a:pt x="41148" y="70104"/>
                </a:lnTo>
                <a:lnTo>
                  <a:pt x="57167" y="67341"/>
                </a:lnTo>
                <a:lnTo>
                  <a:pt x="70246" y="59817"/>
                </a:lnTo>
                <a:lnTo>
                  <a:pt x="79063" y="48672"/>
                </a:lnTo>
                <a:lnTo>
                  <a:pt x="82295" y="35051"/>
                </a:lnTo>
                <a:lnTo>
                  <a:pt x="79063" y="21431"/>
                </a:lnTo>
                <a:lnTo>
                  <a:pt x="70246" y="10287"/>
                </a:lnTo>
                <a:lnTo>
                  <a:pt x="57167" y="2762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71344" y="2834639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8" y="0"/>
                </a:lnTo>
                <a:lnTo>
                  <a:pt x="57167" y="2762"/>
                </a:lnTo>
                <a:lnTo>
                  <a:pt x="70246" y="10287"/>
                </a:lnTo>
                <a:lnTo>
                  <a:pt x="79063" y="21431"/>
                </a:lnTo>
                <a:lnTo>
                  <a:pt x="82295" y="35051"/>
                </a:lnTo>
                <a:lnTo>
                  <a:pt x="79063" y="48672"/>
                </a:lnTo>
                <a:lnTo>
                  <a:pt x="70246" y="59817"/>
                </a:lnTo>
                <a:lnTo>
                  <a:pt x="57167" y="67341"/>
                </a:lnTo>
                <a:lnTo>
                  <a:pt x="41148" y="70104"/>
                </a:lnTo>
                <a:lnTo>
                  <a:pt x="25128" y="67341"/>
                </a:lnTo>
                <a:lnTo>
                  <a:pt x="12049" y="59816"/>
                </a:lnTo>
                <a:lnTo>
                  <a:pt x="3232" y="48672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57983" y="28376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6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57983" y="28376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0" y="34289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6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79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44623" y="2840735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55419" y="2482570"/>
            <a:ext cx="141731" cy="813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01902" y="2536698"/>
            <a:ext cx="1905" cy="691515"/>
          </a:xfrm>
          <a:custGeom>
            <a:avLst/>
            <a:gdLst/>
            <a:ahLst/>
            <a:cxnLst/>
            <a:rect l="l" t="t" r="r" b="b"/>
            <a:pathLst>
              <a:path w="1905" h="691514">
                <a:moveTo>
                  <a:pt x="1650" y="0"/>
                </a:moveTo>
                <a:lnTo>
                  <a:pt x="0" y="69126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71472" y="2468854"/>
            <a:ext cx="160019" cy="813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17954" y="2522982"/>
            <a:ext cx="1905" cy="691515"/>
          </a:xfrm>
          <a:custGeom>
            <a:avLst/>
            <a:gdLst/>
            <a:ahLst/>
            <a:cxnLst/>
            <a:rect l="l" t="t" r="r" b="b"/>
            <a:pathLst>
              <a:path w="1905" h="691514">
                <a:moveTo>
                  <a:pt x="1650" y="0"/>
                </a:moveTo>
                <a:lnTo>
                  <a:pt x="0" y="691260"/>
                </a:lnTo>
              </a:path>
            </a:pathLst>
          </a:custGeom>
          <a:ln w="38099">
            <a:solidFill>
              <a:srgbClr val="7BC9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59586" y="2526791"/>
            <a:ext cx="2247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m1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41957" y="2505075"/>
            <a:ext cx="25717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m2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66645" y="3500373"/>
            <a:ext cx="2406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67421" y="3480053"/>
            <a:ext cx="2256790" cy="15875"/>
          </a:xfrm>
          <a:custGeom>
            <a:avLst/>
            <a:gdLst/>
            <a:ahLst/>
            <a:cxnLst/>
            <a:rect l="l" t="t" r="r" b="b"/>
            <a:pathLst>
              <a:path w="2256790" h="15875">
                <a:moveTo>
                  <a:pt x="0" y="15748"/>
                </a:moveTo>
                <a:lnTo>
                  <a:pt x="225653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92668" y="334060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3"/>
                </a:lnTo>
                <a:lnTo>
                  <a:pt x="82296" y="70103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92668" y="334060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3"/>
                </a:moveTo>
                <a:lnTo>
                  <a:pt x="41148" y="0"/>
                </a:lnTo>
                <a:lnTo>
                  <a:pt x="82296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40623" y="316534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1"/>
                </a:lnTo>
                <a:lnTo>
                  <a:pt x="3232" y="48672"/>
                </a:lnTo>
                <a:lnTo>
                  <a:pt x="12049" y="59817"/>
                </a:lnTo>
                <a:lnTo>
                  <a:pt x="25128" y="67341"/>
                </a:lnTo>
                <a:lnTo>
                  <a:pt x="41148" y="70103"/>
                </a:lnTo>
                <a:lnTo>
                  <a:pt x="57167" y="67341"/>
                </a:lnTo>
                <a:lnTo>
                  <a:pt x="70246" y="59816"/>
                </a:lnTo>
                <a:lnTo>
                  <a:pt x="79063" y="48672"/>
                </a:lnTo>
                <a:lnTo>
                  <a:pt x="82296" y="35051"/>
                </a:lnTo>
                <a:lnTo>
                  <a:pt x="79063" y="21431"/>
                </a:lnTo>
                <a:lnTo>
                  <a:pt x="70246" y="10286"/>
                </a:lnTo>
                <a:lnTo>
                  <a:pt x="57167" y="2762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40623" y="316534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8" y="0"/>
                </a:lnTo>
                <a:lnTo>
                  <a:pt x="57167" y="2762"/>
                </a:lnTo>
                <a:lnTo>
                  <a:pt x="70246" y="10286"/>
                </a:lnTo>
                <a:lnTo>
                  <a:pt x="79063" y="21431"/>
                </a:lnTo>
                <a:lnTo>
                  <a:pt x="82296" y="35051"/>
                </a:lnTo>
                <a:lnTo>
                  <a:pt x="79063" y="48672"/>
                </a:lnTo>
                <a:lnTo>
                  <a:pt x="70246" y="59816"/>
                </a:lnTo>
                <a:lnTo>
                  <a:pt x="57167" y="67341"/>
                </a:lnTo>
                <a:lnTo>
                  <a:pt x="41148" y="70103"/>
                </a:lnTo>
                <a:lnTo>
                  <a:pt x="25128" y="67341"/>
                </a:lnTo>
                <a:lnTo>
                  <a:pt x="12049" y="59817"/>
                </a:lnTo>
                <a:lnTo>
                  <a:pt x="3232" y="48672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2419" y="3054095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1"/>
                </a:lnTo>
                <a:lnTo>
                  <a:pt x="3232" y="48672"/>
                </a:lnTo>
                <a:lnTo>
                  <a:pt x="12049" y="59817"/>
                </a:lnTo>
                <a:lnTo>
                  <a:pt x="25128" y="67341"/>
                </a:lnTo>
                <a:lnTo>
                  <a:pt x="41148" y="70103"/>
                </a:lnTo>
                <a:lnTo>
                  <a:pt x="57167" y="67341"/>
                </a:lnTo>
                <a:lnTo>
                  <a:pt x="70246" y="59816"/>
                </a:lnTo>
                <a:lnTo>
                  <a:pt x="79063" y="48672"/>
                </a:lnTo>
                <a:lnTo>
                  <a:pt x="82296" y="35051"/>
                </a:lnTo>
                <a:lnTo>
                  <a:pt x="79063" y="21431"/>
                </a:lnTo>
                <a:lnTo>
                  <a:pt x="70246" y="10286"/>
                </a:lnTo>
                <a:lnTo>
                  <a:pt x="57167" y="2762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32419" y="3054095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8" y="0"/>
                </a:lnTo>
                <a:lnTo>
                  <a:pt x="57167" y="2762"/>
                </a:lnTo>
                <a:lnTo>
                  <a:pt x="70246" y="10286"/>
                </a:lnTo>
                <a:lnTo>
                  <a:pt x="79063" y="21431"/>
                </a:lnTo>
                <a:lnTo>
                  <a:pt x="82296" y="35051"/>
                </a:lnTo>
                <a:lnTo>
                  <a:pt x="79063" y="48672"/>
                </a:lnTo>
                <a:lnTo>
                  <a:pt x="70246" y="59816"/>
                </a:lnTo>
                <a:lnTo>
                  <a:pt x="57167" y="67341"/>
                </a:lnTo>
                <a:lnTo>
                  <a:pt x="41148" y="70103"/>
                </a:lnTo>
                <a:lnTo>
                  <a:pt x="25128" y="67341"/>
                </a:lnTo>
                <a:lnTo>
                  <a:pt x="12049" y="59817"/>
                </a:lnTo>
                <a:lnTo>
                  <a:pt x="3232" y="48672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74507" y="2938272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80">
                <a:moveTo>
                  <a:pt x="41910" y="0"/>
                </a:moveTo>
                <a:lnTo>
                  <a:pt x="25610" y="2696"/>
                </a:lnTo>
                <a:lnTo>
                  <a:pt x="12287" y="10048"/>
                </a:lnTo>
                <a:lnTo>
                  <a:pt x="3298" y="20949"/>
                </a:lnTo>
                <a:lnTo>
                  <a:pt x="0" y="34289"/>
                </a:lnTo>
                <a:lnTo>
                  <a:pt x="3298" y="47630"/>
                </a:lnTo>
                <a:lnTo>
                  <a:pt x="12287" y="58531"/>
                </a:lnTo>
                <a:lnTo>
                  <a:pt x="25610" y="65883"/>
                </a:lnTo>
                <a:lnTo>
                  <a:pt x="41910" y="68579"/>
                </a:lnTo>
                <a:lnTo>
                  <a:pt x="58209" y="65883"/>
                </a:lnTo>
                <a:lnTo>
                  <a:pt x="71532" y="58531"/>
                </a:lnTo>
                <a:lnTo>
                  <a:pt x="80521" y="47630"/>
                </a:lnTo>
                <a:lnTo>
                  <a:pt x="83820" y="34289"/>
                </a:lnTo>
                <a:lnTo>
                  <a:pt x="80521" y="20949"/>
                </a:lnTo>
                <a:lnTo>
                  <a:pt x="71532" y="10048"/>
                </a:lnTo>
                <a:lnTo>
                  <a:pt x="58209" y="2696"/>
                </a:lnTo>
                <a:lnTo>
                  <a:pt x="419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74507" y="2938272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80">
                <a:moveTo>
                  <a:pt x="0" y="34289"/>
                </a:moveTo>
                <a:lnTo>
                  <a:pt x="3298" y="20949"/>
                </a:lnTo>
                <a:lnTo>
                  <a:pt x="12287" y="10048"/>
                </a:lnTo>
                <a:lnTo>
                  <a:pt x="25610" y="2696"/>
                </a:lnTo>
                <a:lnTo>
                  <a:pt x="41910" y="0"/>
                </a:lnTo>
                <a:lnTo>
                  <a:pt x="58209" y="2696"/>
                </a:lnTo>
                <a:lnTo>
                  <a:pt x="71532" y="10048"/>
                </a:lnTo>
                <a:lnTo>
                  <a:pt x="80521" y="20949"/>
                </a:lnTo>
                <a:lnTo>
                  <a:pt x="83820" y="34289"/>
                </a:lnTo>
                <a:lnTo>
                  <a:pt x="80521" y="47630"/>
                </a:lnTo>
                <a:lnTo>
                  <a:pt x="71532" y="58531"/>
                </a:lnTo>
                <a:lnTo>
                  <a:pt x="58209" y="65883"/>
                </a:lnTo>
                <a:lnTo>
                  <a:pt x="41910" y="68579"/>
                </a:lnTo>
                <a:lnTo>
                  <a:pt x="25610" y="65883"/>
                </a:lnTo>
                <a:lnTo>
                  <a:pt x="12287" y="58531"/>
                </a:lnTo>
                <a:lnTo>
                  <a:pt x="3298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68511" y="3351276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68511" y="3351276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32164" y="327202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80"/>
                </a:lnTo>
                <a:lnTo>
                  <a:pt x="82295" y="68580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32164" y="327202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7" y="0"/>
                </a:lnTo>
                <a:lnTo>
                  <a:pt x="82295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76259" y="322326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6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76259" y="322326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6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79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12807" y="254050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6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12807" y="254050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0" y="34289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6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79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69552" y="285902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6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369552" y="285902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0" y="34289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6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79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17964" y="2086355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7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2"/>
                </a:lnTo>
                <a:lnTo>
                  <a:pt x="3232" y="48672"/>
                </a:lnTo>
                <a:lnTo>
                  <a:pt x="12049" y="59817"/>
                </a:lnTo>
                <a:lnTo>
                  <a:pt x="25128" y="67341"/>
                </a:lnTo>
                <a:lnTo>
                  <a:pt x="41147" y="70104"/>
                </a:lnTo>
                <a:lnTo>
                  <a:pt x="57167" y="67341"/>
                </a:lnTo>
                <a:lnTo>
                  <a:pt x="70246" y="59817"/>
                </a:lnTo>
                <a:lnTo>
                  <a:pt x="79063" y="48672"/>
                </a:lnTo>
                <a:lnTo>
                  <a:pt x="82295" y="35052"/>
                </a:lnTo>
                <a:lnTo>
                  <a:pt x="79063" y="21431"/>
                </a:lnTo>
                <a:lnTo>
                  <a:pt x="70246" y="10287"/>
                </a:lnTo>
                <a:lnTo>
                  <a:pt x="57167" y="2762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617964" y="2086355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2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7" y="0"/>
                </a:lnTo>
                <a:lnTo>
                  <a:pt x="57167" y="2762"/>
                </a:lnTo>
                <a:lnTo>
                  <a:pt x="70246" y="10287"/>
                </a:lnTo>
                <a:lnTo>
                  <a:pt x="79063" y="21431"/>
                </a:lnTo>
                <a:lnTo>
                  <a:pt x="82295" y="35052"/>
                </a:lnTo>
                <a:lnTo>
                  <a:pt x="79063" y="48672"/>
                </a:lnTo>
                <a:lnTo>
                  <a:pt x="70246" y="59817"/>
                </a:lnTo>
                <a:lnTo>
                  <a:pt x="57167" y="67341"/>
                </a:lnTo>
                <a:lnTo>
                  <a:pt x="41147" y="70104"/>
                </a:lnTo>
                <a:lnTo>
                  <a:pt x="25128" y="67341"/>
                </a:lnTo>
                <a:lnTo>
                  <a:pt x="12049" y="59817"/>
                </a:lnTo>
                <a:lnTo>
                  <a:pt x="3232" y="48672"/>
                </a:lnTo>
                <a:lnTo>
                  <a:pt x="0" y="3505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73768" y="2307335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1"/>
                </a:lnTo>
                <a:lnTo>
                  <a:pt x="3232" y="48672"/>
                </a:lnTo>
                <a:lnTo>
                  <a:pt x="12049" y="59816"/>
                </a:lnTo>
                <a:lnTo>
                  <a:pt x="25128" y="67341"/>
                </a:lnTo>
                <a:lnTo>
                  <a:pt x="41148" y="70103"/>
                </a:lnTo>
                <a:lnTo>
                  <a:pt x="57167" y="67341"/>
                </a:lnTo>
                <a:lnTo>
                  <a:pt x="70246" y="59816"/>
                </a:lnTo>
                <a:lnTo>
                  <a:pt x="79063" y="48672"/>
                </a:lnTo>
                <a:lnTo>
                  <a:pt x="82296" y="35051"/>
                </a:lnTo>
                <a:lnTo>
                  <a:pt x="79063" y="21431"/>
                </a:lnTo>
                <a:lnTo>
                  <a:pt x="70246" y="10287"/>
                </a:lnTo>
                <a:lnTo>
                  <a:pt x="57167" y="2762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73768" y="2307335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8" y="0"/>
                </a:lnTo>
                <a:lnTo>
                  <a:pt x="57167" y="2762"/>
                </a:lnTo>
                <a:lnTo>
                  <a:pt x="70246" y="10287"/>
                </a:lnTo>
                <a:lnTo>
                  <a:pt x="79063" y="21431"/>
                </a:lnTo>
                <a:lnTo>
                  <a:pt x="82296" y="35051"/>
                </a:lnTo>
                <a:lnTo>
                  <a:pt x="79063" y="48672"/>
                </a:lnTo>
                <a:lnTo>
                  <a:pt x="70246" y="59816"/>
                </a:lnTo>
                <a:lnTo>
                  <a:pt x="57167" y="67341"/>
                </a:lnTo>
                <a:lnTo>
                  <a:pt x="41148" y="70103"/>
                </a:lnTo>
                <a:lnTo>
                  <a:pt x="25128" y="67341"/>
                </a:lnTo>
                <a:lnTo>
                  <a:pt x="12049" y="59816"/>
                </a:lnTo>
                <a:lnTo>
                  <a:pt x="3232" y="48672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456419" y="269747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90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80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6" y="34290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456419" y="269747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0" y="34290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6" y="34290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80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9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13519" y="311048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6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13519" y="311048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80">
                <a:moveTo>
                  <a:pt x="0" y="34289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6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79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38488" y="3006851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7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1"/>
                </a:lnTo>
                <a:lnTo>
                  <a:pt x="3232" y="48672"/>
                </a:lnTo>
                <a:lnTo>
                  <a:pt x="12049" y="59817"/>
                </a:lnTo>
                <a:lnTo>
                  <a:pt x="25128" y="67341"/>
                </a:lnTo>
                <a:lnTo>
                  <a:pt x="41147" y="70103"/>
                </a:lnTo>
                <a:lnTo>
                  <a:pt x="57167" y="67341"/>
                </a:lnTo>
                <a:lnTo>
                  <a:pt x="70246" y="59816"/>
                </a:lnTo>
                <a:lnTo>
                  <a:pt x="79063" y="48672"/>
                </a:lnTo>
                <a:lnTo>
                  <a:pt x="82295" y="35051"/>
                </a:lnTo>
                <a:lnTo>
                  <a:pt x="79063" y="21431"/>
                </a:lnTo>
                <a:lnTo>
                  <a:pt x="70246" y="10286"/>
                </a:lnTo>
                <a:lnTo>
                  <a:pt x="57167" y="2762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38488" y="3006851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7" y="0"/>
                </a:lnTo>
                <a:lnTo>
                  <a:pt x="57167" y="2762"/>
                </a:lnTo>
                <a:lnTo>
                  <a:pt x="70246" y="10286"/>
                </a:lnTo>
                <a:lnTo>
                  <a:pt x="79063" y="21431"/>
                </a:lnTo>
                <a:lnTo>
                  <a:pt x="82295" y="35051"/>
                </a:lnTo>
                <a:lnTo>
                  <a:pt x="79063" y="48672"/>
                </a:lnTo>
                <a:lnTo>
                  <a:pt x="70246" y="59816"/>
                </a:lnTo>
                <a:lnTo>
                  <a:pt x="57167" y="67341"/>
                </a:lnTo>
                <a:lnTo>
                  <a:pt x="41147" y="70103"/>
                </a:lnTo>
                <a:lnTo>
                  <a:pt x="25128" y="67341"/>
                </a:lnTo>
                <a:lnTo>
                  <a:pt x="12049" y="59817"/>
                </a:lnTo>
                <a:lnTo>
                  <a:pt x="3232" y="48672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91628" y="2305811"/>
            <a:ext cx="162979" cy="1421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38109" y="2359914"/>
            <a:ext cx="23495" cy="1300480"/>
          </a:xfrm>
          <a:custGeom>
            <a:avLst/>
            <a:gdLst/>
            <a:ahLst/>
            <a:cxnLst/>
            <a:rect l="l" t="t" r="r" b="b"/>
            <a:pathLst>
              <a:path w="23495" h="1300479">
                <a:moveTo>
                  <a:pt x="0" y="0"/>
                </a:moveTo>
                <a:lnTo>
                  <a:pt x="23114" y="130048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393051" y="2751073"/>
            <a:ext cx="2413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723756" y="3548760"/>
            <a:ext cx="2406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912607" y="3104388"/>
            <a:ext cx="2068195" cy="291465"/>
          </a:xfrm>
          <a:custGeom>
            <a:avLst/>
            <a:gdLst/>
            <a:ahLst/>
            <a:cxnLst/>
            <a:rect l="l" t="t" r="r" b="b"/>
            <a:pathLst>
              <a:path w="2068195" h="291464">
                <a:moveTo>
                  <a:pt x="0" y="290957"/>
                </a:moveTo>
                <a:lnTo>
                  <a:pt x="2067687" y="0"/>
                </a:lnTo>
              </a:path>
            </a:pathLst>
          </a:custGeom>
          <a:ln w="12192">
            <a:solidFill>
              <a:srgbClr val="096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51859" y="2151888"/>
            <a:ext cx="3575685" cy="1414780"/>
          </a:xfrm>
          <a:custGeom>
            <a:avLst/>
            <a:gdLst/>
            <a:ahLst/>
            <a:cxnLst/>
            <a:rect l="l" t="t" r="r" b="b"/>
            <a:pathLst>
              <a:path w="3575684" h="1414779">
                <a:moveTo>
                  <a:pt x="2868167" y="0"/>
                </a:moveTo>
                <a:lnTo>
                  <a:pt x="0" y="0"/>
                </a:lnTo>
                <a:lnTo>
                  <a:pt x="0" y="1414272"/>
                </a:lnTo>
                <a:lnTo>
                  <a:pt x="2868167" y="1414272"/>
                </a:lnTo>
                <a:lnTo>
                  <a:pt x="3575304" y="707136"/>
                </a:lnTo>
                <a:lnTo>
                  <a:pt x="28681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51859" y="2151888"/>
            <a:ext cx="3575685" cy="1414780"/>
          </a:xfrm>
          <a:custGeom>
            <a:avLst/>
            <a:gdLst/>
            <a:ahLst/>
            <a:cxnLst/>
            <a:rect l="l" t="t" r="r" b="b"/>
            <a:pathLst>
              <a:path w="3575684" h="1414779">
                <a:moveTo>
                  <a:pt x="0" y="0"/>
                </a:moveTo>
                <a:lnTo>
                  <a:pt x="2868167" y="0"/>
                </a:lnTo>
                <a:lnTo>
                  <a:pt x="3575304" y="707136"/>
                </a:lnTo>
                <a:lnTo>
                  <a:pt x="2868167" y="1414272"/>
                </a:lnTo>
                <a:lnTo>
                  <a:pt x="0" y="141427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531489" y="2236246"/>
            <a:ext cx="3015615" cy="100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600" spc="-5" dirty="0">
                <a:latin typeface="Calibri"/>
                <a:cs typeface="Calibri"/>
              </a:rPr>
              <a:t>A non-linear decision boundary in  single dimensional space is mapped  on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two </a:t>
            </a:r>
            <a:r>
              <a:rPr sz="1600" spc="-5" dirty="0">
                <a:latin typeface="Calibri"/>
                <a:cs typeface="Calibri"/>
              </a:rPr>
              <a:t>dimensional space using  </a:t>
            </a:r>
            <a:r>
              <a:rPr sz="1600" spc="-15" dirty="0">
                <a:latin typeface="Calibri"/>
                <a:cs typeface="Calibri"/>
              </a:rPr>
              <a:t>kernel </a:t>
            </a:r>
            <a:r>
              <a:rPr sz="1600" spc="-5" dirty="0">
                <a:latin typeface="Calibri"/>
                <a:cs typeface="Calibri"/>
              </a:rPr>
              <a:t>function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Symbol"/>
                <a:cs typeface="Symbol"/>
              </a:rPr>
              <a:t></a:t>
            </a:r>
            <a:r>
              <a:rPr sz="1600" spc="-10" dirty="0">
                <a:latin typeface="Calibri"/>
                <a:cs typeface="Calibri"/>
              </a:rPr>
              <a:t>(x)=(x,x</a:t>
            </a:r>
            <a:r>
              <a:rPr sz="1575" spc="-15" baseline="26455" dirty="0">
                <a:latin typeface="Calibri"/>
                <a:cs typeface="Calibri"/>
              </a:rPr>
              <a:t>2</a:t>
            </a:r>
            <a:r>
              <a:rPr sz="1600" spc="-1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01801" y="5356097"/>
            <a:ext cx="2256790" cy="15875"/>
          </a:xfrm>
          <a:custGeom>
            <a:avLst/>
            <a:gdLst/>
            <a:ahLst/>
            <a:cxnLst/>
            <a:rect l="l" t="t" r="r" b="b"/>
            <a:pathLst>
              <a:path w="2256790" h="15875">
                <a:moveTo>
                  <a:pt x="0" y="15747"/>
                </a:moveTo>
                <a:lnTo>
                  <a:pt x="225653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35073" y="4472178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1799983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56816" y="5088635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19" h="68579">
                <a:moveTo>
                  <a:pt x="41909" y="0"/>
                </a:moveTo>
                <a:lnTo>
                  <a:pt x="25610" y="2696"/>
                </a:lnTo>
                <a:lnTo>
                  <a:pt x="12287" y="10048"/>
                </a:lnTo>
                <a:lnTo>
                  <a:pt x="3298" y="20949"/>
                </a:lnTo>
                <a:lnTo>
                  <a:pt x="0" y="34289"/>
                </a:lnTo>
                <a:lnTo>
                  <a:pt x="3298" y="47630"/>
                </a:lnTo>
                <a:lnTo>
                  <a:pt x="12287" y="58531"/>
                </a:lnTo>
                <a:lnTo>
                  <a:pt x="25610" y="65883"/>
                </a:lnTo>
                <a:lnTo>
                  <a:pt x="41909" y="68580"/>
                </a:lnTo>
                <a:lnTo>
                  <a:pt x="58209" y="65883"/>
                </a:lnTo>
                <a:lnTo>
                  <a:pt x="71532" y="58531"/>
                </a:lnTo>
                <a:lnTo>
                  <a:pt x="80521" y="47630"/>
                </a:lnTo>
                <a:lnTo>
                  <a:pt x="83819" y="34289"/>
                </a:lnTo>
                <a:lnTo>
                  <a:pt x="80521" y="20949"/>
                </a:lnTo>
                <a:lnTo>
                  <a:pt x="71532" y="10048"/>
                </a:lnTo>
                <a:lnTo>
                  <a:pt x="58209" y="2696"/>
                </a:lnTo>
                <a:lnTo>
                  <a:pt x="419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56816" y="5088635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19" h="68579">
                <a:moveTo>
                  <a:pt x="0" y="34289"/>
                </a:moveTo>
                <a:lnTo>
                  <a:pt x="3298" y="20949"/>
                </a:lnTo>
                <a:lnTo>
                  <a:pt x="12287" y="10048"/>
                </a:lnTo>
                <a:lnTo>
                  <a:pt x="25610" y="2696"/>
                </a:lnTo>
                <a:lnTo>
                  <a:pt x="41909" y="0"/>
                </a:lnTo>
                <a:lnTo>
                  <a:pt x="58209" y="2696"/>
                </a:lnTo>
                <a:lnTo>
                  <a:pt x="71532" y="10048"/>
                </a:lnTo>
                <a:lnTo>
                  <a:pt x="80521" y="20949"/>
                </a:lnTo>
                <a:lnTo>
                  <a:pt x="83819" y="34289"/>
                </a:lnTo>
                <a:lnTo>
                  <a:pt x="80521" y="47630"/>
                </a:lnTo>
                <a:lnTo>
                  <a:pt x="71532" y="58531"/>
                </a:lnTo>
                <a:lnTo>
                  <a:pt x="58209" y="65883"/>
                </a:lnTo>
                <a:lnTo>
                  <a:pt x="41909" y="68580"/>
                </a:lnTo>
                <a:lnTo>
                  <a:pt x="25610" y="65883"/>
                </a:lnTo>
                <a:lnTo>
                  <a:pt x="12287" y="58531"/>
                </a:lnTo>
                <a:lnTo>
                  <a:pt x="3298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56232" y="522122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56232" y="522122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79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63624" y="516635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7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63624" y="516635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7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7" y="68579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87651" y="5045964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2"/>
                </a:lnTo>
                <a:lnTo>
                  <a:pt x="3232" y="48672"/>
                </a:lnTo>
                <a:lnTo>
                  <a:pt x="12049" y="59817"/>
                </a:lnTo>
                <a:lnTo>
                  <a:pt x="25128" y="67341"/>
                </a:lnTo>
                <a:lnTo>
                  <a:pt x="41148" y="70104"/>
                </a:lnTo>
                <a:lnTo>
                  <a:pt x="57167" y="67341"/>
                </a:lnTo>
                <a:lnTo>
                  <a:pt x="70246" y="59817"/>
                </a:lnTo>
                <a:lnTo>
                  <a:pt x="79063" y="48672"/>
                </a:lnTo>
                <a:lnTo>
                  <a:pt x="82296" y="35052"/>
                </a:lnTo>
                <a:lnTo>
                  <a:pt x="79063" y="21431"/>
                </a:lnTo>
                <a:lnTo>
                  <a:pt x="70246" y="10287"/>
                </a:lnTo>
                <a:lnTo>
                  <a:pt x="57167" y="2762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87651" y="5045964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2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8" y="0"/>
                </a:lnTo>
                <a:lnTo>
                  <a:pt x="57167" y="2762"/>
                </a:lnTo>
                <a:lnTo>
                  <a:pt x="70246" y="10287"/>
                </a:lnTo>
                <a:lnTo>
                  <a:pt x="79063" y="21431"/>
                </a:lnTo>
                <a:lnTo>
                  <a:pt x="82296" y="35052"/>
                </a:lnTo>
                <a:lnTo>
                  <a:pt x="79063" y="48672"/>
                </a:lnTo>
                <a:lnTo>
                  <a:pt x="70246" y="59817"/>
                </a:lnTo>
                <a:lnTo>
                  <a:pt x="57167" y="67341"/>
                </a:lnTo>
                <a:lnTo>
                  <a:pt x="41148" y="70104"/>
                </a:lnTo>
                <a:lnTo>
                  <a:pt x="25128" y="67341"/>
                </a:lnTo>
                <a:lnTo>
                  <a:pt x="12049" y="59817"/>
                </a:lnTo>
                <a:lnTo>
                  <a:pt x="3232" y="48672"/>
                </a:lnTo>
                <a:lnTo>
                  <a:pt x="0" y="3505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75816" y="5001767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7" y="0"/>
                </a:moveTo>
                <a:lnTo>
                  <a:pt x="25128" y="2762"/>
                </a:lnTo>
                <a:lnTo>
                  <a:pt x="12049" y="10286"/>
                </a:lnTo>
                <a:lnTo>
                  <a:pt x="3232" y="21431"/>
                </a:lnTo>
                <a:lnTo>
                  <a:pt x="0" y="35051"/>
                </a:lnTo>
                <a:lnTo>
                  <a:pt x="3232" y="48672"/>
                </a:lnTo>
                <a:lnTo>
                  <a:pt x="12049" y="59816"/>
                </a:lnTo>
                <a:lnTo>
                  <a:pt x="25128" y="67341"/>
                </a:lnTo>
                <a:lnTo>
                  <a:pt x="41147" y="70103"/>
                </a:lnTo>
                <a:lnTo>
                  <a:pt x="57167" y="67341"/>
                </a:lnTo>
                <a:lnTo>
                  <a:pt x="70246" y="59816"/>
                </a:lnTo>
                <a:lnTo>
                  <a:pt x="79063" y="48672"/>
                </a:lnTo>
                <a:lnTo>
                  <a:pt x="82296" y="35051"/>
                </a:lnTo>
                <a:lnTo>
                  <a:pt x="79063" y="21431"/>
                </a:lnTo>
                <a:lnTo>
                  <a:pt x="70246" y="10286"/>
                </a:lnTo>
                <a:lnTo>
                  <a:pt x="57167" y="2762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75816" y="5001767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31"/>
                </a:lnTo>
                <a:lnTo>
                  <a:pt x="12049" y="10286"/>
                </a:lnTo>
                <a:lnTo>
                  <a:pt x="25128" y="2762"/>
                </a:lnTo>
                <a:lnTo>
                  <a:pt x="41147" y="0"/>
                </a:lnTo>
                <a:lnTo>
                  <a:pt x="57167" y="2762"/>
                </a:lnTo>
                <a:lnTo>
                  <a:pt x="70246" y="10286"/>
                </a:lnTo>
                <a:lnTo>
                  <a:pt x="79063" y="21431"/>
                </a:lnTo>
                <a:lnTo>
                  <a:pt x="82296" y="35051"/>
                </a:lnTo>
                <a:lnTo>
                  <a:pt x="79063" y="48672"/>
                </a:lnTo>
                <a:lnTo>
                  <a:pt x="70246" y="59816"/>
                </a:lnTo>
                <a:lnTo>
                  <a:pt x="57167" y="67341"/>
                </a:lnTo>
                <a:lnTo>
                  <a:pt x="41147" y="70103"/>
                </a:lnTo>
                <a:lnTo>
                  <a:pt x="25128" y="67341"/>
                </a:lnTo>
                <a:lnTo>
                  <a:pt x="12049" y="59816"/>
                </a:lnTo>
                <a:lnTo>
                  <a:pt x="3232" y="48672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18844" y="5401055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7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2"/>
                </a:lnTo>
                <a:lnTo>
                  <a:pt x="3232" y="48672"/>
                </a:lnTo>
                <a:lnTo>
                  <a:pt x="12049" y="59817"/>
                </a:lnTo>
                <a:lnTo>
                  <a:pt x="25128" y="67341"/>
                </a:lnTo>
                <a:lnTo>
                  <a:pt x="41147" y="70104"/>
                </a:lnTo>
                <a:lnTo>
                  <a:pt x="57167" y="67341"/>
                </a:lnTo>
                <a:lnTo>
                  <a:pt x="70246" y="59817"/>
                </a:lnTo>
                <a:lnTo>
                  <a:pt x="79063" y="48672"/>
                </a:lnTo>
                <a:lnTo>
                  <a:pt x="82296" y="35052"/>
                </a:lnTo>
                <a:lnTo>
                  <a:pt x="79063" y="21431"/>
                </a:lnTo>
                <a:lnTo>
                  <a:pt x="70246" y="10287"/>
                </a:lnTo>
                <a:lnTo>
                  <a:pt x="57167" y="2762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18844" y="5401055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2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7" y="0"/>
                </a:lnTo>
                <a:lnTo>
                  <a:pt x="57167" y="2762"/>
                </a:lnTo>
                <a:lnTo>
                  <a:pt x="70246" y="10287"/>
                </a:lnTo>
                <a:lnTo>
                  <a:pt x="79063" y="21431"/>
                </a:lnTo>
                <a:lnTo>
                  <a:pt x="82296" y="35052"/>
                </a:lnTo>
                <a:lnTo>
                  <a:pt x="79063" y="48672"/>
                </a:lnTo>
                <a:lnTo>
                  <a:pt x="70246" y="59817"/>
                </a:lnTo>
                <a:lnTo>
                  <a:pt x="57167" y="67341"/>
                </a:lnTo>
                <a:lnTo>
                  <a:pt x="41147" y="70104"/>
                </a:lnTo>
                <a:lnTo>
                  <a:pt x="25128" y="67341"/>
                </a:lnTo>
                <a:lnTo>
                  <a:pt x="12049" y="59817"/>
                </a:lnTo>
                <a:lnTo>
                  <a:pt x="3232" y="48672"/>
                </a:lnTo>
                <a:lnTo>
                  <a:pt x="0" y="3505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60448" y="521970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90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7" y="68580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90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60448" y="521970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7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90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7" y="68580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9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42744" y="53827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42744" y="53827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79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95272" y="560222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25128" y="2694"/>
                </a:lnTo>
                <a:lnTo>
                  <a:pt x="12049" y="10044"/>
                </a:lnTo>
                <a:lnTo>
                  <a:pt x="3232" y="20943"/>
                </a:lnTo>
                <a:lnTo>
                  <a:pt x="0" y="34289"/>
                </a:lnTo>
                <a:lnTo>
                  <a:pt x="3232" y="47636"/>
                </a:lnTo>
                <a:lnTo>
                  <a:pt x="12049" y="58535"/>
                </a:lnTo>
                <a:lnTo>
                  <a:pt x="25128" y="65885"/>
                </a:lnTo>
                <a:lnTo>
                  <a:pt x="41147" y="68579"/>
                </a:lnTo>
                <a:lnTo>
                  <a:pt x="57167" y="65885"/>
                </a:lnTo>
                <a:lnTo>
                  <a:pt x="70246" y="58535"/>
                </a:lnTo>
                <a:lnTo>
                  <a:pt x="79063" y="47636"/>
                </a:lnTo>
                <a:lnTo>
                  <a:pt x="82295" y="34289"/>
                </a:lnTo>
                <a:lnTo>
                  <a:pt x="79063" y="20943"/>
                </a:lnTo>
                <a:lnTo>
                  <a:pt x="70246" y="10044"/>
                </a:lnTo>
                <a:lnTo>
                  <a:pt x="57167" y="2694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95272" y="560222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3"/>
                </a:lnTo>
                <a:lnTo>
                  <a:pt x="12049" y="10044"/>
                </a:lnTo>
                <a:lnTo>
                  <a:pt x="25128" y="2694"/>
                </a:lnTo>
                <a:lnTo>
                  <a:pt x="41147" y="0"/>
                </a:lnTo>
                <a:lnTo>
                  <a:pt x="57167" y="2694"/>
                </a:lnTo>
                <a:lnTo>
                  <a:pt x="70246" y="10044"/>
                </a:lnTo>
                <a:lnTo>
                  <a:pt x="79063" y="20943"/>
                </a:lnTo>
                <a:lnTo>
                  <a:pt x="82295" y="34289"/>
                </a:lnTo>
                <a:lnTo>
                  <a:pt x="79063" y="47636"/>
                </a:lnTo>
                <a:lnTo>
                  <a:pt x="70246" y="58535"/>
                </a:lnTo>
                <a:lnTo>
                  <a:pt x="57167" y="65885"/>
                </a:lnTo>
                <a:lnTo>
                  <a:pt x="41147" y="68579"/>
                </a:lnTo>
                <a:lnTo>
                  <a:pt x="25128" y="65885"/>
                </a:lnTo>
                <a:lnTo>
                  <a:pt x="12049" y="58535"/>
                </a:lnTo>
                <a:lnTo>
                  <a:pt x="3232" y="47636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19300" y="5483352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90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80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90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19300" y="5483352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90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80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9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807464" y="5437632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25128" y="2762"/>
                </a:lnTo>
                <a:lnTo>
                  <a:pt x="12049" y="10287"/>
                </a:lnTo>
                <a:lnTo>
                  <a:pt x="3232" y="21431"/>
                </a:lnTo>
                <a:lnTo>
                  <a:pt x="0" y="35052"/>
                </a:lnTo>
                <a:lnTo>
                  <a:pt x="3232" y="48672"/>
                </a:lnTo>
                <a:lnTo>
                  <a:pt x="12049" y="59817"/>
                </a:lnTo>
                <a:lnTo>
                  <a:pt x="25128" y="67341"/>
                </a:lnTo>
                <a:lnTo>
                  <a:pt x="41148" y="70104"/>
                </a:lnTo>
                <a:lnTo>
                  <a:pt x="57167" y="67341"/>
                </a:lnTo>
                <a:lnTo>
                  <a:pt x="70246" y="59817"/>
                </a:lnTo>
                <a:lnTo>
                  <a:pt x="79063" y="48672"/>
                </a:lnTo>
                <a:lnTo>
                  <a:pt x="82296" y="35052"/>
                </a:lnTo>
                <a:lnTo>
                  <a:pt x="79063" y="21431"/>
                </a:lnTo>
                <a:lnTo>
                  <a:pt x="70246" y="10287"/>
                </a:lnTo>
                <a:lnTo>
                  <a:pt x="57167" y="2762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07464" y="5437632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2"/>
                </a:moveTo>
                <a:lnTo>
                  <a:pt x="3232" y="21431"/>
                </a:lnTo>
                <a:lnTo>
                  <a:pt x="12049" y="10287"/>
                </a:lnTo>
                <a:lnTo>
                  <a:pt x="25128" y="2762"/>
                </a:lnTo>
                <a:lnTo>
                  <a:pt x="41148" y="0"/>
                </a:lnTo>
                <a:lnTo>
                  <a:pt x="57167" y="2762"/>
                </a:lnTo>
                <a:lnTo>
                  <a:pt x="70246" y="10287"/>
                </a:lnTo>
                <a:lnTo>
                  <a:pt x="79063" y="21431"/>
                </a:lnTo>
                <a:lnTo>
                  <a:pt x="82296" y="35052"/>
                </a:lnTo>
                <a:lnTo>
                  <a:pt x="79063" y="48672"/>
                </a:lnTo>
                <a:lnTo>
                  <a:pt x="70246" y="59817"/>
                </a:lnTo>
                <a:lnTo>
                  <a:pt x="57167" y="67341"/>
                </a:lnTo>
                <a:lnTo>
                  <a:pt x="41148" y="70104"/>
                </a:lnTo>
                <a:lnTo>
                  <a:pt x="25128" y="67341"/>
                </a:lnTo>
                <a:lnTo>
                  <a:pt x="12049" y="59817"/>
                </a:lnTo>
                <a:lnTo>
                  <a:pt x="3232" y="48672"/>
                </a:lnTo>
                <a:lnTo>
                  <a:pt x="0" y="3505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01724" y="545287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01724" y="545287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79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89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64079" y="464362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80"/>
                </a:lnTo>
                <a:lnTo>
                  <a:pt x="82295" y="68580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64079" y="464362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7" y="0"/>
                </a:lnTo>
                <a:lnTo>
                  <a:pt x="82295" y="68580"/>
                </a:lnTo>
                <a:lnTo>
                  <a:pt x="0" y="6858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06395" y="468630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80"/>
                </a:lnTo>
                <a:lnTo>
                  <a:pt x="82296" y="68580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06395" y="468630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8" y="0"/>
                </a:lnTo>
                <a:lnTo>
                  <a:pt x="82296" y="68580"/>
                </a:lnTo>
                <a:lnTo>
                  <a:pt x="0" y="6858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316479" y="479602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80"/>
                </a:lnTo>
                <a:lnTo>
                  <a:pt x="82295" y="68580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16479" y="479602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7" y="0"/>
                </a:lnTo>
                <a:lnTo>
                  <a:pt x="82295" y="68580"/>
                </a:lnTo>
                <a:lnTo>
                  <a:pt x="0" y="6858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58795" y="483870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80"/>
                </a:lnTo>
                <a:lnTo>
                  <a:pt x="82296" y="68580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58795" y="483870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8" y="0"/>
                </a:lnTo>
                <a:lnTo>
                  <a:pt x="82296" y="68580"/>
                </a:lnTo>
                <a:lnTo>
                  <a:pt x="0" y="6858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366772" y="489508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7" y="0"/>
                </a:moveTo>
                <a:lnTo>
                  <a:pt x="0" y="70104"/>
                </a:lnTo>
                <a:lnTo>
                  <a:pt x="82295" y="70104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366772" y="489508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7" y="0"/>
                </a:lnTo>
                <a:lnTo>
                  <a:pt x="82295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609088" y="493775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09088" y="493775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19172" y="504748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7" y="0"/>
                </a:moveTo>
                <a:lnTo>
                  <a:pt x="0" y="70104"/>
                </a:lnTo>
                <a:lnTo>
                  <a:pt x="82295" y="70104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19172" y="504748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7" y="0"/>
                </a:lnTo>
                <a:lnTo>
                  <a:pt x="82295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767583" y="475487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80"/>
                </a:lnTo>
                <a:lnTo>
                  <a:pt x="82296" y="68580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767583" y="475487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8" y="0"/>
                </a:lnTo>
                <a:lnTo>
                  <a:pt x="82296" y="68580"/>
                </a:lnTo>
                <a:lnTo>
                  <a:pt x="0" y="6858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292352" y="468172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80"/>
                </a:lnTo>
                <a:lnTo>
                  <a:pt x="82295" y="68580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92352" y="468172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7" y="0"/>
                </a:lnTo>
                <a:lnTo>
                  <a:pt x="82295" y="68580"/>
                </a:lnTo>
                <a:lnTo>
                  <a:pt x="0" y="6858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48511" y="4695444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48511" y="4695444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7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58596" y="480517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58596" y="480517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7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00911" y="4847844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200911" y="4847844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7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08888" y="4904232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6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08888" y="4904232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6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51203" y="4946903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6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251203" y="4946903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6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61288" y="5056632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6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61288" y="5056632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6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09700" y="4764023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7" y="0"/>
                </a:moveTo>
                <a:lnTo>
                  <a:pt x="0" y="70103"/>
                </a:lnTo>
                <a:lnTo>
                  <a:pt x="82296" y="70103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09700" y="4764023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3"/>
                </a:moveTo>
                <a:lnTo>
                  <a:pt x="41147" y="0"/>
                </a:lnTo>
                <a:lnTo>
                  <a:pt x="82296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44524" y="5690615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80"/>
                </a:lnTo>
                <a:lnTo>
                  <a:pt x="82295" y="68580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44524" y="5690615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7" y="0"/>
                </a:lnTo>
                <a:lnTo>
                  <a:pt x="82295" y="68580"/>
                </a:lnTo>
                <a:lnTo>
                  <a:pt x="0" y="6858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29639" y="5704332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80"/>
                </a:lnTo>
                <a:lnTo>
                  <a:pt x="82296" y="68580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29639" y="5704332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7" y="0"/>
                </a:lnTo>
                <a:lnTo>
                  <a:pt x="82296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9724" y="581405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39724" y="581405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7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82039" y="5856732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80"/>
                </a:lnTo>
                <a:lnTo>
                  <a:pt x="82296" y="68580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82039" y="5856732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7" y="0"/>
                </a:lnTo>
                <a:lnTo>
                  <a:pt x="82296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90016" y="5913120"/>
            <a:ext cx="83820" cy="70485"/>
          </a:xfrm>
          <a:custGeom>
            <a:avLst/>
            <a:gdLst/>
            <a:ahLst/>
            <a:cxnLst/>
            <a:rect l="l" t="t" r="r" b="b"/>
            <a:pathLst>
              <a:path w="83819" h="70485">
                <a:moveTo>
                  <a:pt x="41909" y="0"/>
                </a:moveTo>
                <a:lnTo>
                  <a:pt x="0" y="70103"/>
                </a:lnTo>
                <a:lnTo>
                  <a:pt x="83820" y="70103"/>
                </a:lnTo>
                <a:lnTo>
                  <a:pt x="4190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90016" y="5913120"/>
            <a:ext cx="83820" cy="70485"/>
          </a:xfrm>
          <a:custGeom>
            <a:avLst/>
            <a:gdLst/>
            <a:ahLst/>
            <a:cxnLst/>
            <a:rect l="l" t="t" r="r" b="b"/>
            <a:pathLst>
              <a:path w="83819" h="70485">
                <a:moveTo>
                  <a:pt x="0" y="70103"/>
                </a:moveTo>
                <a:lnTo>
                  <a:pt x="41909" y="0"/>
                </a:lnTo>
                <a:lnTo>
                  <a:pt x="83820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132332" y="5955791"/>
            <a:ext cx="83820" cy="70485"/>
          </a:xfrm>
          <a:custGeom>
            <a:avLst/>
            <a:gdLst/>
            <a:ahLst/>
            <a:cxnLst/>
            <a:rect l="l" t="t" r="r" b="b"/>
            <a:pathLst>
              <a:path w="83819" h="70485">
                <a:moveTo>
                  <a:pt x="41909" y="0"/>
                </a:moveTo>
                <a:lnTo>
                  <a:pt x="0" y="70104"/>
                </a:lnTo>
                <a:lnTo>
                  <a:pt x="83820" y="70104"/>
                </a:lnTo>
                <a:lnTo>
                  <a:pt x="4190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132332" y="5955791"/>
            <a:ext cx="83820" cy="70485"/>
          </a:xfrm>
          <a:custGeom>
            <a:avLst/>
            <a:gdLst/>
            <a:ahLst/>
            <a:cxnLst/>
            <a:rect l="l" t="t" r="r" b="b"/>
            <a:pathLst>
              <a:path w="83819" h="70485">
                <a:moveTo>
                  <a:pt x="0" y="70104"/>
                </a:moveTo>
                <a:lnTo>
                  <a:pt x="41909" y="0"/>
                </a:lnTo>
                <a:lnTo>
                  <a:pt x="83820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42416" y="6065520"/>
            <a:ext cx="83820" cy="70485"/>
          </a:xfrm>
          <a:custGeom>
            <a:avLst/>
            <a:gdLst/>
            <a:ahLst/>
            <a:cxnLst/>
            <a:rect l="l" t="t" r="r" b="b"/>
            <a:pathLst>
              <a:path w="83819" h="70485">
                <a:moveTo>
                  <a:pt x="41909" y="0"/>
                </a:moveTo>
                <a:lnTo>
                  <a:pt x="0" y="70103"/>
                </a:lnTo>
                <a:lnTo>
                  <a:pt x="83820" y="70103"/>
                </a:lnTo>
                <a:lnTo>
                  <a:pt x="4190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42416" y="6065520"/>
            <a:ext cx="83820" cy="70485"/>
          </a:xfrm>
          <a:custGeom>
            <a:avLst/>
            <a:gdLst/>
            <a:ahLst/>
            <a:cxnLst/>
            <a:rect l="l" t="t" r="r" b="b"/>
            <a:pathLst>
              <a:path w="83819" h="70485">
                <a:moveTo>
                  <a:pt x="0" y="70103"/>
                </a:moveTo>
                <a:lnTo>
                  <a:pt x="41909" y="0"/>
                </a:lnTo>
                <a:lnTo>
                  <a:pt x="83820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292352" y="577291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92352" y="577291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7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508504" y="567842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508504" y="567842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7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286000" y="579882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286000" y="579882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196083" y="590854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196083" y="590854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438400" y="595122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438400" y="595122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246376" y="600760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3"/>
                </a:lnTo>
                <a:lnTo>
                  <a:pt x="82296" y="70103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246376" y="600760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3"/>
                </a:moveTo>
                <a:lnTo>
                  <a:pt x="41148" y="0"/>
                </a:lnTo>
                <a:lnTo>
                  <a:pt x="82296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488692" y="605027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80"/>
                </a:lnTo>
                <a:lnTo>
                  <a:pt x="82295" y="68580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488692" y="605027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7" y="0"/>
                </a:lnTo>
                <a:lnTo>
                  <a:pt x="82295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398776" y="616000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3"/>
                </a:lnTo>
                <a:lnTo>
                  <a:pt x="82296" y="70103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398776" y="616000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3"/>
                </a:moveTo>
                <a:lnTo>
                  <a:pt x="41148" y="0"/>
                </a:lnTo>
                <a:lnTo>
                  <a:pt x="82296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647188" y="586740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80"/>
                </a:lnTo>
                <a:lnTo>
                  <a:pt x="82295" y="68580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647188" y="586740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8" y="0"/>
                </a:lnTo>
                <a:lnTo>
                  <a:pt x="82295" y="68580"/>
                </a:lnTo>
                <a:lnTo>
                  <a:pt x="0" y="6858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05555" y="4843271"/>
            <a:ext cx="3575685" cy="1414780"/>
          </a:xfrm>
          <a:custGeom>
            <a:avLst/>
            <a:gdLst/>
            <a:ahLst/>
            <a:cxnLst/>
            <a:rect l="l" t="t" r="r" b="b"/>
            <a:pathLst>
              <a:path w="3575684" h="1414779">
                <a:moveTo>
                  <a:pt x="2868168" y="0"/>
                </a:moveTo>
                <a:lnTo>
                  <a:pt x="0" y="0"/>
                </a:lnTo>
                <a:lnTo>
                  <a:pt x="0" y="1414271"/>
                </a:lnTo>
                <a:lnTo>
                  <a:pt x="2868168" y="1414271"/>
                </a:lnTo>
                <a:lnTo>
                  <a:pt x="3575304" y="707135"/>
                </a:lnTo>
                <a:lnTo>
                  <a:pt x="286816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05555" y="4843271"/>
            <a:ext cx="3575685" cy="1414780"/>
          </a:xfrm>
          <a:custGeom>
            <a:avLst/>
            <a:gdLst/>
            <a:ahLst/>
            <a:cxnLst/>
            <a:rect l="l" t="t" r="r" b="b"/>
            <a:pathLst>
              <a:path w="3575684" h="1414779">
                <a:moveTo>
                  <a:pt x="0" y="0"/>
                </a:moveTo>
                <a:lnTo>
                  <a:pt x="2868168" y="0"/>
                </a:lnTo>
                <a:lnTo>
                  <a:pt x="3575304" y="707135"/>
                </a:lnTo>
                <a:lnTo>
                  <a:pt x="2868168" y="1414271"/>
                </a:lnTo>
                <a:lnTo>
                  <a:pt x="0" y="141427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3384550" y="4807077"/>
            <a:ext cx="2807970" cy="127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 non-linear decision boundary in  </a:t>
            </a:r>
            <a:r>
              <a:rPr sz="1600" spc="-10" dirty="0">
                <a:latin typeface="Calibri"/>
                <a:cs typeface="Calibri"/>
              </a:rPr>
              <a:t>two </a:t>
            </a:r>
            <a:r>
              <a:rPr sz="1600" spc="-5" dirty="0">
                <a:latin typeface="Calibri"/>
                <a:cs typeface="Calibri"/>
              </a:rPr>
              <a:t>dimensional space is mapped  on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three </a:t>
            </a:r>
            <a:r>
              <a:rPr sz="1600" spc="-5" dirty="0">
                <a:latin typeface="Calibri"/>
                <a:cs typeface="Calibri"/>
              </a:rPr>
              <a:t>dimensional space  using </a:t>
            </a:r>
            <a:r>
              <a:rPr sz="1600" spc="-15" dirty="0">
                <a:latin typeface="Calibri"/>
                <a:cs typeface="Calibri"/>
              </a:rPr>
              <a:t>kernel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function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730"/>
              </a:lnSpc>
              <a:spcBef>
                <a:spcPts val="15"/>
              </a:spcBef>
            </a:pPr>
            <a:r>
              <a:rPr sz="1600" spc="-10" dirty="0">
                <a:latin typeface="Symbol"/>
                <a:cs typeface="Symbol"/>
              </a:rPr>
              <a:t></a:t>
            </a:r>
            <a:r>
              <a:rPr sz="1600" spc="-10" dirty="0">
                <a:latin typeface="Calibri"/>
                <a:cs typeface="Calibri"/>
              </a:rPr>
              <a:t>(x1,x2)=(x</a:t>
            </a:r>
            <a:r>
              <a:rPr sz="1575" spc="-15" baseline="-21164" dirty="0">
                <a:latin typeface="Calibri"/>
                <a:cs typeface="Calibri"/>
              </a:rPr>
              <a:t>1  </a:t>
            </a:r>
            <a:r>
              <a:rPr sz="1600" dirty="0">
                <a:latin typeface="Calibri"/>
                <a:cs typeface="Calibri"/>
              </a:rPr>
              <a:t>,x</a:t>
            </a:r>
            <a:r>
              <a:rPr sz="1575" baseline="-21164" dirty="0">
                <a:latin typeface="Calibri"/>
                <a:cs typeface="Calibri"/>
              </a:rPr>
              <a:t>2 </a:t>
            </a:r>
            <a:r>
              <a:rPr sz="1575" spc="195" baseline="-2116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5" dirty="0">
                <a:latin typeface="Symbol"/>
                <a:cs typeface="Symbol"/>
              </a:rPr>
              <a:t>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575" spc="-7" baseline="-21164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575" spc="-7" baseline="-21164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R="478155" algn="ctr">
              <a:lnSpc>
                <a:spcPts val="600"/>
              </a:lnSpc>
              <a:tabLst>
                <a:tab pos="275590" algn="l"/>
              </a:tabLst>
            </a:pPr>
            <a:r>
              <a:rPr sz="1050" spc="5" dirty="0">
                <a:latin typeface="Calibri"/>
                <a:cs typeface="Calibri"/>
              </a:rPr>
              <a:t>2	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8149590" y="5848350"/>
            <a:ext cx="1779270" cy="18415"/>
          </a:xfrm>
          <a:custGeom>
            <a:avLst/>
            <a:gdLst/>
            <a:ahLst/>
            <a:cxnLst/>
            <a:rect l="l" t="t" r="r" b="b"/>
            <a:pathLst>
              <a:path w="1779270" h="18414">
                <a:moveTo>
                  <a:pt x="0" y="18148"/>
                </a:moveTo>
                <a:lnTo>
                  <a:pt x="177914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48066" y="4438650"/>
            <a:ext cx="1270" cy="1424940"/>
          </a:xfrm>
          <a:custGeom>
            <a:avLst/>
            <a:gdLst/>
            <a:ahLst/>
            <a:cxnLst/>
            <a:rect l="l" t="t" r="r" b="b"/>
            <a:pathLst>
              <a:path w="1270" h="1424939">
                <a:moveTo>
                  <a:pt x="0" y="1424825"/>
                </a:moveTo>
                <a:lnTo>
                  <a:pt x="114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610093" y="5848350"/>
            <a:ext cx="536575" cy="655955"/>
          </a:xfrm>
          <a:custGeom>
            <a:avLst/>
            <a:gdLst/>
            <a:ahLst/>
            <a:cxnLst/>
            <a:rect l="l" t="t" r="r" b="b"/>
            <a:pathLst>
              <a:path w="536575" h="655954">
                <a:moveTo>
                  <a:pt x="0" y="655650"/>
                </a:moveTo>
                <a:lnTo>
                  <a:pt x="53619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561831" y="5347715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90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80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6" y="34290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561831" y="5347715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6" y="34290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80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9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330183" y="5597652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4"/>
                </a:lnTo>
                <a:lnTo>
                  <a:pt x="12049" y="10044"/>
                </a:lnTo>
                <a:lnTo>
                  <a:pt x="3232" y="20943"/>
                </a:lnTo>
                <a:lnTo>
                  <a:pt x="0" y="34290"/>
                </a:lnTo>
                <a:lnTo>
                  <a:pt x="3232" y="47636"/>
                </a:lnTo>
                <a:lnTo>
                  <a:pt x="12049" y="58535"/>
                </a:lnTo>
                <a:lnTo>
                  <a:pt x="25128" y="65885"/>
                </a:lnTo>
                <a:lnTo>
                  <a:pt x="41148" y="68580"/>
                </a:lnTo>
                <a:lnTo>
                  <a:pt x="57167" y="65885"/>
                </a:lnTo>
                <a:lnTo>
                  <a:pt x="70246" y="58535"/>
                </a:lnTo>
                <a:lnTo>
                  <a:pt x="79063" y="47636"/>
                </a:lnTo>
                <a:lnTo>
                  <a:pt x="82296" y="34290"/>
                </a:lnTo>
                <a:lnTo>
                  <a:pt x="79063" y="20943"/>
                </a:lnTo>
                <a:lnTo>
                  <a:pt x="70246" y="10044"/>
                </a:lnTo>
                <a:lnTo>
                  <a:pt x="57167" y="2694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330183" y="5597652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3"/>
                </a:lnTo>
                <a:lnTo>
                  <a:pt x="12049" y="10044"/>
                </a:lnTo>
                <a:lnTo>
                  <a:pt x="25128" y="2694"/>
                </a:lnTo>
                <a:lnTo>
                  <a:pt x="41148" y="0"/>
                </a:lnTo>
                <a:lnTo>
                  <a:pt x="57167" y="2694"/>
                </a:lnTo>
                <a:lnTo>
                  <a:pt x="70246" y="10044"/>
                </a:lnTo>
                <a:lnTo>
                  <a:pt x="79063" y="20943"/>
                </a:lnTo>
                <a:lnTo>
                  <a:pt x="82296" y="34290"/>
                </a:lnTo>
                <a:lnTo>
                  <a:pt x="79063" y="47636"/>
                </a:lnTo>
                <a:lnTo>
                  <a:pt x="70246" y="58535"/>
                </a:lnTo>
                <a:lnTo>
                  <a:pt x="57167" y="65885"/>
                </a:lnTo>
                <a:lnTo>
                  <a:pt x="41148" y="68580"/>
                </a:lnTo>
                <a:lnTo>
                  <a:pt x="25128" y="65885"/>
                </a:lnTo>
                <a:lnTo>
                  <a:pt x="12049" y="58535"/>
                </a:lnTo>
                <a:lnTo>
                  <a:pt x="3232" y="47636"/>
                </a:lnTo>
                <a:lnTo>
                  <a:pt x="0" y="3429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3735" y="564642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4"/>
                </a:lnTo>
                <a:lnTo>
                  <a:pt x="12049" y="10044"/>
                </a:lnTo>
                <a:lnTo>
                  <a:pt x="3232" y="20943"/>
                </a:lnTo>
                <a:lnTo>
                  <a:pt x="0" y="34289"/>
                </a:lnTo>
                <a:lnTo>
                  <a:pt x="3232" y="47636"/>
                </a:lnTo>
                <a:lnTo>
                  <a:pt x="12049" y="58535"/>
                </a:lnTo>
                <a:lnTo>
                  <a:pt x="25128" y="65885"/>
                </a:lnTo>
                <a:lnTo>
                  <a:pt x="41148" y="68579"/>
                </a:lnTo>
                <a:lnTo>
                  <a:pt x="57167" y="65885"/>
                </a:lnTo>
                <a:lnTo>
                  <a:pt x="70246" y="58535"/>
                </a:lnTo>
                <a:lnTo>
                  <a:pt x="79063" y="47636"/>
                </a:lnTo>
                <a:lnTo>
                  <a:pt x="82296" y="34289"/>
                </a:lnTo>
                <a:lnTo>
                  <a:pt x="79063" y="20943"/>
                </a:lnTo>
                <a:lnTo>
                  <a:pt x="70246" y="10044"/>
                </a:lnTo>
                <a:lnTo>
                  <a:pt x="57167" y="2694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93735" y="564642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3"/>
                </a:lnTo>
                <a:lnTo>
                  <a:pt x="12049" y="10044"/>
                </a:lnTo>
                <a:lnTo>
                  <a:pt x="25128" y="2694"/>
                </a:lnTo>
                <a:lnTo>
                  <a:pt x="41148" y="0"/>
                </a:lnTo>
                <a:lnTo>
                  <a:pt x="57167" y="2694"/>
                </a:lnTo>
                <a:lnTo>
                  <a:pt x="70246" y="10044"/>
                </a:lnTo>
                <a:lnTo>
                  <a:pt x="79063" y="20943"/>
                </a:lnTo>
                <a:lnTo>
                  <a:pt x="82296" y="34289"/>
                </a:lnTo>
                <a:lnTo>
                  <a:pt x="79063" y="47636"/>
                </a:lnTo>
                <a:lnTo>
                  <a:pt x="70246" y="58535"/>
                </a:lnTo>
                <a:lnTo>
                  <a:pt x="57167" y="65885"/>
                </a:lnTo>
                <a:lnTo>
                  <a:pt x="41148" y="68579"/>
                </a:lnTo>
                <a:lnTo>
                  <a:pt x="25128" y="65885"/>
                </a:lnTo>
                <a:lnTo>
                  <a:pt x="12049" y="58535"/>
                </a:lnTo>
                <a:lnTo>
                  <a:pt x="3232" y="47636"/>
                </a:lnTo>
                <a:lnTo>
                  <a:pt x="0" y="34289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231123" y="5317235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89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8" y="68579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6" y="34289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231123" y="5317235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8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6" y="34289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8" y="68579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941564" y="5484876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25128" y="2696"/>
                </a:lnTo>
                <a:lnTo>
                  <a:pt x="12049" y="10048"/>
                </a:lnTo>
                <a:lnTo>
                  <a:pt x="3232" y="20949"/>
                </a:lnTo>
                <a:lnTo>
                  <a:pt x="0" y="34290"/>
                </a:lnTo>
                <a:lnTo>
                  <a:pt x="3232" y="47630"/>
                </a:lnTo>
                <a:lnTo>
                  <a:pt x="12049" y="58531"/>
                </a:lnTo>
                <a:lnTo>
                  <a:pt x="25128" y="65883"/>
                </a:lnTo>
                <a:lnTo>
                  <a:pt x="41147" y="68580"/>
                </a:lnTo>
                <a:lnTo>
                  <a:pt x="57167" y="65883"/>
                </a:lnTo>
                <a:lnTo>
                  <a:pt x="70246" y="58531"/>
                </a:lnTo>
                <a:lnTo>
                  <a:pt x="79063" y="47630"/>
                </a:lnTo>
                <a:lnTo>
                  <a:pt x="82295" y="34290"/>
                </a:lnTo>
                <a:lnTo>
                  <a:pt x="79063" y="20949"/>
                </a:lnTo>
                <a:lnTo>
                  <a:pt x="70246" y="10048"/>
                </a:lnTo>
                <a:lnTo>
                  <a:pt x="57167" y="2696"/>
                </a:lnTo>
                <a:lnTo>
                  <a:pt x="41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941564" y="5484876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9"/>
                </a:lnTo>
                <a:lnTo>
                  <a:pt x="12049" y="10048"/>
                </a:lnTo>
                <a:lnTo>
                  <a:pt x="25128" y="2696"/>
                </a:lnTo>
                <a:lnTo>
                  <a:pt x="41147" y="0"/>
                </a:lnTo>
                <a:lnTo>
                  <a:pt x="57167" y="2696"/>
                </a:lnTo>
                <a:lnTo>
                  <a:pt x="70246" y="10048"/>
                </a:lnTo>
                <a:lnTo>
                  <a:pt x="79063" y="20949"/>
                </a:lnTo>
                <a:lnTo>
                  <a:pt x="82295" y="34290"/>
                </a:lnTo>
                <a:lnTo>
                  <a:pt x="79063" y="47630"/>
                </a:lnTo>
                <a:lnTo>
                  <a:pt x="70246" y="58531"/>
                </a:lnTo>
                <a:lnTo>
                  <a:pt x="57167" y="65883"/>
                </a:lnTo>
                <a:lnTo>
                  <a:pt x="41147" y="68580"/>
                </a:lnTo>
                <a:lnTo>
                  <a:pt x="25128" y="65883"/>
                </a:lnTo>
                <a:lnTo>
                  <a:pt x="12049" y="58531"/>
                </a:lnTo>
                <a:lnTo>
                  <a:pt x="3232" y="47630"/>
                </a:lnTo>
                <a:lnTo>
                  <a:pt x="0" y="3429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862316" y="5913120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25128" y="2755"/>
                </a:lnTo>
                <a:lnTo>
                  <a:pt x="12049" y="10267"/>
                </a:lnTo>
                <a:lnTo>
                  <a:pt x="3232" y="21409"/>
                </a:lnTo>
                <a:lnTo>
                  <a:pt x="0" y="35051"/>
                </a:lnTo>
                <a:lnTo>
                  <a:pt x="3232" y="48694"/>
                </a:lnTo>
                <a:lnTo>
                  <a:pt x="12049" y="59836"/>
                </a:lnTo>
                <a:lnTo>
                  <a:pt x="25128" y="67348"/>
                </a:lnTo>
                <a:lnTo>
                  <a:pt x="41148" y="70103"/>
                </a:lnTo>
                <a:lnTo>
                  <a:pt x="57167" y="67348"/>
                </a:lnTo>
                <a:lnTo>
                  <a:pt x="70246" y="59836"/>
                </a:lnTo>
                <a:lnTo>
                  <a:pt x="79063" y="48694"/>
                </a:lnTo>
                <a:lnTo>
                  <a:pt x="82295" y="35051"/>
                </a:lnTo>
                <a:lnTo>
                  <a:pt x="79063" y="21409"/>
                </a:lnTo>
                <a:lnTo>
                  <a:pt x="70246" y="10267"/>
                </a:lnTo>
                <a:lnTo>
                  <a:pt x="57167" y="2755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862316" y="5913120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1"/>
                </a:moveTo>
                <a:lnTo>
                  <a:pt x="3232" y="21409"/>
                </a:lnTo>
                <a:lnTo>
                  <a:pt x="12049" y="10267"/>
                </a:lnTo>
                <a:lnTo>
                  <a:pt x="25128" y="2755"/>
                </a:lnTo>
                <a:lnTo>
                  <a:pt x="41148" y="0"/>
                </a:lnTo>
                <a:lnTo>
                  <a:pt x="57167" y="2755"/>
                </a:lnTo>
                <a:lnTo>
                  <a:pt x="70246" y="10267"/>
                </a:lnTo>
                <a:lnTo>
                  <a:pt x="79063" y="21409"/>
                </a:lnTo>
                <a:lnTo>
                  <a:pt x="82295" y="35051"/>
                </a:lnTo>
                <a:lnTo>
                  <a:pt x="79063" y="48694"/>
                </a:lnTo>
                <a:lnTo>
                  <a:pt x="70246" y="59836"/>
                </a:lnTo>
                <a:lnTo>
                  <a:pt x="57167" y="67348"/>
                </a:lnTo>
                <a:lnTo>
                  <a:pt x="41148" y="70103"/>
                </a:lnTo>
                <a:lnTo>
                  <a:pt x="25128" y="67348"/>
                </a:lnTo>
                <a:lnTo>
                  <a:pt x="12049" y="59836"/>
                </a:lnTo>
                <a:lnTo>
                  <a:pt x="3232" y="48694"/>
                </a:lnTo>
                <a:lnTo>
                  <a:pt x="0" y="3505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84692" y="5701284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4"/>
                </a:lnTo>
                <a:lnTo>
                  <a:pt x="12049" y="10044"/>
                </a:lnTo>
                <a:lnTo>
                  <a:pt x="3232" y="20943"/>
                </a:lnTo>
                <a:lnTo>
                  <a:pt x="0" y="34289"/>
                </a:lnTo>
                <a:lnTo>
                  <a:pt x="3232" y="47636"/>
                </a:lnTo>
                <a:lnTo>
                  <a:pt x="12049" y="58535"/>
                </a:lnTo>
                <a:lnTo>
                  <a:pt x="25128" y="65885"/>
                </a:lnTo>
                <a:lnTo>
                  <a:pt x="41148" y="68579"/>
                </a:lnTo>
                <a:lnTo>
                  <a:pt x="57167" y="65885"/>
                </a:lnTo>
                <a:lnTo>
                  <a:pt x="70246" y="58535"/>
                </a:lnTo>
                <a:lnTo>
                  <a:pt x="79063" y="47636"/>
                </a:lnTo>
                <a:lnTo>
                  <a:pt x="82296" y="34289"/>
                </a:lnTo>
                <a:lnTo>
                  <a:pt x="79063" y="20943"/>
                </a:lnTo>
                <a:lnTo>
                  <a:pt x="70246" y="10044"/>
                </a:lnTo>
                <a:lnTo>
                  <a:pt x="57167" y="2694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584692" y="5701284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3"/>
                </a:lnTo>
                <a:lnTo>
                  <a:pt x="12049" y="10044"/>
                </a:lnTo>
                <a:lnTo>
                  <a:pt x="25128" y="2694"/>
                </a:lnTo>
                <a:lnTo>
                  <a:pt x="41148" y="0"/>
                </a:lnTo>
                <a:lnTo>
                  <a:pt x="57167" y="2694"/>
                </a:lnTo>
                <a:lnTo>
                  <a:pt x="70246" y="10044"/>
                </a:lnTo>
                <a:lnTo>
                  <a:pt x="79063" y="20943"/>
                </a:lnTo>
                <a:lnTo>
                  <a:pt x="82296" y="34289"/>
                </a:lnTo>
                <a:lnTo>
                  <a:pt x="79063" y="47636"/>
                </a:lnTo>
                <a:lnTo>
                  <a:pt x="70246" y="58535"/>
                </a:lnTo>
                <a:lnTo>
                  <a:pt x="57167" y="65885"/>
                </a:lnTo>
                <a:lnTo>
                  <a:pt x="41148" y="68579"/>
                </a:lnTo>
                <a:lnTo>
                  <a:pt x="25128" y="65885"/>
                </a:lnTo>
                <a:lnTo>
                  <a:pt x="12049" y="58535"/>
                </a:lnTo>
                <a:lnTo>
                  <a:pt x="3232" y="47636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586216" y="5894832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4"/>
                </a:lnTo>
                <a:lnTo>
                  <a:pt x="12049" y="10044"/>
                </a:lnTo>
                <a:lnTo>
                  <a:pt x="3232" y="20943"/>
                </a:lnTo>
                <a:lnTo>
                  <a:pt x="0" y="34290"/>
                </a:lnTo>
                <a:lnTo>
                  <a:pt x="3232" y="47636"/>
                </a:lnTo>
                <a:lnTo>
                  <a:pt x="12049" y="58535"/>
                </a:lnTo>
                <a:lnTo>
                  <a:pt x="25128" y="65885"/>
                </a:lnTo>
                <a:lnTo>
                  <a:pt x="41148" y="68580"/>
                </a:lnTo>
                <a:lnTo>
                  <a:pt x="57167" y="65885"/>
                </a:lnTo>
                <a:lnTo>
                  <a:pt x="70246" y="58535"/>
                </a:lnTo>
                <a:lnTo>
                  <a:pt x="79063" y="47636"/>
                </a:lnTo>
                <a:lnTo>
                  <a:pt x="82295" y="34290"/>
                </a:lnTo>
                <a:lnTo>
                  <a:pt x="79063" y="20943"/>
                </a:lnTo>
                <a:lnTo>
                  <a:pt x="70246" y="10044"/>
                </a:lnTo>
                <a:lnTo>
                  <a:pt x="57167" y="2694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586216" y="5894832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3"/>
                </a:lnTo>
                <a:lnTo>
                  <a:pt x="12049" y="10044"/>
                </a:lnTo>
                <a:lnTo>
                  <a:pt x="25128" y="2694"/>
                </a:lnTo>
                <a:lnTo>
                  <a:pt x="41148" y="0"/>
                </a:lnTo>
                <a:lnTo>
                  <a:pt x="57167" y="2694"/>
                </a:lnTo>
                <a:lnTo>
                  <a:pt x="70246" y="10044"/>
                </a:lnTo>
                <a:lnTo>
                  <a:pt x="79063" y="20943"/>
                </a:lnTo>
                <a:lnTo>
                  <a:pt x="82295" y="34290"/>
                </a:lnTo>
                <a:lnTo>
                  <a:pt x="79063" y="47636"/>
                </a:lnTo>
                <a:lnTo>
                  <a:pt x="70246" y="58535"/>
                </a:lnTo>
                <a:lnTo>
                  <a:pt x="57167" y="65885"/>
                </a:lnTo>
                <a:lnTo>
                  <a:pt x="41148" y="68580"/>
                </a:lnTo>
                <a:lnTo>
                  <a:pt x="25128" y="65885"/>
                </a:lnTo>
                <a:lnTo>
                  <a:pt x="12049" y="58535"/>
                </a:lnTo>
                <a:lnTo>
                  <a:pt x="3232" y="47636"/>
                </a:lnTo>
                <a:lnTo>
                  <a:pt x="0" y="3429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238743" y="61142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4"/>
                </a:lnTo>
                <a:lnTo>
                  <a:pt x="12049" y="10044"/>
                </a:lnTo>
                <a:lnTo>
                  <a:pt x="3232" y="20943"/>
                </a:lnTo>
                <a:lnTo>
                  <a:pt x="0" y="34290"/>
                </a:lnTo>
                <a:lnTo>
                  <a:pt x="3232" y="47636"/>
                </a:lnTo>
                <a:lnTo>
                  <a:pt x="12049" y="58535"/>
                </a:lnTo>
                <a:lnTo>
                  <a:pt x="25128" y="65885"/>
                </a:lnTo>
                <a:lnTo>
                  <a:pt x="41148" y="68580"/>
                </a:lnTo>
                <a:lnTo>
                  <a:pt x="57167" y="65885"/>
                </a:lnTo>
                <a:lnTo>
                  <a:pt x="70246" y="58535"/>
                </a:lnTo>
                <a:lnTo>
                  <a:pt x="79063" y="47636"/>
                </a:lnTo>
                <a:lnTo>
                  <a:pt x="82296" y="34290"/>
                </a:lnTo>
                <a:lnTo>
                  <a:pt x="79063" y="20943"/>
                </a:lnTo>
                <a:lnTo>
                  <a:pt x="70246" y="10044"/>
                </a:lnTo>
                <a:lnTo>
                  <a:pt x="57167" y="2694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238743" y="611428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90"/>
                </a:moveTo>
                <a:lnTo>
                  <a:pt x="3232" y="20943"/>
                </a:lnTo>
                <a:lnTo>
                  <a:pt x="12049" y="10044"/>
                </a:lnTo>
                <a:lnTo>
                  <a:pt x="25128" y="2694"/>
                </a:lnTo>
                <a:lnTo>
                  <a:pt x="41148" y="0"/>
                </a:lnTo>
                <a:lnTo>
                  <a:pt x="57167" y="2694"/>
                </a:lnTo>
                <a:lnTo>
                  <a:pt x="70246" y="10044"/>
                </a:lnTo>
                <a:lnTo>
                  <a:pt x="79063" y="20943"/>
                </a:lnTo>
                <a:lnTo>
                  <a:pt x="82296" y="34290"/>
                </a:lnTo>
                <a:lnTo>
                  <a:pt x="79063" y="47636"/>
                </a:lnTo>
                <a:lnTo>
                  <a:pt x="70246" y="58535"/>
                </a:lnTo>
                <a:lnTo>
                  <a:pt x="57167" y="65885"/>
                </a:lnTo>
                <a:lnTo>
                  <a:pt x="41148" y="68580"/>
                </a:lnTo>
                <a:lnTo>
                  <a:pt x="25128" y="65885"/>
                </a:lnTo>
                <a:lnTo>
                  <a:pt x="12049" y="58535"/>
                </a:lnTo>
                <a:lnTo>
                  <a:pt x="3232" y="47636"/>
                </a:lnTo>
                <a:lnTo>
                  <a:pt x="0" y="3429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545068" y="612190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4"/>
                </a:lnTo>
                <a:lnTo>
                  <a:pt x="12049" y="10044"/>
                </a:lnTo>
                <a:lnTo>
                  <a:pt x="3232" y="20943"/>
                </a:lnTo>
                <a:lnTo>
                  <a:pt x="0" y="34289"/>
                </a:lnTo>
                <a:lnTo>
                  <a:pt x="3232" y="47636"/>
                </a:lnTo>
                <a:lnTo>
                  <a:pt x="12049" y="58535"/>
                </a:lnTo>
                <a:lnTo>
                  <a:pt x="25128" y="65885"/>
                </a:lnTo>
                <a:lnTo>
                  <a:pt x="41148" y="68579"/>
                </a:lnTo>
                <a:lnTo>
                  <a:pt x="57167" y="65885"/>
                </a:lnTo>
                <a:lnTo>
                  <a:pt x="70246" y="58535"/>
                </a:lnTo>
                <a:lnTo>
                  <a:pt x="79063" y="47636"/>
                </a:lnTo>
                <a:lnTo>
                  <a:pt x="82296" y="34289"/>
                </a:lnTo>
                <a:lnTo>
                  <a:pt x="79063" y="20943"/>
                </a:lnTo>
                <a:lnTo>
                  <a:pt x="70246" y="10044"/>
                </a:lnTo>
                <a:lnTo>
                  <a:pt x="57167" y="2694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545068" y="6121908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3"/>
                </a:lnTo>
                <a:lnTo>
                  <a:pt x="12049" y="10044"/>
                </a:lnTo>
                <a:lnTo>
                  <a:pt x="25128" y="2694"/>
                </a:lnTo>
                <a:lnTo>
                  <a:pt x="41148" y="0"/>
                </a:lnTo>
                <a:lnTo>
                  <a:pt x="57167" y="2694"/>
                </a:lnTo>
                <a:lnTo>
                  <a:pt x="70246" y="10044"/>
                </a:lnTo>
                <a:lnTo>
                  <a:pt x="79063" y="20943"/>
                </a:lnTo>
                <a:lnTo>
                  <a:pt x="82296" y="34289"/>
                </a:lnTo>
                <a:lnTo>
                  <a:pt x="79063" y="47636"/>
                </a:lnTo>
                <a:lnTo>
                  <a:pt x="70246" y="58535"/>
                </a:lnTo>
                <a:lnTo>
                  <a:pt x="57167" y="65885"/>
                </a:lnTo>
                <a:lnTo>
                  <a:pt x="41148" y="68579"/>
                </a:lnTo>
                <a:lnTo>
                  <a:pt x="25128" y="65885"/>
                </a:lnTo>
                <a:lnTo>
                  <a:pt x="12049" y="58535"/>
                </a:lnTo>
                <a:lnTo>
                  <a:pt x="3232" y="47636"/>
                </a:lnTo>
                <a:lnTo>
                  <a:pt x="0" y="3428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272271" y="586282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25128" y="2755"/>
                </a:lnTo>
                <a:lnTo>
                  <a:pt x="12049" y="10267"/>
                </a:lnTo>
                <a:lnTo>
                  <a:pt x="3232" y="21409"/>
                </a:lnTo>
                <a:lnTo>
                  <a:pt x="0" y="35052"/>
                </a:lnTo>
                <a:lnTo>
                  <a:pt x="3232" y="48694"/>
                </a:lnTo>
                <a:lnTo>
                  <a:pt x="12049" y="59836"/>
                </a:lnTo>
                <a:lnTo>
                  <a:pt x="25128" y="67348"/>
                </a:lnTo>
                <a:lnTo>
                  <a:pt x="41148" y="70104"/>
                </a:lnTo>
                <a:lnTo>
                  <a:pt x="57167" y="67348"/>
                </a:lnTo>
                <a:lnTo>
                  <a:pt x="70246" y="59836"/>
                </a:lnTo>
                <a:lnTo>
                  <a:pt x="79063" y="48694"/>
                </a:lnTo>
                <a:lnTo>
                  <a:pt x="82296" y="35052"/>
                </a:lnTo>
                <a:lnTo>
                  <a:pt x="79063" y="21409"/>
                </a:lnTo>
                <a:lnTo>
                  <a:pt x="70246" y="10267"/>
                </a:lnTo>
                <a:lnTo>
                  <a:pt x="57167" y="2755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272271" y="586282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35052"/>
                </a:moveTo>
                <a:lnTo>
                  <a:pt x="3232" y="21409"/>
                </a:lnTo>
                <a:lnTo>
                  <a:pt x="12049" y="10267"/>
                </a:lnTo>
                <a:lnTo>
                  <a:pt x="25128" y="2755"/>
                </a:lnTo>
                <a:lnTo>
                  <a:pt x="41148" y="0"/>
                </a:lnTo>
                <a:lnTo>
                  <a:pt x="57167" y="2755"/>
                </a:lnTo>
                <a:lnTo>
                  <a:pt x="70246" y="10267"/>
                </a:lnTo>
                <a:lnTo>
                  <a:pt x="79063" y="21409"/>
                </a:lnTo>
                <a:lnTo>
                  <a:pt x="82296" y="35052"/>
                </a:lnTo>
                <a:lnTo>
                  <a:pt x="79063" y="48694"/>
                </a:lnTo>
                <a:lnTo>
                  <a:pt x="70246" y="59836"/>
                </a:lnTo>
                <a:lnTo>
                  <a:pt x="57167" y="67348"/>
                </a:lnTo>
                <a:lnTo>
                  <a:pt x="41148" y="70104"/>
                </a:lnTo>
                <a:lnTo>
                  <a:pt x="25128" y="67348"/>
                </a:lnTo>
                <a:lnTo>
                  <a:pt x="12049" y="59836"/>
                </a:lnTo>
                <a:lnTo>
                  <a:pt x="3232" y="48694"/>
                </a:lnTo>
                <a:lnTo>
                  <a:pt x="0" y="3505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999476" y="602284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25128" y="2694"/>
                </a:lnTo>
                <a:lnTo>
                  <a:pt x="12049" y="10044"/>
                </a:lnTo>
                <a:lnTo>
                  <a:pt x="3232" y="20943"/>
                </a:lnTo>
                <a:lnTo>
                  <a:pt x="0" y="34289"/>
                </a:lnTo>
                <a:lnTo>
                  <a:pt x="3232" y="47636"/>
                </a:lnTo>
                <a:lnTo>
                  <a:pt x="12049" y="58535"/>
                </a:lnTo>
                <a:lnTo>
                  <a:pt x="25128" y="65885"/>
                </a:lnTo>
                <a:lnTo>
                  <a:pt x="41148" y="68579"/>
                </a:lnTo>
                <a:lnTo>
                  <a:pt x="57167" y="65885"/>
                </a:lnTo>
                <a:lnTo>
                  <a:pt x="70246" y="58535"/>
                </a:lnTo>
                <a:lnTo>
                  <a:pt x="79063" y="47636"/>
                </a:lnTo>
                <a:lnTo>
                  <a:pt x="82296" y="34289"/>
                </a:lnTo>
                <a:lnTo>
                  <a:pt x="79063" y="20943"/>
                </a:lnTo>
                <a:lnTo>
                  <a:pt x="70246" y="10044"/>
                </a:lnTo>
                <a:lnTo>
                  <a:pt x="57167" y="2694"/>
                </a:lnTo>
                <a:lnTo>
                  <a:pt x="411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999476" y="602284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34289"/>
                </a:moveTo>
                <a:lnTo>
                  <a:pt x="3232" y="20943"/>
                </a:lnTo>
                <a:lnTo>
                  <a:pt x="12049" y="10044"/>
                </a:lnTo>
                <a:lnTo>
                  <a:pt x="25128" y="2694"/>
                </a:lnTo>
                <a:lnTo>
                  <a:pt x="41148" y="0"/>
                </a:lnTo>
                <a:lnTo>
                  <a:pt x="57167" y="2694"/>
                </a:lnTo>
                <a:lnTo>
                  <a:pt x="70246" y="10044"/>
                </a:lnTo>
                <a:lnTo>
                  <a:pt x="79063" y="20943"/>
                </a:lnTo>
                <a:lnTo>
                  <a:pt x="82296" y="34289"/>
                </a:lnTo>
                <a:lnTo>
                  <a:pt x="79063" y="47636"/>
                </a:lnTo>
                <a:lnTo>
                  <a:pt x="70246" y="58535"/>
                </a:lnTo>
                <a:lnTo>
                  <a:pt x="57167" y="65885"/>
                </a:lnTo>
                <a:lnTo>
                  <a:pt x="41148" y="68579"/>
                </a:lnTo>
                <a:lnTo>
                  <a:pt x="25128" y="65885"/>
                </a:lnTo>
                <a:lnTo>
                  <a:pt x="12049" y="58535"/>
                </a:lnTo>
                <a:lnTo>
                  <a:pt x="3232" y="47636"/>
                </a:lnTo>
                <a:lnTo>
                  <a:pt x="0" y="34289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656064" y="4965191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38861" y="0"/>
                </a:moveTo>
                <a:lnTo>
                  <a:pt x="0" y="68579"/>
                </a:lnTo>
                <a:lnTo>
                  <a:pt x="77724" y="68579"/>
                </a:lnTo>
                <a:lnTo>
                  <a:pt x="3886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656064" y="4965191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0" y="68579"/>
                </a:moveTo>
                <a:lnTo>
                  <a:pt x="38861" y="0"/>
                </a:lnTo>
                <a:lnTo>
                  <a:pt x="77724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9898380" y="5007864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38862" y="0"/>
                </a:moveTo>
                <a:lnTo>
                  <a:pt x="0" y="68580"/>
                </a:lnTo>
                <a:lnTo>
                  <a:pt x="77724" y="68580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898380" y="5007864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0" y="68580"/>
                </a:moveTo>
                <a:lnTo>
                  <a:pt x="38862" y="0"/>
                </a:lnTo>
                <a:lnTo>
                  <a:pt x="77724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808464" y="5117591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38861" y="0"/>
                </a:moveTo>
                <a:lnTo>
                  <a:pt x="0" y="68579"/>
                </a:lnTo>
                <a:lnTo>
                  <a:pt x="77724" y="68579"/>
                </a:lnTo>
                <a:lnTo>
                  <a:pt x="3886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808464" y="5117591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0" y="68579"/>
                </a:moveTo>
                <a:lnTo>
                  <a:pt x="38861" y="0"/>
                </a:lnTo>
                <a:lnTo>
                  <a:pt x="77724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9829800" y="469849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9829800" y="469849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637776" y="475640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80"/>
                </a:lnTo>
                <a:lnTo>
                  <a:pt x="82296" y="68580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637776" y="4756403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8" y="0"/>
                </a:lnTo>
                <a:lnTo>
                  <a:pt x="82296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017252" y="5001767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41909" y="0"/>
                </a:moveTo>
                <a:lnTo>
                  <a:pt x="0" y="68579"/>
                </a:lnTo>
                <a:lnTo>
                  <a:pt x="83820" y="68579"/>
                </a:lnTo>
                <a:lnTo>
                  <a:pt x="4190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017252" y="5001767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0" y="68579"/>
                </a:moveTo>
                <a:lnTo>
                  <a:pt x="41909" y="0"/>
                </a:lnTo>
                <a:lnTo>
                  <a:pt x="83820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354311" y="4625340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6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9354311" y="4625340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6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038588" y="4614671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7" y="0"/>
                </a:moveTo>
                <a:lnTo>
                  <a:pt x="0" y="70103"/>
                </a:lnTo>
                <a:lnTo>
                  <a:pt x="82295" y="70103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0038588" y="4614671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3"/>
                </a:moveTo>
                <a:lnTo>
                  <a:pt x="41147" y="0"/>
                </a:lnTo>
                <a:lnTo>
                  <a:pt x="82295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0002011" y="557479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80"/>
                </a:lnTo>
                <a:lnTo>
                  <a:pt x="82296" y="68580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002011" y="557479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8" y="0"/>
                </a:lnTo>
                <a:lnTo>
                  <a:pt x="82296" y="68580"/>
                </a:lnTo>
                <a:lnTo>
                  <a:pt x="0" y="6858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758171" y="558850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3"/>
                </a:lnTo>
                <a:lnTo>
                  <a:pt x="82296" y="70103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9758171" y="558850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3"/>
                </a:moveTo>
                <a:lnTo>
                  <a:pt x="41148" y="0"/>
                </a:lnTo>
                <a:lnTo>
                  <a:pt x="82296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668256" y="569975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668256" y="569975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910571" y="574090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3"/>
                </a:lnTo>
                <a:lnTo>
                  <a:pt x="82296" y="70103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910571" y="5740908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3"/>
                </a:moveTo>
                <a:lnTo>
                  <a:pt x="41148" y="0"/>
                </a:lnTo>
                <a:lnTo>
                  <a:pt x="82296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9718547" y="579882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718547" y="579882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960864" y="584149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7" y="0"/>
                </a:moveTo>
                <a:lnTo>
                  <a:pt x="0" y="68580"/>
                </a:lnTo>
                <a:lnTo>
                  <a:pt x="82295" y="68580"/>
                </a:lnTo>
                <a:lnTo>
                  <a:pt x="411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960864" y="584149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7" y="0"/>
                </a:lnTo>
                <a:lnTo>
                  <a:pt x="82295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870947" y="595122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870947" y="595122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119359" y="565861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119359" y="5658611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372600" y="5044440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6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372600" y="5044440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6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020556" y="4855464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80"/>
                </a:lnTo>
                <a:lnTo>
                  <a:pt x="82296" y="68580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9020556" y="4855464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8" y="0"/>
                </a:lnTo>
                <a:lnTo>
                  <a:pt x="82296" y="68580"/>
                </a:lnTo>
                <a:lnTo>
                  <a:pt x="0" y="6858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930640" y="4965191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3"/>
                </a:lnTo>
                <a:lnTo>
                  <a:pt x="82295" y="70103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930640" y="4965191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3"/>
                </a:moveTo>
                <a:lnTo>
                  <a:pt x="41148" y="0"/>
                </a:lnTo>
                <a:lnTo>
                  <a:pt x="82295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311640" y="5210555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5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311640" y="5210555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5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80931" y="5065776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80"/>
                </a:lnTo>
                <a:lnTo>
                  <a:pt x="82296" y="68580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980931" y="5065776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8" y="0"/>
                </a:lnTo>
                <a:lnTo>
                  <a:pt x="82296" y="68580"/>
                </a:lnTo>
                <a:lnTo>
                  <a:pt x="0" y="6858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361931" y="531114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80"/>
                </a:lnTo>
                <a:lnTo>
                  <a:pt x="82296" y="68580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361931" y="531114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8" y="0"/>
                </a:lnTo>
                <a:lnTo>
                  <a:pt x="82296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272016" y="54208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5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272016" y="5420867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5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520428" y="512825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520428" y="5128259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951719" y="476250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80"/>
                </a:lnTo>
                <a:lnTo>
                  <a:pt x="82296" y="68580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951719" y="476250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8" y="0"/>
                </a:lnTo>
                <a:lnTo>
                  <a:pt x="82296" y="68580"/>
                </a:lnTo>
                <a:lnTo>
                  <a:pt x="0" y="6858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293352" y="4599432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6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293352" y="4599432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6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203435" y="4709159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3"/>
                </a:lnTo>
                <a:lnTo>
                  <a:pt x="82296" y="70103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203435" y="4709159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3"/>
                </a:moveTo>
                <a:lnTo>
                  <a:pt x="41148" y="0"/>
                </a:lnTo>
                <a:lnTo>
                  <a:pt x="82296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445752" y="4751832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4"/>
                </a:lnTo>
                <a:lnTo>
                  <a:pt x="82296" y="70104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445752" y="4751832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4"/>
                </a:moveTo>
                <a:lnTo>
                  <a:pt x="41148" y="0"/>
                </a:lnTo>
                <a:lnTo>
                  <a:pt x="82296" y="70104"/>
                </a:lnTo>
                <a:lnTo>
                  <a:pt x="0" y="70104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253728" y="4809744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79"/>
                </a:lnTo>
                <a:lnTo>
                  <a:pt x="82296" y="68579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253728" y="4809744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79"/>
                </a:moveTo>
                <a:lnTo>
                  <a:pt x="41148" y="0"/>
                </a:lnTo>
                <a:lnTo>
                  <a:pt x="82296" y="68579"/>
                </a:lnTo>
                <a:lnTo>
                  <a:pt x="0" y="68579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0070592" y="5337047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41148" y="0"/>
                </a:moveTo>
                <a:lnTo>
                  <a:pt x="0" y="70103"/>
                </a:lnTo>
                <a:lnTo>
                  <a:pt x="82296" y="70103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0070592" y="5337047"/>
            <a:ext cx="82550" cy="70485"/>
          </a:xfrm>
          <a:custGeom>
            <a:avLst/>
            <a:gdLst/>
            <a:ahLst/>
            <a:cxnLst/>
            <a:rect l="l" t="t" r="r" b="b"/>
            <a:pathLst>
              <a:path w="82550" h="70485">
                <a:moveTo>
                  <a:pt x="0" y="70103"/>
                </a:moveTo>
                <a:lnTo>
                  <a:pt x="41148" y="0"/>
                </a:lnTo>
                <a:lnTo>
                  <a:pt x="82296" y="70103"/>
                </a:lnTo>
                <a:lnTo>
                  <a:pt x="0" y="70103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9980676" y="544830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80"/>
                </a:lnTo>
                <a:lnTo>
                  <a:pt x="82296" y="68580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9980676" y="5448300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8" y="0"/>
                </a:lnTo>
                <a:lnTo>
                  <a:pt x="82296" y="68580"/>
                </a:lnTo>
                <a:lnTo>
                  <a:pt x="0" y="6858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654540" y="4669535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41148" y="0"/>
                </a:moveTo>
                <a:lnTo>
                  <a:pt x="0" y="68580"/>
                </a:lnTo>
                <a:lnTo>
                  <a:pt x="82295" y="68580"/>
                </a:lnTo>
                <a:lnTo>
                  <a:pt x="411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654540" y="4669535"/>
            <a:ext cx="82550" cy="68580"/>
          </a:xfrm>
          <a:custGeom>
            <a:avLst/>
            <a:gdLst/>
            <a:ahLst/>
            <a:cxnLst/>
            <a:rect l="l" t="t" r="r" b="b"/>
            <a:pathLst>
              <a:path w="82550" h="68579">
                <a:moveTo>
                  <a:pt x="0" y="68580"/>
                </a:moveTo>
                <a:lnTo>
                  <a:pt x="41148" y="0"/>
                </a:lnTo>
                <a:lnTo>
                  <a:pt x="82295" y="68580"/>
                </a:lnTo>
                <a:lnTo>
                  <a:pt x="0" y="6858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315961" y="4804917"/>
            <a:ext cx="2138045" cy="2040255"/>
          </a:xfrm>
          <a:custGeom>
            <a:avLst/>
            <a:gdLst/>
            <a:ahLst/>
            <a:cxnLst/>
            <a:rect l="l" t="t" r="r" b="b"/>
            <a:pathLst>
              <a:path w="2138045" h="2040254">
                <a:moveTo>
                  <a:pt x="822833" y="0"/>
                </a:moveTo>
                <a:lnTo>
                  <a:pt x="0" y="1142517"/>
                </a:lnTo>
                <a:lnTo>
                  <a:pt x="1396619" y="2039724"/>
                </a:lnTo>
                <a:lnTo>
                  <a:pt x="2137537" y="1043673"/>
                </a:lnTo>
                <a:lnTo>
                  <a:pt x="822833" y="0"/>
                </a:lnTo>
                <a:close/>
              </a:path>
            </a:pathLst>
          </a:custGeom>
          <a:solidFill>
            <a:srgbClr val="0E6EC5">
              <a:alpha val="16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315961" y="4804917"/>
            <a:ext cx="2138045" cy="2040255"/>
          </a:xfrm>
          <a:custGeom>
            <a:avLst/>
            <a:gdLst/>
            <a:ahLst/>
            <a:cxnLst/>
            <a:rect l="l" t="t" r="r" b="b"/>
            <a:pathLst>
              <a:path w="2138045" h="2040254">
                <a:moveTo>
                  <a:pt x="822833" y="0"/>
                </a:moveTo>
                <a:lnTo>
                  <a:pt x="0" y="1142517"/>
                </a:lnTo>
                <a:lnTo>
                  <a:pt x="1396619" y="2039724"/>
                </a:lnTo>
                <a:lnTo>
                  <a:pt x="2137537" y="1043673"/>
                </a:lnTo>
                <a:lnTo>
                  <a:pt x="822833" y="0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Kernel </a:t>
            </a:r>
            <a:r>
              <a:rPr spc="-95" dirty="0"/>
              <a:t>Function</a:t>
            </a:r>
            <a:r>
              <a:rPr spc="-390" dirty="0"/>
              <a:t> </a:t>
            </a:r>
            <a:r>
              <a:rPr spc="-100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4017264" y="4239767"/>
            <a:ext cx="544195" cy="215900"/>
          </a:xfrm>
          <a:custGeom>
            <a:avLst/>
            <a:gdLst/>
            <a:ahLst/>
            <a:cxnLst/>
            <a:rect l="l" t="t" r="r" b="b"/>
            <a:pathLst>
              <a:path w="544195" h="215900">
                <a:moveTo>
                  <a:pt x="487425" y="0"/>
                </a:moveTo>
                <a:lnTo>
                  <a:pt x="485266" y="7111"/>
                </a:lnTo>
                <a:lnTo>
                  <a:pt x="495123" y="12205"/>
                </a:lnTo>
                <a:lnTo>
                  <a:pt x="503729" y="19669"/>
                </a:lnTo>
                <a:lnTo>
                  <a:pt x="521884" y="55778"/>
                </a:lnTo>
                <a:lnTo>
                  <a:pt x="527938" y="107695"/>
                </a:lnTo>
                <a:lnTo>
                  <a:pt x="527270" y="126605"/>
                </a:lnTo>
                <a:lnTo>
                  <a:pt x="517144" y="173735"/>
                </a:lnTo>
                <a:lnTo>
                  <a:pt x="485266" y="208152"/>
                </a:lnTo>
                <a:lnTo>
                  <a:pt x="487425" y="215391"/>
                </a:lnTo>
                <a:lnTo>
                  <a:pt x="521144" y="191835"/>
                </a:lnTo>
                <a:lnTo>
                  <a:pt x="540305" y="145716"/>
                </a:lnTo>
                <a:lnTo>
                  <a:pt x="543940" y="107695"/>
                </a:lnTo>
                <a:lnTo>
                  <a:pt x="543034" y="87927"/>
                </a:lnTo>
                <a:lnTo>
                  <a:pt x="529336" y="36956"/>
                </a:lnTo>
                <a:lnTo>
                  <a:pt x="500189" y="4952"/>
                </a:lnTo>
                <a:lnTo>
                  <a:pt x="487425" y="0"/>
                </a:lnTo>
                <a:close/>
              </a:path>
              <a:path w="544195" h="215900">
                <a:moveTo>
                  <a:pt x="56514" y="0"/>
                </a:moveTo>
                <a:lnTo>
                  <a:pt x="22796" y="23431"/>
                </a:lnTo>
                <a:lnTo>
                  <a:pt x="3635" y="69564"/>
                </a:lnTo>
                <a:lnTo>
                  <a:pt x="0" y="107695"/>
                </a:lnTo>
                <a:lnTo>
                  <a:pt x="906" y="127390"/>
                </a:lnTo>
                <a:lnTo>
                  <a:pt x="14605" y="178307"/>
                </a:lnTo>
                <a:lnTo>
                  <a:pt x="43751" y="210365"/>
                </a:lnTo>
                <a:lnTo>
                  <a:pt x="56514" y="215391"/>
                </a:lnTo>
                <a:lnTo>
                  <a:pt x="58674" y="208152"/>
                </a:lnTo>
                <a:lnTo>
                  <a:pt x="48817" y="203061"/>
                </a:lnTo>
                <a:lnTo>
                  <a:pt x="40211" y="195611"/>
                </a:lnTo>
                <a:lnTo>
                  <a:pt x="22056" y="159613"/>
                </a:lnTo>
                <a:lnTo>
                  <a:pt x="16001" y="107695"/>
                </a:lnTo>
                <a:lnTo>
                  <a:pt x="16670" y="88786"/>
                </a:lnTo>
                <a:lnTo>
                  <a:pt x="26797" y="41655"/>
                </a:lnTo>
                <a:lnTo>
                  <a:pt x="58674" y="7111"/>
                </a:lnTo>
                <a:lnTo>
                  <a:pt x="565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9423" y="4346575"/>
            <a:ext cx="638810" cy="0"/>
          </a:xfrm>
          <a:custGeom>
            <a:avLst/>
            <a:gdLst/>
            <a:ahLst/>
            <a:cxnLst/>
            <a:rect l="l" t="t" r="r" b="b"/>
            <a:pathLst>
              <a:path w="638810">
                <a:moveTo>
                  <a:pt x="0" y="0"/>
                </a:moveTo>
                <a:lnTo>
                  <a:pt x="638555" y="0"/>
                </a:lnTo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18632" y="4239767"/>
            <a:ext cx="544195" cy="215900"/>
          </a:xfrm>
          <a:custGeom>
            <a:avLst/>
            <a:gdLst/>
            <a:ahLst/>
            <a:cxnLst/>
            <a:rect l="l" t="t" r="r" b="b"/>
            <a:pathLst>
              <a:path w="544195" h="215900">
                <a:moveTo>
                  <a:pt x="487425" y="0"/>
                </a:moveTo>
                <a:lnTo>
                  <a:pt x="485266" y="7111"/>
                </a:lnTo>
                <a:lnTo>
                  <a:pt x="495123" y="12205"/>
                </a:lnTo>
                <a:lnTo>
                  <a:pt x="503729" y="19669"/>
                </a:lnTo>
                <a:lnTo>
                  <a:pt x="521884" y="55778"/>
                </a:lnTo>
                <a:lnTo>
                  <a:pt x="527938" y="107695"/>
                </a:lnTo>
                <a:lnTo>
                  <a:pt x="527270" y="126605"/>
                </a:lnTo>
                <a:lnTo>
                  <a:pt x="517143" y="173735"/>
                </a:lnTo>
                <a:lnTo>
                  <a:pt x="485266" y="208152"/>
                </a:lnTo>
                <a:lnTo>
                  <a:pt x="487425" y="215391"/>
                </a:lnTo>
                <a:lnTo>
                  <a:pt x="521144" y="191835"/>
                </a:lnTo>
                <a:lnTo>
                  <a:pt x="540305" y="145716"/>
                </a:lnTo>
                <a:lnTo>
                  <a:pt x="543940" y="107695"/>
                </a:lnTo>
                <a:lnTo>
                  <a:pt x="543034" y="87927"/>
                </a:lnTo>
                <a:lnTo>
                  <a:pt x="529335" y="36956"/>
                </a:lnTo>
                <a:lnTo>
                  <a:pt x="500189" y="4952"/>
                </a:lnTo>
                <a:lnTo>
                  <a:pt x="487425" y="0"/>
                </a:lnTo>
                <a:close/>
              </a:path>
              <a:path w="544195" h="215900">
                <a:moveTo>
                  <a:pt x="56514" y="0"/>
                </a:moveTo>
                <a:lnTo>
                  <a:pt x="22796" y="23431"/>
                </a:lnTo>
                <a:lnTo>
                  <a:pt x="3635" y="69564"/>
                </a:lnTo>
                <a:lnTo>
                  <a:pt x="0" y="107695"/>
                </a:lnTo>
                <a:lnTo>
                  <a:pt x="906" y="127390"/>
                </a:lnTo>
                <a:lnTo>
                  <a:pt x="14604" y="178307"/>
                </a:lnTo>
                <a:lnTo>
                  <a:pt x="43751" y="210365"/>
                </a:lnTo>
                <a:lnTo>
                  <a:pt x="56514" y="215391"/>
                </a:lnTo>
                <a:lnTo>
                  <a:pt x="58673" y="208152"/>
                </a:lnTo>
                <a:lnTo>
                  <a:pt x="48817" y="203061"/>
                </a:lnTo>
                <a:lnTo>
                  <a:pt x="40211" y="195611"/>
                </a:lnTo>
                <a:lnTo>
                  <a:pt x="22056" y="159613"/>
                </a:lnTo>
                <a:lnTo>
                  <a:pt x="16001" y="107695"/>
                </a:lnTo>
                <a:lnTo>
                  <a:pt x="16670" y="88786"/>
                </a:lnTo>
                <a:lnTo>
                  <a:pt x="26796" y="41655"/>
                </a:lnTo>
                <a:lnTo>
                  <a:pt x="58673" y="7111"/>
                </a:lnTo>
                <a:lnTo>
                  <a:pt x="565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6135" y="4346575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>
                <a:moveTo>
                  <a:pt x="0" y="0"/>
                </a:moveTo>
                <a:lnTo>
                  <a:pt x="920496" y="0"/>
                </a:lnTo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7831" y="4096511"/>
            <a:ext cx="544195" cy="215900"/>
          </a:xfrm>
          <a:custGeom>
            <a:avLst/>
            <a:gdLst/>
            <a:ahLst/>
            <a:cxnLst/>
            <a:rect l="l" t="t" r="r" b="b"/>
            <a:pathLst>
              <a:path w="544195" h="215900">
                <a:moveTo>
                  <a:pt x="487425" y="0"/>
                </a:moveTo>
                <a:lnTo>
                  <a:pt x="485267" y="7112"/>
                </a:lnTo>
                <a:lnTo>
                  <a:pt x="495123" y="12205"/>
                </a:lnTo>
                <a:lnTo>
                  <a:pt x="503729" y="19669"/>
                </a:lnTo>
                <a:lnTo>
                  <a:pt x="521884" y="55778"/>
                </a:lnTo>
                <a:lnTo>
                  <a:pt x="527939" y="107695"/>
                </a:lnTo>
                <a:lnTo>
                  <a:pt x="527270" y="126605"/>
                </a:lnTo>
                <a:lnTo>
                  <a:pt x="517144" y="173736"/>
                </a:lnTo>
                <a:lnTo>
                  <a:pt x="485267" y="208152"/>
                </a:lnTo>
                <a:lnTo>
                  <a:pt x="487425" y="215392"/>
                </a:lnTo>
                <a:lnTo>
                  <a:pt x="521144" y="191835"/>
                </a:lnTo>
                <a:lnTo>
                  <a:pt x="540305" y="145716"/>
                </a:lnTo>
                <a:lnTo>
                  <a:pt x="543941" y="107695"/>
                </a:lnTo>
                <a:lnTo>
                  <a:pt x="543034" y="87927"/>
                </a:lnTo>
                <a:lnTo>
                  <a:pt x="529336" y="36956"/>
                </a:lnTo>
                <a:lnTo>
                  <a:pt x="500189" y="4953"/>
                </a:lnTo>
                <a:lnTo>
                  <a:pt x="487425" y="0"/>
                </a:lnTo>
                <a:close/>
              </a:path>
              <a:path w="544195" h="215900">
                <a:moveTo>
                  <a:pt x="56515" y="0"/>
                </a:moveTo>
                <a:lnTo>
                  <a:pt x="22796" y="23431"/>
                </a:lnTo>
                <a:lnTo>
                  <a:pt x="3635" y="69564"/>
                </a:lnTo>
                <a:lnTo>
                  <a:pt x="0" y="107695"/>
                </a:lnTo>
                <a:lnTo>
                  <a:pt x="906" y="127390"/>
                </a:lnTo>
                <a:lnTo>
                  <a:pt x="14604" y="178307"/>
                </a:lnTo>
                <a:lnTo>
                  <a:pt x="43751" y="210365"/>
                </a:lnTo>
                <a:lnTo>
                  <a:pt x="56515" y="215392"/>
                </a:lnTo>
                <a:lnTo>
                  <a:pt x="58674" y="208152"/>
                </a:lnTo>
                <a:lnTo>
                  <a:pt x="48817" y="203061"/>
                </a:lnTo>
                <a:lnTo>
                  <a:pt x="40211" y="195611"/>
                </a:lnTo>
                <a:lnTo>
                  <a:pt x="22056" y="159613"/>
                </a:lnTo>
                <a:lnTo>
                  <a:pt x="16001" y="107695"/>
                </a:lnTo>
                <a:lnTo>
                  <a:pt x="16670" y="88786"/>
                </a:lnTo>
                <a:lnTo>
                  <a:pt x="26797" y="41656"/>
                </a:lnTo>
                <a:lnTo>
                  <a:pt x="58674" y="7112"/>
                </a:lnTo>
                <a:lnTo>
                  <a:pt x="5651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3250" y="1822450"/>
          <a:ext cx="10159999" cy="3374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1672"/>
                <a:gridCol w="5077841"/>
                <a:gridCol w="2880486"/>
              </a:tblGrid>
              <a:tr h="49860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problem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47421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Polynomial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Kernel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555"/>
                        </a:lnSpc>
                        <a:spcBef>
                          <a:spcPts val="200"/>
                        </a:spcBef>
                      </a:pPr>
                      <a:r>
                        <a:rPr sz="1800" spc="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950" spc="104" baseline="29914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𝒕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 </a:t>
                      </a:r>
                      <a:r>
                        <a:rPr sz="1800" spc="18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r>
                        <a:rPr sz="1950" baseline="27777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𝒒</a:t>
                      </a:r>
                      <a:r>
                        <a:rPr sz="1950" spc="97" baseline="27777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 deg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ynom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13690">
                        <a:lnSpc>
                          <a:spcPts val="955"/>
                        </a:lnSpc>
                        <a:tabLst>
                          <a:tab pos="523875" algn="l"/>
                        </a:tabLst>
                      </a:pPr>
                      <a:r>
                        <a:rPr sz="1300" spc="1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𝒊	</a:t>
                      </a:r>
                      <a:r>
                        <a:rPr sz="1950" spc="22" baseline="2136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𝒋</a:t>
                      </a:r>
                      <a:endParaRPr sz="1950" baseline="2136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Best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Image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6760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Sigmoid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Kernel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55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𝒕𝒂𝒏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𝒉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(𝒂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950" spc="104" baseline="29914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𝒕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 </a:t>
                      </a:r>
                      <a:r>
                        <a:rPr sz="1800" spc="18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1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𝒌)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alue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82980">
                        <a:lnSpc>
                          <a:spcPts val="950"/>
                        </a:lnSpc>
                        <a:tabLst>
                          <a:tab pos="1194435" algn="l"/>
                        </a:tabLst>
                      </a:pPr>
                      <a:r>
                        <a:rPr sz="1300" spc="1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𝒊	</a:t>
                      </a:r>
                      <a:r>
                        <a:rPr sz="1950" spc="22" baseline="2136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𝒋</a:t>
                      </a:r>
                      <a:endParaRPr sz="1950" baseline="2136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7950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Very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similar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neural  network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49860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Gaussian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Kernel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130"/>
                        </a:lnSpc>
                      </a:pPr>
                      <a:r>
                        <a:rPr sz="2700" spc="37" baseline="-21604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𝒆</a:t>
                      </a:r>
                      <a:r>
                        <a:rPr sz="1300" spc="2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||𝒙</a:t>
                      </a:r>
                      <a:r>
                        <a:rPr sz="1575" spc="37" baseline="-13227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𝒊</a:t>
                      </a:r>
                      <a:r>
                        <a:rPr sz="1300" spc="2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−𝒙</a:t>
                      </a:r>
                      <a:r>
                        <a:rPr sz="1575" spc="37" baseline="-13227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𝒋</a:t>
                      </a:r>
                      <a:r>
                        <a:rPr sz="1300" spc="2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||</a:t>
                      </a:r>
                      <a:r>
                        <a:rPr sz="1575" spc="37" baseline="2645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1300" spc="2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/𝟐𝝈</a:t>
                      </a:r>
                      <a:r>
                        <a:rPr sz="1575" spc="37" baseline="2645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endParaRPr sz="1575" baseline="26455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prior knowledge on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58724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Linear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Kernel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860"/>
                        </a:lnSpc>
                        <a:spcBef>
                          <a:spcPts val="215"/>
                        </a:spcBef>
                      </a:pPr>
                      <a:r>
                        <a:rPr sz="10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  <a:p>
                      <a:pPr marL="1972310">
                        <a:lnSpc>
                          <a:spcPts val="1065"/>
                        </a:lnSpc>
                        <a:tabLst>
                          <a:tab pos="3561715" algn="l"/>
                          <a:tab pos="3858895" algn="l"/>
                        </a:tabLst>
                      </a:pPr>
                      <a:r>
                        <a:rPr sz="1400" spc="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500" spc="75" baseline="-16666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𝒊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500" spc="104" baseline="-16666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𝒋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)	</a:t>
                      </a:r>
                      <a:r>
                        <a:rPr sz="1500" baseline="-11111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𝟐	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𝒎𝒊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𝒏 </a:t>
                      </a:r>
                      <a:r>
                        <a:rPr sz="1400" spc="2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500" spc="97" baseline="-16666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𝒊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, </a:t>
                      </a:r>
                      <a:r>
                        <a:rPr sz="1400" spc="-8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500" baseline="-16666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𝒋</a:t>
                      </a:r>
                      <a:endParaRPr sz="1500" baseline="-16666">
                        <a:latin typeface="Cambria Math"/>
                        <a:cs typeface="Cambria Math"/>
                      </a:endParaRPr>
                    </a:p>
                    <a:p>
                      <a:pPr marL="199390">
                        <a:lnSpc>
                          <a:spcPts val="1405"/>
                        </a:lnSpc>
                        <a:tabLst>
                          <a:tab pos="1798320" algn="l"/>
                          <a:tab pos="2237105" algn="l"/>
                          <a:tab pos="2639695" algn="l"/>
                          <a:tab pos="3686810" algn="l"/>
                          <a:tab pos="4265930" algn="l"/>
                        </a:tabLst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𝟏 +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500" spc="97" baseline="-16666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𝒊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500" spc="104" baseline="-16666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𝒋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𝒎𝒊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𝒏 </a:t>
                      </a:r>
                      <a:r>
                        <a:rPr sz="1400" spc="2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500" spc="97" baseline="-16666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𝒊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400" spc="-8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500" baseline="-16666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𝒋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−	</a:t>
                      </a:r>
                      <a:r>
                        <a:rPr sz="2100" baseline="-37698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𝟐	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𝒎𝒊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𝒏  </a:t>
                      </a:r>
                      <a:r>
                        <a:rPr sz="1400" spc="2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500" spc="97" baseline="-16666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𝒊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400" spc="-8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500" baseline="-16666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𝒋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+	</a:t>
                      </a:r>
                      <a:r>
                        <a:rPr sz="2100" baseline="-37698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endParaRPr sz="2100" baseline="-37698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Text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Classification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Laplace Radial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Basis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(RBF)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39"/>
                        </a:lnSpc>
                      </a:pPr>
                      <a:r>
                        <a:rPr sz="2700" spc="-7" baseline="-21604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𝒆</a:t>
                      </a:r>
                      <a:r>
                        <a:rPr sz="1300" spc="-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−𝜸</a:t>
                      </a:r>
                      <a:r>
                        <a:rPr sz="1300" spc="-1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|</a:t>
                      </a:r>
                      <a:r>
                        <a:rPr sz="13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|</a:t>
                      </a:r>
                      <a:r>
                        <a:rPr sz="1300" spc="-1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575" spc="82" baseline="-13227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𝒊</a:t>
                      </a:r>
                      <a:r>
                        <a:rPr sz="1300" spc="-1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-1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575" spc="82" baseline="-13227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𝒋</a:t>
                      </a:r>
                      <a:r>
                        <a:rPr sz="130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|| </a:t>
                      </a:r>
                      <a:r>
                        <a:rPr sz="1300" spc="-105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700" baseline="-21604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700" spc="-165" baseline="-21604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700" baseline="-21604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𝜸</a:t>
                      </a:r>
                      <a:r>
                        <a:rPr sz="2700" spc="165" baseline="-21604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700" baseline="-21604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≥</a:t>
                      </a:r>
                      <a:r>
                        <a:rPr sz="2700" spc="150" baseline="-21604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700" baseline="-21604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endParaRPr sz="2700" baseline="-21604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prior knowledge on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66647" y="5509564"/>
            <a:ext cx="39147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There are many more </a:t>
            </a:r>
            <a:r>
              <a:rPr sz="1800" spc="-15" dirty="0">
                <a:latin typeface="Calibri"/>
                <a:cs typeface="Calibri"/>
              </a:rPr>
              <a:t>kernel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Choosing </a:t>
            </a:r>
            <a:r>
              <a:rPr spc="-70" dirty="0"/>
              <a:t>the </a:t>
            </a:r>
            <a:r>
              <a:rPr spc="-105" dirty="0"/>
              <a:t>Kernel</a:t>
            </a:r>
            <a:r>
              <a:rPr spc="-515" dirty="0"/>
              <a:t> </a:t>
            </a:r>
            <a:r>
              <a:rPr spc="-9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9721215" cy="405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Probably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most </a:t>
            </a:r>
            <a:r>
              <a:rPr sz="2200" spc="-5" dirty="0">
                <a:latin typeface="Calibri"/>
                <a:cs typeface="Calibri"/>
              </a:rPr>
              <a:t>tricky part of </a:t>
            </a: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SVM.</a:t>
            </a:r>
            <a:endParaRPr sz="2200">
              <a:latin typeface="Calibri"/>
              <a:cs typeface="Calibri"/>
            </a:endParaRPr>
          </a:p>
          <a:p>
            <a:pPr marL="241300" marR="92583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kernel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important because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5" dirty="0">
                <a:latin typeface="Calibri"/>
                <a:cs typeface="Calibri"/>
              </a:rPr>
              <a:t>creates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kernel </a:t>
            </a:r>
            <a:r>
              <a:rPr sz="2200" spc="-10" dirty="0">
                <a:latin typeface="Calibri"/>
                <a:cs typeface="Calibri"/>
              </a:rPr>
              <a:t>matrix, </a:t>
            </a:r>
            <a:r>
              <a:rPr sz="2200" spc="-5" dirty="0">
                <a:latin typeface="Calibri"/>
                <a:cs typeface="Calibri"/>
              </a:rPr>
              <a:t>which  </a:t>
            </a:r>
            <a:r>
              <a:rPr sz="2200" spc="-10" dirty="0">
                <a:latin typeface="Calibri"/>
                <a:cs typeface="Calibri"/>
              </a:rPr>
              <a:t>summarizes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There </a:t>
            </a:r>
            <a:r>
              <a:rPr sz="2200" spc="-5" dirty="0">
                <a:latin typeface="Calibri"/>
                <a:cs typeface="Calibri"/>
              </a:rPr>
              <a:t>is no </a:t>
            </a:r>
            <a:r>
              <a:rPr sz="2200" spc="-15" dirty="0">
                <a:latin typeface="Calibri"/>
                <a:cs typeface="Calibri"/>
              </a:rPr>
              <a:t>proven </a:t>
            </a:r>
            <a:r>
              <a:rPr sz="2200" spc="-5" dirty="0">
                <a:latin typeface="Calibri"/>
                <a:cs typeface="Calibri"/>
              </a:rPr>
              <a:t>theory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choosing a </a:t>
            </a:r>
            <a:r>
              <a:rPr sz="2200" spc="-15" dirty="0">
                <a:latin typeface="Calibri"/>
                <a:cs typeface="Calibri"/>
              </a:rPr>
              <a:t>kernel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10" dirty="0">
                <a:latin typeface="Calibri"/>
                <a:cs typeface="Calibri"/>
              </a:rPr>
              <a:t>given problem.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Still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there </a:t>
            </a:r>
            <a:r>
              <a:rPr sz="2200" spc="-5" dirty="0">
                <a:latin typeface="Calibri"/>
                <a:cs typeface="Calibri"/>
              </a:rPr>
              <a:t>is lot of </a:t>
            </a:r>
            <a:r>
              <a:rPr sz="2200" spc="-10" dirty="0">
                <a:latin typeface="Calibri"/>
                <a:cs typeface="Calibri"/>
              </a:rPr>
              <a:t>research going </a:t>
            </a:r>
            <a:r>
              <a:rPr sz="2200" spc="-5" dirty="0">
                <a:latin typeface="Calibri"/>
                <a:cs typeface="Calibri"/>
              </a:rPr>
              <a:t>on.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practice, </a:t>
            </a:r>
            <a:r>
              <a:rPr sz="2200" spc="-5" dirty="0">
                <a:latin typeface="Calibri"/>
                <a:cs typeface="Calibri"/>
              </a:rPr>
              <a:t>a low </a:t>
            </a:r>
            <a:r>
              <a:rPr sz="2200" spc="-10" dirty="0">
                <a:latin typeface="Calibri"/>
                <a:cs typeface="Calibri"/>
              </a:rPr>
              <a:t>degree </a:t>
            </a:r>
            <a:r>
              <a:rPr sz="2200" spc="-5" dirty="0">
                <a:latin typeface="Calibri"/>
                <a:cs typeface="Calibri"/>
              </a:rPr>
              <a:t>polynomial </a:t>
            </a:r>
            <a:r>
              <a:rPr sz="2200" spc="-15" dirty="0">
                <a:latin typeface="Calibri"/>
                <a:cs typeface="Calibri"/>
              </a:rPr>
              <a:t>kernel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RBF </a:t>
            </a:r>
            <a:r>
              <a:rPr sz="2200" spc="-15" dirty="0">
                <a:latin typeface="Calibri"/>
                <a:cs typeface="Calibri"/>
              </a:rPr>
              <a:t>kernel </a:t>
            </a:r>
            <a:r>
              <a:rPr sz="2200" spc="-5" dirty="0">
                <a:latin typeface="Calibri"/>
                <a:cs typeface="Calibri"/>
              </a:rPr>
              <a:t>with a </a:t>
            </a:r>
            <a:r>
              <a:rPr sz="2200" spc="-10" dirty="0">
                <a:latin typeface="Calibri"/>
                <a:cs typeface="Calibri"/>
              </a:rPr>
              <a:t>reasonable </a:t>
            </a:r>
            <a:r>
              <a:rPr sz="2200" spc="-5" dirty="0">
                <a:latin typeface="Calibri"/>
                <a:cs typeface="Calibri"/>
              </a:rPr>
              <a:t>width is  a </a:t>
            </a:r>
            <a:r>
              <a:rPr sz="2200" spc="-10" dirty="0">
                <a:latin typeface="Calibri"/>
                <a:cs typeface="Calibri"/>
              </a:rPr>
              <a:t>good </a:t>
            </a:r>
            <a:r>
              <a:rPr sz="2200" spc="-5" dirty="0">
                <a:latin typeface="Calibri"/>
                <a:cs typeface="Calibri"/>
              </a:rPr>
              <a:t>initial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Choosing </a:t>
            </a:r>
            <a:r>
              <a:rPr sz="2200" spc="-10" dirty="0">
                <a:latin typeface="Calibri"/>
                <a:cs typeface="Calibri"/>
              </a:rPr>
              <a:t>Kernel function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similar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choosing </a:t>
            </a:r>
            <a:r>
              <a:rPr sz="2200" spc="-10" dirty="0">
                <a:latin typeface="Calibri"/>
                <a:cs typeface="Calibri"/>
              </a:rPr>
              <a:t>number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hidden </a:t>
            </a:r>
            <a:r>
              <a:rPr sz="2200" spc="-20" dirty="0">
                <a:latin typeface="Calibri"/>
                <a:cs typeface="Calibri"/>
              </a:rPr>
              <a:t>layers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neural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networks. </a:t>
            </a:r>
            <a:r>
              <a:rPr sz="2200" dirty="0">
                <a:latin typeface="Calibri"/>
                <a:cs typeface="Calibri"/>
              </a:rPr>
              <a:t>Both </a:t>
            </a:r>
            <a:r>
              <a:rPr sz="2200" spc="-5" dirty="0">
                <a:latin typeface="Calibri"/>
                <a:cs typeface="Calibri"/>
              </a:rPr>
              <a:t>of them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no </a:t>
            </a:r>
            <a:r>
              <a:rPr sz="2200" spc="-15" dirty="0">
                <a:latin typeface="Calibri"/>
                <a:cs typeface="Calibri"/>
              </a:rPr>
              <a:t>proven </a:t>
            </a:r>
            <a:r>
              <a:rPr sz="2200" spc="-5" dirty="0">
                <a:latin typeface="Calibri"/>
                <a:cs typeface="Calibri"/>
              </a:rPr>
              <a:t>theory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arrive </a:t>
            </a:r>
            <a:r>
              <a:rPr sz="2200" spc="-15" dirty="0">
                <a:latin typeface="Calibri"/>
                <a:cs typeface="Calibri"/>
              </a:rPr>
              <a:t>at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standard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value.</a:t>
            </a:r>
            <a:endParaRPr sz="2200">
              <a:latin typeface="Calibri"/>
              <a:cs typeface="Calibri"/>
            </a:endParaRPr>
          </a:p>
          <a:p>
            <a:pPr marL="241300" marR="6223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As a </a:t>
            </a:r>
            <a:r>
              <a:rPr sz="2200" spc="-15" dirty="0">
                <a:latin typeface="Calibri"/>
                <a:cs typeface="Calibri"/>
              </a:rPr>
              <a:t>first step, we can </a:t>
            </a:r>
            <a:r>
              <a:rPr sz="2200" spc="-5" dirty="0">
                <a:latin typeface="Calibri"/>
                <a:cs typeface="Calibri"/>
              </a:rPr>
              <a:t>choose low </a:t>
            </a:r>
            <a:r>
              <a:rPr sz="2200" spc="-10" dirty="0">
                <a:latin typeface="Calibri"/>
                <a:cs typeface="Calibri"/>
              </a:rPr>
              <a:t>degree </a:t>
            </a:r>
            <a:r>
              <a:rPr sz="2200" spc="-5" dirty="0">
                <a:latin typeface="Calibri"/>
                <a:cs typeface="Calibri"/>
              </a:rPr>
              <a:t>polynomial or </a:t>
            </a:r>
            <a:r>
              <a:rPr sz="2200" spc="-10" dirty="0">
                <a:latin typeface="Calibri"/>
                <a:cs typeface="Calibri"/>
              </a:rPr>
              <a:t>radial </a:t>
            </a:r>
            <a:r>
              <a:rPr sz="2200" spc="-5" dirty="0">
                <a:latin typeface="Calibri"/>
                <a:cs typeface="Calibri"/>
              </a:rPr>
              <a:t>basis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spc="-5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one  </a:t>
            </a:r>
            <a:r>
              <a:rPr sz="2200" spc="-5" dirty="0">
                <a:latin typeface="Calibri"/>
                <a:cs typeface="Calibri"/>
              </a:rPr>
              <a:t>of those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419477"/>
            <a:ext cx="8543925" cy="201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75" dirty="0">
                <a:solidFill>
                  <a:srgbClr val="17406C"/>
                </a:solidFill>
                <a:latin typeface="Cambria"/>
                <a:cs typeface="Cambria"/>
              </a:rPr>
              <a:t>LAB: </a:t>
            </a:r>
            <a:r>
              <a:rPr sz="6600" spc="-110" dirty="0">
                <a:solidFill>
                  <a:srgbClr val="17406C"/>
                </a:solidFill>
                <a:latin typeface="Cambria"/>
                <a:cs typeface="Cambria"/>
              </a:rPr>
              <a:t>Kernel </a:t>
            </a:r>
            <a:r>
              <a:rPr sz="6600" dirty="0">
                <a:solidFill>
                  <a:srgbClr val="17406C"/>
                </a:solidFill>
                <a:latin typeface="Cambria"/>
                <a:cs typeface="Cambria"/>
              </a:rPr>
              <a:t>– </a:t>
            </a:r>
            <a:r>
              <a:rPr sz="6600" spc="-70" dirty="0">
                <a:solidFill>
                  <a:srgbClr val="17406C"/>
                </a:solidFill>
                <a:latin typeface="Cambria"/>
                <a:cs typeface="Cambria"/>
              </a:rPr>
              <a:t>Non</a:t>
            </a:r>
            <a:r>
              <a:rPr sz="6600" spc="-715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spc="-85" dirty="0">
                <a:solidFill>
                  <a:srgbClr val="17406C"/>
                </a:solidFill>
                <a:latin typeface="Cambria"/>
                <a:cs typeface="Cambria"/>
              </a:rPr>
              <a:t>linear</a:t>
            </a:r>
            <a:endParaRPr sz="6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classifier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LAB: </a:t>
            </a:r>
            <a:r>
              <a:rPr spc="-105" dirty="0"/>
              <a:t>Kernel </a:t>
            </a:r>
            <a:r>
              <a:rPr spc="-5" dirty="0"/>
              <a:t>–</a:t>
            </a:r>
            <a:r>
              <a:rPr spc="-735" dirty="0"/>
              <a:t> </a:t>
            </a:r>
            <a:r>
              <a:rPr spc="-70" dirty="0"/>
              <a:t>Non </a:t>
            </a:r>
            <a:r>
              <a:rPr spc="-85" dirty="0"/>
              <a:t>linear </a:t>
            </a:r>
            <a:r>
              <a:rPr spc="-9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599438"/>
            <a:ext cx="9850120" cy="450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Dataset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users/sw_user_profile.csv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How </a:t>
            </a:r>
            <a:r>
              <a:rPr sz="2000" spc="-10" dirty="0">
                <a:latin typeface="Calibri"/>
                <a:cs typeface="Calibri"/>
              </a:rPr>
              <a:t>many </a:t>
            </a:r>
            <a:r>
              <a:rPr sz="2000" spc="-5" dirty="0">
                <a:latin typeface="Calibri"/>
                <a:cs typeface="Calibri"/>
              </a:rPr>
              <a:t>variables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there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software </a:t>
            </a:r>
            <a:r>
              <a:rPr sz="2000" spc="-5" dirty="0">
                <a:latin typeface="Calibri"/>
                <a:cs typeface="Calibri"/>
              </a:rPr>
              <a:t>user </a:t>
            </a:r>
            <a:r>
              <a:rPr sz="2000" spc="-10" dirty="0">
                <a:latin typeface="Calibri"/>
                <a:cs typeface="Calibri"/>
              </a:rPr>
              <a:t>profile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data?</a:t>
            </a:r>
            <a:endParaRPr sz="2000">
              <a:latin typeface="Calibri"/>
              <a:cs typeface="Calibri"/>
            </a:endParaRPr>
          </a:p>
          <a:p>
            <a:pPr marL="241300" marR="53340" indent="-228600">
              <a:lnSpc>
                <a:spcPts val="2160"/>
              </a:lnSpc>
              <a:spcBef>
                <a:spcPts val="509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Plot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active </a:t>
            </a:r>
            <a:r>
              <a:rPr sz="2000" spc="-10" dirty="0">
                <a:latin typeface="Calibri"/>
                <a:cs typeface="Calibri"/>
              </a:rPr>
              <a:t>users against </a:t>
            </a:r>
            <a:r>
              <a:rPr sz="2000" dirty="0">
                <a:latin typeface="Calibri"/>
                <a:cs typeface="Calibri"/>
              </a:rPr>
              <a:t>and check </a:t>
            </a:r>
            <a:r>
              <a:rPr sz="2000" spc="-5" dirty="0">
                <a:latin typeface="Calibri"/>
                <a:cs typeface="Calibri"/>
              </a:rPr>
              <a:t>weather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relation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age and </a:t>
            </a:r>
            <a:r>
              <a:rPr sz="2000" spc="-25" dirty="0">
                <a:latin typeface="Calibri"/>
                <a:cs typeface="Calibri"/>
              </a:rPr>
              <a:t>“Active” </a:t>
            </a:r>
            <a:r>
              <a:rPr sz="2000" spc="-15" dirty="0">
                <a:latin typeface="Calibri"/>
                <a:cs typeface="Calibri"/>
              </a:rPr>
              <a:t>status 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linear 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non-linear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Build an </a:t>
            </a:r>
            <a:r>
              <a:rPr sz="2000" spc="-5" dirty="0">
                <a:latin typeface="Calibri"/>
                <a:cs typeface="Calibri"/>
              </a:rPr>
              <a:t>SVM model(model-1), </a:t>
            </a:r>
            <a:r>
              <a:rPr sz="2000" spc="-20" dirty="0">
                <a:latin typeface="Calibri"/>
                <a:cs typeface="Calibri"/>
              </a:rPr>
              <a:t>make </a:t>
            </a:r>
            <a:r>
              <a:rPr sz="2000" spc="-10" dirty="0">
                <a:latin typeface="Calibri"/>
                <a:cs typeface="Calibri"/>
              </a:rPr>
              <a:t>sure </a:t>
            </a:r>
            <a:r>
              <a:rPr sz="2000" spc="-5" dirty="0">
                <a:latin typeface="Calibri"/>
                <a:cs typeface="Calibri"/>
              </a:rPr>
              <a:t>that there </a:t>
            </a:r>
            <a:r>
              <a:rPr sz="2000" dirty="0">
                <a:latin typeface="Calibri"/>
                <a:cs typeface="Calibri"/>
              </a:rPr>
              <a:t>is no </a:t>
            </a:r>
            <a:r>
              <a:rPr sz="2000" spc="-10" dirty="0">
                <a:latin typeface="Calibri"/>
                <a:cs typeface="Calibri"/>
              </a:rPr>
              <a:t>kernel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kernel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linear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model-1, </a:t>
            </a:r>
            <a:r>
              <a:rPr sz="2000" spc="-15" dirty="0">
                <a:latin typeface="Calibri"/>
                <a:cs typeface="Calibri"/>
              </a:rPr>
              <a:t>create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confusion matrix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find out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Create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new variable. </a:t>
            </a:r>
            <a:r>
              <a:rPr sz="2000" spc="-15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polynomial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kernel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509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Build an </a:t>
            </a:r>
            <a:r>
              <a:rPr sz="2000" spc="-5" dirty="0">
                <a:latin typeface="Calibri"/>
                <a:cs typeface="Calibri"/>
              </a:rPr>
              <a:t>SVM model(model-2), with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mapped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higher </a:t>
            </a:r>
            <a:r>
              <a:rPr sz="2000" spc="-5" dirty="0">
                <a:latin typeface="Calibri"/>
                <a:cs typeface="Calibri"/>
              </a:rPr>
              <a:t>dimensions. </a:t>
            </a:r>
            <a:r>
              <a:rPr sz="2000" spc="-10" dirty="0">
                <a:latin typeface="Calibri"/>
                <a:cs typeface="Calibri"/>
              </a:rPr>
              <a:t>Keep </a:t>
            </a:r>
            <a:r>
              <a:rPr sz="2000" dirty="0">
                <a:latin typeface="Calibri"/>
                <a:cs typeface="Calibri"/>
              </a:rPr>
              <a:t>the  </a:t>
            </a:r>
            <a:r>
              <a:rPr sz="2000" spc="-10" dirty="0">
                <a:latin typeface="Calibri"/>
                <a:cs typeface="Calibri"/>
              </a:rPr>
              <a:t>default kernel </a:t>
            </a:r>
            <a:r>
              <a:rPr sz="2000" dirty="0">
                <a:latin typeface="Calibri"/>
                <a:cs typeface="Calibri"/>
              </a:rPr>
              <a:t>in R as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linear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model-2, </a:t>
            </a:r>
            <a:r>
              <a:rPr sz="2000" spc="-15" dirty="0">
                <a:latin typeface="Calibri"/>
                <a:cs typeface="Calibri"/>
              </a:rPr>
              <a:t>create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confusion matrix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find out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Plot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SVM with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results.</a:t>
            </a:r>
            <a:endParaRPr sz="2000">
              <a:latin typeface="Calibri"/>
              <a:cs typeface="Calibri"/>
            </a:endParaRPr>
          </a:p>
          <a:p>
            <a:pPr marL="241300" marR="567055" indent="-228600">
              <a:lnSpc>
                <a:spcPts val="2160"/>
              </a:lnSpc>
              <a:spcBef>
                <a:spcPts val="509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With the </a:t>
            </a:r>
            <a:r>
              <a:rPr sz="2000" spc="-5" dirty="0">
                <a:latin typeface="Calibri"/>
                <a:cs typeface="Calibri"/>
              </a:rPr>
              <a:t>original </a:t>
            </a:r>
            <a:r>
              <a:rPr sz="2000" spc="-15" dirty="0">
                <a:latin typeface="Calibri"/>
                <a:cs typeface="Calibri"/>
              </a:rPr>
              <a:t>data re-cerate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model(model-3)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let </a:t>
            </a:r>
            <a:r>
              <a:rPr sz="2000" dirty="0">
                <a:latin typeface="Calibri"/>
                <a:cs typeface="Calibri"/>
              </a:rPr>
              <a:t>R choose the </a:t>
            </a:r>
            <a:r>
              <a:rPr sz="2000" spc="-10" dirty="0">
                <a:latin typeface="Calibri"/>
                <a:cs typeface="Calibri"/>
              </a:rPr>
              <a:t>default kernel  </a:t>
            </a:r>
            <a:r>
              <a:rPr sz="2000" dirty="0">
                <a:latin typeface="Calibri"/>
                <a:cs typeface="Calibri"/>
              </a:rPr>
              <a:t>function.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5" dirty="0">
                <a:latin typeface="Calibri"/>
                <a:cs typeface="Calibri"/>
              </a:rPr>
              <a:t>accuracy of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model-3?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Code: </a:t>
            </a:r>
            <a:r>
              <a:rPr spc="-105" dirty="0"/>
              <a:t>Kernel </a:t>
            </a:r>
            <a:r>
              <a:rPr spc="-5" dirty="0"/>
              <a:t>–</a:t>
            </a:r>
            <a:r>
              <a:rPr spc="-690" dirty="0"/>
              <a:t> </a:t>
            </a:r>
            <a:r>
              <a:rPr spc="-70" dirty="0"/>
              <a:t>Non </a:t>
            </a:r>
            <a:r>
              <a:rPr spc="-85" dirty="0"/>
              <a:t>linear </a:t>
            </a:r>
            <a:r>
              <a:rPr spc="-9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593341"/>
            <a:ext cx="9708515" cy="147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sw_user_profile$age_nor&lt;-(sw_user_profile$Age-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10"/>
              </a:lnSpc>
            </a:pPr>
            <a:r>
              <a:rPr sz="1400" spc="-10" dirty="0">
                <a:solidFill>
                  <a:srgbClr val="536321"/>
                </a:solidFill>
                <a:latin typeface="Courier New"/>
                <a:cs typeface="Courier New"/>
              </a:rPr>
              <a:t>mean(sw_user_profile$Age))/sd(sw_user_profile$Age)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332095" algn="l"/>
              </a:tabLst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plot(sw_user_profile$age_nor,sw_user_profile$Id,	col=as.integer(sw_user_profile$Active+1))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#Creating </a:t>
            </a:r>
            <a:r>
              <a:rPr sz="1400" spc="-10" dirty="0">
                <a:solidFill>
                  <a:srgbClr val="536321"/>
                </a:solidFill>
                <a:latin typeface="Courier New"/>
                <a:cs typeface="Courier New"/>
              </a:rPr>
              <a:t>the 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new</a:t>
            </a:r>
            <a:r>
              <a:rPr sz="1400" spc="-35" dirty="0">
                <a:solidFill>
                  <a:srgbClr val="53632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36321"/>
                </a:solidFill>
                <a:latin typeface="Courier New"/>
                <a:cs typeface="Courier New"/>
              </a:rPr>
              <a:t>variable</a:t>
            </a:r>
            <a:endParaRPr sz="1400">
              <a:latin typeface="Courier New"/>
              <a:cs typeface="Courier New"/>
            </a:endParaRPr>
          </a:p>
          <a:p>
            <a:pPr marL="12700" marR="324485">
              <a:lnSpc>
                <a:spcPct val="100000"/>
              </a:lnSpc>
              <a:tabLst>
                <a:tab pos="5013325" algn="l"/>
              </a:tabLst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sw_user_profile$new&lt;-(sw_user_profile$age_nor)^2  </a:t>
            </a:r>
            <a:r>
              <a:rPr sz="1400" spc="-10" dirty="0">
                <a:solidFill>
                  <a:srgbClr val="536321"/>
                </a:solidFill>
                <a:latin typeface="Courier New"/>
                <a:cs typeface="Courier New"/>
              </a:rPr>
              <a:t>plot(sw_user_profile$Age,sw_user_profile$new,	col=as.integer(sw_user_profile$Active+1))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7171" y="3898265"/>
            <a:ext cx="406781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kernel="linear",</a:t>
            </a:r>
            <a:r>
              <a:rPr sz="1400" spc="-15" dirty="0">
                <a:solidFill>
                  <a:srgbClr val="53632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36321"/>
                </a:solidFill>
                <a:latin typeface="Courier New"/>
                <a:cs typeface="Courier New"/>
              </a:rPr>
              <a:t>data=sw_user_profile)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3471545"/>
            <a:ext cx="4813935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80160">
              <a:lnSpc>
                <a:spcPct val="100000"/>
              </a:lnSpc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#Model </a:t>
            </a:r>
            <a:r>
              <a:rPr sz="1400" spc="-10" dirty="0">
                <a:solidFill>
                  <a:srgbClr val="536321"/>
                </a:solidFill>
                <a:latin typeface="Courier New"/>
                <a:cs typeface="Courier New"/>
              </a:rPr>
              <a:t>Building 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with new variable  library(e1071)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3843020" algn="l"/>
              </a:tabLst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svm_mo</a:t>
            </a:r>
            <a:r>
              <a:rPr sz="1400" spc="-15" dirty="0">
                <a:solidFill>
                  <a:srgbClr val="536321"/>
                </a:solidFill>
                <a:latin typeface="Courier New"/>
                <a:cs typeface="Courier New"/>
              </a:rPr>
              <a:t>d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el_</a:t>
            </a:r>
            <a:r>
              <a:rPr sz="1400" dirty="0">
                <a:solidFill>
                  <a:srgbClr val="536321"/>
                </a:solidFill>
                <a:latin typeface="Courier New"/>
                <a:cs typeface="Courier New"/>
              </a:rPr>
              <a:t>2</a:t>
            </a:r>
            <a:r>
              <a:rPr sz="1400" spc="-15" dirty="0">
                <a:solidFill>
                  <a:srgbClr val="53632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3632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536321"/>
                </a:solidFill>
                <a:latin typeface="Courier New"/>
                <a:cs typeface="Courier New"/>
              </a:rPr>
              <a:t>-</a:t>
            </a:r>
            <a:r>
              <a:rPr sz="1400" spc="-15" dirty="0">
                <a:solidFill>
                  <a:srgbClr val="5363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svm(A</a:t>
            </a:r>
            <a:r>
              <a:rPr sz="1400" spc="-20" dirty="0">
                <a:solidFill>
                  <a:srgbClr val="536321"/>
                </a:solidFill>
                <a:latin typeface="Courier New"/>
                <a:cs typeface="Courier New"/>
              </a:rPr>
              <a:t>c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tiv</a:t>
            </a:r>
            <a:r>
              <a:rPr sz="1400" spc="-20" dirty="0">
                <a:solidFill>
                  <a:srgbClr val="536321"/>
                </a:solidFill>
                <a:latin typeface="Courier New"/>
                <a:cs typeface="Courier New"/>
              </a:rPr>
              <a:t>e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~A</a:t>
            </a:r>
            <a:r>
              <a:rPr sz="1400" spc="-15" dirty="0">
                <a:solidFill>
                  <a:srgbClr val="536321"/>
                </a:solidFill>
                <a:latin typeface="Courier New"/>
                <a:cs typeface="Courier New"/>
              </a:rPr>
              <a:t>g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e+new</a:t>
            </a:r>
            <a:r>
              <a:rPr sz="1400" dirty="0">
                <a:solidFill>
                  <a:srgbClr val="536321"/>
                </a:solidFill>
                <a:latin typeface="Courier New"/>
                <a:cs typeface="Courier New"/>
              </a:rPr>
              <a:t>,	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ty</a:t>
            </a:r>
            <a:r>
              <a:rPr sz="1400" spc="-20" dirty="0">
                <a:solidFill>
                  <a:srgbClr val="536321"/>
                </a:solidFill>
                <a:latin typeface="Courier New"/>
                <a:cs typeface="Courier New"/>
              </a:rPr>
              <a:t>p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e=</a:t>
            </a:r>
            <a:r>
              <a:rPr sz="1400" spc="-15" dirty="0">
                <a:solidFill>
                  <a:srgbClr val="536321"/>
                </a:solidFill>
                <a:latin typeface="Courier New"/>
                <a:cs typeface="Courier New"/>
              </a:rPr>
              <a:t>"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C"</a:t>
            </a:r>
            <a:r>
              <a:rPr sz="1400" dirty="0">
                <a:solidFill>
                  <a:srgbClr val="536321"/>
                </a:solidFill>
                <a:latin typeface="Courier New"/>
                <a:cs typeface="Courier New"/>
              </a:rPr>
              <a:t>,  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summary(svm_model_2)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640" y="4538345"/>
            <a:ext cx="5665470" cy="152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#Confusion</a:t>
            </a:r>
            <a:r>
              <a:rPr sz="1400" spc="-90" dirty="0">
                <a:solidFill>
                  <a:srgbClr val="5363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Matrix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library(caret)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Age_predicted&lt;-predict(svm_model_2)  confusionMatrix(Age_predicted,sw_user_profile$Active)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069975">
              <a:lnSpc>
                <a:spcPct val="101400"/>
              </a:lnSpc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#Plotting </a:t>
            </a:r>
            <a:r>
              <a:rPr sz="1400" spc="-10" dirty="0">
                <a:solidFill>
                  <a:srgbClr val="536321"/>
                </a:solidFill>
                <a:latin typeface="Courier New"/>
                <a:cs typeface="Courier New"/>
              </a:rPr>
              <a:t>SVM 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Classification graph  plot(svm_model_2, sw_user_profile,new~Age</a:t>
            </a:r>
            <a:r>
              <a:rPr sz="1400" spc="-110" dirty="0">
                <a:solidFill>
                  <a:srgbClr val="53632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36321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425317"/>
            <a:ext cx="442468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100" dirty="0">
                <a:solidFill>
                  <a:srgbClr val="17406C"/>
                </a:solidFill>
                <a:latin typeface="Cambria"/>
                <a:cs typeface="Cambria"/>
              </a:rPr>
              <a:t>Introduction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Code: </a:t>
            </a:r>
            <a:r>
              <a:rPr spc="-105" dirty="0"/>
              <a:t>Kernel </a:t>
            </a:r>
            <a:r>
              <a:rPr spc="-5" dirty="0"/>
              <a:t>–</a:t>
            </a:r>
            <a:r>
              <a:rPr spc="-690" dirty="0"/>
              <a:t> </a:t>
            </a:r>
            <a:r>
              <a:rPr spc="-70" dirty="0"/>
              <a:t>Non </a:t>
            </a:r>
            <a:r>
              <a:rPr spc="-85" dirty="0"/>
              <a:t>linear </a:t>
            </a:r>
            <a:r>
              <a:rPr spc="-9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860" y="1942719"/>
            <a:ext cx="87820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functi</a:t>
            </a:r>
            <a:r>
              <a:rPr sz="1400" spc="-15" dirty="0">
                <a:solidFill>
                  <a:srgbClr val="536321"/>
                </a:solidFill>
                <a:latin typeface="Courier New"/>
                <a:cs typeface="Courier New"/>
              </a:rPr>
              <a:t>o</a:t>
            </a:r>
            <a:r>
              <a:rPr sz="1400" dirty="0">
                <a:solidFill>
                  <a:srgbClr val="536321"/>
                </a:solidFill>
                <a:latin typeface="Courier New"/>
                <a:cs typeface="Courier New"/>
              </a:rPr>
              <a:t>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451" y="2454783"/>
            <a:ext cx="226187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data=sw_user_profile)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1900047"/>
            <a:ext cx="438912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########Model Building </a:t>
            </a:r>
            <a:r>
              <a:rPr sz="1400" spc="-10" dirty="0">
                <a:solidFill>
                  <a:srgbClr val="536321"/>
                </a:solidFill>
                <a:latin typeface="Courier New"/>
                <a:cs typeface="Courier New"/>
              </a:rPr>
              <a:t>with 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radial </a:t>
            </a:r>
            <a:r>
              <a:rPr sz="1400" spc="-10" dirty="0">
                <a:solidFill>
                  <a:srgbClr val="536321"/>
                </a:solidFill>
                <a:latin typeface="Courier New"/>
                <a:cs typeface="Courier New"/>
              </a:rPr>
              <a:t>kernel  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library(e1071)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tabLst>
                <a:tab pos="3418204" algn="l"/>
              </a:tabLst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svm_mo</a:t>
            </a:r>
            <a:r>
              <a:rPr sz="1400" spc="-15" dirty="0">
                <a:solidFill>
                  <a:srgbClr val="536321"/>
                </a:solidFill>
                <a:latin typeface="Courier New"/>
                <a:cs typeface="Courier New"/>
              </a:rPr>
              <a:t>d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el_</a:t>
            </a:r>
            <a:r>
              <a:rPr sz="1400" dirty="0">
                <a:solidFill>
                  <a:srgbClr val="536321"/>
                </a:solidFill>
                <a:latin typeface="Courier New"/>
                <a:cs typeface="Courier New"/>
              </a:rPr>
              <a:t>3</a:t>
            </a:r>
            <a:r>
              <a:rPr sz="1400" spc="-15" dirty="0">
                <a:solidFill>
                  <a:srgbClr val="53632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3632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536321"/>
                </a:solidFill>
                <a:latin typeface="Courier New"/>
                <a:cs typeface="Courier New"/>
              </a:rPr>
              <a:t>-</a:t>
            </a:r>
            <a:r>
              <a:rPr sz="1400" spc="-15" dirty="0">
                <a:solidFill>
                  <a:srgbClr val="5363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svm(A</a:t>
            </a:r>
            <a:r>
              <a:rPr sz="1400" spc="-20" dirty="0">
                <a:solidFill>
                  <a:srgbClr val="536321"/>
                </a:solidFill>
                <a:latin typeface="Courier New"/>
                <a:cs typeface="Courier New"/>
              </a:rPr>
              <a:t>c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tiv</a:t>
            </a:r>
            <a:r>
              <a:rPr sz="1400" spc="-20" dirty="0">
                <a:solidFill>
                  <a:srgbClr val="536321"/>
                </a:solidFill>
                <a:latin typeface="Courier New"/>
                <a:cs typeface="Courier New"/>
              </a:rPr>
              <a:t>e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~A</a:t>
            </a:r>
            <a:r>
              <a:rPr sz="1400" spc="-15" dirty="0">
                <a:solidFill>
                  <a:srgbClr val="536321"/>
                </a:solidFill>
                <a:latin typeface="Courier New"/>
                <a:cs typeface="Courier New"/>
              </a:rPr>
              <a:t>g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e</a:t>
            </a:r>
            <a:r>
              <a:rPr sz="1400" dirty="0">
                <a:solidFill>
                  <a:srgbClr val="536321"/>
                </a:solidFill>
                <a:latin typeface="Courier New"/>
                <a:cs typeface="Courier New"/>
              </a:rPr>
              <a:t>,	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ty</a:t>
            </a:r>
            <a:r>
              <a:rPr sz="1400" spc="-20" dirty="0">
                <a:solidFill>
                  <a:srgbClr val="536321"/>
                </a:solidFill>
                <a:latin typeface="Courier New"/>
                <a:cs typeface="Courier New"/>
              </a:rPr>
              <a:t>p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e="</a:t>
            </a:r>
            <a:r>
              <a:rPr sz="1400" spc="-20" dirty="0">
                <a:solidFill>
                  <a:srgbClr val="536321"/>
                </a:solidFill>
                <a:latin typeface="Courier New"/>
                <a:cs typeface="Courier New"/>
              </a:rPr>
              <a:t>C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",  summary(svm_model_3)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640" y="3436492"/>
            <a:ext cx="5665470" cy="182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34765">
              <a:lnSpc>
                <a:spcPct val="120000"/>
              </a:lnSpc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#Confusion</a:t>
            </a:r>
            <a:r>
              <a:rPr sz="1400" spc="-85" dirty="0">
                <a:solidFill>
                  <a:srgbClr val="5363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Matrix  library(caret)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Age_predicted&lt;-predict(svm_model_3)  confusionMatrix(Age_predicted,sw_user_profile$Active)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#Plotting SVM Clasification</a:t>
            </a:r>
            <a:r>
              <a:rPr sz="1400" spc="-110" dirty="0">
                <a:solidFill>
                  <a:srgbClr val="5363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graph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solidFill>
                  <a:srgbClr val="536321"/>
                </a:solidFill>
                <a:latin typeface="Courier New"/>
                <a:cs typeface="Courier New"/>
              </a:rPr>
              <a:t>plot(svm_model_3,sw_user_profile)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Output: </a:t>
            </a:r>
            <a:r>
              <a:rPr spc="-105" dirty="0"/>
              <a:t>Kernel </a:t>
            </a:r>
            <a:r>
              <a:rPr spc="-5" dirty="0"/>
              <a:t>–</a:t>
            </a:r>
            <a:r>
              <a:rPr spc="-715" dirty="0"/>
              <a:t> </a:t>
            </a:r>
            <a:r>
              <a:rPr spc="-70" dirty="0"/>
              <a:t>Non </a:t>
            </a:r>
            <a:r>
              <a:rPr spc="-85" dirty="0"/>
              <a:t>linear </a:t>
            </a:r>
            <a:r>
              <a:rPr spc="-95" dirty="0"/>
              <a:t>classifier</a:t>
            </a:r>
          </a:p>
        </p:txBody>
      </p:sp>
      <p:sp>
        <p:nvSpPr>
          <p:cNvPr id="3" name="object 3"/>
          <p:cNvSpPr/>
          <p:nvPr/>
        </p:nvSpPr>
        <p:spPr>
          <a:xfrm>
            <a:off x="379475" y="1876044"/>
            <a:ext cx="4943856" cy="3454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5123" y="2039111"/>
            <a:ext cx="5430012" cy="3915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Output: </a:t>
            </a:r>
            <a:r>
              <a:rPr spc="-105" dirty="0"/>
              <a:t>Kernel </a:t>
            </a:r>
            <a:r>
              <a:rPr spc="-5" dirty="0"/>
              <a:t>–</a:t>
            </a:r>
            <a:r>
              <a:rPr spc="-715" dirty="0"/>
              <a:t> </a:t>
            </a:r>
            <a:r>
              <a:rPr spc="-70" dirty="0"/>
              <a:t>Non </a:t>
            </a:r>
            <a:r>
              <a:rPr spc="-85" dirty="0"/>
              <a:t>linear </a:t>
            </a:r>
            <a:r>
              <a:rPr spc="-95" dirty="0"/>
              <a:t>classifier</a:t>
            </a:r>
          </a:p>
        </p:txBody>
      </p:sp>
      <p:sp>
        <p:nvSpPr>
          <p:cNvPr id="3" name="object 3"/>
          <p:cNvSpPr/>
          <p:nvPr/>
        </p:nvSpPr>
        <p:spPr>
          <a:xfrm>
            <a:off x="262127" y="2831592"/>
            <a:ext cx="3550920" cy="2397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3047" y="2034539"/>
            <a:ext cx="4555236" cy="4223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25383" y="2642616"/>
            <a:ext cx="4081272" cy="2775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Output: </a:t>
            </a:r>
            <a:r>
              <a:rPr spc="-105" dirty="0"/>
              <a:t>Kernel </a:t>
            </a:r>
            <a:r>
              <a:rPr spc="-5" dirty="0"/>
              <a:t>–</a:t>
            </a:r>
            <a:r>
              <a:rPr spc="-715" dirty="0"/>
              <a:t> </a:t>
            </a:r>
            <a:r>
              <a:rPr spc="-70" dirty="0"/>
              <a:t>Non </a:t>
            </a:r>
            <a:r>
              <a:rPr spc="-85" dirty="0"/>
              <a:t>linear </a:t>
            </a:r>
            <a:r>
              <a:rPr spc="-95" dirty="0"/>
              <a:t>classifier</a:t>
            </a:r>
          </a:p>
        </p:txBody>
      </p:sp>
      <p:sp>
        <p:nvSpPr>
          <p:cNvPr id="3" name="object 3"/>
          <p:cNvSpPr/>
          <p:nvPr/>
        </p:nvSpPr>
        <p:spPr>
          <a:xfrm>
            <a:off x="240791" y="2284476"/>
            <a:ext cx="5591555" cy="3563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9335" y="2284476"/>
            <a:ext cx="5154167" cy="402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419477"/>
            <a:ext cx="9363075" cy="201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75" dirty="0">
                <a:solidFill>
                  <a:srgbClr val="17406C"/>
                </a:solidFill>
                <a:latin typeface="Cambria"/>
                <a:cs typeface="Cambria"/>
              </a:rPr>
              <a:t>Soft </a:t>
            </a: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Margin Classification</a:t>
            </a:r>
            <a:r>
              <a:rPr sz="6600" spc="-620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dirty="0">
                <a:solidFill>
                  <a:srgbClr val="17406C"/>
                </a:solidFill>
                <a:latin typeface="Cambria"/>
                <a:cs typeface="Cambria"/>
              </a:rPr>
              <a:t>–</a:t>
            </a:r>
            <a:endParaRPr sz="6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Noisy</a:t>
            </a:r>
            <a:r>
              <a:rPr sz="6600" spc="-285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spc="-75" dirty="0">
                <a:solidFill>
                  <a:srgbClr val="17406C"/>
                </a:solidFill>
                <a:latin typeface="Cambria"/>
                <a:cs typeface="Cambria"/>
              </a:rPr>
              <a:t>data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Noisy</a:t>
            </a:r>
            <a:r>
              <a:rPr spc="-315" dirty="0"/>
              <a:t> </a:t>
            </a:r>
            <a:r>
              <a:rPr spc="-7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5741670" cy="1837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there </a:t>
            </a:r>
            <a:r>
              <a:rPr sz="2200" spc="-5" dirty="0">
                <a:latin typeface="Calibri"/>
                <a:cs typeface="Calibri"/>
              </a:rPr>
              <a:t>is some noise in 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 marL="241300" marR="86614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id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overall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classified  </a:t>
            </a:r>
            <a:r>
              <a:rPr sz="2200" spc="-15" dirty="0">
                <a:latin typeface="Calibri"/>
                <a:cs typeface="Calibri"/>
              </a:rPr>
              <a:t>perfectly </a:t>
            </a:r>
            <a:r>
              <a:rPr sz="2200" spc="-25" dirty="0">
                <a:latin typeface="Calibri"/>
                <a:cs typeface="Calibri"/>
              </a:rPr>
              <a:t>except </a:t>
            </a:r>
            <a:r>
              <a:rPr sz="2200" spc="-30" dirty="0">
                <a:latin typeface="Calibri"/>
                <a:cs typeface="Calibri"/>
              </a:rPr>
              <a:t>few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How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find the hyperplane </a:t>
            </a:r>
            <a:r>
              <a:rPr sz="2200" spc="-5" dirty="0">
                <a:latin typeface="Calibri"/>
                <a:cs typeface="Calibri"/>
              </a:rPr>
              <a:t>when </a:t>
            </a:r>
            <a:r>
              <a:rPr sz="2200" spc="-30" dirty="0">
                <a:latin typeface="Calibri"/>
                <a:cs typeface="Calibri"/>
              </a:rPr>
              <a:t>few </a:t>
            </a:r>
            <a:r>
              <a:rPr sz="2200" spc="-10" dirty="0">
                <a:latin typeface="Calibri"/>
                <a:cs typeface="Calibri"/>
              </a:rPr>
              <a:t>points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on the </a:t>
            </a:r>
            <a:r>
              <a:rPr sz="2200" spc="-10" dirty="0">
                <a:latin typeface="Calibri"/>
                <a:cs typeface="Calibri"/>
              </a:rPr>
              <a:t>wrong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side.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75776" y="3639311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33486" y="4482"/>
                </a:lnTo>
                <a:lnTo>
                  <a:pt x="16049" y="16716"/>
                </a:lnTo>
                <a:lnTo>
                  <a:pt x="4304" y="34879"/>
                </a:lnTo>
                <a:lnTo>
                  <a:pt x="0" y="57150"/>
                </a:lnTo>
                <a:lnTo>
                  <a:pt x="4304" y="79420"/>
                </a:lnTo>
                <a:lnTo>
                  <a:pt x="16049" y="97583"/>
                </a:lnTo>
                <a:lnTo>
                  <a:pt x="33486" y="109817"/>
                </a:lnTo>
                <a:lnTo>
                  <a:pt x="54864" y="114300"/>
                </a:lnTo>
                <a:lnTo>
                  <a:pt x="76241" y="109817"/>
                </a:lnTo>
                <a:lnTo>
                  <a:pt x="93678" y="97583"/>
                </a:lnTo>
                <a:lnTo>
                  <a:pt x="105423" y="79420"/>
                </a:lnTo>
                <a:lnTo>
                  <a:pt x="109727" y="57150"/>
                </a:lnTo>
                <a:lnTo>
                  <a:pt x="105423" y="34879"/>
                </a:lnTo>
                <a:lnTo>
                  <a:pt x="93678" y="16716"/>
                </a:lnTo>
                <a:lnTo>
                  <a:pt x="76241" y="4482"/>
                </a:lnTo>
                <a:lnTo>
                  <a:pt x="548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75776" y="3639311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57150"/>
                </a:moveTo>
                <a:lnTo>
                  <a:pt x="4304" y="34879"/>
                </a:lnTo>
                <a:lnTo>
                  <a:pt x="16049" y="16716"/>
                </a:lnTo>
                <a:lnTo>
                  <a:pt x="33486" y="4482"/>
                </a:lnTo>
                <a:lnTo>
                  <a:pt x="54864" y="0"/>
                </a:lnTo>
                <a:lnTo>
                  <a:pt x="76241" y="4482"/>
                </a:lnTo>
                <a:lnTo>
                  <a:pt x="93678" y="16716"/>
                </a:lnTo>
                <a:lnTo>
                  <a:pt x="105423" y="34879"/>
                </a:lnTo>
                <a:lnTo>
                  <a:pt x="109727" y="57150"/>
                </a:lnTo>
                <a:lnTo>
                  <a:pt x="105423" y="79420"/>
                </a:lnTo>
                <a:lnTo>
                  <a:pt x="93678" y="97583"/>
                </a:lnTo>
                <a:lnTo>
                  <a:pt x="76241" y="109817"/>
                </a:lnTo>
                <a:lnTo>
                  <a:pt x="54864" y="114300"/>
                </a:lnTo>
                <a:lnTo>
                  <a:pt x="33486" y="109817"/>
                </a:lnTo>
                <a:lnTo>
                  <a:pt x="16049" y="97583"/>
                </a:lnTo>
                <a:lnTo>
                  <a:pt x="4304" y="7942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7216" y="3735323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3" y="0"/>
                </a:moveTo>
                <a:lnTo>
                  <a:pt x="33486" y="4482"/>
                </a:lnTo>
                <a:lnTo>
                  <a:pt x="16049" y="16716"/>
                </a:lnTo>
                <a:lnTo>
                  <a:pt x="4304" y="34879"/>
                </a:lnTo>
                <a:lnTo>
                  <a:pt x="0" y="57150"/>
                </a:lnTo>
                <a:lnTo>
                  <a:pt x="4304" y="79420"/>
                </a:lnTo>
                <a:lnTo>
                  <a:pt x="16049" y="97583"/>
                </a:lnTo>
                <a:lnTo>
                  <a:pt x="33486" y="109817"/>
                </a:lnTo>
                <a:lnTo>
                  <a:pt x="54863" y="114300"/>
                </a:lnTo>
                <a:lnTo>
                  <a:pt x="76241" y="109817"/>
                </a:lnTo>
                <a:lnTo>
                  <a:pt x="93678" y="97583"/>
                </a:lnTo>
                <a:lnTo>
                  <a:pt x="105423" y="79420"/>
                </a:lnTo>
                <a:lnTo>
                  <a:pt x="109727" y="57150"/>
                </a:lnTo>
                <a:lnTo>
                  <a:pt x="105423" y="34879"/>
                </a:lnTo>
                <a:lnTo>
                  <a:pt x="93678" y="16716"/>
                </a:lnTo>
                <a:lnTo>
                  <a:pt x="76241" y="4482"/>
                </a:lnTo>
                <a:lnTo>
                  <a:pt x="548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7216" y="3735323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57150"/>
                </a:moveTo>
                <a:lnTo>
                  <a:pt x="4304" y="34879"/>
                </a:lnTo>
                <a:lnTo>
                  <a:pt x="16049" y="16716"/>
                </a:lnTo>
                <a:lnTo>
                  <a:pt x="33486" y="4482"/>
                </a:lnTo>
                <a:lnTo>
                  <a:pt x="54863" y="0"/>
                </a:lnTo>
                <a:lnTo>
                  <a:pt x="76241" y="4482"/>
                </a:lnTo>
                <a:lnTo>
                  <a:pt x="93678" y="16716"/>
                </a:lnTo>
                <a:lnTo>
                  <a:pt x="105423" y="34879"/>
                </a:lnTo>
                <a:lnTo>
                  <a:pt x="109727" y="57150"/>
                </a:lnTo>
                <a:lnTo>
                  <a:pt x="105423" y="79420"/>
                </a:lnTo>
                <a:lnTo>
                  <a:pt x="93678" y="97583"/>
                </a:lnTo>
                <a:lnTo>
                  <a:pt x="76241" y="109817"/>
                </a:lnTo>
                <a:lnTo>
                  <a:pt x="54863" y="114300"/>
                </a:lnTo>
                <a:lnTo>
                  <a:pt x="33486" y="109817"/>
                </a:lnTo>
                <a:lnTo>
                  <a:pt x="16049" y="97583"/>
                </a:lnTo>
                <a:lnTo>
                  <a:pt x="4304" y="7942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58656" y="36393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33057" y="4482"/>
                </a:lnTo>
                <a:lnTo>
                  <a:pt x="15859" y="16716"/>
                </a:lnTo>
                <a:lnTo>
                  <a:pt x="4256" y="34879"/>
                </a:lnTo>
                <a:lnTo>
                  <a:pt x="0" y="57150"/>
                </a:lnTo>
                <a:lnTo>
                  <a:pt x="4256" y="79420"/>
                </a:lnTo>
                <a:lnTo>
                  <a:pt x="15859" y="97583"/>
                </a:lnTo>
                <a:lnTo>
                  <a:pt x="33057" y="109817"/>
                </a:lnTo>
                <a:lnTo>
                  <a:pt x="54101" y="114300"/>
                </a:lnTo>
                <a:lnTo>
                  <a:pt x="75146" y="109817"/>
                </a:lnTo>
                <a:lnTo>
                  <a:pt x="92344" y="97583"/>
                </a:lnTo>
                <a:lnTo>
                  <a:pt x="103947" y="79420"/>
                </a:lnTo>
                <a:lnTo>
                  <a:pt x="108203" y="57150"/>
                </a:lnTo>
                <a:lnTo>
                  <a:pt x="103947" y="34879"/>
                </a:lnTo>
                <a:lnTo>
                  <a:pt x="92344" y="16716"/>
                </a:lnTo>
                <a:lnTo>
                  <a:pt x="75146" y="4482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8656" y="36393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57150"/>
                </a:moveTo>
                <a:lnTo>
                  <a:pt x="4256" y="34879"/>
                </a:lnTo>
                <a:lnTo>
                  <a:pt x="15859" y="16716"/>
                </a:lnTo>
                <a:lnTo>
                  <a:pt x="33057" y="4482"/>
                </a:lnTo>
                <a:lnTo>
                  <a:pt x="54101" y="0"/>
                </a:lnTo>
                <a:lnTo>
                  <a:pt x="75146" y="4482"/>
                </a:lnTo>
                <a:lnTo>
                  <a:pt x="92344" y="16716"/>
                </a:lnTo>
                <a:lnTo>
                  <a:pt x="103947" y="34879"/>
                </a:lnTo>
                <a:lnTo>
                  <a:pt x="108203" y="57150"/>
                </a:lnTo>
                <a:lnTo>
                  <a:pt x="103947" y="79420"/>
                </a:lnTo>
                <a:lnTo>
                  <a:pt x="92344" y="97583"/>
                </a:lnTo>
                <a:lnTo>
                  <a:pt x="75146" y="109817"/>
                </a:lnTo>
                <a:lnTo>
                  <a:pt x="54101" y="114300"/>
                </a:lnTo>
                <a:lnTo>
                  <a:pt x="33057" y="109817"/>
                </a:lnTo>
                <a:lnTo>
                  <a:pt x="15859" y="97583"/>
                </a:lnTo>
                <a:lnTo>
                  <a:pt x="4256" y="79420"/>
                </a:lnTo>
                <a:lnTo>
                  <a:pt x="0" y="5715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58656" y="3450335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29">
                <a:moveTo>
                  <a:pt x="54101" y="0"/>
                </a:moveTo>
                <a:lnTo>
                  <a:pt x="33057" y="4435"/>
                </a:lnTo>
                <a:lnTo>
                  <a:pt x="15859" y="16525"/>
                </a:lnTo>
                <a:lnTo>
                  <a:pt x="4256" y="34450"/>
                </a:lnTo>
                <a:lnTo>
                  <a:pt x="0" y="56387"/>
                </a:lnTo>
                <a:lnTo>
                  <a:pt x="4256" y="78325"/>
                </a:lnTo>
                <a:lnTo>
                  <a:pt x="15859" y="96250"/>
                </a:lnTo>
                <a:lnTo>
                  <a:pt x="33057" y="108340"/>
                </a:lnTo>
                <a:lnTo>
                  <a:pt x="54101" y="112775"/>
                </a:lnTo>
                <a:lnTo>
                  <a:pt x="75146" y="108340"/>
                </a:lnTo>
                <a:lnTo>
                  <a:pt x="92344" y="96250"/>
                </a:lnTo>
                <a:lnTo>
                  <a:pt x="103947" y="78325"/>
                </a:lnTo>
                <a:lnTo>
                  <a:pt x="108203" y="56387"/>
                </a:lnTo>
                <a:lnTo>
                  <a:pt x="103947" y="34450"/>
                </a:lnTo>
                <a:lnTo>
                  <a:pt x="92344" y="16525"/>
                </a:lnTo>
                <a:lnTo>
                  <a:pt x="75146" y="4435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58656" y="3450335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29">
                <a:moveTo>
                  <a:pt x="0" y="56387"/>
                </a:moveTo>
                <a:lnTo>
                  <a:pt x="4256" y="34450"/>
                </a:lnTo>
                <a:lnTo>
                  <a:pt x="15859" y="16525"/>
                </a:lnTo>
                <a:lnTo>
                  <a:pt x="33057" y="4435"/>
                </a:lnTo>
                <a:lnTo>
                  <a:pt x="54101" y="0"/>
                </a:lnTo>
                <a:lnTo>
                  <a:pt x="75146" y="4435"/>
                </a:lnTo>
                <a:lnTo>
                  <a:pt x="92344" y="16525"/>
                </a:lnTo>
                <a:lnTo>
                  <a:pt x="103947" y="34450"/>
                </a:lnTo>
                <a:lnTo>
                  <a:pt x="108203" y="56387"/>
                </a:lnTo>
                <a:lnTo>
                  <a:pt x="103947" y="78325"/>
                </a:lnTo>
                <a:lnTo>
                  <a:pt x="92344" y="96250"/>
                </a:lnTo>
                <a:lnTo>
                  <a:pt x="75146" y="108340"/>
                </a:lnTo>
                <a:lnTo>
                  <a:pt x="54101" y="112775"/>
                </a:lnTo>
                <a:lnTo>
                  <a:pt x="33057" y="108340"/>
                </a:lnTo>
                <a:lnTo>
                  <a:pt x="15859" y="96250"/>
                </a:lnTo>
                <a:lnTo>
                  <a:pt x="4256" y="78325"/>
                </a:lnTo>
                <a:lnTo>
                  <a:pt x="0" y="563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8571" y="3163823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3" y="0"/>
                </a:moveTo>
                <a:lnTo>
                  <a:pt x="33486" y="4482"/>
                </a:lnTo>
                <a:lnTo>
                  <a:pt x="16049" y="16716"/>
                </a:lnTo>
                <a:lnTo>
                  <a:pt x="4304" y="34879"/>
                </a:lnTo>
                <a:lnTo>
                  <a:pt x="0" y="57150"/>
                </a:lnTo>
                <a:lnTo>
                  <a:pt x="4304" y="79420"/>
                </a:lnTo>
                <a:lnTo>
                  <a:pt x="16049" y="97583"/>
                </a:lnTo>
                <a:lnTo>
                  <a:pt x="33486" y="109817"/>
                </a:lnTo>
                <a:lnTo>
                  <a:pt x="54863" y="114300"/>
                </a:lnTo>
                <a:lnTo>
                  <a:pt x="76241" y="109817"/>
                </a:lnTo>
                <a:lnTo>
                  <a:pt x="93678" y="97583"/>
                </a:lnTo>
                <a:lnTo>
                  <a:pt x="105423" y="79420"/>
                </a:lnTo>
                <a:lnTo>
                  <a:pt x="109727" y="57150"/>
                </a:lnTo>
                <a:lnTo>
                  <a:pt x="105423" y="34879"/>
                </a:lnTo>
                <a:lnTo>
                  <a:pt x="93678" y="16716"/>
                </a:lnTo>
                <a:lnTo>
                  <a:pt x="76241" y="4482"/>
                </a:lnTo>
                <a:lnTo>
                  <a:pt x="548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8571" y="3163823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57150"/>
                </a:moveTo>
                <a:lnTo>
                  <a:pt x="4304" y="34879"/>
                </a:lnTo>
                <a:lnTo>
                  <a:pt x="16049" y="16716"/>
                </a:lnTo>
                <a:lnTo>
                  <a:pt x="33486" y="4482"/>
                </a:lnTo>
                <a:lnTo>
                  <a:pt x="54863" y="0"/>
                </a:lnTo>
                <a:lnTo>
                  <a:pt x="76241" y="4482"/>
                </a:lnTo>
                <a:lnTo>
                  <a:pt x="93678" y="16716"/>
                </a:lnTo>
                <a:lnTo>
                  <a:pt x="105423" y="34879"/>
                </a:lnTo>
                <a:lnTo>
                  <a:pt x="109727" y="57150"/>
                </a:lnTo>
                <a:lnTo>
                  <a:pt x="105423" y="79420"/>
                </a:lnTo>
                <a:lnTo>
                  <a:pt x="93678" y="97583"/>
                </a:lnTo>
                <a:lnTo>
                  <a:pt x="76241" y="109817"/>
                </a:lnTo>
                <a:lnTo>
                  <a:pt x="54863" y="114300"/>
                </a:lnTo>
                <a:lnTo>
                  <a:pt x="33486" y="109817"/>
                </a:lnTo>
                <a:lnTo>
                  <a:pt x="16049" y="97583"/>
                </a:lnTo>
                <a:lnTo>
                  <a:pt x="4304" y="7942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91625" y="3103626"/>
            <a:ext cx="1111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40011" y="3592067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2" y="0"/>
                </a:moveTo>
                <a:lnTo>
                  <a:pt x="33057" y="4482"/>
                </a:lnTo>
                <a:lnTo>
                  <a:pt x="15859" y="16716"/>
                </a:lnTo>
                <a:lnTo>
                  <a:pt x="4256" y="34879"/>
                </a:lnTo>
                <a:lnTo>
                  <a:pt x="0" y="57150"/>
                </a:lnTo>
                <a:lnTo>
                  <a:pt x="4256" y="79420"/>
                </a:lnTo>
                <a:lnTo>
                  <a:pt x="15859" y="97583"/>
                </a:lnTo>
                <a:lnTo>
                  <a:pt x="33057" y="109817"/>
                </a:lnTo>
                <a:lnTo>
                  <a:pt x="54102" y="114300"/>
                </a:lnTo>
                <a:lnTo>
                  <a:pt x="75146" y="109817"/>
                </a:lnTo>
                <a:lnTo>
                  <a:pt x="92344" y="97583"/>
                </a:lnTo>
                <a:lnTo>
                  <a:pt x="103947" y="79420"/>
                </a:lnTo>
                <a:lnTo>
                  <a:pt x="108204" y="57150"/>
                </a:lnTo>
                <a:lnTo>
                  <a:pt x="103947" y="34879"/>
                </a:lnTo>
                <a:lnTo>
                  <a:pt x="92344" y="16716"/>
                </a:lnTo>
                <a:lnTo>
                  <a:pt x="75146" y="4482"/>
                </a:lnTo>
                <a:lnTo>
                  <a:pt x="541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40011" y="3592067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57150"/>
                </a:moveTo>
                <a:lnTo>
                  <a:pt x="4256" y="34879"/>
                </a:lnTo>
                <a:lnTo>
                  <a:pt x="15859" y="16716"/>
                </a:lnTo>
                <a:lnTo>
                  <a:pt x="33057" y="4482"/>
                </a:lnTo>
                <a:lnTo>
                  <a:pt x="54102" y="0"/>
                </a:lnTo>
                <a:lnTo>
                  <a:pt x="75146" y="4482"/>
                </a:lnTo>
                <a:lnTo>
                  <a:pt x="92344" y="16716"/>
                </a:lnTo>
                <a:lnTo>
                  <a:pt x="103947" y="34879"/>
                </a:lnTo>
                <a:lnTo>
                  <a:pt x="108204" y="57150"/>
                </a:lnTo>
                <a:lnTo>
                  <a:pt x="103947" y="79420"/>
                </a:lnTo>
                <a:lnTo>
                  <a:pt x="92344" y="97583"/>
                </a:lnTo>
                <a:lnTo>
                  <a:pt x="75146" y="109817"/>
                </a:lnTo>
                <a:lnTo>
                  <a:pt x="54102" y="114300"/>
                </a:lnTo>
                <a:lnTo>
                  <a:pt x="33057" y="109817"/>
                </a:lnTo>
                <a:lnTo>
                  <a:pt x="15859" y="97583"/>
                </a:lnTo>
                <a:lnTo>
                  <a:pt x="4256" y="7942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82430" y="3549650"/>
            <a:ext cx="1060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102595" y="2737104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30">
                <a:moveTo>
                  <a:pt x="54101" y="0"/>
                </a:moveTo>
                <a:lnTo>
                  <a:pt x="0" y="112775"/>
                </a:lnTo>
                <a:lnTo>
                  <a:pt x="108203" y="112775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02595" y="2737104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30">
                <a:moveTo>
                  <a:pt x="0" y="112775"/>
                </a:moveTo>
                <a:lnTo>
                  <a:pt x="54101" y="0"/>
                </a:lnTo>
                <a:lnTo>
                  <a:pt x="108203" y="112775"/>
                </a:lnTo>
                <a:lnTo>
                  <a:pt x="0" y="11277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92511" y="2831592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0" y="114300"/>
                </a:lnTo>
                <a:lnTo>
                  <a:pt x="109728" y="114300"/>
                </a:lnTo>
                <a:lnTo>
                  <a:pt x="548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92511" y="2831592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4" y="0"/>
                </a:lnTo>
                <a:lnTo>
                  <a:pt x="109728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283952" y="2926079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0" y="114300"/>
                </a:lnTo>
                <a:lnTo>
                  <a:pt x="108203" y="11430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83952" y="2926079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1" y="0"/>
                </a:lnTo>
                <a:lnTo>
                  <a:pt x="108203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75392" y="3022092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0" y="114300"/>
                </a:lnTo>
                <a:lnTo>
                  <a:pt x="108203" y="11430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75392" y="3022092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1" y="0"/>
                </a:lnTo>
                <a:lnTo>
                  <a:pt x="108203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75392" y="2784348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0" y="114300"/>
                </a:lnTo>
                <a:lnTo>
                  <a:pt x="108203" y="11430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75392" y="2784348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1" y="0"/>
                </a:lnTo>
                <a:lnTo>
                  <a:pt x="108203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38231" y="3116579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0" y="114300"/>
                </a:lnTo>
                <a:lnTo>
                  <a:pt x="109727" y="114300"/>
                </a:lnTo>
                <a:lnTo>
                  <a:pt x="548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38231" y="3116579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4" y="0"/>
                </a:lnTo>
                <a:lnTo>
                  <a:pt x="109727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235565" y="3084829"/>
            <a:ext cx="1193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65307" y="2926079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0" y="114300"/>
                </a:lnTo>
                <a:lnTo>
                  <a:pt x="109727" y="114300"/>
                </a:lnTo>
                <a:lnTo>
                  <a:pt x="548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65307" y="2926079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4" y="0"/>
                </a:lnTo>
                <a:lnTo>
                  <a:pt x="109727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56876" y="2974848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30">
                <a:moveTo>
                  <a:pt x="54101" y="0"/>
                </a:moveTo>
                <a:lnTo>
                  <a:pt x="0" y="112775"/>
                </a:lnTo>
                <a:lnTo>
                  <a:pt x="108203" y="112775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56876" y="2974848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30">
                <a:moveTo>
                  <a:pt x="0" y="112775"/>
                </a:moveTo>
                <a:lnTo>
                  <a:pt x="54101" y="0"/>
                </a:lnTo>
                <a:lnTo>
                  <a:pt x="108203" y="112775"/>
                </a:lnTo>
                <a:lnTo>
                  <a:pt x="0" y="11277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063098" y="2942082"/>
            <a:ext cx="10096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058656" y="38298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33057" y="4482"/>
                </a:lnTo>
                <a:lnTo>
                  <a:pt x="15859" y="16716"/>
                </a:lnTo>
                <a:lnTo>
                  <a:pt x="4256" y="34879"/>
                </a:lnTo>
                <a:lnTo>
                  <a:pt x="0" y="57150"/>
                </a:lnTo>
                <a:lnTo>
                  <a:pt x="4256" y="79420"/>
                </a:lnTo>
                <a:lnTo>
                  <a:pt x="15859" y="97583"/>
                </a:lnTo>
                <a:lnTo>
                  <a:pt x="33057" y="109817"/>
                </a:lnTo>
                <a:lnTo>
                  <a:pt x="54101" y="114300"/>
                </a:lnTo>
                <a:lnTo>
                  <a:pt x="75146" y="109817"/>
                </a:lnTo>
                <a:lnTo>
                  <a:pt x="92344" y="97583"/>
                </a:lnTo>
                <a:lnTo>
                  <a:pt x="103947" y="79420"/>
                </a:lnTo>
                <a:lnTo>
                  <a:pt x="108203" y="57150"/>
                </a:lnTo>
                <a:lnTo>
                  <a:pt x="103947" y="34879"/>
                </a:lnTo>
                <a:lnTo>
                  <a:pt x="92344" y="16716"/>
                </a:lnTo>
                <a:lnTo>
                  <a:pt x="75146" y="4482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58656" y="38298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57150"/>
                </a:moveTo>
                <a:lnTo>
                  <a:pt x="4256" y="34879"/>
                </a:lnTo>
                <a:lnTo>
                  <a:pt x="15859" y="16716"/>
                </a:lnTo>
                <a:lnTo>
                  <a:pt x="33057" y="4482"/>
                </a:lnTo>
                <a:lnTo>
                  <a:pt x="54101" y="0"/>
                </a:lnTo>
                <a:lnTo>
                  <a:pt x="75146" y="4482"/>
                </a:lnTo>
                <a:lnTo>
                  <a:pt x="92344" y="16716"/>
                </a:lnTo>
                <a:lnTo>
                  <a:pt x="103947" y="34879"/>
                </a:lnTo>
                <a:lnTo>
                  <a:pt x="108203" y="57150"/>
                </a:lnTo>
                <a:lnTo>
                  <a:pt x="103947" y="79420"/>
                </a:lnTo>
                <a:lnTo>
                  <a:pt x="92344" y="97583"/>
                </a:lnTo>
                <a:lnTo>
                  <a:pt x="75146" y="109817"/>
                </a:lnTo>
                <a:lnTo>
                  <a:pt x="54101" y="114300"/>
                </a:lnTo>
                <a:lnTo>
                  <a:pt x="33057" y="109817"/>
                </a:lnTo>
                <a:lnTo>
                  <a:pt x="15859" y="97583"/>
                </a:lnTo>
                <a:lnTo>
                  <a:pt x="4256" y="79420"/>
                </a:lnTo>
                <a:lnTo>
                  <a:pt x="0" y="5715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75776" y="3401567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33486" y="4482"/>
                </a:lnTo>
                <a:lnTo>
                  <a:pt x="16049" y="16716"/>
                </a:lnTo>
                <a:lnTo>
                  <a:pt x="4304" y="34879"/>
                </a:lnTo>
                <a:lnTo>
                  <a:pt x="0" y="57150"/>
                </a:lnTo>
                <a:lnTo>
                  <a:pt x="4304" y="79420"/>
                </a:lnTo>
                <a:lnTo>
                  <a:pt x="16049" y="97583"/>
                </a:lnTo>
                <a:lnTo>
                  <a:pt x="33486" y="109817"/>
                </a:lnTo>
                <a:lnTo>
                  <a:pt x="54864" y="114300"/>
                </a:lnTo>
                <a:lnTo>
                  <a:pt x="76241" y="109817"/>
                </a:lnTo>
                <a:lnTo>
                  <a:pt x="93678" y="97583"/>
                </a:lnTo>
                <a:lnTo>
                  <a:pt x="105423" y="79420"/>
                </a:lnTo>
                <a:lnTo>
                  <a:pt x="109727" y="57150"/>
                </a:lnTo>
                <a:lnTo>
                  <a:pt x="105423" y="34879"/>
                </a:lnTo>
                <a:lnTo>
                  <a:pt x="93678" y="16716"/>
                </a:lnTo>
                <a:lnTo>
                  <a:pt x="76241" y="4482"/>
                </a:lnTo>
                <a:lnTo>
                  <a:pt x="548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75776" y="3401567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57150"/>
                </a:moveTo>
                <a:lnTo>
                  <a:pt x="4304" y="34879"/>
                </a:lnTo>
                <a:lnTo>
                  <a:pt x="16049" y="16716"/>
                </a:lnTo>
                <a:lnTo>
                  <a:pt x="33486" y="4482"/>
                </a:lnTo>
                <a:lnTo>
                  <a:pt x="54864" y="0"/>
                </a:lnTo>
                <a:lnTo>
                  <a:pt x="76241" y="4482"/>
                </a:lnTo>
                <a:lnTo>
                  <a:pt x="93678" y="16716"/>
                </a:lnTo>
                <a:lnTo>
                  <a:pt x="105423" y="34879"/>
                </a:lnTo>
                <a:lnTo>
                  <a:pt x="109727" y="57150"/>
                </a:lnTo>
                <a:lnTo>
                  <a:pt x="105423" y="79420"/>
                </a:lnTo>
                <a:lnTo>
                  <a:pt x="93678" y="97583"/>
                </a:lnTo>
                <a:lnTo>
                  <a:pt x="76241" y="109817"/>
                </a:lnTo>
                <a:lnTo>
                  <a:pt x="54864" y="114300"/>
                </a:lnTo>
                <a:lnTo>
                  <a:pt x="33486" y="109817"/>
                </a:lnTo>
                <a:lnTo>
                  <a:pt x="16049" y="97583"/>
                </a:lnTo>
                <a:lnTo>
                  <a:pt x="4304" y="7942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65307" y="2356104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0" y="114300"/>
                </a:lnTo>
                <a:lnTo>
                  <a:pt x="109727" y="114300"/>
                </a:lnTo>
                <a:lnTo>
                  <a:pt x="548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465307" y="2356104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4" y="0"/>
                </a:lnTo>
                <a:lnTo>
                  <a:pt x="109727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646664" y="2831592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3" y="0"/>
                </a:moveTo>
                <a:lnTo>
                  <a:pt x="0" y="114300"/>
                </a:lnTo>
                <a:lnTo>
                  <a:pt x="109727" y="114300"/>
                </a:lnTo>
                <a:lnTo>
                  <a:pt x="548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46664" y="2831592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3" y="0"/>
                </a:lnTo>
                <a:lnTo>
                  <a:pt x="109727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83952" y="2593848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0" y="114300"/>
                </a:lnTo>
                <a:lnTo>
                  <a:pt x="108203" y="11430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83952" y="2593848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1" y="0"/>
                </a:lnTo>
                <a:lnTo>
                  <a:pt x="108203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915781" y="4638675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40168" y="4428871"/>
            <a:ext cx="4228465" cy="76200"/>
          </a:xfrm>
          <a:custGeom>
            <a:avLst/>
            <a:gdLst/>
            <a:ahLst/>
            <a:cxnLst/>
            <a:rect l="l" t="t" r="r" b="b"/>
            <a:pathLst>
              <a:path w="4228465" h="76200">
                <a:moveTo>
                  <a:pt x="4215956" y="31749"/>
                </a:moveTo>
                <a:lnTo>
                  <a:pt x="4164964" y="31749"/>
                </a:lnTo>
                <a:lnTo>
                  <a:pt x="4164964" y="44449"/>
                </a:lnTo>
                <a:lnTo>
                  <a:pt x="4152212" y="44466"/>
                </a:lnTo>
                <a:lnTo>
                  <a:pt x="4152264" y="76199"/>
                </a:lnTo>
                <a:lnTo>
                  <a:pt x="4228464" y="37972"/>
                </a:lnTo>
                <a:lnTo>
                  <a:pt x="4215956" y="31749"/>
                </a:lnTo>
                <a:close/>
              </a:path>
              <a:path w="4228465" h="76200">
                <a:moveTo>
                  <a:pt x="4152190" y="31766"/>
                </a:moveTo>
                <a:lnTo>
                  <a:pt x="0" y="37210"/>
                </a:lnTo>
                <a:lnTo>
                  <a:pt x="0" y="49910"/>
                </a:lnTo>
                <a:lnTo>
                  <a:pt x="4152212" y="44466"/>
                </a:lnTo>
                <a:lnTo>
                  <a:pt x="4152190" y="31766"/>
                </a:lnTo>
                <a:close/>
              </a:path>
              <a:path w="4228465" h="76200">
                <a:moveTo>
                  <a:pt x="4164964" y="31749"/>
                </a:moveTo>
                <a:lnTo>
                  <a:pt x="4152190" y="31766"/>
                </a:lnTo>
                <a:lnTo>
                  <a:pt x="4152212" y="44466"/>
                </a:lnTo>
                <a:lnTo>
                  <a:pt x="4164964" y="44449"/>
                </a:lnTo>
                <a:lnTo>
                  <a:pt x="4164964" y="31749"/>
                </a:lnTo>
                <a:close/>
              </a:path>
              <a:path w="4228465" h="76200">
                <a:moveTo>
                  <a:pt x="4152137" y="0"/>
                </a:moveTo>
                <a:lnTo>
                  <a:pt x="4152190" y="31766"/>
                </a:lnTo>
                <a:lnTo>
                  <a:pt x="4215956" y="31749"/>
                </a:lnTo>
                <a:lnTo>
                  <a:pt x="4152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72756" y="1857755"/>
            <a:ext cx="76200" cy="2842260"/>
          </a:xfrm>
          <a:custGeom>
            <a:avLst/>
            <a:gdLst/>
            <a:ahLst/>
            <a:cxnLst/>
            <a:rect l="l" t="t" r="r" b="b"/>
            <a:pathLst>
              <a:path w="76200" h="2842260">
                <a:moveTo>
                  <a:pt x="44450" y="63500"/>
                </a:moveTo>
                <a:lnTo>
                  <a:pt x="31750" y="63500"/>
                </a:lnTo>
                <a:lnTo>
                  <a:pt x="31750" y="2842006"/>
                </a:lnTo>
                <a:lnTo>
                  <a:pt x="44450" y="2842006"/>
                </a:lnTo>
                <a:lnTo>
                  <a:pt x="44450" y="63500"/>
                </a:lnTo>
                <a:close/>
              </a:path>
              <a:path w="76200" h="284226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84226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236332" y="2459354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95359" y="36774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33057" y="4482"/>
                </a:lnTo>
                <a:lnTo>
                  <a:pt x="15859" y="16716"/>
                </a:lnTo>
                <a:lnTo>
                  <a:pt x="4256" y="34879"/>
                </a:lnTo>
                <a:lnTo>
                  <a:pt x="0" y="57150"/>
                </a:lnTo>
                <a:lnTo>
                  <a:pt x="4256" y="79420"/>
                </a:lnTo>
                <a:lnTo>
                  <a:pt x="15859" y="97583"/>
                </a:lnTo>
                <a:lnTo>
                  <a:pt x="33057" y="109817"/>
                </a:lnTo>
                <a:lnTo>
                  <a:pt x="54101" y="114300"/>
                </a:lnTo>
                <a:lnTo>
                  <a:pt x="75146" y="109817"/>
                </a:lnTo>
                <a:lnTo>
                  <a:pt x="92344" y="97583"/>
                </a:lnTo>
                <a:lnTo>
                  <a:pt x="103947" y="79420"/>
                </a:lnTo>
                <a:lnTo>
                  <a:pt x="108204" y="57150"/>
                </a:lnTo>
                <a:lnTo>
                  <a:pt x="103947" y="34879"/>
                </a:lnTo>
                <a:lnTo>
                  <a:pt x="92344" y="16716"/>
                </a:lnTo>
                <a:lnTo>
                  <a:pt x="75146" y="4482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95359" y="36774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57150"/>
                </a:moveTo>
                <a:lnTo>
                  <a:pt x="4256" y="34879"/>
                </a:lnTo>
                <a:lnTo>
                  <a:pt x="15859" y="16716"/>
                </a:lnTo>
                <a:lnTo>
                  <a:pt x="33057" y="4482"/>
                </a:lnTo>
                <a:lnTo>
                  <a:pt x="54101" y="0"/>
                </a:lnTo>
                <a:lnTo>
                  <a:pt x="75146" y="4482"/>
                </a:lnTo>
                <a:lnTo>
                  <a:pt x="92344" y="16716"/>
                </a:lnTo>
                <a:lnTo>
                  <a:pt x="103947" y="34879"/>
                </a:lnTo>
                <a:lnTo>
                  <a:pt x="108204" y="57150"/>
                </a:lnTo>
                <a:lnTo>
                  <a:pt x="103947" y="79420"/>
                </a:lnTo>
                <a:lnTo>
                  <a:pt x="92344" y="97583"/>
                </a:lnTo>
                <a:lnTo>
                  <a:pt x="75146" y="109817"/>
                </a:lnTo>
                <a:lnTo>
                  <a:pt x="54101" y="114300"/>
                </a:lnTo>
                <a:lnTo>
                  <a:pt x="33057" y="109817"/>
                </a:lnTo>
                <a:lnTo>
                  <a:pt x="15859" y="97583"/>
                </a:lnTo>
                <a:lnTo>
                  <a:pt x="4256" y="79420"/>
                </a:lnTo>
                <a:lnTo>
                  <a:pt x="0" y="5715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85276" y="3771900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33486" y="4482"/>
                </a:lnTo>
                <a:lnTo>
                  <a:pt x="16049" y="16716"/>
                </a:lnTo>
                <a:lnTo>
                  <a:pt x="4304" y="34879"/>
                </a:lnTo>
                <a:lnTo>
                  <a:pt x="0" y="57150"/>
                </a:lnTo>
                <a:lnTo>
                  <a:pt x="4304" y="79420"/>
                </a:lnTo>
                <a:lnTo>
                  <a:pt x="16049" y="97583"/>
                </a:lnTo>
                <a:lnTo>
                  <a:pt x="33486" y="109817"/>
                </a:lnTo>
                <a:lnTo>
                  <a:pt x="54864" y="114300"/>
                </a:lnTo>
                <a:lnTo>
                  <a:pt x="76241" y="109817"/>
                </a:lnTo>
                <a:lnTo>
                  <a:pt x="93678" y="97583"/>
                </a:lnTo>
                <a:lnTo>
                  <a:pt x="105423" y="79420"/>
                </a:lnTo>
                <a:lnTo>
                  <a:pt x="109727" y="57150"/>
                </a:lnTo>
                <a:lnTo>
                  <a:pt x="105423" y="34879"/>
                </a:lnTo>
                <a:lnTo>
                  <a:pt x="93678" y="16716"/>
                </a:lnTo>
                <a:lnTo>
                  <a:pt x="76241" y="4482"/>
                </a:lnTo>
                <a:lnTo>
                  <a:pt x="548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85276" y="3771900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57150"/>
                </a:moveTo>
                <a:lnTo>
                  <a:pt x="4304" y="34879"/>
                </a:lnTo>
                <a:lnTo>
                  <a:pt x="16049" y="16716"/>
                </a:lnTo>
                <a:lnTo>
                  <a:pt x="33486" y="4482"/>
                </a:lnTo>
                <a:lnTo>
                  <a:pt x="54864" y="0"/>
                </a:lnTo>
                <a:lnTo>
                  <a:pt x="76241" y="4482"/>
                </a:lnTo>
                <a:lnTo>
                  <a:pt x="93678" y="16716"/>
                </a:lnTo>
                <a:lnTo>
                  <a:pt x="105423" y="34879"/>
                </a:lnTo>
                <a:lnTo>
                  <a:pt x="109727" y="57150"/>
                </a:lnTo>
                <a:lnTo>
                  <a:pt x="105423" y="79420"/>
                </a:lnTo>
                <a:lnTo>
                  <a:pt x="93678" y="97583"/>
                </a:lnTo>
                <a:lnTo>
                  <a:pt x="76241" y="109817"/>
                </a:lnTo>
                <a:lnTo>
                  <a:pt x="54864" y="114300"/>
                </a:lnTo>
                <a:lnTo>
                  <a:pt x="33486" y="109817"/>
                </a:lnTo>
                <a:lnTo>
                  <a:pt x="16049" y="97583"/>
                </a:lnTo>
                <a:lnTo>
                  <a:pt x="4304" y="7942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76716" y="34869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33057" y="4482"/>
                </a:lnTo>
                <a:lnTo>
                  <a:pt x="15859" y="16716"/>
                </a:lnTo>
                <a:lnTo>
                  <a:pt x="4256" y="34879"/>
                </a:lnTo>
                <a:lnTo>
                  <a:pt x="0" y="57150"/>
                </a:lnTo>
                <a:lnTo>
                  <a:pt x="4256" y="79420"/>
                </a:lnTo>
                <a:lnTo>
                  <a:pt x="15859" y="97583"/>
                </a:lnTo>
                <a:lnTo>
                  <a:pt x="33057" y="109817"/>
                </a:lnTo>
                <a:lnTo>
                  <a:pt x="54101" y="114300"/>
                </a:lnTo>
                <a:lnTo>
                  <a:pt x="75146" y="109817"/>
                </a:lnTo>
                <a:lnTo>
                  <a:pt x="92344" y="97583"/>
                </a:lnTo>
                <a:lnTo>
                  <a:pt x="103947" y="79420"/>
                </a:lnTo>
                <a:lnTo>
                  <a:pt x="108203" y="57150"/>
                </a:lnTo>
                <a:lnTo>
                  <a:pt x="103947" y="34879"/>
                </a:lnTo>
                <a:lnTo>
                  <a:pt x="92344" y="16716"/>
                </a:lnTo>
                <a:lnTo>
                  <a:pt x="75146" y="4482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76716" y="34869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57150"/>
                </a:moveTo>
                <a:lnTo>
                  <a:pt x="4256" y="34879"/>
                </a:lnTo>
                <a:lnTo>
                  <a:pt x="15859" y="16716"/>
                </a:lnTo>
                <a:lnTo>
                  <a:pt x="33057" y="4482"/>
                </a:lnTo>
                <a:lnTo>
                  <a:pt x="54101" y="0"/>
                </a:lnTo>
                <a:lnTo>
                  <a:pt x="75146" y="4482"/>
                </a:lnTo>
                <a:lnTo>
                  <a:pt x="92344" y="16716"/>
                </a:lnTo>
                <a:lnTo>
                  <a:pt x="103947" y="34879"/>
                </a:lnTo>
                <a:lnTo>
                  <a:pt x="108203" y="57150"/>
                </a:lnTo>
                <a:lnTo>
                  <a:pt x="103947" y="79420"/>
                </a:lnTo>
                <a:lnTo>
                  <a:pt x="92344" y="97583"/>
                </a:lnTo>
                <a:lnTo>
                  <a:pt x="75146" y="109817"/>
                </a:lnTo>
                <a:lnTo>
                  <a:pt x="54101" y="114300"/>
                </a:lnTo>
                <a:lnTo>
                  <a:pt x="33057" y="109817"/>
                </a:lnTo>
                <a:lnTo>
                  <a:pt x="15859" y="97583"/>
                </a:lnTo>
                <a:lnTo>
                  <a:pt x="4256" y="79420"/>
                </a:lnTo>
                <a:lnTo>
                  <a:pt x="0" y="5715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76716" y="3867911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29">
                <a:moveTo>
                  <a:pt x="54101" y="0"/>
                </a:moveTo>
                <a:lnTo>
                  <a:pt x="33057" y="4435"/>
                </a:lnTo>
                <a:lnTo>
                  <a:pt x="15859" y="16525"/>
                </a:lnTo>
                <a:lnTo>
                  <a:pt x="4256" y="34450"/>
                </a:lnTo>
                <a:lnTo>
                  <a:pt x="0" y="56387"/>
                </a:lnTo>
                <a:lnTo>
                  <a:pt x="4256" y="78325"/>
                </a:lnTo>
                <a:lnTo>
                  <a:pt x="15859" y="96250"/>
                </a:lnTo>
                <a:lnTo>
                  <a:pt x="33057" y="108340"/>
                </a:lnTo>
                <a:lnTo>
                  <a:pt x="54101" y="112775"/>
                </a:lnTo>
                <a:lnTo>
                  <a:pt x="75146" y="108340"/>
                </a:lnTo>
                <a:lnTo>
                  <a:pt x="92344" y="96250"/>
                </a:lnTo>
                <a:lnTo>
                  <a:pt x="103947" y="78325"/>
                </a:lnTo>
                <a:lnTo>
                  <a:pt x="108203" y="56387"/>
                </a:lnTo>
                <a:lnTo>
                  <a:pt x="103947" y="34450"/>
                </a:lnTo>
                <a:lnTo>
                  <a:pt x="92344" y="16525"/>
                </a:lnTo>
                <a:lnTo>
                  <a:pt x="75146" y="4435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76716" y="3867911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29">
                <a:moveTo>
                  <a:pt x="0" y="56387"/>
                </a:moveTo>
                <a:lnTo>
                  <a:pt x="4256" y="34450"/>
                </a:lnTo>
                <a:lnTo>
                  <a:pt x="15859" y="16525"/>
                </a:lnTo>
                <a:lnTo>
                  <a:pt x="33057" y="4435"/>
                </a:lnTo>
                <a:lnTo>
                  <a:pt x="54101" y="0"/>
                </a:lnTo>
                <a:lnTo>
                  <a:pt x="75146" y="4435"/>
                </a:lnTo>
                <a:lnTo>
                  <a:pt x="92344" y="16525"/>
                </a:lnTo>
                <a:lnTo>
                  <a:pt x="103947" y="34450"/>
                </a:lnTo>
                <a:lnTo>
                  <a:pt x="108203" y="56387"/>
                </a:lnTo>
                <a:lnTo>
                  <a:pt x="103947" y="78325"/>
                </a:lnTo>
                <a:lnTo>
                  <a:pt x="92344" y="96250"/>
                </a:lnTo>
                <a:lnTo>
                  <a:pt x="75146" y="108340"/>
                </a:lnTo>
                <a:lnTo>
                  <a:pt x="54101" y="112775"/>
                </a:lnTo>
                <a:lnTo>
                  <a:pt x="33057" y="108340"/>
                </a:lnTo>
                <a:lnTo>
                  <a:pt x="15859" y="96250"/>
                </a:lnTo>
                <a:lnTo>
                  <a:pt x="4256" y="78325"/>
                </a:lnTo>
                <a:lnTo>
                  <a:pt x="0" y="563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95359" y="3439667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33057" y="4482"/>
                </a:lnTo>
                <a:lnTo>
                  <a:pt x="15859" y="16716"/>
                </a:lnTo>
                <a:lnTo>
                  <a:pt x="4256" y="34879"/>
                </a:lnTo>
                <a:lnTo>
                  <a:pt x="0" y="57150"/>
                </a:lnTo>
                <a:lnTo>
                  <a:pt x="4256" y="79420"/>
                </a:lnTo>
                <a:lnTo>
                  <a:pt x="15859" y="97583"/>
                </a:lnTo>
                <a:lnTo>
                  <a:pt x="33057" y="109817"/>
                </a:lnTo>
                <a:lnTo>
                  <a:pt x="54101" y="114300"/>
                </a:lnTo>
                <a:lnTo>
                  <a:pt x="75146" y="109817"/>
                </a:lnTo>
                <a:lnTo>
                  <a:pt x="92344" y="97583"/>
                </a:lnTo>
                <a:lnTo>
                  <a:pt x="103947" y="79420"/>
                </a:lnTo>
                <a:lnTo>
                  <a:pt x="108204" y="57150"/>
                </a:lnTo>
                <a:lnTo>
                  <a:pt x="103947" y="34879"/>
                </a:lnTo>
                <a:lnTo>
                  <a:pt x="92344" y="16716"/>
                </a:lnTo>
                <a:lnTo>
                  <a:pt x="75146" y="4482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95359" y="3439667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57150"/>
                </a:moveTo>
                <a:lnTo>
                  <a:pt x="4256" y="34879"/>
                </a:lnTo>
                <a:lnTo>
                  <a:pt x="15859" y="16716"/>
                </a:lnTo>
                <a:lnTo>
                  <a:pt x="33057" y="4482"/>
                </a:lnTo>
                <a:lnTo>
                  <a:pt x="54101" y="0"/>
                </a:lnTo>
                <a:lnTo>
                  <a:pt x="75146" y="4482"/>
                </a:lnTo>
                <a:lnTo>
                  <a:pt x="92344" y="16716"/>
                </a:lnTo>
                <a:lnTo>
                  <a:pt x="103947" y="34879"/>
                </a:lnTo>
                <a:lnTo>
                  <a:pt x="108204" y="57150"/>
                </a:lnTo>
                <a:lnTo>
                  <a:pt x="103947" y="79420"/>
                </a:lnTo>
                <a:lnTo>
                  <a:pt x="92344" y="97583"/>
                </a:lnTo>
                <a:lnTo>
                  <a:pt x="75146" y="109817"/>
                </a:lnTo>
                <a:lnTo>
                  <a:pt x="54101" y="114300"/>
                </a:lnTo>
                <a:lnTo>
                  <a:pt x="33057" y="109817"/>
                </a:lnTo>
                <a:lnTo>
                  <a:pt x="15859" y="97583"/>
                </a:lnTo>
                <a:lnTo>
                  <a:pt x="4256" y="79420"/>
                </a:lnTo>
                <a:lnTo>
                  <a:pt x="0" y="5715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415016" y="2750820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0" y="114300"/>
                </a:lnTo>
                <a:lnTo>
                  <a:pt x="108203" y="11430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415016" y="2750820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1" y="0"/>
                </a:lnTo>
                <a:lnTo>
                  <a:pt x="108203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504931" y="2845307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0" y="114300"/>
                </a:lnTo>
                <a:lnTo>
                  <a:pt x="109727" y="114300"/>
                </a:lnTo>
                <a:lnTo>
                  <a:pt x="548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504931" y="2845307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4" y="0"/>
                </a:lnTo>
                <a:lnTo>
                  <a:pt x="109727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596371" y="2703576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3" y="0"/>
                </a:moveTo>
                <a:lnTo>
                  <a:pt x="0" y="114300"/>
                </a:lnTo>
                <a:lnTo>
                  <a:pt x="109727" y="114300"/>
                </a:lnTo>
                <a:lnTo>
                  <a:pt x="548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596371" y="2703576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3" y="0"/>
                </a:lnTo>
                <a:lnTo>
                  <a:pt x="109727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87811" y="2275332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2" y="0"/>
                </a:moveTo>
                <a:lnTo>
                  <a:pt x="0" y="114300"/>
                </a:lnTo>
                <a:lnTo>
                  <a:pt x="108204" y="114300"/>
                </a:lnTo>
                <a:lnTo>
                  <a:pt x="5410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687811" y="2275332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2" y="0"/>
                </a:lnTo>
                <a:lnTo>
                  <a:pt x="108204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869168" y="2750820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0" y="114300"/>
                </a:lnTo>
                <a:lnTo>
                  <a:pt x="108203" y="11430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69168" y="2750820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1" y="0"/>
                </a:lnTo>
                <a:lnTo>
                  <a:pt x="108203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504931" y="2513076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0" y="114300"/>
                </a:lnTo>
                <a:lnTo>
                  <a:pt x="109727" y="114300"/>
                </a:lnTo>
                <a:lnTo>
                  <a:pt x="548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504931" y="2513076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4" y="0"/>
                </a:lnTo>
                <a:lnTo>
                  <a:pt x="109727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08135" y="3153155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2" y="0"/>
                </a:moveTo>
                <a:lnTo>
                  <a:pt x="0" y="114300"/>
                </a:lnTo>
                <a:lnTo>
                  <a:pt x="108204" y="114300"/>
                </a:lnTo>
                <a:lnTo>
                  <a:pt x="5410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08135" y="3153155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2" y="0"/>
                </a:lnTo>
                <a:lnTo>
                  <a:pt x="108204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93323" y="3331464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33057" y="4482"/>
                </a:lnTo>
                <a:lnTo>
                  <a:pt x="15859" y="16716"/>
                </a:lnTo>
                <a:lnTo>
                  <a:pt x="4256" y="34879"/>
                </a:lnTo>
                <a:lnTo>
                  <a:pt x="0" y="57150"/>
                </a:lnTo>
                <a:lnTo>
                  <a:pt x="4256" y="79420"/>
                </a:lnTo>
                <a:lnTo>
                  <a:pt x="15859" y="97583"/>
                </a:lnTo>
                <a:lnTo>
                  <a:pt x="33057" y="109817"/>
                </a:lnTo>
                <a:lnTo>
                  <a:pt x="54101" y="114300"/>
                </a:lnTo>
                <a:lnTo>
                  <a:pt x="75146" y="109817"/>
                </a:lnTo>
                <a:lnTo>
                  <a:pt x="92344" y="97583"/>
                </a:lnTo>
                <a:lnTo>
                  <a:pt x="103947" y="79420"/>
                </a:lnTo>
                <a:lnTo>
                  <a:pt x="108203" y="57150"/>
                </a:lnTo>
                <a:lnTo>
                  <a:pt x="103947" y="34879"/>
                </a:lnTo>
                <a:lnTo>
                  <a:pt x="92344" y="16716"/>
                </a:lnTo>
                <a:lnTo>
                  <a:pt x="75146" y="4482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593323" y="3331464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57150"/>
                </a:moveTo>
                <a:lnTo>
                  <a:pt x="4256" y="34879"/>
                </a:lnTo>
                <a:lnTo>
                  <a:pt x="15859" y="16716"/>
                </a:lnTo>
                <a:lnTo>
                  <a:pt x="33057" y="4482"/>
                </a:lnTo>
                <a:lnTo>
                  <a:pt x="54101" y="0"/>
                </a:lnTo>
                <a:lnTo>
                  <a:pt x="75146" y="4482"/>
                </a:lnTo>
                <a:lnTo>
                  <a:pt x="92344" y="16716"/>
                </a:lnTo>
                <a:lnTo>
                  <a:pt x="103947" y="34879"/>
                </a:lnTo>
                <a:lnTo>
                  <a:pt x="108203" y="57150"/>
                </a:lnTo>
                <a:lnTo>
                  <a:pt x="103947" y="79420"/>
                </a:lnTo>
                <a:lnTo>
                  <a:pt x="92344" y="97583"/>
                </a:lnTo>
                <a:lnTo>
                  <a:pt x="75146" y="109817"/>
                </a:lnTo>
                <a:lnTo>
                  <a:pt x="54101" y="114300"/>
                </a:lnTo>
                <a:lnTo>
                  <a:pt x="33057" y="109817"/>
                </a:lnTo>
                <a:lnTo>
                  <a:pt x="15859" y="97583"/>
                </a:lnTo>
                <a:lnTo>
                  <a:pt x="4256" y="79420"/>
                </a:lnTo>
                <a:lnTo>
                  <a:pt x="0" y="5715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Soft </a:t>
            </a:r>
            <a:r>
              <a:rPr spc="-95" dirty="0"/>
              <a:t>Margin Classification </a:t>
            </a:r>
            <a:r>
              <a:rPr spc="-5" dirty="0"/>
              <a:t>–</a:t>
            </a:r>
            <a:r>
              <a:rPr spc="-750" dirty="0"/>
              <a:t> </a:t>
            </a:r>
            <a:r>
              <a:rPr spc="-90" dirty="0"/>
              <a:t>Noisy </a:t>
            </a:r>
            <a:r>
              <a:rPr spc="-7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566"/>
            <a:ext cx="5765165" cy="438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02565" indent="-228600">
              <a:lnSpc>
                <a:spcPct val="100099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non-separable cases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solved </a:t>
            </a:r>
            <a:r>
              <a:rPr sz="2200" spc="-10" dirty="0">
                <a:latin typeface="Calibri"/>
                <a:cs typeface="Calibri"/>
              </a:rPr>
              <a:t>by  </a:t>
            </a:r>
            <a:r>
              <a:rPr sz="2200" spc="-5" dirty="0">
                <a:latin typeface="Calibri"/>
                <a:cs typeface="Calibri"/>
              </a:rPr>
              <a:t>allowing a slack </a:t>
            </a:r>
            <a:r>
              <a:rPr sz="2200" spc="-10" dirty="0">
                <a:latin typeface="Calibri"/>
                <a:cs typeface="Calibri"/>
              </a:rPr>
              <a:t>variable(</a:t>
            </a:r>
            <a:r>
              <a:rPr sz="2200" spc="-10" dirty="0">
                <a:latin typeface="Symbol"/>
                <a:cs typeface="Symbol"/>
              </a:rPr>
              <a:t></a:t>
            </a:r>
            <a:r>
              <a:rPr sz="2200" spc="-10" dirty="0">
                <a:latin typeface="Calibri"/>
                <a:cs typeface="Calibri"/>
              </a:rPr>
              <a:t>)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the point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the  wrong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side.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allowing some </a:t>
            </a:r>
            <a:r>
              <a:rPr sz="2200" spc="-15" dirty="0">
                <a:latin typeface="Calibri"/>
                <a:cs typeface="Calibri"/>
              </a:rPr>
              <a:t>errors </a:t>
            </a:r>
            <a:r>
              <a:rPr sz="2200" spc="-5" dirty="0">
                <a:latin typeface="Calibri"/>
                <a:cs typeface="Calibri"/>
              </a:rPr>
              <a:t>while </a:t>
            </a:r>
            <a:r>
              <a:rPr sz="2200" spc="-10" dirty="0">
                <a:latin typeface="Calibri"/>
                <a:cs typeface="Calibri"/>
              </a:rPr>
              <a:t>building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classifier</a:t>
            </a:r>
            <a:endParaRPr sz="2200">
              <a:latin typeface="Calibri"/>
              <a:cs typeface="Calibri"/>
            </a:endParaRPr>
          </a:p>
          <a:p>
            <a:pPr marL="241300" marR="489584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SVM </a:t>
            </a:r>
            <a:r>
              <a:rPr sz="2200" spc="-10" dirty="0">
                <a:latin typeface="Calibri"/>
                <a:cs typeface="Calibri"/>
              </a:rPr>
              <a:t>optimization problem </a:t>
            </a:r>
            <a:r>
              <a:rPr sz="2200" spc="-15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initially  adding </a:t>
            </a:r>
            <a:r>
              <a:rPr sz="2200" spc="-10" dirty="0">
                <a:latin typeface="Calibri"/>
                <a:cs typeface="Calibri"/>
              </a:rPr>
              <a:t>some error </a:t>
            </a:r>
            <a:r>
              <a:rPr sz="2200" spc="-5" dirty="0">
                <a:latin typeface="Calibri"/>
                <a:cs typeface="Calibri"/>
              </a:rPr>
              <a:t>and then </a:t>
            </a:r>
            <a:r>
              <a:rPr sz="2200" spc="-10" dirty="0">
                <a:latin typeface="Calibri"/>
                <a:cs typeface="Calibri"/>
              </a:rPr>
              <a:t>finding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10" dirty="0">
                <a:latin typeface="Calibri"/>
                <a:cs typeface="Calibri"/>
              </a:rPr>
              <a:t>hyperplane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 </a:t>
            </a:r>
            <a:r>
              <a:rPr sz="2200" spc="-5" dirty="0">
                <a:latin typeface="Calibri"/>
                <a:cs typeface="Calibri"/>
              </a:rPr>
              <a:t>will find the </a:t>
            </a:r>
            <a:r>
              <a:rPr sz="2200" spc="-10" dirty="0">
                <a:latin typeface="Calibri"/>
                <a:cs typeface="Calibri"/>
              </a:rPr>
              <a:t>maximum </a:t>
            </a:r>
            <a:r>
              <a:rPr sz="2200" spc="-5" dirty="0">
                <a:latin typeface="Calibri"/>
                <a:cs typeface="Calibri"/>
              </a:rPr>
              <a:t>margin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classifier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allowing some minimum </a:t>
            </a:r>
            <a:r>
              <a:rPr sz="2200" spc="-10" dirty="0">
                <a:latin typeface="Calibri"/>
                <a:cs typeface="Calibri"/>
              </a:rPr>
              <a:t>error due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noise.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Hard Margin </a:t>
            </a:r>
            <a:r>
              <a:rPr sz="2200" spc="-5" dirty="0">
                <a:latin typeface="Calibri"/>
                <a:cs typeface="Calibri"/>
              </a:rPr>
              <a:t>-Classifying all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points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correctly,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Soft </a:t>
            </a:r>
            <a:r>
              <a:rPr sz="2200" spc="-10" dirty="0">
                <a:latin typeface="Calibri"/>
                <a:cs typeface="Calibri"/>
              </a:rPr>
              <a:t>margin </a:t>
            </a:r>
            <a:r>
              <a:rPr sz="2200" spc="-5" dirty="0">
                <a:latin typeface="Calibri"/>
                <a:cs typeface="Calibri"/>
              </a:rPr>
              <a:t>- Allowing some </a:t>
            </a:r>
            <a:r>
              <a:rPr sz="2200" spc="-10" dirty="0"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75776" y="3639311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33486" y="4482"/>
                </a:lnTo>
                <a:lnTo>
                  <a:pt x="16049" y="16716"/>
                </a:lnTo>
                <a:lnTo>
                  <a:pt x="4304" y="34879"/>
                </a:lnTo>
                <a:lnTo>
                  <a:pt x="0" y="57150"/>
                </a:lnTo>
                <a:lnTo>
                  <a:pt x="4304" y="79420"/>
                </a:lnTo>
                <a:lnTo>
                  <a:pt x="16049" y="97583"/>
                </a:lnTo>
                <a:lnTo>
                  <a:pt x="33486" y="109817"/>
                </a:lnTo>
                <a:lnTo>
                  <a:pt x="54864" y="114300"/>
                </a:lnTo>
                <a:lnTo>
                  <a:pt x="76241" y="109817"/>
                </a:lnTo>
                <a:lnTo>
                  <a:pt x="93678" y="97583"/>
                </a:lnTo>
                <a:lnTo>
                  <a:pt x="105423" y="79420"/>
                </a:lnTo>
                <a:lnTo>
                  <a:pt x="109727" y="57150"/>
                </a:lnTo>
                <a:lnTo>
                  <a:pt x="105423" y="34879"/>
                </a:lnTo>
                <a:lnTo>
                  <a:pt x="93678" y="16716"/>
                </a:lnTo>
                <a:lnTo>
                  <a:pt x="76241" y="4482"/>
                </a:lnTo>
                <a:lnTo>
                  <a:pt x="548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75776" y="3639311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57150"/>
                </a:moveTo>
                <a:lnTo>
                  <a:pt x="4304" y="34879"/>
                </a:lnTo>
                <a:lnTo>
                  <a:pt x="16049" y="16716"/>
                </a:lnTo>
                <a:lnTo>
                  <a:pt x="33486" y="4482"/>
                </a:lnTo>
                <a:lnTo>
                  <a:pt x="54864" y="0"/>
                </a:lnTo>
                <a:lnTo>
                  <a:pt x="76241" y="4482"/>
                </a:lnTo>
                <a:lnTo>
                  <a:pt x="93678" y="16716"/>
                </a:lnTo>
                <a:lnTo>
                  <a:pt x="105423" y="34879"/>
                </a:lnTo>
                <a:lnTo>
                  <a:pt x="109727" y="57150"/>
                </a:lnTo>
                <a:lnTo>
                  <a:pt x="105423" y="79420"/>
                </a:lnTo>
                <a:lnTo>
                  <a:pt x="93678" y="97583"/>
                </a:lnTo>
                <a:lnTo>
                  <a:pt x="76241" y="109817"/>
                </a:lnTo>
                <a:lnTo>
                  <a:pt x="54864" y="114300"/>
                </a:lnTo>
                <a:lnTo>
                  <a:pt x="33486" y="109817"/>
                </a:lnTo>
                <a:lnTo>
                  <a:pt x="16049" y="97583"/>
                </a:lnTo>
                <a:lnTo>
                  <a:pt x="4304" y="7942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7216" y="3735323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3" y="0"/>
                </a:moveTo>
                <a:lnTo>
                  <a:pt x="33486" y="4482"/>
                </a:lnTo>
                <a:lnTo>
                  <a:pt x="16049" y="16716"/>
                </a:lnTo>
                <a:lnTo>
                  <a:pt x="4304" y="34879"/>
                </a:lnTo>
                <a:lnTo>
                  <a:pt x="0" y="57150"/>
                </a:lnTo>
                <a:lnTo>
                  <a:pt x="4304" y="79420"/>
                </a:lnTo>
                <a:lnTo>
                  <a:pt x="16049" y="97583"/>
                </a:lnTo>
                <a:lnTo>
                  <a:pt x="33486" y="109817"/>
                </a:lnTo>
                <a:lnTo>
                  <a:pt x="54863" y="114300"/>
                </a:lnTo>
                <a:lnTo>
                  <a:pt x="76241" y="109817"/>
                </a:lnTo>
                <a:lnTo>
                  <a:pt x="93678" y="97583"/>
                </a:lnTo>
                <a:lnTo>
                  <a:pt x="105423" y="79420"/>
                </a:lnTo>
                <a:lnTo>
                  <a:pt x="109727" y="57150"/>
                </a:lnTo>
                <a:lnTo>
                  <a:pt x="105423" y="34879"/>
                </a:lnTo>
                <a:lnTo>
                  <a:pt x="93678" y="16716"/>
                </a:lnTo>
                <a:lnTo>
                  <a:pt x="76241" y="4482"/>
                </a:lnTo>
                <a:lnTo>
                  <a:pt x="548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7216" y="3735323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57150"/>
                </a:moveTo>
                <a:lnTo>
                  <a:pt x="4304" y="34879"/>
                </a:lnTo>
                <a:lnTo>
                  <a:pt x="16049" y="16716"/>
                </a:lnTo>
                <a:lnTo>
                  <a:pt x="33486" y="4482"/>
                </a:lnTo>
                <a:lnTo>
                  <a:pt x="54863" y="0"/>
                </a:lnTo>
                <a:lnTo>
                  <a:pt x="76241" y="4482"/>
                </a:lnTo>
                <a:lnTo>
                  <a:pt x="93678" y="16716"/>
                </a:lnTo>
                <a:lnTo>
                  <a:pt x="105423" y="34879"/>
                </a:lnTo>
                <a:lnTo>
                  <a:pt x="109727" y="57150"/>
                </a:lnTo>
                <a:lnTo>
                  <a:pt x="105423" y="79420"/>
                </a:lnTo>
                <a:lnTo>
                  <a:pt x="93678" y="97583"/>
                </a:lnTo>
                <a:lnTo>
                  <a:pt x="76241" y="109817"/>
                </a:lnTo>
                <a:lnTo>
                  <a:pt x="54863" y="114300"/>
                </a:lnTo>
                <a:lnTo>
                  <a:pt x="33486" y="109817"/>
                </a:lnTo>
                <a:lnTo>
                  <a:pt x="16049" y="97583"/>
                </a:lnTo>
                <a:lnTo>
                  <a:pt x="4304" y="7942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58656" y="36393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33057" y="4482"/>
                </a:lnTo>
                <a:lnTo>
                  <a:pt x="15859" y="16716"/>
                </a:lnTo>
                <a:lnTo>
                  <a:pt x="4256" y="34879"/>
                </a:lnTo>
                <a:lnTo>
                  <a:pt x="0" y="57150"/>
                </a:lnTo>
                <a:lnTo>
                  <a:pt x="4256" y="79420"/>
                </a:lnTo>
                <a:lnTo>
                  <a:pt x="15859" y="97583"/>
                </a:lnTo>
                <a:lnTo>
                  <a:pt x="33057" y="109817"/>
                </a:lnTo>
                <a:lnTo>
                  <a:pt x="54101" y="114300"/>
                </a:lnTo>
                <a:lnTo>
                  <a:pt x="75146" y="109817"/>
                </a:lnTo>
                <a:lnTo>
                  <a:pt x="92344" y="97583"/>
                </a:lnTo>
                <a:lnTo>
                  <a:pt x="103947" y="79420"/>
                </a:lnTo>
                <a:lnTo>
                  <a:pt x="108203" y="57150"/>
                </a:lnTo>
                <a:lnTo>
                  <a:pt x="103947" y="34879"/>
                </a:lnTo>
                <a:lnTo>
                  <a:pt x="92344" y="16716"/>
                </a:lnTo>
                <a:lnTo>
                  <a:pt x="75146" y="4482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8656" y="36393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57150"/>
                </a:moveTo>
                <a:lnTo>
                  <a:pt x="4256" y="34879"/>
                </a:lnTo>
                <a:lnTo>
                  <a:pt x="15859" y="16716"/>
                </a:lnTo>
                <a:lnTo>
                  <a:pt x="33057" y="4482"/>
                </a:lnTo>
                <a:lnTo>
                  <a:pt x="54101" y="0"/>
                </a:lnTo>
                <a:lnTo>
                  <a:pt x="75146" y="4482"/>
                </a:lnTo>
                <a:lnTo>
                  <a:pt x="92344" y="16716"/>
                </a:lnTo>
                <a:lnTo>
                  <a:pt x="103947" y="34879"/>
                </a:lnTo>
                <a:lnTo>
                  <a:pt x="108203" y="57150"/>
                </a:lnTo>
                <a:lnTo>
                  <a:pt x="103947" y="79420"/>
                </a:lnTo>
                <a:lnTo>
                  <a:pt x="92344" y="97583"/>
                </a:lnTo>
                <a:lnTo>
                  <a:pt x="75146" y="109817"/>
                </a:lnTo>
                <a:lnTo>
                  <a:pt x="54101" y="114300"/>
                </a:lnTo>
                <a:lnTo>
                  <a:pt x="33057" y="109817"/>
                </a:lnTo>
                <a:lnTo>
                  <a:pt x="15859" y="97583"/>
                </a:lnTo>
                <a:lnTo>
                  <a:pt x="4256" y="79420"/>
                </a:lnTo>
                <a:lnTo>
                  <a:pt x="0" y="5715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58656" y="3450335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29">
                <a:moveTo>
                  <a:pt x="54101" y="0"/>
                </a:moveTo>
                <a:lnTo>
                  <a:pt x="33057" y="4435"/>
                </a:lnTo>
                <a:lnTo>
                  <a:pt x="15859" y="16525"/>
                </a:lnTo>
                <a:lnTo>
                  <a:pt x="4256" y="34450"/>
                </a:lnTo>
                <a:lnTo>
                  <a:pt x="0" y="56387"/>
                </a:lnTo>
                <a:lnTo>
                  <a:pt x="4256" y="78325"/>
                </a:lnTo>
                <a:lnTo>
                  <a:pt x="15859" y="96250"/>
                </a:lnTo>
                <a:lnTo>
                  <a:pt x="33057" y="108340"/>
                </a:lnTo>
                <a:lnTo>
                  <a:pt x="54101" y="112775"/>
                </a:lnTo>
                <a:lnTo>
                  <a:pt x="75146" y="108340"/>
                </a:lnTo>
                <a:lnTo>
                  <a:pt x="92344" y="96250"/>
                </a:lnTo>
                <a:lnTo>
                  <a:pt x="103947" y="78325"/>
                </a:lnTo>
                <a:lnTo>
                  <a:pt x="108203" y="56387"/>
                </a:lnTo>
                <a:lnTo>
                  <a:pt x="103947" y="34450"/>
                </a:lnTo>
                <a:lnTo>
                  <a:pt x="92344" y="16525"/>
                </a:lnTo>
                <a:lnTo>
                  <a:pt x="75146" y="4435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58656" y="3450335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29">
                <a:moveTo>
                  <a:pt x="0" y="56387"/>
                </a:moveTo>
                <a:lnTo>
                  <a:pt x="4256" y="34450"/>
                </a:lnTo>
                <a:lnTo>
                  <a:pt x="15859" y="16525"/>
                </a:lnTo>
                <a:lnTo>
                  <a:pt x="33057" y="4435"/>
                </a:lnTo>
                <a:lnTo>
                  <a:pt x="54101" y="0"/>
                </a:lnTo>
                <a:lnTo>
                  <a:pt x="75146" y="4435"/>
                </a:lnTo>
                <a:lnTo>
                  <a:pt x="92344" y="16525"/>
                </a:lnTo>
                <a:lnTo>
                  <a:pt x="103947" y="34450"/>
                </a:lnTo>
                <a:lnTo>
                  <a:pt x="108203" y="56387"/>
                </a:lnTo>
                <a:lnTo>
                  <a:pt x="103947" y="78325"/>
                </a:lnTo>
                <a:lnTo>
                  <a:pt x="92344" y="96250"/>
                </a:lnTo>
                <a:lnTo>
                  <a:pt x="75146" y="108340"/>
                </a:lnTo>
                <a:lnTo>
                  <a:pt x="54101" y="112775"/>
                </a:lnTo>
                <a:lnTo>
                  <a:pt x="33057" y="108340"/>
                </a:lnTo>
                <a:lnTo>
                  <a:pt x="15859" y="96250"/>
                </a:lnTo>
                <a:lnTo>
                  <a:pt x="4256" y="78325"/>
                </a:lnTo>
                <a:lnTo>
                  <a:pt x="0" y="563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8571" y="3163823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3" y="0"/>
                </a:moveTo>
                <a:lnTo>
                  <a:pt x="33486" y="4482"/>
                </a:lnTo>
                <a:lnTo>
                  <a:pt x="16049" y="16716"/>
                </a:lnTo>
                <a:lnTo>
                  <a:pt x="4304" y="34879"/>
                </a:lnTo>
                <a:lnTo>
                  <a:pt x="0" y="57150"/>
                </a:lnTo>
                <a:lnTo>
                  <a:pt x="4304" y="79420"/>
                </a:lnTo>
                <a:lnTo>
                  <a:pt x="16049" y="97583"/>
                </a:lnTo>
                <a:lnTo>
                  <a:pt x="33486" y="109817"/>
                </a:lnTo>
                <a:lnTo>
                  <a:pt x="54863" y="114300"/>
                </a:lnTo>
                <a:lnTo>
                  <a:pt x="76241" y="109817"/>
                </a:lnTo>
                <a:lnTo>
                  <a:pt x="93678" y="97583"/>
                </a:lnTo>
                <a:lnTo>
                  <a:pt x="105423" y="79420"/>
                </a:lnTo>
                <a:lnTo>
                  <a:pt x="109727" y="57150"/>
                </a:lnTo>
                <a:lnTo>
                  <a:pt x="105423" y="34879"/>
                </a:lnTo>
                <a:lnTo>
                  <a:pt x="93678" y="16716"/>
                </a:lnTo>
                <a:lnTo>
                  <a:pt x="76241" y="4482"/>
                </a:lnTo>
                <a:lnTo>
                  <a:pt x="548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8571" y="3163823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57150"/>
                </a:moveTo>
                <a:lnTo>
                  <a:pt x="4304" y="34879"/>
                </a:lnTo>
                <a:lnTo>
                  <a:pt x="16049" y="16716"/>
                </a:lnTo>
                <a:lnTo>
                  <a:pt x="33486" y="4482"/>
                </a:lnTo>
                <a:lnTo>
                  <a:pt x="54863" y="0"/>
                </a:lnTo>
                <a:lnTo>
                  <a:pt x="76241" y="4482"/>
                </a:lnTo>
                <a:lnTo>
                  <a:pt x="93678" y="16716"/>
                </a:lnTo>
                <a:lnTo>
                  <a:pt x="105423" y="34879"/>
                </a:lnTo>
                <a:lnTo>
                  <a:pt x="109727" y="57150"/>
                </a:lnTo>
                <a:lnTo>
                  <a:pt x="105423" y="79420"/>
                </a:lnTo>
                <a:lnTo>
                  <a:pt x="93678" y="97583"/>
                </a:lnTo>
                <a:lnTo>
                  <a:pt x="76241" y="109817"/>
                </a:lnTo>
                <a:lnTo>
                  <a:pt x="54863" y="114300"/>
                </a:lnTo>
                <a:lnTo>
                  <a:pt x="33486" y="109817"/>
                </a:lnTo>
                <a:lnTo>
                  <a:pt x="16049" y="97583"/>
                </a:lnTo>
                <a:lnTo>
                  <a:pt x="4304" y="7942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91625" y="3103626"/>
            <a:ext cx="1111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40011" y="3592067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2" y="0"/>
                </a:moveTo>
                <a:lnTo>
                  <a:pt x="33057" y="4482"/>
                </a:lnTo>
                <a:lnTo>
                  <a:pt x="15859" y="16716"/>
                </a:lnTo>
                <a:lnTo>
                  <a:pt x="4256" y="34879"/>
                </a:lnTo>
                <a:lnTo>
                  <a:pt x="0" y="57150"/>
                </a:lnTo>
                <a:lnTo>
                  <a:pt x="4256" y="79420"/>
                </a:lnTo>
                <a:lnTo>
                  <a:pt x="15859" y="97583"/>
                </a:lnTo>
                <a:lnTo>
                  <a:pt x="33057" y="109817"/>
                </a:lnTo>
                <a:lnTo>
                  <a:pt x="54102" y="114300"/>
                </a:lnTo>
                <a:lnTo>
                  <a:pt x="75146" y="109817"/>
                </a:lnTo>
                <a:lnTo>
                  <a:pt x="92344" y="97583"/>
                </a:lnTo>
                <a:lnTo>
                  <a:pt x="103947" y="79420"/>
                </a:lnTo>
                <a:lnTo>
                  <a:pt x="108204" y="57150"/>
                </a:lnTo>
                <a:lnTo>
                  <a:pt x="103947" y="34879"/>
                </a:lnTo>
                <a:lnTo>
                  <a:pt x="92344" y="16716"/>
                </a:lnTo>
                <a:lnTo>
                  <a:pt x="75146" y="4482"/>
                </a:lnTo>
                <a:lnTo>
                  <a:pt x="541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40011" y="3592067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57150"/>
                </a:moveTo>
                <a:lnTo>
                  <a:pt x="4256" y="34879"/>
                </a:lnTo>
                <a:lnTo>
                  <a:pt x="15859" y="16716"/>
                </a:lnTo>
                <a:lnTo>
                  <a:pt x="33057" y="4482"/>
                </a:lnTo>
                <a:lnTo>
                  <a:pt x="54102" y="0"/>
                </a:lnTo>
                <a:lnTo>
                  <a:pt x="75146" y="4482"/>
                </a:lnTo>
                <a:lnTo>
                  <a:pt x="92344" y="16716"/>
                </a:lnTo>
                <a:lnTo>
                  <a:pt x="103947" y="34879"/>
                </a:lnTo>
                <a:lnTo>
                  <a:pt x="108204" y="57150"/>
                </a:lnTo>
                <a:lnTo>
                  <a:pt x="103947" y="79420"/>
                </a:lnTo>
                <a:lnTo>
                  <a:pt x="92344" y="97583"/>
                </a:lnTo>
                <a:lnTo>
                  <a:pt x="75146" y="109817"/>
                </a:lnTo>
                <a:lnTo>
                  <a:pt x="54102" y="114300"/>
                </a:lnTo>
                <a:lnTo>
                  <a:pt x="33057" y="109817"/>
                </a:lnTo>
                <a:lnTo>
                  <a:pt x="15859" y="97583"/>
                </a:lnTo>
                <a:lnTo>
                  <a:pt x="4256" y="7942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82430" y="3549650"/>
            <a:ext cx="1060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102595" y="2737104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30">
                <a:moveTo>
                  <a:pt x="54101" y="0"/>
                </a:moveTo>
                <a:lnTo>
                  <a:pt x="0" y="112775"/>
                </a:lnTo>
                <a:lnTo>
                  <a:pt x="108203" y="112775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02595" y="2737104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30">
                <a:moveTo>
                  <a:pt x="0" y="112775"/>
                </a:moveTo>
                <a:lnTo>
                  <a:pt x="54101" y="0"/>
                </a:lnTo>
                <a:lnTo>
                  <a:pt x="108203" y="112775"/>
                </a:lnTo>
                <a:lnTo>
                  <a:pt x="0" y="11277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92511" y="2831592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0" y="114300"/>
                </a:lnTo>
                <a:lnTo>
                  <a:pt x="109728" y="114300"/>
                </a:lnTo>
                <a:lnTo>
                  <a:pt x="548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92511" y="2831592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4" y="0"/>
                </a:lnTo>
                <a:lnTo>
                  <a:pt x="109728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283952" y="2926079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0" y="114300"/>
                </a:lnTo>
                <a:lnTo>
                  <a:pt x="108203" y="11430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83952" y="2926079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1" y="0"/>
                </a:lnTo>
                <a:lnTo>
                  <a:pt x="108203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75392" y="3022092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0" y="114300"/>
                </a:lnTo>
                <a:lnTo>
                  <a:pt x="108203" y="11430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75392" y="3022092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1" y="0"/>
                </a:lnTo>
                <a:lnTo>
                  <a:pt x="108203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75392" y="2784348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0" y="114300"/>
                </a:lnTo>
                <a:lnTo>
                  <a:pt x="108203" y="11430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75392" y="2784348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1" y="0"/>
                </a:lnTo>
                <a:lnTo>
                  <a:pt x="108203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38231" y="3116579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0" y="114300"/>
                </a:lnTo>
                <a:lnTo>
                  <a:pt x="109727" y="114300"/>
                </a:lnTo>
                <a:lnTo>
                  <a:pt x="548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38231" y="3116579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4" y="0"/>
                </a:lnTo>
                <a:lnTo>
                  <a:pt x="109727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65307" y="2926079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0" y="114300"/>
                </a:lnTo>
                <a:lnTo>
                  <a:pt x="109727" y="114300"/>
                </a:lnTo>
                <a:lnTo>
                  <a:pt x="548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65307" y="2926079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4" y="0"/>
                </a:lnTo>
                <a:lnTo>
                  <a:pt x="109727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056876" y="2974848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30">
                <a:moveTo>
                  <a:pt x="54101" y="0"/>
                </a:moveTo>
                <a:lnTo>
                  <a:pt x="0" y="112775"/>
                </a:lnTo>
                <a:lnTo>
                  <a:pt x="108203" y="112775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56876" y="2974848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30">
                <a:moveTo>
                  <a:pt x="0" y="112775"/>
                </a:moveTo>
                <a:lnTo>
                  <a:pt x="54101" y="0"/>
                </a:lnTo>
                <a:lnTo>
                  <a:pt x="108203" y="112775"/>
                </a:lnTo>
                <a:lnTo>
                  <a:pt x="0" y="112775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63098" y="2942082"/>
            <a:ext cx="10096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329928" y="1965960"/>
            <a:ext cx="685825" cy="2313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376409" y="2024633"/>
            <a:ext cx="546100" cy="2186940"/>
          </a:xfrm>
          <a:custGeom>
            <a:avLst/>
            <a:gdLst/>
            <a:ahLst/>
            <a:cxnLst/>
            <a:rect l="l" t="t" r="r" b="b"/>
            <a:pathLst>
              <a:path w="546100" h="2186940">
                <a:moveTo>
                  <a:pt x="0" y="0"/>
                </a:moveTo>
                <a:lnTo>
                  <a:pt x="545592" y="21869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58656" y="38298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33057" y="4482"/>
                </a:lnTo>
                <a:lnTo>
                  <a:pt x="15859" y="16716"/>
                </a:lnTo>
                <a:lnTo>
                  <a:pt x="4256" y="34879"/>
                </a:lnTo>
                <a:lnTo>
                  <a:pt x="0" y="57150"/>
                </a:lnTo>
                <a:lnTo>
                  <a:pt x="4256" y="79420"/>
                </a:lnTo>
                <a:lnTo>
                  <a:pt x="15859" y="97583"/>
                </a:lnTo>
                <a:lnTo>
                  <a:pt x="33057" y="109817"/>
                </a:lnTo>
                <a:lnTo>
                  <a:pt x="54101" y="114300"/>
                </a:lnTo>
                <a:lnTo>
                  <a:pt x="75146" y="109817"/>
                </a:lnTo>
                <a:lnTo>
                  <a:pt x="92344" y="97583"/>
                </a:lnTo>
                <a:lnTo>
                  <a:pt x="103947" y="79420"/>
                </a:lnTo>
                <a:lnTo>
                  <a:pt x="108203" y="57150"/>
                </a:lnTo>
                <a:lnTo>
                  <a:pt x="103947" y="34879"/>
                </a:lnTo>
                <a:lnTo>
                  <a:pt x="92344" y="16716"/>
                </a:lnTo>
                <a:lnTo>
                  <a:pt x="75146" y="4482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58656" y="38298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57150"/>
                </a:moveTo>
                <a:lnTo>
                  <a:pt x="4256" y="34879"/>
                </a:lnTo>
                <a:lnTo>
                  <a:pt x="15859" y="16716"/>
                </a:lnTo>
                <a:lnTo>
                  <a:pt x="33057" y="4482"/>
                </a:lnTo>
                <a:lnTo>
                  <a:pt x="54101" y="0"/>
                </a:lnTo>
                <a:lnTo>
                  <a:pt x="75146" y="4482"/>
                </a:lnTo>
                <a:lnTo>
                  <a:pt x="92344" y="16716"/>
                </a:lnTo>
                <a:lnTo>
                  <a:pt x="103947" y="34879"/>
                </a:lnTo>
                <a:lnTo>
                  <a:pt x="108203" y="57150"/>
                </a:lnTo>
                <a:lnTo>
                  <a:pt x="103947" y="79420"/>
                </a:lnTo>
                <a:lnTo>
                  <a:pt x="92344" y="97583"/>
                </a:lnTo>
                <a:lnTo>
                  <a:pt x="75146" y="109817"/>
                </a:lnTo>
                <a:lnTo>
                  <a:pt x="54101" y="114300"/>
                </a:lnTo>
                <a:lnTo>
                  <a:pt x="33057" y="109817"/>
                </a:lnTo>
                <a:lnTo>
                  <a:pt x="15859" y="97583"/>
                </a:lnTo>
                <a:lnTo>
                  <a:pt x="4256" y="79420"/>
                </a:lnTo>
                <a:lnTo>
                  <a:pt x="0" y="5715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75776" y="3401567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33486" y="4482"/>
                </a:lnTo>
                <a:lnTo>
                  <a:pt x="16049" y="16716"/>
                </a:lnTo>
                <a:lnTo>
                  <a:pt x="4304" y="34879"/>
                </a:lnTo>
                <a:lnTo>
                  <a:pt x="0" y="57150"/>
                </a:lnTo>
                <a:lnTo>
                  <a:pt x="4304" y="79420"/>
                </a:lnTo>
                <a:lnTo>
                  <a:pt x="16049" y="97583"/>
                </a:lnTo>
                <a:lnTo>
                  <a:pt x="33486" y="109817"/>
                </a:lnTo>
                <a:lnTo>
                  <a:pt x="54864" y="114300"/>
                </a:lnTo>
                <a:lnTo>
                  <a:pt x="76241" y="109817"/>
                </a:lnTo>
                <a:lnTo>
                  <a:pt x="93678" y="97583"/>
                </a:lnTo>
                <a:lnTo>
                  <a:pt x="105423" y="79420"/>
                </a:lnTo>
                <a:lnTo>
                  <a:pt x="109727" y="57150"/>
                </a:lnTo>
                <a:lnTo>
                  <a:pt x="105423" y="34879"/>
                </a:lnTo>
                <a:lnTo>
                  <a:pt x="93678" y="16716"/>
                </a:lnTo>
                <a:lnTo>
                  <a:pt x="76241" y="4482"/>
                </a:lnTo>
                <a:lnTo>
                  <a:pt x="548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75776" y="3401567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57150"/>
                </a:moveTo>
                <a:lnTo>
                  <a:pt x="4304" y="34879"/>
                </a:lnTo>
                <a:lnTo>
                  <a:pt x="16049" y="16716"/>
                </a:lnTo>
                <a:lnTo>
                  <a:pt x="33486" y="4482"/>
                </a:lnTo>
                <a:lnTo>
                  <a:pt x="54864" y="0"/>
                </a:lnTo>
                <a:lnTo>
                  <a:pt x="76241" y="4482"/>
                </a:lnTo>
                <a:lnTo>
                  <a:pt x="93678" y="16716"/>
                </a:lnTo>
                <a:lnTo>
                  <a:pt x="105423" y="34879"/>
                </a:lnTo>
                <a:lnTo>
                  <a:pt x="109727" y="57150"/>
                </a:lnTo>
                <a:lnTo>
                  <a:pt x="105423" y="79420"/>
                </a:lnTo>
                <a:lnTo>
                  <a:pt x="93678" y="97583"/>
                </a:lnTo>
                <a:lnTo>
                  <a:pt x="76241" y="109817"/>
                </a:lnTo>
                <a:lnTo>
                  <a:pt x="54864" y="114300"/>
                </a:lnTo>
                <a:lnTo>
                  <a:pt x="33486" y="109817"/>
                </a:lnTo>
                <a:lnTo>
                  <a:pt x="16049" y="97583"/>
                </a:lnTo>
                <a:lnTo>
                  <a:pt x="4304" y="7942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465307" y="2356104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0" y="114300"/>
                </a:lnTo>
                <a:lnTo>
                  <a:pt x="109727" y="114300"/>
                </a:lnTo>
                <a:lnTo>
                  <a:pt x="548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465307" y="2356104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4" y="0"/>
                </a:lnTo>
                <a:lnTo>
                  <a:pt x="109727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46664" y="2831592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3" y="0"/>
                </a:moveTo>
                <a:lnTo>
                  <a:pt x="0" y="114300"/>
                </a:lnTo>
                <a:lnTo>
                  <a:pt x="109727" y="114300"/>
                </a:lnTo>
                <a:lnTo>
                  <a:pt x="548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46664" y="2831592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3" y="0"/>
                </a:lnTo>
                <a:lnTo>
                  <a:pt x="109727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83952" y="2593848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0" y="114300"/>
                </a:lnTo>
                <a:lnTo>
                  <a:pt x="108203" y="11430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83952" y="2593848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1" y="0"/>
                </a:lnTo>
                <a:lnTo>
                  <a:pt x="108203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21495" y="2118360"/>
            <a:ext cx="546100" cy="2186940"/>
          </a:xfrm>
          <a:custGeom>
            <a:avLst/>
            <a:gdLst/>
            <a:ahLst/>
            <a:cxnLst/>
            <a:rect l="l" t="t" r="r" b="b"/>
            <a:pathLst>
              <a:path w="546100" h="2186940">
                <a:moveTo>
                  <a:pt x="0" y="0"/>
                </a:moveTo>
                <a:lnTo>
                  <a:pt x="545592" y="218694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29800" y="1927860"/>
            <a:ext cx="546100" cy="2186940"/>
          </a:xfrm>
          <a:custGeom>
            <a:avLst/>
            <a:gdLst/>
            <a:ahLst/>
            <a:cxnLst/>
            <a:rect l="l" t="t" r="r" b="b"/>
            <a:pathLst>
              <a:path w="546100" h="2186940">
                <a:moveTo>
                  <a:pt x="0" y="0"/>
                </a:moveTo>
                <a:lnTo>
                  <a:pt x="545592" y="218694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67088" y="4102227"/>
            <a:ext cx="908050" cy="233679"/>
          </a:xfrm>
          <a:custGeom>
            <a:avLst/>
            <a:gdLst/>
            <a:ahLst/>
            <a:cxnLst/>
            <a:rect l="l" t="t" r="r" b="b"/>
            <a:pathLst>
              <a:path w="908050" h="233679">
                <a:moveTo>
                  <a:pt x="66801" y="159004"/>
                </a:moveTo>
                <a:lnTo>
                  <a:pt x="0" y="211836"/>
                </a:lnTo>
                <a:lnTo>
                  <a:pt x="82422" y="233553"/>
                </a:lnTo>
                <a:lnTo>
                  <a:pt x="76462" y="205105"/>
                </a:lnTo>
                <a:lnTo>
                  <a:pt x="63500" y="205105"/>
                </a:lnTo>
                <a:lnTo>
                  <a:pt x="60832" y="192659"/>
                </a:lnTo>
                <a:lnTo>
                  <a:pt x="73306" y="190047"/>
                </a:lnTo>
                <a:lnTo>
                  <a:pt x="66801" y="159004"/>
                </a:lnTo>
                <a:close/>
              </a:path>
              <a:path w="908050" h="233679">
                <a:moveTo>
                  <a:pt x="73306" y="190047"/>
                </a:moveTo>
                <a:lnTo>
                  <a:pt x="60832" y="192659"/>
                </a:lnTo>
                <a:lnTo>
                  <a:pt x="63500" y="205105"/>
                </a:lnTo>
                <a:lnTo>
                  <a:pt x="75916" y="202502"/>
                </a:lnTo>
                <a:lnTo>
                  <a:pt x="73306" y="190047"/>
                </a:lnTo>
                <a:close/>
              </a:path>
              <a:path w="908050" h="233679">
                <a:moveTo>
                  <a:pt x="75916" y="202502"/>
                </a:moveTo>
                <a:lnTo>
                  <a:pt x="63500" y="205105"/>
                </a:lnTo>
                <a:lnTo>
                  <a:pt x="76462" y="205105"/>
                </a:lnTo>
                <a:lnTo>
                  <a:pt x="75916" y="202502"/>
                </a:lnTo>
                <a:close/>
              </a:path>
              <a:path w="908050" h="233679">
                <a:moveTo>
                  <a:pt x="832147" y="31171"/>
                </a:moveTo>
                <a:lnTo>
                  <a:pt x="73306" y="190047"/>
                </a:lnTo>
                <a:lnTo>
                  <a:pt x="75916" y="202502"/>
                </a:lnTo>
                <a:lnTo>
                  <a:pt x="834723" y="43485"/>
                </a:lnTo>
                <a:lnTo>
                  <a:pt x="832147" y="31171"/>
                </a:lnTo>
                <a:close/>
              </a:path>
              <a:path w="908050" h="233679">
                <a:moveTo>
                  <a:pt x="899288" y="28575"/>
                </a:moveTo>
                <a:lnTo>
                  <a:pt x="844550" y="28575"/>
                </a:lnTo>
                <a:lnTo>
                  <a:pt x="847089" y="40893"/>
                </a:lnTo>
                <a:lnTo>
                  <a:pt x="834723" y="43485"/>
                </a:lnTo>
                <a:lnTo>
                  <a:pt x="841247" y="74675"/>
                </a:lnTo>
                <a:lnTo>
                  <a:pt x="899288" y="28575"/>
                </a:lnTo>
                <a:close/>
              </a:path>
              <a:path w="908050" h="233679">
                <a:moveTo>
                  <a:pt x="844550" y="28575"/>
                </a:moveTo>
                <a:lnTo>
                  <a:pt x="832147" y="31171"/>
                </a:lnTo>
                <a:lnTo>
                  <a:pt x="834723" y="43485"/>
                </a:lnTo>
                <a:lnTo>
                  <a:pt x="847089" y="40893"/>
                </a:lnTo>
                <a:lnTo>
                  <a:pt x="844550" y="28575"/>
                </a:lnTo>
                <a:close/>
              </a:path>
              <a:path w="908050" h="233679">
                <a:moveTo>
                  <a:pt x="825626" y="0"/>
                </a:moveTo>
                <a:lnTo>
                  <a:pt x="832147" y="31171"/>
                </a:lnTo>
                <a:lnTo>
                  <a:pt x="844550" y="28575"/>
                </a:lnTo>
                <a:lnTo>
                  <a:pt x="899288" y="28575"/>
                </a:lnTo>
                <a:lnTo>
                  <a:pt x="907922" y="21717"/>
                </a:lnTo>
                <a:lnTo>
                  <a:pt x="825626" y="0"/>
                </a:lnTo>
                <a:close/>
              </a:path>
            </a:pathLst>
          </a:custGeom>
          <a:solidFill>
            <a:srgbClr val="F49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915781" y="4638675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440168" y="4428871"/>
            <a:ext cx="4228465" cy="76200"/>
          </a:xfrm>
          <a:custGeom>
            <a:avLst/>
            <a:gdLst/>
            <a:ahLst/>
            <a:cxnLst/>
            <a:rect l="l" t="t" r="r" b="b"/>
            <a:pathLst>
              <a:path w="4228465" h="76200">
                <a:moveTo>
                  <a:pt x="4215956" y="31749"/>
                </a:moveTo>
                <a:lnTo>
                  <a:pt x="4164964" y="31749"/>
                </a:lnTo>
                <a:lnTo>
                  <a:pt x="4164964" y="44449"/>
                </a:lnTo>
                <a:lnTo>
                  <a:pt x="4152212" y="44466"/>
                </a:lnTo>
                <a:lnTo>
                  <a:pt x="4152264" y="76199"/>
                </a:lnTo>
                <a:lnTo>
                  <a:pt x="4228464" y="37972"/>
                </a:lnTo>
                <a:lnTo>
                  <a:pt x="4215956" y="31749"/>
                </a:lnTo>
                <a:close/>
              </a:path>
              <a:path w="4228465" h="76200">
                <a:moveTo>
                  <a:pt x="4152190" y="31766"/>
                </a:moveTo>
                <a:lnTo>
                  <a:pt x="0" y="37210"/>
                </a:lnTo>
                <a:lnTo>
                  <a:pt x="0" y="49910"/>
                </a:lnTo>
                <a:lnTo>
                  <a:pt x="4152212" y="44466"/>
                </a:lnTo>
                <a:lnTo>
                  <a:pt x="4152190" y="31766"/>
                </a:lnTo>
                <a:close/>
              </a:path>
              <a:path w="4228465" h="76200">
                <a:moveTo>
                  <a:pt x="4164964" y="31749"/>
                </a:moveTo>
                <a:lnTo>
                  <a:pt x="4152190" y="31766"/>
                </a:lnTo>
                <a:lnTo>
                  <a:pt x="4152212" y="44466"/>
                </a:lnTo>
                <a:lnTo>
                  <a:pt x="4164964" y="44449"/>
                </a:lnTo>
                <a:lnTo>
                  <a:pt x="4164964" y="31749"/>
                </a:lnTo>
                <a:close/>
              </a:path>
              <a:path w="4228465" h="76200">
                <a:moveTo>
                  <a:pt x="4152137" y="0"/>
                </a:moveTo>
                <a:lnTo>
                  <a:pt x="4152190" y="31766"/>
                </a:lnTo>
                <a:lnTo>
                  <a:pt x="4215956" y="31749"/>
                </a:lnTo>
                <a:lnTo>
                  <a:pt x="4152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72756" y="1857755"/>
            <a:ext cx="76200" cy="2842260"/>
          </a:xfrm>
          <a:custGeom>
            <a:avLst/>
            <a:gdLst/>
            <a:ahLst/>
            <a:cxnLst/>
            <a:rect l="l" t="t" r="r" b="b"/>
            <a:pathLst>
              <a:path w="76200" h="2842260">
                <a:moveTo>
                  <a:pt x="44450" y="63500"/>
                </a:moveTo>
                <a:lnTo>
                  <a:pt x="31750" y="63500"/>
                </a:lnTo>
                <a:lnTo>
                  <a:pt x="31750" y="2842006"/>
                </a:lnTo>
                <a:lnTo>
                  <a:pt x="44450" y="2842006"/>
                </a:lnTo>
                <a:lnTo>
                  <a:pt x="44450" y="63500"/>
                </a:lnTo>
                <a:close/>
              </a:path>
              <a:path w="76200" h="284226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84226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236332" y="2459354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926830" y="1898142"/>
            <a:ext cx="1461770" cy="2413000"/>
          </a:xfrm>
          <a:custGeom>
            <a:avLst/>
            <a:gdLst/>
            <a:ahLst/>
            <a:cxnLst/>
            <a:rect l="l" t="t" r="r" b="b"/>
            <a:pathLst>
              <a:path w="1461770" h="2413000">
                <a:moveTo>
                  <a:pt x="896239" y="0"/>
                </a:moveTo>
                <a:lnTo>
                  <a:pt x="0" y="223900"/>
                </a:lnTo>
                <a:lnTo>
                  <a:pt x="544576" y="2412492"/>
                </a:lnTo>
                <a:lnTo>
                  <a:pt x="1461516" y="2210308"/>
                </a:lnTo>
                <a:lnTo>
                  <a:pt x="896239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95359" y="36774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33057" y="4482"/>
                </a:lnTo>
                <a:lnTo>
                  <a:pt x="15859" y="16716"/>
                </a:lnTo>
                <a:lnTo>
                  <a:pt x="4256" y="34879"/>
                </a:lnTo>
                <a:lnTo>
                  <a:pt x="0" y="57150"/>
                </a:lnTo>
                <a:lnTo>
                  <a:pt x="4256" y="79420"/>
                </a:lnTo>
                <a:lnTo>
                  <a:pt x="15859" y="97583"/>
                </a:lnTo>
                <a:lnTo>
                  <a:pt x="33057" y="109817"/>
                </a:lnTo>
                <a:lnTo>
                  <a:pt x="54101" y="114300"/>
                </a:lnTo>
                <a:lnTo>
                  <a:pt x="75146" y="109817"/>
                </a:lnTo>
                <a:lnTo>
                  <a:pt x="92344" y="97583"/>
                </a:lnTo>
                <a:lnTo>
                  <a:pt x="103947" y="79420"/>
                </a:lnTo>
                <a:lnTo>
                  <a:pt x="108204" y="57150"/>
                </a:lnTo>
                <a:lnTo>
                  <a:pt x="103947" y="34879"/>
                </a:lnTo>
                <a:lnTo>
                  <a:pt x="92344" y="16716"/>
                </a:lnTo>
                <a:lnTo>
                  <a:pt x="75146" y="4482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95359" y="36774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57150"/>
                </a:moveTo>
                <a:lnTo>
                  <a:pt x="4256" y="34879"/>
                </a:lnTo>
                <a:lnTo>
                  <a:pt x="15859" y="16716"/>
                </a:lnTo>
                <a:lnTo>
                  <a:pt x="33057" y="4482"/>
                </a:lnTo>
                <a:lnTo>
                  <a:pt x="54101" y="0"/>
                </a:lnTo>
                <a:lnTo>
                  <a:pt x="75146" y="4482"/>
                </a:lnTo>
                <a:lnTo>
                  <a:pt x="92344" y="16716"/>
                </a:lnTo>
                <a:lnTo>
                  <a:pt x="103947" y="34879"/>
                </a:lnTo>
                <a:lnTo>
                  <a:pt x="108204" y="57150"/>
                </a:lnTo>
                <a:lnTo>
                  <a:pt x="103947" y="79420"/>
                </a:lnTo>
                <a:lnTo>
                  <a:pt x="92344" y="97583"/>
                </a:lnTo>
                <a:lnTo>
                  <a:pt x="75146" y="109817"/>
                </a:lnTo>
                <a:lnTo>
                  <a:pt x="54101" y="114300"/>
                </a:lnTo>
                <a:lnTo>
                  <a:pt x="33057" y="109817"/>
                </a:lnTo>
                <a:lnTo>
                  <a:pt x="15859" y="97583"/>
                </a:lnTo>
                <a:lnTo>
                  <a:pt x="4256" y="79420"/>
                </a:lnTo>
                <a:lnTo>
                  <a:pt x="0" y="5715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85276" y="3771900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33486" y="4482"/>
                </a:lnTo>
                <a:lnTo>
                  <a:pt x="16049" y="16716"/>
                </a:lnTo>
                <a:lnTo>
                  <a:pt x="4304" y="34879"/>
                </a:lnTo>
                <a:lnTo>
                  <a:pt x="0" y="57150"/>
                </a:lnTo>
                <a:lnTo>
                  <a:pt x="4304" y="79420"/>
                </a:lnTo>
                <a:lnTo>
                  <a:pt x="16049" y="97583"/>
                </a:lnTo>
                <a:lnTo>
                  <a:pt x="33486" y="109817"/>
                </a:lnTo>
                <a:lnTo>
                  <a:pt x="54864" y="114300"/>
                </a:lnTo>
                <a:lnTo>
                  <a:pt x="76241" y="109817"/>
                </a:lnTo>
                <a:lnTo>
                  <a:pt x="93678" y="97583"/>
                </a:lnTo>
                <a:lnTo>
                  <a:pt x="105423" y="79420"/>
                </a:lnTo>
                <a:lnTo>
                  <a:pt x="109727" y="57150"/>
                </a:lnTo>
                <a:lnTo>
                  <a:pt x="105423" y="34879"/>
                </a:lnTo>
                <a:lnTo>
                  <a:pt x="93678" y="16716"/>
                </a:lnTo>
                <a:lnTo>
                  <a:pt x="76241" y="4482"/>
                </a:lnTo>
                <a:lnTo>
                  <a:pt x="548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85276" y="3771900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57150"/>
                </a:moveTo>
                <a:lnTo>
                  <a:pt x="4304" y="34879"/>
                </a:lnTo>
                <a:lnTo>
                  <a:pt x="16049" y="16716"/>
                </a:lnTo>
                <a:lnTo>
                  <a:pt x="33486" y="4482"/>
                </a:lnTo>
                <a:lnTo>
                  <a:pt x="54864" y="0"/>
                </a:lnTo>
                <a:lnTo>
                  <a:pt x="76241" y="4482"/>
                </a:lnTo>
                <a:lnTo>
                  <a:pt x="93678" y="16716"/>
                </a:lnTo>
                <a:lnTo>
                  <a:pt x="105423" y="34879"/>
                </a:lnTo>
                <a:lnTo>
                  <a:pt x="109727" y="57150"/>
                </a:lnTo>
                <a:lnTo>
                  <a:pt x="105423" y="79420"/>
                </a:lnTo>
                <a:lnTo>
                  <a:pt x="93678" y="97583"/>
                </a:lnTo>
                <a:lnTo>
                  <a:pt x="76241" y="109817"/>
                </a:lnTo>
                <a:lnTo>
                  <a:pt x="54864" y="114300"/>
                </a:lnTo>
                <a:lnTo>
                  <a:pt x="33486" y="109817"/>
                </a:lnTo>
                <a:lnTo>
                  <a:pt x="16049" y="97583"/>
                </a:lnTo>
                <a:lnTo>
                  <a:pt x="4304" y="7942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76716" y="34869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33057" y="4482"/>
                </a:lnTo>
                <a:lnTo>
                  <a:pt x="15859" y="16716"/>
                </a:lnTo>
                <a:lnTo>
                  <a:pt x="4256" y="34879"/>
                </a:lnTo>
                <a:lnTo>
                  <a:pt x="0" y="57150"/>
                </a:lnTo>
                <a:lnTo>
                  <a:pt x="4256" y="79420"/>
                </a:lnTo>
                <a:lnTo>
                  <a:pt x="15859" y="97583"/>
                </a:lnTo>
                <a:lnTo>
                  <a:pt x="33057" y="109817"/>
                </a:lnTo>
                <a:lnTo>
                  <a:pt x="54101" y="114300"/>
                </a:lnTo>
                <a:lnTo>
                  <a:pt x="75146" y="109817"/>
                </a:lnTo>
                <a:lnTo>
                  <a:pt x="92344" y="97583"/>
                </a:lnTo>
                <a:lnTo>
                  <a:pt x="103947" y="79420"/>
                </a:lnTo>
                <a:lnTo>
                  <a:pt x="108203" y="57150"/>
                </a:lnTo>
                <a:lnTo>
                  <a:pt x="103947" y="34879"/>
                </a:lnTo>
                <a:lnTo>
                  <a:pt x="92344" y="16716"/>
                </a:lnTo>
                <a:lnTo>
                  <a:pt x="75146" y="4482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76716" y="3486911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57150"/>
                </a:moveTo>
                <a:lnTo>
                  <a:pt x="4256" y="34879"/>
                </a:lnTo>
                <a:lnTo>
                  <a:pt x="15859" y="16716"/>
                </a:lnTo>
                <a:lnTo>
                  <a:pt x="33057" y="4482"/>
                </a:lnTo>
                <a:lnTo>
                  <a:pt x="54101" y="0"/>
                </a:lnTo>
                <a:lnTo>
                  <a:pt x="75146" y="4482"/>
                </a:lnTo>
                <a:lnTo>
                  <a:pt x="92344" y="16716"/>
                </a:lnTo>
                <a:lnTo>
                  <a:pt x="103947" y="34879"/>
                </a:lnTo>
                <a:lnTo>
                  <a:pt x="108203" y="57150"/>
                </a:lnTo>
                <a:lnTo>
                  <a:pt x="103947" y="79420"/>
                </a:lnTo>
                <a:lnTo>
                  <a:pt x="92344" y="97583"/>
                </a:lnTo>
                <a:lnTo>
                  <a:pt x="75146" y="109817"/>
                </a:lnTo>
                <a:lnTo>
                  <a:pt x="54101" y="114300"/>
                </a:lnTo>
                <a:lnTo>
                  <a:pt x="33057" y="109817"/>
                </a:lnTo>
                <a:lnTo>
                  <a:pt x="15859" y="97583"/>
                </a:lnTo>
                <a:lnTo>
                  <a:pt x="4256" y="79420"/>
                </a:lnTo>
                <a:lnTo>
                  <a:pt x="0" y="5715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76716" y="3867911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29">
                <a:moveTo>
                  <a:pt x="54101" y="0"/>
                </a:moveTo>
                <a:lnTo>
                  <a:pt x="33057" y="4435"/>
                </a:lnTo>
                <a:lnTo>
                  <a:pt x="15859" y="16525"/>
                </a:lnTo>
                <a:lnTo>
                  <a:pt x="4256" y="34450"/>
                </a:lnTo>
                <a:lnTo>
                  <a:pt x="0" y="56387"/>
                </a:lnTo>
                <a:lnTo>
                  <a:pt x="4256" y="78325"/>
                </a:lnTo>
                <a:lnTo>
                  <a:pt x="15859" y="96250"/>
                </a:lnTo>
                <a:lnTo>
                  <a:pt x="33057" y="108340"/>
                </a:lnTo>
                <a:lnTo>
                  <a:pt x="54101" y="112775"/>
                </a:lnTo>
                <a:lnTo>
                  <a:pt x="75146" y="108340"/>
                </a:lnTo>
                <a:lnTo>
                  <a:pt x="92344" y="96250"/>
                </a:lnTo>
                <a:lnTo>
                  <a:pt x="103947" y="78325"/>
                </a:lnTo>
                <a:lnTo>
                  <a:pt x="108203" y="56387"/>
                </a:lnTo>
                <a:lnTo>
                  <a:pt x="103947" y="34450"/>
                </a:lnTo>
                <a:lnTo>
                  <a:pt x="92344" y="16525"/>
                </a:lnTo>
                <a:lnTo>
                  <a:pt x="75146" y="4435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76716" y="3867911"/>
            <a:ext cx="108585" cy="113030"/>
          </a:xfrm>
          <a:custGeom>
            <a:avLst/>
            <a:gdLst/>
            <a:ahLst/>
            <a:cxnLst/>
            <a:rect l="l" t="t" r="r" b="b"/>
            <a:pathLst>
              <a:path w="108584" h="113029">
                <a:moveTo>
                  <a:pt x="0" y="56387"/>
                </a:moveTo>
                <a:lnTo>
                  <a:pt x="4256" y="34450"/>
                </a:lnTo>
                <a:lnTo>
                  <a:pt x="15859" y="16525"/>
                </a:lnTo>
                <a:lnTo>
                  <a:pt x="33057" y="4435"/>
                </a:lnTo>
                <a:lnTo>
                  <a:pt x="54101" y="0"/>
                </a:lnTo>
                <a:lnTo>
                  <a:pt x="75146" y="4435"/>
                </a:lnTo>
                <a:lnTo>
                  <a:pt x="92344" y="16525"/>
                </a:lnTo>
                <a:lnTo>
                  <a:pt x="103947" y="34450"/>
                </a:lnTo>
                <a:lnTo>
                  <a:pt x="108203" y="56387"/>
                </a:lnTo>
                <a:lnTo>
                  <a:pt x="103947" y="78325"/>
                </a:lnTo>
                <a:lnTo>
                  <a:pt x="92344" y="96250"/>
                </a:lnTo>
                <a:lnTo>
                  <a:pt x="75146" y="108340"/>
                </a:lnTo>
                <a:lnTo>
                  <a:pt x="54101" y="112775"/>
                </a:lnTo>
                <a:lnTo>
                  <a:pt x="33057" y="108340"/>
                </a:lnTo>
                <a:lnTo>
                  <a:pt x="15859" y="96250"/>
                </a:lnTo>
                <a:lnTo>
                  <a:pt x="4256" y="78325"/>
                </a:lnTo>
                <a:lnTo>
                  <a:pt x="0" y="563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95359" y="3439667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33057" y="4482"/>
                </a:lnTo>
                <a:lnTo>
                  <a:pt x="15859" y="16716"/>
                </a:lnTo>
                <a:lnTo>
                  <a:pt x="4256" y="34879"/>
                </a:lnTo>
                <a:lnTo>
                  <a:pt x="0" y="57150"/>
                </a:lnTo>
                <a:lnTo>
                  <a:pt x="4256" y="79420"/>
                </a:lnTo>
                <a:lnTo>
                  <a:pt x="15859" y="97583"/>
                </a:lnTo>
                <a:lnTo>
                  <a:pt x="33057" y="109817"/>
                </a:lnTo>
                <a:lnTo>
                  <a:pt x="54101" y="114300"/>
                </a:lnTo>
                <a:lnTo>
                  <a:pt x="75146" y="109817"/>
                </a:lnTo>
                <a:lnTo>
                  <a:pt x="92344" y="97583"/>
                </a:lnTo>
                <a:lnTo>
                  <a:pt x="103947" y="79420"/>
                </a:lnTo>
                <a:lnTo>
                  <a:pt x="108204" y="57150"/>
                </a:lnTo>
                <a:lnTo>
                  <a:pt x="103947" y="34879"/>
                </a:lnTo>
                <a:lnTo>
                  <a:pt x="92344" y="16716"/>
                </a:lnTo>
                <a:lnTo>
                  <a:pt x="75146" y="4482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95359" y="3439667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57150"/>
                </a:moveTo>
                <a:lnTo>
                  <a:pt x="4256" y="34879"/>
                </a:lnTo>
                <a:lnTo>
                  <a:pt x="15859" y="16716"/>
                </a:lnTo>
                <a:lnTo>
                  <a:pt x="33057" y="4482"/>
                </a:lnTo>
                <a:lnTo>
                  <a:pt x="54101" y="0"/>
                </a:lnTo>
                <a:lnTo>
                  <a:pt x="75146" y="4482"/>
                </a:lnTo>
                <a:lnTo>
                  <a:pt x="92344" y="16716"/>
                </a:lnTo>
                <a:lnTo>
                  <a:pt x="103947" y="34879"/>
                </a:lnTo>
                <a:lnTo>
                  <a:pt x="108204" y="57150"/>
                </a:lnTo>
                <a:lnTo>
                  <a:pt x="103947" y="79420"/>
                </a:lnTo>
                <a:lnTo>
                  <a:pt x="92344" y="97583"/>
                </a:lnTo>
                <a:lnTo>
                  <a:pt x="75146" y="109817"/>
                </a:lnTo>
                <a:lnTo>
                  <a:pt x="54101" y="114300"/>
                </a:lnTo>
                <a:lnTo>
                  <a:pt x="33057" y="109817"/>
                </a:lnTo>
                <a:lnTo>
                  <a:pt x="15859" y="97583"/>
                </a:lnTo>
                <a:lnTo>
                  <a:pt x="4256" y="79420"/>
                </a:lnTo>
                <a:lnTo>
                  <a:pt x="0" y="5715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15016" y="2750820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0" y="114300"/>
                </a:lnTo>
                <a:lnTo>
                  <a:pt x="108203" y="11430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415016" y="2750820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1" y="0"/>
                </a:lnTo>
                <a:lnTo>
                  <a:pt x="108203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504931" y="2845307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0" y="114300"/>
                </a:lnTo>
                <a:lnTo>
                  <a:pt x="109727" y="114300"/>
                </a:lnTo>
                <a:lnTo>
                  <a:pt x="548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504931" y="2845307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4" y="0"/>
                </a:lnTo>
                <a:lnTo>
                  <a:pt x="109727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596371" y="2703576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3" y="0"/>
                </a:moveTo>
                <a:lnTo>
                  <a:pt x="0" y="114300"/>
                </a:lnTo>
                <a:lnTo>
                  <a:pt x="109727" y="114300"/>
                </a:lnTo>
                <a:lnTo>
                  <a:pt x="548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596371" y="2703576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3" y="0"/>
                </a:lnTo>
                <a:lnTo>
                  <a:pt x="109727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687811" y="2275332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2" y="0"/>
                </a:moveTo>
                <a:lnTo>
                  <a:pt x="0" y="114300"/>
                </a:lnTo>
                <a:lnTo>
                  <a:pt x="108204" y="114300"/>
                </a:lnTo>
                <a:lnTo>
                  <a:pt x="5410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687811" y="2275332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2" y="0"/>
                </a:lnTo>
                <a:lnTo>
                  <a:pt x="108204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869168" y="2750820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0" y="114300"/>
                </a:lnTo>
                <a:lnTo>
                  <a:pt x="108203" y="114300"/>
                </a:lnTo>
                <a:lnTo>
                  <a:pt x="5410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869168" y="2750820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1" y="0"/>
                </a:lnTo>
                <a:lnTo>
                  <a:pt x="108203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504931" y="2513076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54864" y="0"/>
                </a:moveTo>
                <a:lnTo>
                  <a:pt x="0" y="114300"/>
                </a:lnTo>
                <a:lnTo>
                  <a:pt x="109727" y="114300"/>
                </a:lnTo>
                <a:lnTo>
                  <a:pt x="548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504931" y="2513076"/>
            <a:ext cx="109855" cy="114300"/>
          </a:xfrm>
          <a:custGeom>
            <a:avLst/>
            <a:gdLst/>
            <a:ahLst/>
            <a:cxnLst/>
            <a:rect l="l" t="t" r="r" b="b"/>
            <a:pathLst>
              <a:path w="109854" h="114300">
                <a:moveTo>
                  <a:pt x="0" y="114300"/>
                </a:moveTo>
                <a:lnTo>
                  <a:pt x="54864" y="0"/>
                </a:lnTo>
                <a:lnTo>
                  <a:pt x="109727" y="1143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08135" y="3153155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2" y="0"/>
                </a:moveTo>
                <a:lnTo>
                  <a:pt x="0" y="114300"/>
                </a:lnTo>
                <a:lnTo>
                  <a:pt x="108204" y="114300"/>
                </a:lnTo>
                <a:lnTo>
                  <a:pt x="5410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08135" y="3153155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54102" y="0"/>
                </a:lnTo>
                <a:lnTo>
                  <a:pt x="108204" y="114300"/>
                </a:lnTo>
                <a:lnTo>
                  <a:pt x="0" y="114300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593323" y="3331464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54101" y="0"/>
                </a:moveTo>
                <a:lnTo>
                  <a:pt x="33057" y="4482"/>
                </a:lnTo>
                <a:lnTo>
                  <a:pt x="15859" y="16716"/>
                </a:lnTo>
                <a:lnTo>
                  <a:pt x="4256" y="34879"/>
                </a:lnTo>
                <a:lnTo>
                  <a:pt x="0" y="57150"/>
                </a:lnTo>
                <a:lnTo>
                  <a:pt x="4256" y="79420"/>
                </a:lnTo>
                <a:lnTo>
                  <a:pt x="15859" y="97583"/>
                </a:lnTo>
                <a:lnTo>
                  <a:pt x="33057" y="109817"/>
                </a:lnTo>
                <a:lnTo>
                  <a:pt x="54101" y="114300"/>
                </a:lnTo>
                <a:lnTo>
                  <a:pt x="75146" y="109817"/>
                </a:lnTo>
                <a:lnTo>
                  <a:pt x="92344" y="97583"/>
                </a:lnTo>
                <a:lnTo>
                  <a:pt x="103947" y="79420"/>
                </a:lnTo>
                <a:lnTo>
                  <a:pt x="108203" y="57150"/>
                </a:lnTo>
                <a:lnTo>
                  <a:pt x="103947" y="34879"/>
                </a:lnTo>
                <a:lnTo>
                  <a:pt x="92344" y="16716"/>
                </a:lnTo>
                <a:lnTo>
                  <a:pt x="75146" y="4482"/>
                </a:lnTo>
                <a:lnTo>
                  <a:pt x="541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593323" y="3331464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57150"/>
                </a:moveTo>
                <a:lnTo>
                  <a:pt x="4256" y="34879"/>
                </a:lnTo>
                <a:lnTo>
                  <a:pt x="15859" y="16716"/>
                </a:lnTo>
                <a:lnTo>
                  <a:pt x="33057" y="4482"/>
                </a:lnTo>
                <a:lnTo>
                  <a:pt x="54101" y="0"/>
                </a:lnTo>
                <a:lnTo>
                  <a:pt x="75146" y="4482"/>
                </a:lnTo>
                <a:lnTo>
                  <a:pt x="92344" y="16716"/>
                </a:lnTo>
                <a:lnTo>
                  <a:pt x="103947" y="34879"/>
                </a:lnTo>
                <a:lnTo>
                  <a:pt x="108203" y="57150"/>
                </a:lnTo>
                <a:lnTo>
                  <a:pt x="103947" y="79420"/>
                </a:lnTo>
                <a:lnTo>
                  <a:pt x="92344" y="97583"/>
                </a:lnTo>
                <a:lnTo>
                  <a:pt x="75146" y="109817"/>
                </a:lnTo>
                <a:lnTo>
                  <a:pt x="54101" y="114300"/>
                </a:lnTo>
                <a:lnTo>
                  <a:pt x="33057" y="109817"/>
                </a:lnTo>
                <a:lnTo>
                  <a:pt x="15859" y="97583"/>
                </a:lnTo>
                <a:lnTo>
                  <a:pt x="4256" y="79420"/>
                </a:lnTo>
                <a:lnTo>
                  <a:pt x="0" y="57150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88781" y="2812160"/>
            <a:ext cx="1377950" cy="404495"/>
          </a:xfrm>
          <a:custGeom>
            <a:avLst/>
            <a:gdLst/>
            <a:ahLst/>
            <a:cxnLst/>
            <a:rect l="l" t="t" r="r" b="b"/>
            <a:pathLst>
              <a:path w="1377950" h="404494">
                <a:moveTo>
                  <a:pt x="1302661" y="30682"/>
                </a:moveTo>
                <a:lnTo>
                  <a:pt x="0" y="392175"/>
                </a:lnTo>
                <a:lnTo>
                  <a:pt x="3301" y="404494"/>
                </a:lnTo>
                <a:lnTo>
                  <a:pt x="1306054" y="42884"/>
                </a:lnTo>
                <a:lnTo>
                  <a:pt x="1302661" y="30682"/>
                </a:lnTo>
                <a:close/>
              </a:path>
              <a:path w="1377950" h="404494">
                <a:moveTo>
                  <a:pt x="1365735" y="27304"/>
                </a:moveTo>
                <a:lnTo>
                  <a:pt x="1314830" y="27304"/>
                </a:lnTo>
                <a:lnTo>
                  <a:pt x="1318260" y="39497"/>
                </a:lnTo>
                <a:lnTo>
                  <a:pt x="1306054" y="42884"/>
                </a:lnTo>
                <a:lnTo>
                  <a:pt x="1314577" y="73533"/>
                </a:lnTo>
                <a:lnTo>
                  <a:pt x="1365735" y="27304"/>
                </a:lnTo>
                <a:close/>
              </a:path>
              <a:path w="1377950" h="404494">
                <a:moveTo>
                  <a:pt x="1314830" y="27304"/>
                </a:moveTo>
                <a:lnTo>
                  <a:pt x="1302661" y="30682"/>
                </a:lnTo>
                <a:lnTo>
                  <a:pt x="1306054" y="42884"/>
                </a:lnTo>
                <a:lnTo>
                  <a:pt x="1318260" y="39497"/>
                </a:lnTo>
                <a:lnTo>
                  <a:pt x="1314830" y="27304"/>
                </a:lnTo>
                <a:close/>
              </a:path>
              <a:path w="1377950" h="404494">
                <a:moveTo>
                  <a:pt x="1294129" y="0"/>
                </a:moveTo>
                <a:lnTo>
                  <a:pt x="1302661" y="30682"/>
                </a:lnTo>
                <a:lnTo>
                  <a:pt x="1314830" y="27304"/>
                </a:lnTo>
                <a:lnTo>
                  <a:pt x="1365735" y="27304"/>
                </a:lnTo>
                <a:lnTo>
                  <a:pt x="1377823" y="16383"/>
                </a:lnTo>
                <a:lnTo>
                  <a:pt x="1294129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364980" y="3422903"/>
            <a:ext cx="1246505" cy="393700"/>
          </a:xfrm>
          <a:custGeom>
            <a:avLst/>
            <a:gdLst/>
            <a:ahLst/>
            <a:cxnLst/>
            <a:rect l="l" t="t" r="r" b="b"/>
            <a:pathLst>
              <a:path w="1246504" h="393700">
                <a:moveTo>
                  <a:pt x="62102" y="320167"/>
                </a:moveTo>
                <a:lnTo>
                  <a:pt x="0" y="378587"/>
                </a:lnTo>
                <a:lnTo>
                  <a:pt x="83947" y="393192"/>
                </a:lnTo>
                <a:lnTo>
                  <a:pt x="75931" y="366395"/>
                </a:lnTo>
                <a:lnTo>
                  <a:pt x="62611" y="366395"/>
                </a:lnTo>
                <a:lnTo>
                  <a:pt x="59054" y="354203"/>
                </a:lnTo>
                <a:lnTo>
                  <a:pt x="71197" y="350568"/>
                </a:lnTo>
                <a:lnTo>
                  <a:pt x="62102" y="320167"/>
                </a:lnTo>
                <a:close/>
              </a:path>
              <a:path w="1246504" h="393700">
                <a:moveTo>
                  <a:pt x="71197" y="350568"/>
                </a:moveTo>
                <a:lnTo>
                  <a:pt x="59054" y="354203"/>
                </a:lnTo>
                <a:lnTo>
                  <a:pt x="62611" y="366395"/>
                </a:lnTo>
                <a:lnTo>
                  <a:pt x="74836" y="362735"/>
                </a:lnTo>
                <a:lnTo>
                  <a:pt x="71197" y="350568"/>
                </a:lnTo>
                <a:close/>
              </a:path>
              <a:path w="1246504" h="393700">
                <a:moveTo>
                  <a:pt x="74836" y="362735"/>
                </a:moveTo>
                <a:lnTo>
                  <a:pt x="62611" y="366395"/>
                </a:lnTo>
                <a:lnTo>
                  <a:pt x="75931" y="366395"/>
                </a:lnTo>
                <a:lnTo>
                  <a:pt x="74836" y="362735"/>
                </a:lnTo>
                <a:close/>
              </a:path>
              <a:path w="1246504" h="393700">
                <a:moveTo>
                  <a:pt x="1242441" y="0"/>
                </a:moveTo>
                <a:lnTo>
                  <a:pt x="71197" y="350568"/>
                </a:lnTo>
                <a:lnTo>
                  <a:pt x="74836" y="362735"/>
                </a:lnTo>
                <a:lnTo>
                  <a:pt x="1245997" y="12192"/>
                </a:lnTo>
                <a:lnTo>
                  <a:pt x="1242441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9303511" y="2752344"/>
            <a:ext cx="21336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17406C"/>
                </a:solidFill>
                <a:latin typeface="Symbol"/>
                <a:cs typeface="Symbol"/>
              </a:rPr>
              <a:t></a:t>
            </a:r>
            <a:r>
              <a:rPr sz="1800" baseline="-20833" dirty="0">
                <a:solidFill>
                  <a:srgbClr val="17406C"/>
                </a:solidFill>
                <a:latin typeface="Symbol"/>
                <a:cs typeface="Symbol"/>
              </a:rPr>
              <a:t></a:t>
            </a:r>
            <a:endParaRPr sz="1800" baseline="-20833">
              <a:latin typeface="Symbol"/>
              <a:cs typeface="Symbo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235565" y="3084829"/>
            <a:ext cx="282575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  <a:spcBef>
                <a:spcPts val="135"/>
              </a:spcBef>
            </a:pPr>
            <a:r>
              <a:rPr sz="1800" spc="-20" dirty="0">
                <a:solidFill>
                  <a:srgbClr val="17406C"/>
                </a:solidFill>
                <a:latin typeface="Symbol"/>
                <a:cs typeface="Symbol"/>
              </a:rPr>
              <a:t></a:t>
            </a:r>
            <a:r>
              <a:rPr sz="1800" baseline="-20833" dirty="0">
                <a:solidFill>
                  <a:srgbClr val="17406C"/>
                </a:solidFill>
                <a:latin typeface="Symbol"/>
                <a:cs typeface="Symbol"/>
              </a:rPr>
              <a:t></a:t>
            </a:r>
            <a:endParaRPr sz="1800" baseline="-20833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425317"/>
            <a:ext cx="5282565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SVM</a:t>
            </a:r>
            <a:r>
              <a:rPr sz="6600" spc="-285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spc="-125" dirty="0">
                <a:solidFill>
                  <a:srgbClr val="17406C"/>
                </a:solidFill>
                <a:latin typeface="Cambria"/>
                <a:cs typeface="Cambria"/>
              </a:rPr>
              <a:t>Validation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SVM</a:t>
            </a:r>
            <a:r>
              <a:rPr spc="-285" dirty="0"/>
              <a:t> </a:t>
            </a:r>
            <a:r>
              <a:rPr spc="-12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9827260" cy="109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 </a:t>
            </a:r>
            <a:r>
              <a:rPr sz="2200" spc="-5" dirty="0">
                <a:latin typeface="Calibri"/>
                <a:cs typeface="Calibri"/>
              </a:rPr>
              <a:t>doesn’t </a:t>
            </a:r>
            <a:r>
              <a:rPr sz="2200" spc="-10" dirty="0">
                <a:latin typeface="Calibri"/>
                <a:cs typeface="Calibri"/>
              </a:rPr>
              <a:t>give </a:t>
            </a:r>
            <a:r>
              <a:rPr sz="2200" spc="-5" dirty="0">
                <a:latin typeface="Calibri"/>
                <a:cs typeface="Calibri"/>
              </a:rPr>
              <a:t>us the </a:t>
            </a:r>
            <a:r>
              <a:rPr sz="2200" spc="-20" dirty="0">
                <a:latin typeface="Calibri"/>
                <a:cs typeface="Calibri"/>
              </a:rPr>
              <a:t>probability, </a:t>
            </a:r>
            <a:r>
              <a:rPr sz="2200" dirty="0">
                <a:latin typeface="Calibri"/>
                <a:cs typeface="Calibri"/>
              </a:rPr>
              <a:t>it </a:t>
            </a:r>
            <a:r>
              <a:rPr sz="2200" spc="-5" dirty="0">
                <a:latin typeface="Calibri"/>
                <a:cs typeface="Calibri"/>
              </a:rPr>
              <a:t>directly </a:t>
            </a:r>
            <a:r>
              <a:rPr sz="2200" spc="-10" dirty="0">
                <a:latin typeface="Calibri"/>
                <a:cs typeface="Calibri"/>
              </a:rPr>
              <a:t>gives </a:t>
            </a:r>
            <a:r>
              <a:rPr sz="2200" spc="-5" dirty="0">
                <a:latin typeface="Calibri"/>
                <a:cs typeface="Calibri"/>
              </a:rPr>
              <a:t>us the </a:t>
            </a:r>
            <a:r>
              <a:rPr sz="2200" spc="-10" dirty="0">
                <a:latin typeface="Calibri"/>
                <a:cs typeface="Calibri"/>
              </a:rPr>
              <a:t>resultant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Usual methods of </a:t>
            </a:r>
            <a:r>
              <a:rPr sz="2200" spc="-10" dirty="0">
                <a:latin typeface="Calibri"/>
                <a:cs typeface="Calibri"/>
              </a:rPr>
              <a:t>validation </a:t>
            </a:r>
            <a:r>
              <a:rPr sz="2200" spc="-25" dirty="0">
                <a:latin typeface="Calibri"/>
                <a:cs typeface="Calibri"/>
              </a:rPr>
              <a:t>like </a:t>
            </a:r>
            <a:r>
              <a:rPr sz="2200" spc="-15" dirty="0">
                <a:latin typeface="Calibri"/>
                <a:cs typeface="Calibri"/>
              </a:rPr>
              <a:t>sensitivity, </a:t>
            </a:r>
            <a:r>
              <a:rPr sz="2200" spc="-20" dirty="0">
                <a:latin typeface="Calibri"/>
                <a:cs typeface="Calibri"/>
              </a:rPr>
              <a:t>specificity, </a:t>
            </a:r>
            <a:r>
              <a:rPr sz="2200" spc="-15" dirty="0">
                <a:latin typeface="Calibri"/>
                <a:cs typeface="Calibri"/>
              </a:rPr>
              <a:t>cross </a:t>
            </a:r>
            <a:r>
              <a:rPr sz="2200" spc="-10" dirty="0">
                <a:latin typeface="Calibri"/>
                <a:cs typeface="Calibri"/>
              </a:rPr>
              <a:t>validation, </a:t>
            </a:r>
            <a:r>
              <a:rPr sz="2200" spc="-15" dirty="0">
                <a:latin typeface="Calibri"/>
                <a:cs typeface="Calibri"/>
              </a:rPr>
              <a:t>ROC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AUC 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5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the validation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419477"/>
            <a:ext cx="6503670" cy="201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SVM </a:t>
            </a:r>
            <a:r>
              <a:rPr sz="6600" spc="-120" dirty="0">
                <a:solidFill>
                  <a:srgbClr val="17406C"/>
                </a:solidFill>
                <a:latin typeface="Cambria"/>
                <a:cs typeface="Cambria"/>
              </a:rPr>
              <a:t>Advantages</a:t>
            </a:r>
            <a:r>
              <a:rPr sz="6600" spc="-425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dirty="0">
                <a:solidFill>
                  <a:srgbClr val="17406C"/>
                </a:solidFill>
                <a:latin typeface="Cambria"/>
                <a:cs typeface="Cambria"/>
              </a:rPr>
              <a:t>&amp;</a:t>
            </a:r>
            <a:endParaRPr sz="6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600" spc="-110" dirty="0">
                <a:solidFill>
                  <a:srgbClr val="17406C"/>
                </a:solidFill>
                <a:latin typeface="Cambria"/>
                <a:cs typeface="Cambria"/>
              </a:rPr>
              <a:t>Disadvantages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8202295" cy="445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 </a:t>
            </a:r>
            <a:r>
              <a:rPr sz="2200" spc="-5" dirty="0">
                <a:latin typeface="Calibri"/>
                <a:cs typeface="Calibri"/>
              </a:rPr>
              <a:t>is another black </a:t>
            </a:r>
            <a:r>
              <a:rPr sz="2200" spc="-20" dirty="0">
                <a:latin typeface="Calibri"/>
                <a:cs typeface="Calibri"/>
              </a:rPr>
              <a:t>box </a:t>
            </a:r>
            <a:r>
              <a:rPr sz="2200" spc="-10" dirty="0">
                <a:latin typeface="Calibri"/>
                <a:cs typeface="Calibri"/>
              </a:rPr>
              <a:t>method </a:t>
            </a:r>
            <a:r>
              <a:rPr sz="2200" spc="-5" dirty="0">
                <a:latin typeface="Calibri"/>
                <a:cs typeface="Calibri"/>
              </a:rPr>
              <a:t>in Machine Learning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space</a:t>
            </a:r>
            <a:endParaRPr sz="2200">
              <a:latin typeface="Calibri"/>
              <a:cs typeface="Calibri"/>
            </a:endParaRPr>
          </a:p>
          <a:p>
            <a:pPr marL="241300" marR="6096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Compared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other ml algorithms, </a:t>
            </a:r>
            <a:r>
              <a:rPr sz="2200" spc="-15" dirty="0">
                <a:latin typeface="Calibri"/>
                <a:cs typeface="Calibri"/>
              </a:rPr>
              <a:t>SVM </a:t>
            </a:r>
            <a:r>
              <a:rPr sz="2200" spc="-10" dirty="0">
                <a:latin typeface="Calibri"/>
                <a:cs typeface="Calibri"/>
              </a:rPr>
              <a:t>totally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0" dirty="0">
                <a:latin typeface="Calibri"/>
                <a:cs typeface="Calibri"/>
              </a:rPr>
              <a:t>different </a:t>
            </a:r>
            <a:r>
              <a:rPr sz="2200" spc="-10" dirty="0">
                <a:latin typeface="Calibri"/>
                <a:cs typeface="Calibri"/>
              </a:rPr>
              <a:t>approach </a:t>
            </a:r>
            <a:r>
              <a:rPr sz="2200" spc="-20" dirty="0">
                <a:latin typeface="Calibri"/>
                <a:cs typeface="Calibri"/>
              </a:rPr>
              <a:t>to  </a:t>
            </a:r>
            <a:r>
              <a:rPr sz="2200" spc="-5" dirty="0">
                <a:latin typeface="Calibri"/>
                <a:cs typeface="Calibri"/>
              </a:rPr>
              <a:t>learning.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 in-depth </a:t>
            </a:r>
            <a:r>
              <a:rPr sz="2200" dirty="0">
                <a:latin typeface="Calibri"/>
                <a:cs typeface="Calibri"/>
              </a:rPr>
              <a:t>theory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mathematics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SVM needs </a:t>
            </a:r>
            <a:r>
              <a:rPr sz="2200" spc="-15" dirty="0">
                <a:latin typeface="Calibri"/>
                <a:cs typeface="Calibri"/>
              </a:rPr>
              <a:t>great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knowledge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vector algebra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numerical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241300" marR="8255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will try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learn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basic </a:t>
            </a:r>
            <a:r>
              <a:rPr sz="2200" spc="-10" dirty="0">
                <a:latin typeface="Calibri"/>
                <a:cs typeface="Calibri"/>
              </a:rPr>
              <a:t>principal, </a:t>
            </a:r>
            <a:r>
              <a:rPr sz="2200" spc="-25" dirty="0">
                <a:latin typeface="Calibri"/>
                <a:cs typeface="Calibri"/>
              </a:rPr>
              <a:t>philosophy, </a:t>
            </a:r>
            <a:r>
              <a:rPr sz="2200" spc="-10" dirty="0">
                <a:latin typeface="Calibri"/>
                <a:cs typeface="Calibri"/>
              </a:rPr>
              <a:t>implementation </a:t>
            </a:r>
            <a:r>
              <a:rPr sz="2200" spc="-5" dirty="0">
                <a:latin typeface="Calibri"/>
                <a:cs typeface="Calibri"/>
              </a:rPr>
              <a:t>of  </a:t>
            </a:r>
            <a:r>
              <a:rPr sz="2200" spc="-15" dirty="0">
                <a:latin typeface="Calibri"/>
                <a:cs typeface="Calibri"/>
              </a:rPr>
              <a:t>SVM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 was </a:t>
            </a:r>
            <a:r>
              <a:rPr sz="2200" spc="-15" dirty="0">
                <a:latin typeface="Calibri"/>
                <a:cs typeface="Calibri"/>
              </a:rPr>
              <a:t>first introduced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25" dirty="0">
                <a:latin typeface="Calibri"/>
                <a:cs typeface="Calibri"/>
              </a:rPr>
              <a:t>Vapnik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Chervonenkis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Neural networks </a:t>
            </a:r>
            <a:r>
              <a:rPr sz="2200" dirty="0">
                <a:latin typeface="Calibri"/>
                <a:cs typeface="Calibri"/>
              </a:rPr>
              <a:t>try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reduce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squared error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often </a:t>
            </a:r>
            <a:r>
              <a:rPr sz="2200" spc="-20" dirty="0">
                <a:latin typeface="Calibri"/>
                <a:cs typeface="Calibri"/>
              </a:rPr>
              <a:t>suffer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overfitting.</a:t>
            </a:r>
            <a:endParaRPr sz="2200">
              <a:latin typeface="Calibri"/>
              <a:cs typeface="Calibri"/>
            </a:endParaRPr>
          </a:p>
          <a:p>
            <a:pPr marL="241300" marR="749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 </a:t>
            </a:r>
            <a:r>
              <a:rPr sz="2200" spc="-5" dirty="0">
                <a:latin typeface="Calibri"/>
                <a:cs typeface="Calibri"/>
              </a:rPr>
              <a:t>algorithm </a:t>
            </a:r>
            <a:r>
              <a:rPr sz="2200" spc="-10" dirty="0">
                <a:latin typeface="Calibri"/>
                <a:cs typeface="Calibri"/>
              </a:rPr>
              <a:t>has </a:t>
            </a:r>
            <a:r>
              <a:rPr sz="2200" spc="-20" dirty="0">
                <a:latin typeface="Calibri"/>
                <a:cs typeface="Calibri"/>
              </a:rPr>
              <a:t>better </a:t>
            </a:r>
            <a:r>
              <a:rPr sz="2200" spc="-15" dirty="0">
                <a:latin typeface="Calibri"/>
                <a:cs typeface="Calibri"/>
              </a:rPr>
              <a:t>generalization </a:t>
            </a:r>
            <a:r>
              <a:rPr sz="2200" spc="-25" dirty="0">
                <a:latin typeface="Calibri"/>
                <a:cs typeface="Calibri"/>
              </a:rPr>
              <a:t>ability. </a:t>
            </a:r>
            <a:r>
              <a:rPr sz="2200" spc="-10" dirty="0">
                <a:latin typeface="Calibri"/>
                <a:cs typeface="Calibri"/>
              </a:rPr>
              <a:t>There are </a:t>
            </a:r>
            <a:r>
              <a:rPr sz="2200" spc="-15" dirty="0">
                <a:latin typeface="Calibri"/>
                <a:cs typeface="Calibri"/>
              </a:rPr>
              <a:t>many  </a:t>
            </a:r>
            <a:r>
              <a:rPr sz="2200" spc="-10" dirty="0">
                <a:latin typeface="Calibri"/>
                <a:cs typeface="Calibri"/>
              </a:rPr>
              <a:t>applications where SVM </a:t>
            </a:r>
            <a:r>
              <a:rPr sz="2200" spc="-15" dirty="0">
                <a:latin typeface="Calibri"/>
                <a:cs typeface="Calibri"/>
              </a:rPr>
              <a:t>works </a:t>
            </a:r>
            <a:r>
              <a:rPr sz="2200" spc="-20" dirty="0">
                <a:latin typeface="Calibri"/>
                <a:cs typeface="Calibri"/>
              </a:rPr>
              <a:t>better </a:t>
            </a:r>
            <a:r>
              <a:rPr sz="2200" spc="-5" dirty="0">
                <a:latin typeface="Calibri"/>
                <a:cs typeface="Calibri"/>
              </a:rPr>
              <a:t>than </a:t>
            </a:r>
            <a:r>
              <a:rPr sz="2200" spc="-15" dirty="0">
                <a:latin typeface="Calibri"/>
                <a:cs typeface="Calibri"/>
              </a:rPr>
              <a:t>neural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networks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0868" y="3172967"/>
            <a:ext cx="2043683" cy="2043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SVM</a:t>
            </a:r>
            <a:r>
              <a:rPr spc="-285" dirty="0"/>
              <a:t> </a:t>
            </a:r>
            <a:r>
              <a:rPr spc="-114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9757410" cy="304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5" dirty="0">
                <a:latin typeface="Calibri"/>
                <a:cs typeface="Calibri"/>
              </a:rPr>
              <a:t>SVM’s </a:t>
            </a:r>
            <a:r>
              <a:rPr sz="2200" spc="-10" dirty="0">
                <a:latin typeface="Calibri"/>
                <a:cs typeface="Calibri"/>
              </a:rPr>
              <a:t>are very good </a:t>
            </a:r>
            <a:r>
              <a:rPr sz="2200" spc="-5" dirty="0">
                <a:latin typeface="Calibri"/>
                <a:cs typeface="Calibri"/>
              </a:rPr>
              <a:t>when </a:t>
            </a:r>
            <a:r>
              <a:rPr sz="2200" spc="-15" dirty="0">
                <a:latin typeface="Calibri"/>
                <a:cs typeface="Calibri"/>
              </a:rPr>
              <a:t>we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no idea on the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241300" marR="277495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Calibri"/>
                <a:cs typeface="Calibri"/>
              </a:rPr>
              <a:t>Works </a:t>
            </a:r>
            <a:r>
              <a:rPr sz="2200" spc="-10" dirty="0">
                <a:latin typeface="Calibri"/>
                <a:cs typeface="Calibri"/>
              </a:rPr>
              <a:t>well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even unstructured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semi structured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25" dirty="0">
                <a:latin typeface="Calibri"/>
                <a:cs typeface="Calibri"/>
              </a:rPr>
              <a:t>like </a:t>
            </a:r>
            <a:r>
              <a:rPr sz="2200" spc="-15" dirty="0">
                <a:latin typeface="Calibri"/>
                <a:cs typeface="Calibri"/>
              </a:rPr>
              <a:t>text, </a:t>
            </a:r>
            <a:r>
              <a:rPr sz="2200" spc="-10" dirty="0">
                <a:latin typeface="Calibri"/>
                <a:cs typeface="Calibri"/>
              </a:rPr>
              <a:t>Images </a:t>
            </a:r>
            <a:r>
              <a:rPr sz="2200" spc="-5" dirty="0">
                <a:latin typeface="Calibri"/>
                <a:cs typeface="Calibri"/>
              </a:rPr>
              <a:t>and  </a:t>
            </a:r>
            <a:r>
              <a:rPr sz="2200" spc="-10" dirty="0">
                <a:latin typeface="Calibri"/>
                <a:cs typeface="Calibri"/>
              </a:rPr>
              <a:t>trees.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kernel </a:t>
            </a:r>
            <a:r>
              <a:rPr sz="2200" spc="-5" dirty="0">
                <a:latin typeface="Calibri"/>
                <a:cs typeface="Calibri"/>
              </a:rPr>
              <a:t>trick is </a:t>
            </a:r>
            <a:r>
              <a:rPr sz="2200" spc="-10" dirty="0">
                <a:latin typeface="Calibri"/>
                <a:cs typeface="Calibri"/>
              </a:rPr>
              <a:t>real </a:t>
            </a:r>
            <a:r>
              <a:rPr sz="2200" spc="-15" dirty="0">
                <a:latin typeface="Calibri"/>
                <a:cs typeface="Calibri"/>
              </a:rPr>
              <a:t>strength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SVM. </a:t>
            </a:r>
            <a:r>
              <a:rPr sz="2200" spc="-5" dirty="0">
                <a:latin typeface="Calibri"/>
                <a:cs typeface="Calibri"/>
              </a:rPr>
              <a:t>With an </a:t>
            </a:r>
            <a:r>
              <a:rPr sz="2200" spc="-15" dirty="0">
                <a:latin typeface="Calibri"/>
                <a:cs typeface="Calibri"/>
              </a:rPr>
              <a:t>appropriate </a:t>
            </a:r>
            <a:r>
              <a:rPr sz="2200" spc="-20" dirty="0">
                <a:latin typeface="Calibri"/>
                <a:cs typeface="Calibri"/>
              </a:rPr>
              <a:t>kernel </a:t>
            </a:r>
            <a:r>
              <a:rPr sz="2200" spc="-10" dirty="0">
                <a:latin typeface="Calibri"/>
                <a:cs typeface="Calibri"/>
              </a:rPr>
              <a:t>function,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solve </a:t>
            </a:r>
            <a:r>
              <a:rPr sz="2200" spc="-15" dirty="0">
                <a:latin typeface="Calibri"/>
                <a:cs typeface="Calibri"/>
              </a:rPr>
              <a:t>any complex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problem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Unlike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neural networks, </a:t>
            </a:r>
            <a:r>
              <a:rPr sz="2200" spc="-10" dirty="0">
                <a:latin typeface="Calibri"/>
                <a:cs typeface="Calibri"/>
              </a:rPr>
              <a:t>SVM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solved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local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optima.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scales relatively well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high </a:t>
            </a:r>
            <a:r>
              <a:rPr sz="2200" spc="-5" dirty="0">
                <a:latin typeface="Calibri"/>
                <a:cs typeface="Calibri"/>
              </a:rPr>
              <a:t>dimensional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 </a:t>
            </a:r>
            <a:r>
              <a:rPr sz="2200" spc="-5" dirty="0">
                <a:latin typeface="Calibri"/>
                <a:cs typeface="Calibri"/>
              </a:rPr>
              <a:t>models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15" dirty="0">
                <a:latin typeface="Calibri"/>
                <a:cs typeface="Calibri"/>
              </a:rPr>
              <a:t>generalization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practice, the </a:t>
            </a:r>
            <a:r>
              <a:rPr sz="2200" spc="-5" dirty="0">
                <a:latin typeface="Calibri"/>
                <a:cs typeface="Calibri"/>
              </a:rPr>
              <a:t>risk of </a:t>
            </a:r>
            <a:r>
              <a:rPr sz="2200" spc="-10" dirty="0">
                <a:latin typeface="Calibri"/>
                <a:cs typeface="Calibri"/>
              </a:rPr>
              <a:t>overfitting </a:t>
            </a:r>
            <a:r>
              <a:rPr sz="2200" spc="-5" dirty="0">
                <a:latin typeface="Calibri"/>
                <a:cs typeface="Calibri"/>
              </a:rPr>
              <a:t>is less in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SVM.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SVM</a:t>
            </a:r>
            <a:r>
              <a:rPr spc="-280" dirty="0"/>
              <a:t> </a:t>
            </a:r>
            <a:r>
              <a:rPr spc="-110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9768840" cy="224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Choosing a </a:t>
            </a:r>
            <a:r>
              <a:rPr sz="2200" spc="-20" dirty="0">
                <a:latin typeface="Calibri"/>
                <a:cs typeface="Calibri"/>
              </a:rPr>
              <a:t>“good” </a:t>
            </a:r>
            <a:r>
              <a:rPr sz="2200" spc="-15" dirty="0">
                <a:latin typeface="Calibri"/>
                <a:cs typeface="Calibri"/>
              </a:rPr>
              <a:t>kernel </a:t>
            </a:r>
            <a:r>
              <a:rPr sz="2200" spc="-5" dirty="0">
                <a:latin typeface="Calibri"/>
                <a:cs typeface="Calibri"/>
              </a:rPr>
              <a:t>function is not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easy.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long </a:t>
            </a:r>
            <a:r>
              <a:rPr sz="2200" spc="-10" dirty="0">
                <a:latin typeface="Calibri"/>
                <a:cs typeface="Calibri"/>
              </a:rPr>
              <a:t>training </a:t>
            </a:r>
            <a:r>
              <a:rPr sz="2200" spc="-5" dirty="0">
                <a:latin typeface="Calibri"/>
                <a:cs typeface="Calibri"/>
              </a:rPr>
              <a:t>time o </a:t>
            </a:r>
            <a:r>
              <a:rPr sz="2200" spc="-15" dirty="0">
                <a:latin typeface="Calibri"/>
                <a:cs typeface="Calibri"/>
              </a:rPr>
              <a:t>large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datasets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Difficult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understand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interpret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final </a:t>
            </a:r>
            <a:r>
              <a:rPr sz="2200" spc="-5" dirty="0">
                <a:latin typeface="Calibri"/>
                <a:cs typeface="Calibri"/>
              </a:rPr>
              <a:t>model, </a:t>
            </a:r>
            <a:r>
              <a:rPr sz="2200" spc="-10" dirty="0">
                <a:latin typeface="Calibri"/>
                <a:cs typeface="Calibri"/>
              </a:rPr>
              <a:t>variable </a:t>
            </a:r>
            <a:r>
              <a:rPr sz="2200" spc="-15" dirty="0">
                <a:latin typeface="Calibri"/>
                <a:cs typeface="Calibri"/>
              </a:rPr>
              <a:t>weights </a:t>
            </a:r>
            <a:r>
              <a:rPr sz="2200" spc="-5" dirty="0">
                <a:latin typeface="Calibri"/>
                <a:cs typeface="Calibri"/>
              </a:rPr>
              <a:t>and individual  impact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Since </a:t>
            </a:r>
            <a:r>
              <a:rPr sz="2200" spc="-5" dirty="0">
                <a:latin typeface="Calibri"/>
                <a:cs typeface="Calibri"/>
              </a:rPr>
              <a:t>the final </a:t>
            </a:r>
            <a:r>
              <a:rPr sz="2200" spc="-1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so </a:t>
            </a:r>
            <a:r>
              <a:rPr sz="2200" spc="-10" dirty="0">
                <a:latin typeface="Calibri"/>
                <a:cs typeface="Calibri"/>
              </a:rPr>
              <a:t>easy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see, </a:t>
            </a:r>
            <a:r>
              <a:rPr sz="2200" spc="-15" dirty="0">
                <a:latin typeface="Calibri"/>
                <a:cs typeface="Calibri"/>
              </a:rPr>
              <a:t>we can </a:t>
            </a:r>
            <a:r>
              <a:rPr sz="2200" spc="-5" dirty="0">
                <a:latin typeface="Calibri"/>
                <a:cs typeface="Calibri"/>
              </a:rPr>
              <a:t>not do small </a:t>
            </a:r>
            <a:r>
              <a:rPr sz="2200" spc="-10" dirty="0">
                <a:latin typeface="Calibri"/>
                <a:cs typeface="Calibri"/>
              </a:rPr>
              <a:t>calibrations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model </a:t>
            </a:r>
            <a:r>
              <a:rPr sz="2200" spc="-10" dirty="0">
                <a:latin typeface="Calibri"/>
                <a:cs typeface="Calibri"/>
              </a:rPr>
              <a:t>hence </a:t>
            </a:r>
            <a:r>
              <a:rPr sz="2200" spc="-5" dirty="0">
                <a:latin typeface="Calibri"/>
                <a:cs typeface="Calibri"/>
              </a:rPr>
              <a:t>its </a:t>
            </a:r>
            <a:r>
              <a:rPr sz="2200" spc="-10" dirty="0">
                <a:latin typeface="Calibri"/>
                <a:cs typeface="Calibri"/>
              </a:rPr>
              <a:t>tough </a:t>
            </a:r>
            <a:r>
              <a:rPr sz="2200" spc="-15" dirty="0">
                <a:latin typeface="Calibri"/>
                <a:cs typeface="Calibri"/>
              </a:rPr>
              <a:t>to incorporate </a:t>
            </a:r>
            <a:r>
              <a:rPr sz="2200" spc="-5" dirty="0">
                <a:latin typeface="Calibri"/>
                <a:cs typeface="Calibri"/>
              </a:rPr>
              <a:t>our </a:t>
            </a:r>
            <a:r>
              <a:rPr sz="2200" spc="-10" dirty="0">
                <a:latin typeface="Calibri"/>
                <a:cs typeface="Calibri"/>
              </a:rPr>
              <a:t>business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logic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425317"/>
            <a:ext cx="576199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SVM</a:t>
            </a:r>
            <a:r>
              <a:rPr sz="6600" spc="-265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Application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SVM</a:t>
            </a:r>
            <a:r>
              <a:rPr spc="-270" dirty="0"/>
              <a:t> </a:t>
            </a:r>
            <a:r>
              <a:rPr spc="-95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4982210" cy="197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Protein Structure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Prediction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Intrusion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Handwriting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Recognition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Detecting </a:t>
            </a:r>
            <a:r>
              <a:rPr sz="2200" spc="-15" dirty="0">
                <a:latin typeface="Calibri"/>
                <a:cs typeface="Calibri"/>
              </a:rPr>
              <a:t>Steganography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digital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Breast </a:t>
            </a:r>
            <a:r>
              <a:rPr sz="2200" spc="-5" dirty="0">
                <a:latin typeface="Calibri"/>
                <a:cs typeface="Calibri"/>
              </a:rPr>
              <a:t>Cancer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Diagnosis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419477"/>
            <a:ext cx="9882505" cy="201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75" dirty="0">
                <a:solidFill>
                  <a:srgbClr val="17406C"/>
                </a:solidFill>
                <a:latin typeface="Cambria"/>
                <a:cs typeface="Cambria"/>
              </a:rPr>
              <a:t>LAB: Digit </a:t>
            </a:r>
            <a:r>
              <a:rPr sz="6600" spc="-100" dirty="0">
                <a:solidFill>
                  <a:srgbClr val="17406C"/>
                </a:solidFill>
                <a:latin typeface="Cambria"/>
                <a:cs typeface="Cambria"/>
              </a:rPr>
              <a:t>Recognition</a:t>
            </a:r>
            <a:r>
              <a:rPr sz="6600" spc="-570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spc="-80" dirty="0">
                <a:solidFill>
                  <a:srgbClr val="17406C"/>
                </a:solidFill>
                <a:latin typeface="Cambria"/>
                <a:cs typeface="Cambria"/>
              </a:rPr>
              <a:t>using</a:t>
            </a:r>
            <a:endParaRPr sz="6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SVM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LAB: </a:t>
            </a:r>
            <a:r>
              <a:rPr spc="-85" dirty="0"/>
              <a:t>Digit </a:t>
            </a:r>
            <a:r>
              <a:rPr spc="-100" dirty="0"/>
              <a:t>Recognition </a:t>
            </a:r>
            <a:r>
              <a:rPr spc="-80" dirty="0"/>
              <a:t>using</a:t>
            </a:r>
            <a:r>
              <a:rPr spc="-695" dirty="0"/>
              <a:t> </a:t>
            </a:r>
            <a:r>
              <a:rPr spc="-8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567941"/>
            <a:ext cx="9759315" cy="305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Calibri"/>
                <a:cs typeface="Calibri"/>
              </a:rPr>
              <a:t>Take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image </a:t>
            </a:r>
            <a:r>
              <a:rPr sz="2200" spc="-5" dirty="0">
                <a:latin typeface="Calibri"/>
                <a:cs typeface="Calibri"/>
              </a:rPr>
              <a:t>of a </a:t>
            </a:r>
            <a:r>
              <a:rPr sz="2200" spc="-15" dirty="0">
                <a:latin typeface="Calibri"/>
                <a:cs typeface="Calibri"/>
              </a:rPr>
              <a:t>handwritten </a:t>
            </a:r>
            <a:r>
              <a:rPr sz="2200" spc="-5" dirty="0">
                <a:latin typeface="Calibri"/>
                <a:cs typeface="Calibri"/>
              </a:rPr>
              <a:t>single </a:t>
            </a:r>
            <a:r>
              <a:rPr sz="2200" spc="-10" dirty="0">
                <a:latin typeface="Calibri"/>
                <a:cs typeface="Calibri"/>
              </a:rPr>
              <a:t>digit,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determine what that digit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  <a:tab pos="3121660" algn="l"/>
              </a:tabLst>
            </a:pPr>
            <a:r>
              <a:rPr sz="2200" spc="-10" dirty="0">
                <a:latin typeface="Calibri"/>
                <a:cs typeface="Calibri"/>
              </a:rPr>
              <a:t>Normalized </a:t>
            </a:r>
            <a:r>
              <a:rPr sz="2200" spc="-15" dirty="0">
                <a:latin typeface="Calibri"/>
                <a:cs typeface="Calibri"/>
              </a:rPr>
              <a:t>handwritten </a:t>
            </a:r>
            <a:r>
              <a:rPr sz="2200" spc="-10" dirty="0">
                <a:latin typeface="Calibri"/>
                <a:cs typeface="Calibri"/>
              </a:rPr>
              <a:t>digits, automatically scanned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10" dirty="0">
                <a:latin typeface="Calibri"/>
                <a:cs typeface="Calibri"/>
              </a:rPr>
              <a:t>envelopes by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U.S.  Postal </a:t>
            </a:r>
            <a:r>
              <a:rPr sz="2200" spc="-5" dirty="0">
                <a:latin typeface="Calibri"/>
                <a:cs typeface="Calibri"/>
              </a:rPr>
              <a:t>Service.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original </a:t>
            </a:r>
            <a:r>
              <a:rPr sz="2200" spc="-10" dirty="0">
                <a:latin typeface="Calibri"/>
                <a:cs typeface="Calibri"/>
              </a:rPr>
              <a:t>scanned digits are </a:t>
            </a:r>
            <a:r>
              <a:rPr sz="2200" spc="-5" dirty="0">
                <a:latin typeface="Calibri"/>
                <a:cs typeface="Calibri"/>
              </a:rPr>
              <a:t>binary and of </a:t>
            </a:r>
            <a:r>
              <a:rPr sz="2200" spc="-20" dirty="0">
                <a:latin typeface="Calibri"/>
                <a:cs typeface="Calibri"/>
              </a:rPr>
              <a:t>different </a:t>
            </a:r>
            <a:r>
              <a:rPr sz="2200" spc="-15" dirty="0">
                <a:latin typeface="Calibri"/>
                <a:cs typeface="Calibri"/>
              </a:rPr>
              <a:t>sizes </a:t>
            </a:r>
            <a:r>
              <a:rPr sz="2200" spc="-5" dirty="0">
                <a:latin typeface="Calibri"/>
                <a:cs typeface="Calibri"/>
              </a:rPr>
              <a:t>and  </a:t>
            </a:r>
            <a:r>
              <a:rPr sz="2200" spc="-10" dirty="0">
                <a:latin typeface="Calibri"/>
                <a:cs typeface="Calibri"/>
              </a:rPr>
              <a:t>orientations;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images	</a:t>
            </a:r>
            <a:r>
              <a:rPr sz="2200" spc="-15" dirty="0">
                <a:latin typeface="Calibri"/>
                <a:cs typeface="Calibri"/>
              </a:rPr>
              <a:t>here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been de </a:t>
            </a:r>
            <a:r>
              <a:rPr sz="2200" spc="-15" dirty="0">
                <a:latin typeface="Calibri"/>
                <a:cs typeface="Calibri"/>
              </a:rPr>
              <a:t>slanted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size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normalized,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resultingin </a:t>
            </a:r>
            <a:r>
              <a:rPr sz="2200" spc="-5" dirty="0">
                <a:latin typeface="Calibri"/>
                <a:cs typeface="Calibri"/>
              </a:rPr>
              <a:t> 16 x </a:t>
            </a:r>
            <a:r>
              <a:rPr sz="2200" dirty="0">
                <a:latin typeface="Calibri"/>
                <a:cs typeface="Calibri"/>
              </a:rPr>
              <a:t>16 </a:t>
            </a:r>
            <a:r>
              <a:rPr sz="2200" spc="-20" dirty="0">
                <a:latin typeface="Calibri"/>
                <a:cs typeface="Calibri"/>
              </a:rPr>
              <a:t>grayscale </a:t>
            </a:r>
            <a:r>
              <a:rPr sz="2200" spc="-10" dirty="0">
                <a:latin typeface="Calibri"/>
                <a:cs typeface="Calibri"/>
              </a:rPr>
              <a:t>images </a:t>
            </a:r>
            <a:r>
              <a:rPr sz="2200" spc="-5" dirty="0">
                <a:latin typeface="Calibri"/>
                <a:cs typeface="Calibri"/>
              </a:rPr>
              <a:t>(Le </a:t>
            </a:r>
            <a:r>
              <a:rPr sz="2200" spc="-10" dirty="0">
                <a:latin typeface="Calibri"/>
                <a:cs typeface="Calibri"/>
              </a:rPr>
              <a:t>Cun et </a:t>
            </a:r>
            <a:r>
              <a:rPr sz="2200" spc="-5" dirty="0">
                <a:latin typeface="Calibri"/>
                <a:cs typeface="Calibri"/>
              </a:rPr>
              <a:t>al.,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1990).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375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gzipped files, and each line </a:t>
            </a:r>
            <a:r>
              <a:rPr sz="2200" spc="-10" dirty="0">
                <a:latin typeface="Calibri"/>
                <a:cs typeface="Calibri"/>
              </a:rPr>
              <a:t>consists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digitid (0-9)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followed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the 256 </a:t>
            </a:r>
            <a:r>
              <a:rPr sz="2200" spc="-20" dirty="0">
                <a:latin typeface="Calibri"/>
                <a:cs typeface="Calibri"/>
              </a:rPr>
              <a:t>grayscale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Build an </a:t>
            </a:r>
            <a:r>
              <a:rPr sz="2200" spc="-15" dirty="0">
                <a:latin typeface="Calibri"/>
                <a:cs typeface="Calibri"/>
              </a:rPr>
              <a:t>SVM </a:t>
            </a:r>
            <a:r>
              <a:rPr sz="2200" spc="-5" dirty="0">
                <a:latin typeface="Calibri"/>
                <a:cs typeface="Calibri"/>
              </a:rPr>
              <a:t>model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used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digit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recognizer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10" dirty="0">
                <a:latin typeface="Calibri"/>
                <a:cs typeface="Calibri"/>
              </a:rPr>
              <a:t>dataset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validate </a:t>
            </a:r>
            <a:r>
              <a:rPr sz="2000" dirty="0">
                <a:latin typeface="Calibri"/>
                <a:cs typeface="Calibri"/>
              </a:rPr>
              <a:t>the true </a:t>
            </a:r>
            <a:r>
              <a:rPr sz="2000" spc="-5" dirty="0">
                <a:latin typeface="Calibri"/>
                <a:cs typeface="Calibri"/>
              </a:rPr>
              <a:t>classification power 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5" dirty="0">
                <a:latin typeface="Calibri"/>
                <a:cs typeface="Calibri"/>
              </a:rPr>
              <a:t>final accuracy 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756" y="5643371"/>
            <a:ext cx="1929383" cy="681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5248" y="5318759"/>
            <a:ext cx="5228844" cy="1057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0831" y="5452871"/>
            <a:ext cx="3810000" cy="787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Code: Digit </a:t>
            </a:r>
            <a:r>
              <a:rPr spc="-100" dirty="0"/>
              <a:t>Recognition </a:t>
            </a:r>
            <a:r>
              <a:rPr spc="-80" dirty="0"/>
              <a:t>using</a:t>
            </a:r>
            <a:r>
              <a:rPr spc="-640" dirty="0"/>
              <a:t> </a:t>
            </a:r>
            <a:r>
              <a:rPr spc="-8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00453"/>
            <a:ext cx="7854315" cy="423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#Importing test 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and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training</a:t>
            </a:r>
            <a:r>
              <a:rPr sz="1200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data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digits_train 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&lt;-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read.table("C:/OCR/train/zip.train.txt", quote="\"",</a:t>
            </a:r>
            <a:r>
              <a:rPr sz="1200" spc="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comment.char="")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digits_test </a:t>
            </a:r>
            <a:r>
              <a:rPr sz="1200" spc="5" dirty="0">
                <a:solidFill>
                  <a:srgbClr val="006FC0"/>
                </a:solidFill>
                <a:latin typeface="Courier New"/>
                <a:cs typeface="Courier New"/>
              </a:rPr>
              <a:t>&lt;-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read.table("C:/OCR/test/zip.test.txt", quote="\"",</a:t>
            </a:r>
            <a:r>
              <a:rPr sz="1200" spc="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comment.char="")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6268085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di</a:t>
            </a:r>
            <a:r>
              <a:rPr sz="1200" spc="10" dirty="0">
                <a:solidFill>
                  <a:srgbClr val="006FC0"/>
                </a:solidFill>
                <a:latin typeface="Courier New"/>
                <a:cs typeface="Courier New"/>
              </a:rPr>
              <a:t>m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1200" spc="15" dirty="0">
                <a:solidFill>
                  <a:srgbClr val="006FC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g</a:t>
            </a:r>
            <a:r>
              <a:rPr sz="1200" spc="15" dirty="0">
                <a:solidFill>
                  <a:srgbClr val="006FC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200" spc="15" dirty="0">
                <a:solidFill>
                  <a:srgbClr val="006FC0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_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006FC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a</a:t>
            </a:r>
            <a:r>
              <a:rPr sz="1200" spc="15" dirty="0">
                <a:solidFill>
                  <a:srgbClr val="006FC0"/>
                </a:solidFill>
                <a:latin typeface="Courier New"/>
                <a:cs typeface="Courier New"/>
              </a:rPr>
              <a:t>i</a:t>
            </a:r>
            <a:r>
              <a:rPr sz="1200" spc="-10" dirty="0">
                <a:solidFill>
                  <a:srgbClr val="006FC0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)  dim(digits_test)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5810250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#Lets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see some 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images. 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for(i 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in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1:10</a:t>
            </a:r>
            <a:r>
              <a:rPr sz="1200" spc="-6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data_row&lt;-digits_train[i,-1]</a:t>
            </a:r>
            <a:endParaRPr sz="1200">
              <a:latin typeface="Courier New"/>
              <a:cs typeface="Courier New"/>
            </a:endParaRPr>
          </a:p>
          <a:p>
            <a:pPr marL="12700" marR="2862580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pixels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= matrix(as.numeric(data_row),16,16,byrow=TRUE)  image(pixels, axes =</a:t>
            </a:r>
            <a:r>
              <a:rPr sz="1200" spc="-5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FALSE)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title(main = paste("Label 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is"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, digits_train[i,1]), font.main =</a:t>
            </a:r>
            <a:r>
              <a:rPr sz="1200" spc="8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4)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5073650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#Are there any missing values?  sum(is.na(digits_train))  sum(is.na(digits_test))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5255895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#The first variable 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is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label  table(digits_train$V1)  table(digits_test$V1)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Code: Digit </a:t>
            </a:r>
            <a:r>
              <a:rPr spc="-100" dirty="0"/>
              <a:t>Recognition </a:t>
            </a:r>
            <a:r>
              <a:rPr spc="-80" dirty="0"/>
              <a:t>using</a:t>
            </a:r>
            <a:r>
              <a:rPr spc="-640" dirty="0"/>
              <a:t> </a:t>
            </a:r>
            <a:r>
              <a:rPr spc="-8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5346"/>
            <a:ext cx="6941820" cy="382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########SVM Model</a:t>
            </a:r>
            <a:r>
              <a:rPr sz="1400" spc="-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Building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library(e1071)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#Verify the code with small</a:t>
            </a:r>
            <a:r>
              <a:rPr sz="1400" spc="-8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data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pc &lt;-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proc.time()#Lets keep </a:t>
            </a: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an eye on</a:t>
            </a:r>
            <a:r>
              <a:rPr sz="1400" spc="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runtime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number.svm &lt;- svm(V1 ~.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type="C",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data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digits_train[1:5000,])  proc.time()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-</a:t>
            </a:r>
            <a:r>
              <a:rPr sz="1400" spc="-10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pc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summary(number.svm)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 marR="5111115">
              <a:lnSpc>
                <a:spcPct val="120000"/>
              </a:lnSpc>
            </a:pP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#Confusion</a:t>
            </a:r>
            <a:r>
              <a:rPr sz="1400" spc="-8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Matrix  library(caret)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label_predicted&lt;-predict(number.svm, </a:t>
            </a: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type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=</a:t>
            </a:r>
            <a:r>
              <a:rPr sz="1400" spc="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"class")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confusionMatrix(label_predicted,digits_train[1:5000,</a:t>
            </a:r>
            <a:r>
              <a:rPr sz="1400" spc="-9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1])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table(label_predicted,digits_train[1:5000,</a:t>
            </a:r>
            <a:r>
              <a:rPr sz="1400" spc="-10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1])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36731" y="5978855"/>
            <a:ext cx="87820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type</a:t>
            </a:r>
            <a:r>
              <a:rPr sz="1400" spc="-1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=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3889" y="5978855"/>
            <a:ext cx="87630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"class")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640" y="5722823"/>
            <a:ext cx="7155180" cy="74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###Out of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time </a:t>
            </a: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validation with test</a:t>
            </a:r>
            <a:r>
              <a:rPr sz="1400" spc="-4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data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test_label_predicted&lt;-predict(number.svm, newdata</a:t>
            </a:r>
            <a:r>
              <a:rPr sz="1400" spc="-9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Courier New"/>
                <a:cs typeface="Courier New"/>
              </a:rPr>
              <a:t>=digits_test[,-1]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confusionMatrix(test_label_predicted,digits_test[,1])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Code: Digit </a:t>
            </a:r>
            <a:r>
              <a:rPr spc="-100" dirty="0"/>
              <a:t>Recognition </a:t>
            </a:r>
            <a:r>
              <a:rPr spc="-80" dirty="0"/>
              <a:t>using</a:t>
            </a:r>
            <a:r>
              <a:rPr spc="-640" dirty="0"/>
              <a:t> </a:t>
            </a:r>
            <a:r>
              <a:rPr spc="-8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9917"/>
            <a:ext cx="8778240" cy="501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#####Model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on Full</a:t>
            </a:r>
            <a:r>
              <a:rPr sz="1100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Data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pc &lt;-</a:t>
            </a:r>
            <a:r>
              <a:rPr sz="1100" spc="-8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proc.time()</a:t>
            </a:r>
            <a:endParaRPr sz="1100">
              <a:latin typeface="Courier New"/>
              <a:cs typeface="Courier New"/>
            </a:endParaRPr>
          </a:p>
          <a:p>
            <a:pPr marL="12700" marR="4044315">
              <a:lnSpc>
                <a:spcPct val="12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number.svm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&lt;- svm(V1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~.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, type="C",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data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= digits_train) 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proc.time()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-</a:t>
            </a:r>
            <a:r>
              <a:rPr sz="1100" spc="-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pc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summary(number.svm)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7327265">
              <a:lnSpc>
                <a:spcPct val="12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#Confusion</a:t>
            </a:r>
            <a:r>
              <a:rPr sz="1100" spc="-5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Matrix 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library(caret)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label_predicted&lt;-predict(number.svm, type =</a:t>
            </a:r>
            <a:r>
              <a:rPr sz="1100" spc="-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"class")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confusionMatrix(label_predicted,digits_train[,1])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###Out of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time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validation with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test</a:t>
            </a:r>
            <a:r>
              <a:rPr sz="1100" spc="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data</a:t>
            </a:r>
            <a:endParaRPr sz="1100">
              <a:latin typeface="Courier New"/>
              <a:cs typeface="Courier New"/>
            </a:endParaRPr>
          </a:p>
          <a:p>
            <a:pPr marL="12700" marR="1598930">
              <a:lnSpc>
                <a:spcPct val="12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test_label_predicted&lt;-predict(number.svm,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newdata =digits_test[,-1] , type = "class") 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confusionMatrix(test_label_predicted,digits_test[,1])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#Lets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see some</a:t>
            </a:r>
            <a:r>
              <a:rPr sz="1100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predictions.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digits_test$predicted&lt;-test_label_predicted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for(i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in 1:10</a:t>
            </a:r>
            <a:r>
              <a:rPr sz="1100" spc="-8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2700" marR="4208780">
              <a:lnSpc>
                <a:spcPct val="120000"/>
              </a:lnSpc>
            </a:pP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data_row&lt;-digits_test[i,c(-1,-ncol(digits_test))]  pixels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= matrix(as.numeric(data_row),16,16,byrow=TRUE) 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image(pixels,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axes =</a:t>
            </a:r>
            <a:r>
              <a:rPr sz="1100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Courier New"/>
                <a:cs typeface="Courier New"/>
              </a:rPr>
              <a:t>FALSE)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4472305" algn="l"/>
              </a:tabLst>
            </a:pP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title(main = paste("Label is" ,</a:t>
            </a:r>
            <a:r>
              <a:rPr sz="1100" spc="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digits_test[i,1]</a:t>
            </a:r>
            <a:r>
              <a:rPr sz="1100" spc="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,"	Prediction is" ,</a:t>
            </a:r>
            <a:r>
              <a:rPr sz="1100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digits_test[i,ncol(digits_test)]))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solidFill>
                  <a:srgbClr val="006FC0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Code: Digit </a:t>
            </a:r>
            <a:r>
              <a:rPr spc="-100" dirty="0"/>
              <a:t>Recognition </a:t>
            </a:r>
            <a:r>
              <a:rPr spc="-80" dirty="0"/>
              <a:t>using</a:t>
            </a:r>
            <a:r>
              <a:rPr spc="-640" dirty="0"/>
              <a:t> </a:t>
            </a:r>
            <a:r>
              <a:rPr spc="-8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847341"/>
            <a:ext cx="6747509" cy="1083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#Lets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see some errors 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in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predictions</a:t>
            </a:r>
            <a:r>
              <a:rPr sz="1200" spc="-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images.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# Wrong</a:t>
            </a:r>
            <a:r>
              <a:rPr sz="1200" spc="-8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predictions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digits_test$predicted&lt;-test_label_predicted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wrong_predictions&lt;-digits_test[!(digits_test$predicted==digits_test$V1),]  nrow(wrong_predictions)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40" y="3383915"/>
            <a:ext cx="5641975" cy="1083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for(i 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in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1:10</a:t>
            </a:r>
            <a:r>
              <a:rPr sz="1200" spc="-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data_row&lt;-wrong_predictions[i,c(-1,-ncol(wrong_predictions))]  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pixels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= matrix(as.numeric(data_row),16,16,byrow=TRUE)  image(pixels, axes =</a:t>
            </a:r>
            <a:r>
              <a:rPr sz="1200" spc="-5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FALSE)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725" y="4481448"/>
            <a:ext cx="94551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006FC0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006FC0"/>
                </a:solidFill>
                <a:latin typeface="Courier New"/>
                <a:cs typeface="Courier New"/>
              </a:rPr>
              <a:t>di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ct</a:t>
            </a:r>
            <a:r>
              <a:rPr sz="1200" spc="10" dirty="0">
                <a:solidFill>
                  <a:srgbClr val="006FC0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8423" y="4481448"/>
            <a:ext cx="48577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is"</a:t>
            </a:r>
            <a:r>
              <a:rPr sz="1200" spc="-8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640" y="4481448"/>
            <a:ext cx="5274310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title(main = paste("Label </a:t>
            </a:r>
            <a:r>
              <a:rPr sz="1200" spc="-5" dirty="0">
                <a:solidFill>
                  <a:srgbClr val="006FC0"/>
                </a:solidFill>
                <a:latin typeface="Courier New"/>
                <a:cs typeface="Courier New"/>
              </a:rPr>
              <a:t>is" </a:t>
            </a: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, wrong_predictions[i,1]</a:t>
            </a:r>
            <a:r>
              <a:rPr sz="1200" spc="4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006FC0"/>
                </a:solidFill>
                <a:latin typeface="Courier New"/>
                <a:cs typeface="Courier New"/>
              </a:rPr>
              <a:t>,"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wrong_predictions[i,ncol(wrong_predictions)]))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006FC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425317"/>
            <a:ext cx="472440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70" dirty="0">
                <a:solidFill>
                  <a:srgbClr val="17406C"/>
                </a:solidFill>
                <a:latin typeface="Cambria"/>
                <a:cs typeface="Cambria"/>
              </a:rPr>
              <a:t>The</a:t>
            </a:r>
            <a:r>
              <a:rPr sz="6600" spc="-270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Classifier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Output: Digit </a:t>
            </a:r>
            <a:r>
              <a:rPr spc="-100" dirty="0"/>
              <a:t>Recognition </a:t>
            </a:r>
            <a:r>
              <a:rPr spc="-80" dirty="0"/>
              <a:t>using</a:t>
            </a:r>
            <a:r>
              <a:rPr spc="-670" dirty="0"/>
              <a:t> </a:t>
            </a:r>
            <a:r>
              <a:rPr spc="-85" dirty="0"/>
              <a:t>SVM</a:t>
            </a:r>
          </a:p>
        </p:txBody>
      </p:sp>
      <p:sp>
        <p:nvSpPr>
          <p:cNvPr id="3" name="object 3"/>
          <p:cNvSpPr/>
          <p:nvPr/>
        </p:nvSpPr>
        <p:spPr>
          <a:xfrm>
            <a:off x="4629911" y="3506723"/>
            <a:ext cx="2257044" cy="3057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73568" y="3493008"/>
            <a:ext cx="2215895" cy="3084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3561588"/>
            <a:ext cx="2845307" cy="2947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2039111"/>
            <a:ext cx="3947160" cy="917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Output: Digit </a:t>
            </a:r>
            <a:r>
              <a:rPr spc="-100" dirty="0"/>
              <a:t>Recognition </a:t>
            </a:r>
            <a:r>
              <a:rPr spc="-80" dirty="0"/>
              <a:t>using</a:t>
            </a:r>
            <a:r>
              <a:rPr spc="-670" dirty="0"/>
              <a:t> </a:t>
            </a:r>
            <a:r>
              <a:rPr spc="-85" dirty="0"/>
              <a:t>SVM</a:t>
            </a:r>
          </a:p>
        </p:txBody>
      </p:sp>
      <p:sp>
        <p:nvSpPr>
          <p:cNvPr id="3" name="object 3"/>
          <p:cNvSpPr/>
          <p:nvPr/>
        </p:nvSpPr>
        <p:spPr>
          <a:xfrm>
            <a:off x="3384803" y="1562098"/>
            <a:ext cx="4727448" cy="5204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Output: Digit </a:t>
            </a:r>
            <a:r>
              <a:rPr spc="-100" dirty="0"/>
              <a:t>Recognition </a:t>
            </a:r>
            <a:r>
              <a:rPr spc="-80" dirty="0"/>
              <a:t>using</a:t>
            </a:r>
            <a:r>
              <a:rPr spc="-670" dirty="0"/>
              <a:t> </a:t>
            </a:r>
            <a:r>
              <a:rPr spc="-85" dirty="0"/>
              <a:t>SVM</a:t>
            </a:r>
          </a:p>
        </p:txBody>
      </p:sp>
      <p:sp>
        <p:nvSpPr>
          <p:cNvPr id="3" name="object 3"/>
          <p:cNvSpPr/>
          <p:nvPr/>
        </p:nvSpPr>
        <p:spPr>
          <a:xfrm>
            <a:off x="2199132" y="1577338"/>
            <a:ext cx="7764780" cy="5173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Output: Digit </a:t>
            </a:r>
            <a:r>
              <a:rPr spc="-100" dirty="0"/>
              <a:t>Recognition </a:t>
            </a:r>
            <a:r>
              <a:rPr spc="-80" dirty="0"/>
              <a:t>using</a:t>
            </a:r>
            <a:r>
              <a:rPr spc="-670" dirty="0"/>
              <a:t> </a:t>
            </a:r>
            <a:r>
              <a:rPr spc="-85" dirty="0"/>
              <a:t>SVM</a:t>
            </a:r>
          </a:p>
        </p:txBody>
      </p:sp>
      <p:sp>
        <p:nvSpPr>
          <p:cNvPr id="3" name="object 3"/>
          <p:cNvSpPr/>
          <p:nvPr/>
        </p:nvSpPr>
        <p:spPr>
          <a:xfrm>
            <a:off x="2033016" y="1601724"/>
            <a:ext cx="7630668" cy="5027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Output: Digit </a:t>
            </a:r>
            <a:r>
              <a:rPr spc="-100" dirty="0"/>
              <a:t>Recognition </a:t>
            </a:r>
            <a:r>
              <a:rPr spc="-80" dirty="0"/>
              <a:t>using</a:t>
            </a:r>
            <a:r>
              <a:rPr spc="-670" dirty="0"/>
              <a:t> </a:t>
            </a:r>
            <a:r>
              <a:rPr spc="-85" dirty="0"/>
              <a:t>SVM</a:t>
            </a:r>
          </a:p>
        </p:txBody>
      </p:sp>
      <p:sp>
        <p:nvSpPr>
          <p:cNvPr id="3" name="object 3"/>
          <p:cNvSpPr/>
          <p:nvPr/>
        </p:nvSpPr>
        <p:spPr>
          <a:xfrm>
            <a:off x="332231" y="1900427"/>
            <a:ext cx="4483608" cy="374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8491" y="1616963"/>
            <a:ext cx="7493508" cy="5004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Output: Digit </a:t>
            </a:r>
            <a:r>
              <a:rPr spc="-100" dirty="0"/>
              <a:t>Recognition </a:t>
            </a:r>
            <a:r>
              <a:rPr spc="-80" dirty="0"/>
              <a:t>using</a:t>
            </a:r>
            <a:r>
              <a:rPr spc="-670" dirty="0"/>
              <a:t> </a:t>
            </a:r>
            <a:r>
              <a:rPr spc="-85" dirty="0"/>
              <a:t>SVM</a:t>
            </a:r>
          </a:p>
        </p:txBody>
      </p:sp>
      <p:sp>
        <p:nvSpPr>
          <p:cNvPr id="3" name="object 3"/>
          <p:cNvSpPr/>
          <p:nvPr/>
        </p:nvSpPr>
        <p:spPr>
          <a:xfrm>
            <a:off x="3008376" y="1741932"/>
            <a:ext cx="2322576" cy="344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163" y="1556003"/>
            <a:ext cx="2234183" cy="3473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7707" y="2593848"/>
            <a:ext cx="2404872" cy="3592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13392" y="2593848"/>
            <a:ext cx="2493264" cy="3616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425317"/>
            <a:ext cx="386842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Conclusion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28902"/>
            <a:ext cx="9865995" cy="297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Many </a:t>
            </a:r>
            <a:r>
              <a:rPr sz="2200" spc="-10" dirty="0">
                <a:latin typeface="Calibri"/>
                <a:cs typeface="Calibri"/>
              </a:rPr>
              <a:t>software tools are available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SVM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implementation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SVMs are really good </a:t>
            </a:r>
            <a:r>
              <a:rPr sz="2200" spc="-20" dirty="0">
                <a:latin typeface="Calibri"/>
                <a:cs typeface="Calibri"/>
              </a:rPr>
              <a:t>for text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classification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SVMs are good </a:t>
            </a:r>
            <a:r>
              <a:rPr sz="2200" spc="-15" dirty="0">
                <a:latin typeface="Calibri"/>
                <a:cs typeface="Calibri"/>
              </a:rPr>
              <a:t>at </a:t>
            </a:r>
            <a:r>
              <a:rPr sz="2200" spc="-10" dirty="0">
                <a:latin typeface="Calibri"/>
                <a:cs typeface="Calibri"/>
              </a:rPr>
              <a:t>finding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best </a:t>
            </a:r>
            <a:r>
              <a:rPr sz="2200" spc="-5" dirty="0">
                <a:latin typeface="Calibri"/>
                <a:cs typeface="Calibri"/>
              </a:rPr>
              <a:t>linear </a:t>
            </a:r>
            <a:r>
              <a:rPr sz="2200" spc="-35" dirty="0">
                <a:latin typeface="Calibri"/>
                <a:cs typeface="Calibri"/>
              </a:rPr>
              <a:t>separator.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kernel </a:t>
            </a:r>
            <a:r>
              <a:rPr sz="2200" spc="-5" dirty="0">
                <a:latin typeface="Calibri"/>
                <a:cs typeface="Calibri"/>
              </a:rPr>
              <a:t>trick </a:t>
            </a:r>
            <a:r>
              <a:rPr sz="2200" spc="-20" dirty="0">
                <a:latin typeface="Calibri"/>
                <a:cs typeface="Calibri"/>
              </a:rPr>
              <a:t>makes </a:t>
            </a:r>
            <a:r>
              <a:rPr sz="2200" spc="-10" dirty="0">
                <a:latin typeface="Calibri"/>
                <a:cs typeface="Calibri"/>
              </a:rPr>
              <a:t>SVMs </a:t>
            </a:r>
            <a:r>
              <a:rPr sz="2200" spc="-5" dirty="0">
                <a:latin typeface="Calibri"/>
                <a:cs typeface="Calibri"/>
              </a:rPr>
              <a:t>non-  linear learning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Choosing a </a:t>
            </a:r>
            <a:r>
              <a:rPr sz="2200" spc="-15" dirty="0">
                <a:latin typeface="Calibri"/>
                <a:cs typeface="Calibri"/>
              </a:rPr>
              <a:t>appropriate </a:t>
            </a:r>
            <a:r>
              <a:rPr sz="2200" spc="-20" dirty="0">
                <a:latin typeface="Calibri"/>
                <a:cs typeface="Calibri"/>
              </a:rPr>
              <a:t>kernel </a:t>
            </a:r>
            <a:r>
              <a:rPr sz="2200" spc="-5" dirty="0">
                <a:latin typeface="Calibri"/>
                <a:cs typeface="Calibri"/>
              </a:rPr>
              <a:t>is the </a:t>
            </a:r>
            <a:r>
              <a:rPr sz="2200" spc="-35" dirty="0">
                <a:latin typeface="Calibri"/>
                <a:cs typeface="Calibri"/>
              </a:rPr>
              <a:t>key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good </a:t>
            </a:r>
            <a:r>
              <a:rPr sz="2200" spc="-10" dirty="0">
                <a:latin typeface="Calibri"/>
                <a:cs typeface="Calibri"/>
              </a:rPr>
              <a:t>SVM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choosing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right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kernel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function 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easy</a:t>
            </a:r>
            <a:endParaRPr sz="2200">
              <a:latin typeface="Calibri"/>
              <a:cs typeface="Calibri"/>
            </a:endParaRPr>
          </a:p>
          <a:p>
            <a:pPr marL="241300" marR="73025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need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patient </a:t>
            </a:r>
            <a:r>
              <a:rPr sz="2200" spc="-5" dirty="0">
                <a:latin typeface="Calibri"/>
                <a:cs typeface="Calibri"/>
              </a:rPr>
              <a:t>while </a:t>
            </a:r>
            <a:r>
              <a:rPr sz="2200" spc="-10" dirty="0">
                <a:latin typeface="Calibri"/>
                <a:cs typeface="Calibri"/>
              </a:rPr>
              <a:t>building SVMs </a:t>
            </a:r>
            <a:r>
              <a:rPr sz="2200" spc="-5" dirty="0">
                <a:latin typeface="Calibri"/>
                <a:cs typeface="Calibri"/>
              </a:rPr>
              <a:t>on </a:t>
            </a:r>
            <a:r>
              <a:rPr sz="2200" spc="-15" dirty="0">
                <a:latin typeface="Calibri"/>
                <a:cs typeface="Calibri"/>
              </a:rPr>
              <a:t>large </a:t>
            </a:r>
            <a:r>
              <a:rPr sz="2200" spc="-10" dirty="0">
                <a:latin typeface="Calibri"/>
                <a:cs typeface="Calibri"/>
              </a:rPr>
              <a:t>datasets. They </a:t>
            </a:r>
            <a:r>
              <a:rPr sz="2200" spc="-30" dirty="0">
                <a:latin typeface="Calibri"/>
                <a:cs typeface="Calibri"/>
              </a:rPr>
              <a:t>take </a:t>
            </a:r>
            <a:r>
              <a:rPr sz="2200" spc="-5" dirty="0">
                <a:latin typeface="Calibri"/>
                <a:cs typeface="Calibri"/>
              </a:rPr>
              <a:t>a lot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time 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training.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The</a:t>
            </a:r>
            <a:r>
              <a:rPr spc="-265" dirty="0"/>
              <a:t> </a:t>
            </a:r>
            <a:r>
              <a:rPr spc="-9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3722" y="1628902"/>
            <a:ext cx="4438015" cy="1771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6515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5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understand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SVM algorithm  </a:t>
            </a:r>
            <a:r>
              <a:rPr sz="2200" spc="-25" dirty="0">
                <a:latin typeface="Calibri"/>
                <a:cs typeface="Calibri"/>
              </a:rPr>
              <a:t>easily, </a:t>
            </a:r>
            <a:r>
              <a:rPr sz="2200" spc="-15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5" dirty="0">
                <a:latin typeface="Calibri"/>
                <a:cs typeface="Calibri"/>
              </a:rPr>
              <a:t>start </a:t>
            </a:r>
            <a:r>
              <a:rPr sz="2200" spc="-5" dirty="0">
                <a:latin typeface="Calibri"/>
                <a:cs typeface="Calibri"/>
              </a:rPr>
              <a:t>with the decision  boundary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line or </a:t>
            </a:r>
            <a:r>
              <a:rPr sz="2200" spc="-10" dirty="0">
                <a:latin typeface="Calibri"/>
                <a:cs typeface="Calibri"/>
              </a:rPr>
              <a:t>margin that </a:t>
            </a:r>
            <a:r>
              <a:rPr sz="2200" spc="-15" dirty="0">
                <a:latin typeface="Calibri"/>
                <a:cs typeface="Calibri"/>
              </a:rPr>
              <a:t>separates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classes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3722" y="3440048"/>
            <a:ext cx="448437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Classification </a:t>
            </a:r>
            <a:r>
              <a:rPr sz="2200" spc="-5" dirty="0">
                <a:latin typeface="Calibri"/>
                <a:cs typeface="Calibri"/>
              </a:rPr>
              <a:t>algorithms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about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2322" y="3775329"/>
            <a:ext cx="358711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finding </a:t>
            </a:r>
            <a:r>
              <a:rPr sz="2200" spc="-5" dirty="0">
                <a:latin typeface="Calibri"/>
                <a:cs typeface="Calibri"/>
              </a:rPr>
              <a:t>the decision</a:t>
            </a:r>
            <a:r>
              <a:rPr sz="2200" spc="-10" dirty="0">
                <a:latin typeface="Calibri"/>
                <a:cs typeface="Calibri"/>
              </a:rPr>
              <a:t> boundaries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5875020"/>
            <a:ext cx="6688835" cy="1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1281" y="5947409"/>
            <a:ext cx="6568440" cy="0"/>
          </a:xfrm>
          <a:custGeom>
            <a:avLst/>
            <a:gdLst/>
            <a:ahLst/>
            <a:cxnLst/>
            <a:rect l="l" t="t" r="r" b="b"/>
            <a:pathLst>
              <a:path w="6568440">
                <a:moveTo>
                  <a:pt x="656793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9347" y="2427732"/>
            <a:ext cx="140258" cy="412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5830" y="2481833"/>
            <a:ext cx="0" cy="3999229"/>
          </a:xfrm>
          <a:custGeom>
            <a:avLst/>
            <a:gdLst/>
            <a:ahLst/>
            <a:cxnLst/>
            <a:rect l="l" t="t" r="r" b="b"/>
            <a:pathLst>
              <a:path h="3999229">
                <a:moveTo>
                  <a:pt x="0" y="0"/>
                </a:moveTo>
                <a:lnTo>
                  <a:pt x="0" y="3999128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1955" y="3544823"/>
            <a:ext cx="3034284" cy="2170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4038" y="3065526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65532" y="0"/>
                </a:moveTo>
                <a:lnTo>
                  <a:pt x="0" y="109727"/>
                </a:lnTo>
                <a:lnTo>
                  <a:pt x="131063" y="109727"/>
                </a:lnTo>
                <a:lnTo>
                  <a:pt x="6553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4038" y="3065526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0" y="109727"/>
                </a:moveTo>
                <a:lnTo>
                  <a:pt x="65532" y="0"/>
                </a:lnTo>
                <a:lnTo>
                  <a:pt x="131063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0926" y="345719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0926" y="345719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3326" y="360959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3326" y="360959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1697" y="307009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697" y="307009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1238" y="38168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2"/>
                </a:lnTo>
                <a:lnTo>
                  <a:pt x="132587" y="111252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1238" y="38168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4" y="0"/>
                </a:lnTo>
                <a:lnTo>
                  <a:pt x="132587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5078" y="38168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2"/>
                </a:lnTo>
                <a:lnTo>
                  <a:pt x="132587" y="111252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15078" y="38168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4" y="0"/>
                </a:lnTo>
                <a:lnTo>
                  <a:pt x="132587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23638" y="39692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2"/>
                </a:lnTo>
                <a:lnTo>
                  <a:pt x="132587" y="111252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3638" y="39692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4" y="0"/>
                </a:lnTo>
                <a:lnTo>
                  <a:pt x="132587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77205" y="39692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2"/>
                </a:lnTo>
                <a:lnTo>
                  <a:pt x="132588" y="111252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77205" y="39692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4" y="0"/>
                </a:lnTo>
                <a:lnTo>
                  <a:pt x="132588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66894" y="35821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66894" y="35821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20461" y="35821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20461" y="35821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9021" y="37345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29021" y="37345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2861" y="37345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72861" y="37345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99609" y="32773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9609" y="32773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43450" y="32773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43450" y="32773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52009" y="34297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52009" y="34297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95850" y="34297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95850" y="34297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95265" y="304266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4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95265" y="304266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8"/>
                </a:moveTo>
                <a:lnTo>
                  <a:pt x="66294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48834" y="304266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48834" y="304266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8"/>
                </a:moveTo>
                <a:lnTo>
                  <a:pt x="66293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47665" y="319506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47665" y="319506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4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01234" y="319506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01234" y="319506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3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15205" y="286283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4" y="0"/>
                </a:moveTo>
                <a:lnTo>
                  <a:pt x="0" y="109727"/>
                </a:lnTo>
                <a:lnTo>
                  <a:pt x="132588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5205" y="286283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7"/>
                </a:moveTo>
                <a:lnTo>
                  <a:pt x="66294" y="0"/>
                </a:lnTo>
                <a:lnTo>
                  <a:pt x="132588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60570" y="286283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65531" y="0"/>
                </a:moveTo>
                <a:lnTo>
                  <a:pt x="0" y="109727"/>
                </a:lnTo>
                <a:lnTo>
                  <a:pt x="131063" y="109727"/>
                </a:lnTo>
                <a:lnTo>
                  <a:pt x="6553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60570" y="286283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0" y="109727"/>
                </a:moveTo>
                <a:lnTo>
                  <a:pt x="65531" y="0"/>
                </a:lnTo>
                <a:lnTo>
                  <a:pt x="131063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7605" y="301523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4" y="0"/>
                </a:moveTo>
                <a:lnTo>
                  <a:pt x="0" y="109727"/>
                </a:lnTo>
                <a:lnTo>
                  <a:pt x="132588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67605" y="301523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7"/>
                </a:moveTo>
                <a:lnTo>
                  <a:pt x="66294" y="0"/>
                </a:lnTo>
                <a:lnTo>
                  <a:pt x="132588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12970" y="301523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65531" y="0"/>
                </a:moveTo>
                <a:lnTo>
                  <a:pt x="0" y="109727"/>
                </a:lnTo>
                <a:lnTo>
                  <a:pt x="131063" y="109727"/>
                </a:lnTo>
                <a:lnTo>
                  <a:pt x="6553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12970" y="301523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0" y="109727"/>
                </a:moveTo>
                <a:lnTo>
                  <a:pt x="65531" y="0"/>
                </a:lnTo>
                <a:lnTo>
                  <a:pt x="131063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10861" y="2626614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10861" y="2626614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3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56226" y="2626614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65532" y="0"/>
                </a:moveTo>
                <a:lnTo>
                  <a:pt x="0" y="111251"/>
                </a:lnTo>
                <a:lnTo>
                  <a:pt x="131063" y="111251"/>
                </a:lnTo>
                <a:lnTo>
                  <a:pt x="6553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56226" y="2626614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0" y="111251"/>
                </a:moveTo>
                <a:lnTo>
                  <a:pt x="65532" y="0"/>
                </a:lnTo>
                <a:lnTo>
                  <a:pt x="131063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63261" y="2779014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63261" y="2779014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3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18353" y="2779014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18353" y="2779014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4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95978" y="2474214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95978" y="2474214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4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41341" y="2474214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65532" y="0"/>
                </a:moveTo>
                <a:lnTo>
                  <a:pt x="0" y="111251"/>
                </a:lnTo>
                <a:lnTo>
                  <a:pt x="131063" y="111251"/>
                </a:lnTo>
                <a:lnTo>
                  <a:pt x="6553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641341" y="2474214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0" y="111251"/>
                </a:moveTo>
                <a:lnTo>
                  <a:pt x="65532" y="0"/>
                </a:lnTo>
                <a:lnTo>
                  <a:pt x="131063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74741" y="298780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74741" y="298780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18582" y="298780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18582" y="298780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27141" y="314020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27141" y="314020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70982" y="314020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70982" y="314020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70397" y="27531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70397" y="27531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8"/>
                </a:moveTo>
                <a:lnTo>
                  <a:pt x="66293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14238" y="27531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4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14238" y="27531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8"/>
                </a:moveTo>
                <a:lnTo>
                  <a:pt x="66294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22797" y="29055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22797" y="29055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8"/>
                </a:moveTo>
                <a:lnTo>
                  <a:pt x="66293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56909" y="29055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56909" y="29055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8"/>
                </a:moveTo>
                <a:lnTo>
                  <a:pt x="66293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03114" y="24483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4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03114" y="24483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8"/>
                </a:moveTo>
                <a:lnTo>
                  <a:pt x="66294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46953" y="24483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4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46953" y="24483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8"/>
                </a:moveTo>
                <a:lnTo>
                  <a:pt x="66294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55514" y="26007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4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55514" y="26007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8"/>
                </a:moveTo>
                <a:lnTo>
                  <a:pt x="66294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99353" y="26007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4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99353" y="260070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8"/>
                </a:moveTo>
                <a:lnTo>
                  <a:pt x="66294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87417" y="4005834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2"/>
                </a:lnTo>
                <a:lnTo>
                  <a:pt x="132587" y="111252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87417" y="4005834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4" y="0"/>
                </a:lnTo>
                <a:lnTo>
                  <a:pt x="132587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13326" y="360959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13326" y="360959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21885" y="376199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421885" y="376199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65726" y="376199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665726" y="3761994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441697" y="307009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41697" y="307009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50258" y="322249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50258" y="322249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94097" y="322249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594097" y="3222498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23638" y="39692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2"/>
                </a:lnTo>
                <a:lnTo>
                  <a:pt x="132587" y="111252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23638" y="39692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4" y="0"/>
                </a:lnTo>
                <a:lnTo>
                  <a:pt x="132587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77205" y="39692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2"/>
                </a:lnTo>
                <a:lnTo>
                  <a:pt x="132588" y="111252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77205" y="39692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4" y="0"/>
                </a:lnTo>
                <a:lnTo>
                  <a:pt x="132588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876038" y="41216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2"/>
                </a:lnTo>
                <a:lnTo>
                  <a:pt x="132587" y="111252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76038" y="41216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4" y="0"/>
                </a:lnTo>
                <a:lnTo>
                  <a:pt x="132587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29605" y="41216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2"/>
                </a:lnTo>
                <a:lnTo>
                  <a:pt x="132588" y="111252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29605" y="4121658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2"/>
                </a:moveTo>
                <a:lnTo>
                  <a:pt x="66294" y="0"/>
                </a:lnTo>
                <a:lnTo>
                  <a:pt x="132588" y="111252"/>
                </a:lnTo>
                <a:lnTo>
                  <a:pt x="0" y="1112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29021" y="37345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29021" y="37345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372861" y="37345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372861" y="37345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81421" y="38869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81421" y="38869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525261" y="38869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525261" y="38869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52009" y="34297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652009" y="34297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895850" y="34297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95850" y="34297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04409" y="35821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04409" y="35821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157978" y="35821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157978" y="358216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947665" y="319506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47665" y="319506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4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301234" y="319506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01234" y="3195066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3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209794" y="334746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09794" y="334746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3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53634" y="334746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3" y="0"/>
                </a:moveTo>
                <a:lnTo>
                  <a:pt x="0" y="109728"/>
                </a:lnTo>
                <a:lnTo>
                  <a:pt x="132587" y="109728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453634" y="3347465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8"/>
                </a:moveTo>
                <a:lnTo>
                  <a:pt x="66293" y="0"/>
                </a:lnTo>
                <a:lnTo>
                  <a:pt x="132587" y="109728"/>
                </a:lnTo>
                <a:lnTo>
                  <a:pt x="0" y="1097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467605" y="301523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4" y="0"/>
                </a:moveTo>
                <a:lnTo>
                  <a:pt x="0" y="109727"/>
                </a:lnTo>
                <a:lnTo>
                  <a:pt x="132588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67605" y="301523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7"/>
                </a:moveTo>
                <a:lnTo>
                  <a:pt x="66294" y="0"/>
                </a:lnTo>
                <a:lnTo>
                  <a:pt x="132588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712970" y="301523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65531" y="0"/>
                </a:moveTo>
                <a:lnTo>
                  <a:pt x="0" y="109727"/>
                </a:lnTo>
                <a:lnTo>
                  <a:pt x="131063" y="109727"/>
                </a:lnTo>
                <a:lnTo>
                  <a:pt x="6553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712970" y="301523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0" y="109727"/>
                </a:moveTo>
                <a:lnTo>
                  <a:pt x="65531" y="0"/>
                </a:lnTo>
                <a:lnTo>
                  <a:pt x="131063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620005" y="316763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8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620005" y="3167633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8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865370" y="316763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65531" y="0"/>
                </a:moveTo>
                <a:lnTo>
                  <a:pt x="0" y="109727"/>
                </a:lnTo>
                <a:lnTo>
                  <a:pt x="131063" y="109727"/>
                </a:lnTo>
                <a:lnTo>
                  <a:pt x="6553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865370" y="3167633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0" y="109727"/>
                </a:moveTo>
                <a:lnTo>
                  <a:pt x="65531" y="0"/>
                </a:lnTo>
                <a:lnTo>
                  <a:pt x="131063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915661" y="2931414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3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915661" y="2931414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3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270753" y="2931414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270753" y="2931414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4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327141" y="314020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327141" y="314020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570982" y="314020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66293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570982" y="3140201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5">
                <a:moveTo>
                  <a:pt x="0" y="109727"/>
                </a:moveTo>
                <a:lnTo>
                  <a:pt x="66293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479541" y="3292602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66294" y="0"/>
                </a:moveTo>
                <a:lnTo>
                  <a:pt x="0" y="109727"/>
                </a:lnTo>
                <a:lnTo>
                  <a:pt x="132587" y="109727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79541" y="3292602"/>
            <a:ext cx="132715" cy="109855"/>
          </a:xfrm>
          <a:custGeom>
            <a:avLst/>
            <a:gdLst/>
            <a:ahLst/>
            <a:cxnLst/>
            <a:rect l="l" t="t" r="r" b="b"/>
            <a:pathLst>
              <a:path w="132714" h="109854">
                <a:moveTo>
                  <a:pt x="0" y="109727"/>
                </a:moveTo>
                <a:lnTo>
                  <a:pt x="66294" y="0"/>
                </a:lnTo>
                <a:lnTo>
                  <a:pt x="132587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30773" y="3425190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65531" y="0"/>
                </a:moveTo>
                <a:lnTo>
                  <a:pt x="0" y="109727"/>
                </a:lnTo>
                <a:lnTo>
                  <a:pt x="131063" y="109727"/>
                </a:lnTo>
                <a:lnTo>
                  <a:pt x="6553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30773" y="3425190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0" y="109727"/>
                </a:moveTo>
                <a:lnTo>
                  <a:pt x="65531" y="0"/>
                </a:lnTo>
                <a:lnTo>
                  <a:pt x="131063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83173" y="3577590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65531" y="0"/>
                </a:moveTo>
                <a:lnTo>
                  <a:pt x="0" y="109728"/>
                </a:lnTo>
                <a:lnTo>
                  <a:pt x="131063" y="109728"/>
                </a:lnTo>
                <a:lnTo>
                  <a:pt x="6553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83173" y="3577590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0" y="109728"/>
                </a:moveTo>
                <a:lnTo>
                  <a:pt x="65531" y="0"/>
                </a:lnTo>
                <a:lnTo>
                  <a:pt x="131063" y="109728"/>
                </a:lnTo>
                <a:lnTo>
                  <a:pt x="0" y="1097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81065" y="31889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81065" y="31889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4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726429" y="3188970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65532" y="0"/>
                </a:moveTo>
                <a:lnTo>
                  <a:pt x="0" y="111251"/>
                </a:lnTo>
                <a:lnTo>
                  <a:pt x="131064" y="111251"/>
                </a:lnTo>
                <a:lnTo>
                  <a:pt x="6553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726429" y="3188970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0" y="111251"/>
                </a:moveTo>
                <a:lnTo>
                  <a:pt x="65532" y="0"/>
                </a:lnTo>
                <a:lnTo>
                  <a:pt x="131064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633465" y="33413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633465" y="33413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4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767578" y="33413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767578" y="33413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4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11546" y="3036570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65531" y="0"/>
                </a:moveTo>
                <a:lnTo>
                  <a:pt x="0" y="111251"/>
                </a:lnTo>
                <a:lnTo>
                  <a:pt x="131063" y="111251"/>
                </a:lnTo>
                <a:lnTo>
                  <a:pt x="6553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511546" y="3036570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0" y="111251"/>
                </a:moveTo>
                <a:lnTo>
                  <a:pt x="65531" y="0"/>
                </a:lnTo>
                <a:lnTo>
                  <a:pt x="131063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409438" y="2649473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09438" y="2649473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4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654802" y="2649473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65532" y="0"/>
                </a:moveTo>
                <a:lnTo>
                  <a:pt x="0" y="111251"/>
                </a:lnTo>
                <a:lnTo>
                  <a:pt x="131063" y="111251"/>
                </a:lnTo>
                <a:lnTo>
                  <a:pt x="6553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654802" y="2649473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0" y="111251"/>
                </a:moveTo>
                <a:lnTo>
                  <a:pt x="65532" y="0"/>
                </a:lnTo>
                <a:lnTo>
                  <a:pt x="131063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61838" y="2801873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61838" y="2801873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4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807202" y="2801873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65532" y="0"/>
                </a:moveTo>
                <a:lnTo>
                  <a:pt x="0" y="111251"/>
                </a:lnTo>
                <a:lnTo>
                  <a:pt x="131063" y="111251"/>
                </a:lnTo>
                <a:lnTo>
                  <a:pt x="6553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807202" y="2801873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0" y="111251"/>
                </a:moveTo>
                <a:lnTo>
                  <a:pt x="65532" y="0"/>
                </a:lnTo>
                <a:lnTo>
                  <a:pt x="131063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753861" y="3010661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65532" y="0"/>
                </a:moveTo>
                <a:lnTo>
                  <a:pt x="0" y="109727"/>
                </a:lnTo>
                <a:lnTo>
                  <a:pt x="131063" y="109727"/>
                </a:lnTo>
                <a:lnTo>
                  <a:pt x="6553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753861" y="3010661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0" y="109727"/>
                </a:moveTo>
                <a:lnTo>
                  <a:pt x="65532" y="0"/>
                </a:lnTo>
                <a:lnTo>
                  <a:pt x="131063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680709" y="2594610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65531" y="0"/>
                </a:moveTo>
                <a:lnTo>
                  <a:pt x="0" y="109727"/>
                </a:lnTo>
                <a:lnTo>
                  <a:pt x="131063" y="109727"/>
                </a:lnTo>
                <a:lnTo>
                  <a:pt x="6553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680709" y="2594610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0" y="109727"/>
                </a:moveTo>
                <a:lnTo>
                  <a:pt x="65531" y="0"/>
                </a:lnTo>
                <a:lnTo>
                  <a:pt x="131063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33109" y="2747010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65531" y="0"/>
                </a:moveTo>
                <a:lnTo>
                  <a:pt x="0" y="109727"/>
                </a:lnTo>
                <a:lnTo>
                  <a:pt x="131063" y="109727"/>
                </a:lnTo>
                <a:lnTo>
                  <a:pt x="6553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33109" y="2747010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0" y="109727"/>
                </a:moveTo>
                <a:lnTo>
                  <a:pt x="65531" y="0"/>
                </a:lnTo>
                <a:lnTo>
                  <a:pt x="131063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735573" y="3729990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65531" y="0"/>
                </a:moveTo>
                <a:lnTo>
                  <a:pt x="0" y="109728"/>
                </a:lnTo>
                <a:lnTo>
                  <a:pt x="131063" y="109728"/>
                </a:lnTo>
                <a:lnTo>
                  <a:pt x="6553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735573" y="3729990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4">
                <a:moveTo>
                  <a:pt x="0" y="109728"/>
                </a:moveTo>
                <a:lnTo>
                  <a:pt x="65531" y="0"/>
                </a:lnTo>
                <a:lnTo>
                  <a:pt x="131063" y="109728"/>
                </a:lnTo>
                <a:lnTo>
                  <a:pt x="0" y="1097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633465" y="33413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633465" y="33413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4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767578" y="33413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767578" y="33413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4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785865" y="34937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785865" y="3493770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4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663946" y="3188970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65531" y="0"/>
                </a:moveTo>
                <a:lnTo>
                  <a:pt x="0" y="111251"/>
                </a:lnTo>
                <a:lnTo>
                  <a:pt x="131063" y="111251"/>
                </a:lnTo>
                <a:lnTo>
                  <a:pt x="6553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663946" y="3188970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0" y="111251"/>
                </a:moveTo>
                <a:lnTo>
                  <a:pt x="65531" y="0"/>
                </a:lnTo>
                <a:lnTo>
                  <a:pt x="131063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807202" y="2801873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65532" y="0"/>
                </a:moveTo>
                <a:lnTo>
                  <a:pt x="0" y="111251"/>
                </a:lnTo>
                <a:lnTo>
                  <a:pt x="131063" y="111251"/>
                </a:lnTo>
                <a:lnTo>
                  <a:pt x="6553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807202" y="2801873"/>
            <a:ext cx="131445" cy="111760"/>
          </a:xfrm>
          <a:custGeom>
            <a:avLst/>
            <a:gdLst/>
            <a:ahLst/>
            <a:cxnLst/>
            <a:rect l="l" t="t" r="r" b="b"/>
            <a:pathLst>
              <a:path w="131445" h="111760">
                <a:moveTo>
                  <a:pt x="0" y="111251"/>
                </a:moveTo>
                <a:lnTo>
                  <a:pt x="65532" y="0"/>
                </a:lnTo>
                <a:lnTo>
                  <a:pt x="131063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714238" y="2954273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66294" y="0"/>
                </a:moveTo>
                <a:lnTo>
                  <a:pt x="0" y="111251"/>
                </a:lnTo>
                <a:lnTo>
                  <a:pt x="132587" y="111251"/>
                </a:lnTo>
                <a:lnTo>
                  <a:pt x="662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714238" y="2954273"/>
            <a:ext cx="132715" cy="111760"/>
          </a:xfrm>
          <a:custGeom>
            <a:avLst/>
            <a:gdLst/>
            <a:ahLst/>
            <a:cxnLst/>
            <a:rect l="l" t="t" r="r" b="b"/>
            <a:pathLst>
              <a:path w="132714" h="111760">
                <a:moveTo>
                  <a:pt x="0" y="111251"/>
                </a:moveTo>
                <a:lnTo>
                  <a:pt x="66294" y="0"/>
                </a:lnTo>
                <a:lnTo>
                  <a:pt x="132587" y="111251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833109" y="2747010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65531" y="0"/>
                </a:moveTo>
                <a:lnTo>
                  <a:pt x="0" y="109727"/>
                </a:lnTo>
                <a:lnTo>
                  <a:pt x="131063" y="109727"/>
                </a:lnTo>
                <a:lnTo>
                  <a:pt x="6553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833109" y="2747010"/>
            <a:ext cx="131445" cy="109855"/>
          </a:xfrm>
          <a:custGeom>
            <a:avLst/>
            <a:gdLst/>
            <a:ahLst/>
            <a:cxnLst/>
            <a:rect l="l" t="t" r="r" b="b"/>
            <a:pathLst>
              <a:path w="131445" h="109855">
                <a:moveTo>
                  <a:pt x="0" y="109727"/>
                </a:moveTo>
                <a:lnTo>
                  <a:pt x="65531" y="0"/>
                </a:lnTo>
                <a:lnTo>
                  <a:pt x="131063" y="109727"/>
                </a:lnTo>
                <a:lnTo>
                  <a:pt x="0" y="1097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022092" y="2438400"/>
            <a:ext cx="2171700" cy="3232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065526" y="2501645"/>
            <a:ext cx="2034539" cy="3101975"/>
          </a:xfrm>
          <a:custGeom>
            <a:avLst/>
            <a:gdLst/>
            <a:ahLst/>
            <a:cxnLst/>
            <a:rect l="l" t="t" r="r" b="b"/>
            <a:pathLst>
              <a:path w="2034539" h="3101975">
                <a:moveTo>
                  <a:pt x="0" y="0"/>
                </a:moveTo>
                <a:lnTo>
                  <a:pt x="2034413" y="310174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3261105" y="4177665"/>
            <a:ext cx="8090534" cy="236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3790" marR="5080" indent="-228600">
              <a:lnSpc>
                <a:spcPct val="100000"/>
              </a:lnSpc>
              <a:buClr>
                <a:srgbClr val="0E6EC5"/>
              </a:buClr>
              <a:buFont typeface="Arial"/>
              <a:buChar char="•"/>
              <a:tabLst>
                <a:tab pos="3653790" algn="l"/>
                <a:tab pos="3654425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good </a:t>
            </a:r>
            <a:r>
              <a:rPr sz="2200" spc="-5" dirty="0">
                <a:latin typeface="Calibri"/>
                <a:cs typeface="Calibri"/>
              </a:rPr>
              <a:t>classifier is the one </a:t>
            </a:r>
            <a:r>
              <a:rPr sz="2200" spc="-10" dirty="0">
                <a:latin typeface="Calibri"/>
                <a:cs typeface="Calibri"/>
              </a:rPr>
              <a:t>that  </a:t>
            </a:r>
            <a:r>
              <a:rPr sz="2200" spc="-15" dirty="0">
                <a:latin typeface="Calibri"/>
                <a:cs typeface="Calibri"/>
              </a:rPr>
              <a:t>generalizes </a:t>
            </a:r>
            <a:r>
              <a:rPr sz="2200" spc="-10" dirty="0">
                <a:latin typeface="Calibri"/>
                <a:cs typeface="Calibri"/>
              </a:rPr>
              <a:t>well. </a:t>
            </a:r>
            <a:r>
              <a:rPr sz="2200" spc="-5" dirty="0">
                <a:latin typeface="Calibri"/>
                <a:cs typeface="Calibri"/>
              </a:rPr>
              <a:t>It should </a:t>
            </a:r>
            <a:r>
              <a:rPr sz="2200" spc="-10" dirty="0">
                <a:latin typeface="Calibri"/>
                <a:cs typeface="Calibri"/>
              </a:rPr>
              <a:t>work well on  both training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testing</a:t>
            </a:r>
            <a:r>
              <a:rPr sz="2200" spc="-20" dirty="0">
                <a:latin typeface="Calibri"/>
                <a:cs typeface="Calibri"/>
              </a:rPr>
              <a:t> data</a:t>
            </a:r>
            <a:endParaRPr sz="2200">
              <a:latin typeface="Calibri"/>
              <a:cs typeface="Calibri"/>
            </a:endParaRPr>
          </a:p>
          <a:p>
            <a:pPr marL="3653790" indent="-22860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Font typeface="Arial"/>
              <a:buChar char="•"/>
              <a:tabLst>
                <a:tab pos="3653790" algn="l"/>
                <a:tab pos="3654425" algn="l"/>
              </a:tabLst>
            </a:pP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need not </a:t>
            </a:r>
            <a:r>
              <a:rPr sz="2200" spc="-5" dirty="0">
                <a:latin typeface="Calibri"/>
                <a:cs typeface="Calibri"/>
              </a:rPr>
              <a:t>be a </a:t>
            </a:r>
            <a:r>
              <a:rPr sz="2200" spc="-15" dirty="0">
                <a:latin typeface="Calibri"/>
                <a:cs typeface="Calibri"/>
              </a:rPr>
              <a:t>straight </a:t>
            </a:r>
            <a:r>
              <a:rPr sz="2200" spc="-5" dirty="0">
                <a:latin typeface="Calibri"/>
                <a:cs typeface="Calibri"/>
              </a:rPr>
              <a:t>line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always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495706" y="3676522"/>
            <a:ext cx="2406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Many</a:t>
            </a:r>
            <a:r>
              <a:rPr spc="-290" dirty="0"/>
              <a:t> </a:t>
            </a:r>
            <a:r>
              <a:rPr spc="-95" dirty="0"/>
              <a:t>Classifiers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7746492" y="4104081"/>
            <a:ext cx="4052315" cy="1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92973" y="4176521"/>
            <a:ext cx="393192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393166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0916" y="1941576"/>
            <a:ext cx="140258" cy="2638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37397" y="1995677"/>
            <a:ext cx="0" cy="2517140"/>
          </a:xfrm>
          <a:custGeom>
            <a:avLst/>
            <a:gdLst/>
            <a:ahLst/>
            <a:cxnLst/>
            <a:rect l="l" t="t" r="r" b="b"/>
            <a:pathLst>
              <a:path h="2517140">
                <a:moveTo>
                  <a:pt x="0" y="0"/>
                </a:moveTo>
                <a:lnTo>
                  <a:pt x="0" y="2516632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79892" y="2659379"/>
            <a:ext cx="1825752" cy="1376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45445" y="236296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45445" y="236296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94797" y="2609850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80">
                <a:moveTo>
                  <a:pt x="38861" y="0"/>
                </a:moveTo>
                <a:lnTo>
                  <a:pt x="0" y="68579"/>
                </a:lnTo>
                <a:lnTo>
                  <a:pt x="77724" y="68579"/>
                </a:lnTo>
                <a:lnTo>
                  <a:pt x="3886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4797" y="2609850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80">
                <a:moveTo>
                  <a:pt x="0" y="68579"/>
                </a:moveTo>
                <a:lnTo>
                  <a:pt x="38861" y="0"/>
                </a:lnTo>
                <a:lnTo>
                  <a:pt x="77724" y="68579"/>
                </a:lnTo>
                <a:lnTo>
                  <a:pt x="0" y="68579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84714" y="270586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79"/>
                </a:lnTo>
                <a:lnTo>
                  <a:pt x="79247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84714" y="270586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79"/>
                </a:moveTo>
                <a:lnTo>
                  <a:pt x="39624" y="0"/>
                </a:lnTo>
                <a:lnTo>
                  <a:pt x="79247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42042" y="236601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42042" y="236601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19766" y="283540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19766" y="283540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66069" y="283540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66069" y="283540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11206" y="29314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11206" y="29314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23042" y="29314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23042" y="29314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96550" y="268757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96550" y="268757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08385" y="268757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08385" y="268757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53521" y="278358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53521" y="278358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799826" y="278358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799826" y="278358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77093" y="2497073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277093" y="2497073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23397" y="2497073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80">
                <a:moveTo>
                  <a:pt x="38861" y="0"/>
                </a:moveTo>
                <a:lnTo>
                  <a:pt x="0" y="68579"/>
                </a:lnTo>
                <a:lnTo>
                  <a:pt x="77724" y="68579"/>
                </a:lnTo>
                <a:lnTo>
                  <a:pt x="3886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23397" y="2497073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80">
                <a:moveTo>
                  <a:pt x="0" y="68579"/>
                </a:moveTo>
                <a:lnTo>
                  <a:pt x="38861" y="0"/>
                </a:lnTo>
                <a:lnTo>
                  <a:pt x="77724" y="68579"/>
                </a:lnTo>
                <a:lnTo>
                  <a:pt x="0" y="68579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67009" y="259156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67009" y="259156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13314" y="259156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7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13314" y="259156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7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53878" y="234772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453878" y="234772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665714" y="234772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7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65714" y="234772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7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45318" y="244373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5318" y="244373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757154" y="244373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57154" y="244373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65842" y="223494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65842" y="223494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312145" y="223494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312145" y="223494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57281" y="233095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257281" y="233095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03585" y="233095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03585" y="233095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44150" y="208711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44150" y="208711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490454" y="2087117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4" h="70485">
                <a:moveTo>
                  <a:pt x="38862" y="0"/>
                </a:moveTo>
                <a:lnTo>
                  <a:pt x="0" y="70104"/>
                </a:lnTo>
                <a:lnTo>
                  <a:pt x="77724" y="7010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490454" y="2087117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4" h="70485">
                <a:moveTo>
                  <a:pt x="0" y="70104"/>
                </a:moveTo>
                <a:lnTo>
                  <a:pt x="38862" y="0"/>
                </a:lnTo>
                <a:lnTo>
                  <a:pt x="77724" y="70104"/>
                </a:lnTo>
                <a:lnTo>
                  <a:pt x="0" y="7010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434066" y="21831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434066" y="21831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647426" y="21831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647426" y="21831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14609" y="199110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214609" y="199110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360914" y="199110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7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360914" y="199110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7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680954" y="231419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680954" y="231419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27257" y="231419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827257" y="231419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772393" y="2410205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772393" y="2410205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918697" y="2410205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918697" y="2410205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857738" y="2166366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3" y="0"/>
                </a:moveTo>
                <a:lnTo>
                  <a:pt x="0" y="68580"/>
                </a:lnTo>
                <a:lnTo>
                  <a:pt x="79247" y="68580"/>
                </a:lnTo>
                <a:lnTo>
                  <a:pt x="396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857738" y="2166366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3" y="0"/>
                </a:lnTo>
                <a:lnTo>
                  <a:pt x="79247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004042" y="2166366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004042" y="2166366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949178" y="226237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949178" y="226237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029950" y="226237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029950" y="226237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638281" y="197434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638281" y="197434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784585" y="197434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784585" y="197434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729721" y="207035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729721" y="207035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876026" y="207035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876026" y="207035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269473" y="295427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269473" y="295427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284714" y="270586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79"/>
                </a:lnTo>
                <a:lnTo>
                  <a:pt x="79247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284714" y="270586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79"/>
                </a:moveTo>
                <a:lnTo>
                  <a:pt x="39624" y="0"/>
                </a:lnTo>
                <a:lnTo>
                  <a:pt x="79247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229850" y="2801873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229850" y="2801873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376154" y="2801873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376154" y="2801873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242042" y="236601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242042" y="236601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187178" y="246202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187178" y="246202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333481" y="246202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333481" y="246202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411206" y="29314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411206" y="29314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623042" y="29314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623042" y="29314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01121" y="3027426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501121" y="3027426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714481" y="3027426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714481" y="3027426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653521" y="278358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653521" y="278358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799826" y="278358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799826" y="278358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744961" y="287959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744961" y="287959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891266" y="287959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891266" y="287959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367009" y="259156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367009" y="259156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513314" y="259156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7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513314" y="259156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7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458450" y="268757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458450" y="268757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671809" y="2687573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4" h="70485">
                <a:moveTo>
                  <a:pt x="38862" y="0"/>
                </a:moveTo>
                <a:lnTo>
                  <a:pt x="0" y="70103"/>
                </a:lnTo>
                <a:lnTo>
                  <a:pt x="77724" y="70103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671809" y="2687573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4" h="70485">
                <a:moveTo>
                  <a:pt x="0" y="70103"/>
                </a:moveTo>
                <a:lnTo>
                  <a:pt x="38862" y="0"/>
                </a:lnTo>
                <a:lnTo>
                  <a:pt x="77724" y="70103"/>
                </a:lnTo>
                <a:lnTo>
                  <a:pt x="0" y="7010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45318" y="244373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545318" y="244373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757154" y="244373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757154" y="244373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702290" y="253974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702290" y="253974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848593" y="253974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848593" y="253974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257281" y="233095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257281" y="233095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403585" y="233095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403585" y="233095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348721" y="242697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348721" y="242697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495026" y="242697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495026" y="242697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525506" y="227914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525506" y="227914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738866" y="2279142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80">
                <a:moveTo>
                  <a:pt x="38861" y="0"/>
                </a:moveTo>
                <a:lnTo>
                  <a:pt x="0" y="68580"/>
                </a:lnTo>
                <a:lnTo>
                  <a:pt x="77724" y="68580"/>
                </a:lnTo>
                <a:lnTo>
                  <a:pt x="3886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738866" y="2279142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80">
                <a:moveTo>
                  <a:pt x="0" y="68580"/>
                </a:moveTo>
                <a:lnTo>
                  <a:pt x="38861" y="0"/>
                </a:lnTo>
                <a:lnTo>
                  <a:pt x="77724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772393" y="2410205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772393" y="2410205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918697" y="2410205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918697" y="2410205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863833" y="250621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863833" y="250621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833354" y="25885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833354" y="25885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924793" y="2684526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924793" y="2684526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863833" y="244068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863833" y="244068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010138" y="244068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3" y="0"/>
                </a:moveTo>
                <a:lnTo>
                  <a:pt x="0" y="70103"/>
                </a:lnTo>
                <a:lnTo>
                  <a:pt x="79247" y="70103"/>
                </a:lnTo>
                <a:lnTo>
                  <a:pt x="396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010138" y="244068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3" y="0"/>
                </a:lnTo>
                <a:lnTo>
                  <a:pt x="79247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955273" y="253669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955273" y="253669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1036045" y="253669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1036045" y="253669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882121" y="234467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882121" y="234467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821161" y="210083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821161" y="210083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967466" y="210083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967466" y="2100833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912602" y="219684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912602" y="219684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058906" y="219684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058906" y="219684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1026902" y="2327910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1026902" y="2327910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0982706" y="2067305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0982706" y="2067305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074145" y="216331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1074145" y="216331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016233" y="278053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1016233" y="278053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0955273" y="253669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0955273" y="253669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1036045" y="253669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036045" y="253669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046714" y="2632710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7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046714" y="2632710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7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0973561" y="244068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0973561" y="244068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058906" y="219684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058906" y="219684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1004042" y="229285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004042" y="229285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074145" y="216331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074145" y="216331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80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7912100" y="2761996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9828276" y="1563624"/>
            <a:ext cx="495325" cy="2647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874757" y="1619250"/>
            <a:ext cx="354965" cy="2524125"/>
          </a:xfrm>
          <a:custGeom>
            <a:avLst/>
            <a:gdLst/>
            <a:ahLst/>
            <a:cxnLst/>
            <a:rect l="l" t="t" r="r" b="b"/>
            <a:pathLst>
              <a:path w="354965" h="2524125">
                <a:moveTo>
                  <a:pt x="0" y="0"/>
                </a:moveTo>
                <a:lnTo>
                  <a:pt x="354965" y="25238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11252" y="3886149"/>
            <a:ext cx="4485132" cy="1402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57734" y="3958590"/>
            <a:ext cx="4364990" cy="0"/>
          </a:xfrm>
          <a:custGeom>
            <a:avLst/>
            <a:gdLst/>
            <a:ahLst/>
            <a:cxnLst/>
            <a:rect l="l" t="t" r="r" b="b"/>
            <a:pathLst>
              <a:path w="4364990">
                <a:moveTo>
                  <a:pt x="436486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92251" y="1629155"/>
            <a:ext cx="140258" cy="2747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38733" y="1683257"/>
            <a:ext cx="0" cy="2626360"/>
          </a:xfrm>
          <a:custGeom>
            <a:avLst/>
            <a:gdLst/>
            <a:ahLst/>
            <a:cxnLst/>
            <a:rect l="l" t="t" r="r" b="b"/>
            <a:pathLst>
              <a:path h="2626360">
                <a:moveTo>
                  <a:pt x="0" y="0"/>
                </a:moveTo>
                <a:lnTo>
                  <a:pt x="0" y="262636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97991" y="2375916"/>
            <a:ext cx="2025396" cy="1435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657094" y="2065782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5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657094" y="2065782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5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821685" y="2323338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5" y="0"/>
                </a:moveTo>
                <a:lnTo>
                  <a:pt x="0" y="73151"/>
                </a:lnTo>
                <a:lnTo>
                  <a:pt x="88391" y="73151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821685" y="2323338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5" y="0"/>
                </a:lnTo>
                <a:lnTo>
                  <a:pt x="88391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923794" y="2423922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4" h="71755">
                <a:moveTo>
                  <a:pt x="43433" y="0"/>
                </a:moveTo>
                <a:lnTo>
                  <a:pt x="0" y="71627"/>
                </a:lnTo>
                <a:lnTo>
                  <a:pt x="86868" y="71627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923794" y="2423922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4" h="71755">
                <a:moveTo>
                  <a:pt x="0" y="71627"/>
                </a:moveTo>
                <a:lnTo>
                  <a:pt x="43433" y="0"/>
                </a:lnTo>
                <a:lnTo>
                  <a:pt x="86868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875026" y="2068829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2"/>
                </a:lnTo>
                <a:lnTo>
                  <a:pt x="88392" y="73152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875026" y="2068829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2"/>
                </a:moveTo>
                <a:lnTo>
                  <a:pt x="44196" y="0"/>
                </a:lnTo>
                <a:lnTo>
                  <a:pt x="88392" y="73152"/>
                </a:lnTo>
                <a:lnTo>
                  <a:pt x="0" y="731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961894" y="2559557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43433" y="0"/>
                </a:moveTo>
                <a:lnTo>
                  <a:pt x="0" y="73151"/>
                </a:lnTo>
                <a:lnTo>
                  <a:pt x="86868" y="73151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961894" y="2559557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0" y="73151"/>
                </a:moveTo>
                <a:lnTo>
                  <a:pt x="43433" y="0"/>
                </a:lnTo>
                <a:lnTo>
                  <a:pt x="86868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23438" y="2559557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5" y="0"/>
                </a:moveTo>
                <a:lnTo>
                  <a:pt x="0" y="73151"/>
                </a:lnTo>
                <a:lnTo>
                  <a:pt x="88392" y="73151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23438" y="2559557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5" y="0"/>
                </a:lnTo>
                <a:lnTo>
                  <a:pt x="88392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062477" y="2660142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8"/>
                </a:lnTo>
                <a:lnTo>
                  <a:pt x="88392" y="71628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62477" y="2660142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8"/>
                </a:moveTo>
                <a:lnTo>
                  <a:pt x="44196" y="0"/>
                </a:lnTo>
                <a:lnTo>
                  <a:pt x="88392" y="71628"/>
                </a:lnTo>
                <a:lnTo>
                  <a:pt x="0" y="716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298697" y="2660142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43434" y="0"/>
                </a:moveTo>
                <a:lnTo>
                  <a:pt x="0" y="71628"/>
                </a:lnTo>
                <a:lnTo>
                  <a:pt x="86867" y="71628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298697" y="2660142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0" y="71628"/>
                </a:moveTo>
                <a:lnTo>
                  <a:pt x="43434" y="0"/>
                </a:lnTo>
                <a:lnTo>
                  <a:pt x="86867" y="71628"/>
                </a:lnTo>
                <a:lnTo>
                  <a:pt x="0" y="716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156966" y="2405633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5" y="0"/>
                </a:moveTo>
                <a:lnTo>
                  <a:pt x="0" y="71627"/>
                </a:lnTo>
                <a:lnTo>
                  <a:pt x="88391" y="71627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156966" y="2405633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5" y="0"/>
                </a:lnTo>
                <a:lnTo>
                  <a:pt x="88391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393185" y="2405633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7"/>
                </a:lnTo>
                <a:lnTo>
                  <a:pt x="88391" y="71627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393185" y="2405633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6" y="0"/>
                </a:lnTo>
                <a:lnTo>
                  <a:pt x="88391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332226" y="2506217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8"/>
                </a:lnTo>
                <a:lnTo>
                  <a:pt x="88391" y="71628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332226" y="2506217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8"/>
                </a:moveTo>
                <a:lnTo>
                  <a:pt x="44196" y="0"/>
                </a:lnTo>
                <a:lnTo>
                  <a:pt x="88391" y="71628"/>
                </a:lnTo>
                <a:lnTo>
                  <a:pt x="0" y="716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493770" y="2506217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5" y="0"/>
                </a:moveTo>
                <a:lnTo>
                  <a:pt x="0" y="71628"/>
                </a:lnTo>
                <a:lnTo>
                  <a:pt x="88391" y="71628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493770" y="2506217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8"/>
                </a:moveTo>
                <a:lnTo>
                  <a:pt x="44195" y="0"/>
                </a:lnTo>
                <a:lnTo>
                  <a:pt x="88391" y="71628"/>
                </a:lnTo>
                <a:lnTo>
                  <a:pt x="0" y="716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913126" y="2205989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913126" y="2205989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6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076194" y="2205989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4" h="71755">
                <a:moveTo>
                  <a:pt x="43433" y="0"/>
                </a:moveTo>
                <a:lnTo>
                  <a:pt x="0" y="71627"/>
                </a:lnTo>
                <a:lnTo>
                  <a:pt x="86868" y="71627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076194" y="2205989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4" h="71755">
                <a:moveTo>
                  <a:pt x="0" y="71627"/>
                </a:moveTo>
                <a:lnTo>
                  <a:pt x="43433" y="0"/>
                </a:lnTo>
                <a:lnTo>
                  <a:pt x="86868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015233" y="2305050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43434" y="0"/>
                </a:moveTo>
                <a:lnTo>
                  <a:pt x="0" y="73151"/>
                </a:lnTo>
                <a:lnTo>
                  <a:pt x="86868" y="73151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015233" y="2305050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0" y="73151"/>
                </a:moveTo>
                <a:lnTo>
                  <a:pt x="43434" y="0"/>
                </a:lnTo>
                <a:lnTo>
                  <a:pt x="86868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176777" y="2305050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2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176777" y="2305050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2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109722" y="2050542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5" y="0"/>
                </a:moveTo>
                <a:lnTo>
                  <a:pt x="0" y="73152"/>
                </a:lnTo>
                <a:lnTo>
                  <a:pt x="88391" y="73152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109722" y="2050542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2"/>
                </a:moveTo>
                <a:lnTo>
                  <a:pt x="44195" y="0"/>
                </a:lnTo>
                <a:lnTo>
                  <a:pt x="88391" y="73152"/>
                </a:lnTo>
                <a:lnTo>
                  <a:pt x="0" y="731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345941" y="2050542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43434" y="0"/>
                </a:moveTo>
                <a:lnTo>
                  <a:pt x="0" y="73152"/>
                </a:lnTo>
                <a:lnTo>
                  <a:pt x="86868" y="73152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345941" y="2050542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0" y="73152"/>
                </a:moveTo>
                <a:lnTo>
                  <a:pt x="43434" y="0"/>
                </a:lnTo>
                <a:lnTo>
                  <a:pt x="86868" y="73152"/>
                </a:lnTo>
                <a:lnTo>
                  <a:pt x="0" y="731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211829" y="2151126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43433" y="0"/>
                </a:moveTo>
                <a:lnTo>
                  <a:pt x="0" y="73151"/>
                </a:lnTo>
                <a:lnTo>
                  <a:pt x="86868" y="73151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211829" y="2151126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0" y="73151"/>
                </a:moveTo>
                <a:lnTo>
                  <a:pt x="43433" y="0"/>
                </a:lnTo>
                <a:lnTo>
                  <a:pt x="86868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446526" y="2151126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1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446526" y="2151126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1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791205" y="1933194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5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791205" y="1933194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5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954273" y="1933194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4" h="71755">
                <a:moveTo>
                  <a:pt x="43433" y="0"/>
                </a:moveTo>
                <a:lnTo>
                  <a:pt x="0" y="71627"/>
                </a:lnTo>
                <a:lnTo>
                  <a:pt x="86868" y="71627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954273" y="1933194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4" h="71755">
                <a:moveTo>
                  <a:pt x="0" y="71627"/>
                </a:moveTo>
                <a:lnTo>
                  <a:pt x="43433" y="0"/>
                </a:lnTo>
                <a:lnTo>
                  <a:pt x="86868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893314" y="2032254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43434" y="0"/>
                </a:moveTo>
                <a:lnTo>
                  <a:pt x="0" y="73151"/>
                </a:lnTo>
                <a:lnTo>
                  <a:pt x="86868" y="73151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893314" y="2032254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0" y="73151"/>
                </a:moveTo>
                <a:lnTo>
                  <a:pt x="43434" y="0"/>
                </a:lnTo>
                <a:lnTo>
                  <a:pt x="86868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054857" y="2032254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2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054857" y="2032254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2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987801" y="1777745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2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987801" y="1777745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2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150870" y="1777745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43434" y="0"/>
                </a:moveTo>
                <a:lnTo>
                  <a:pt x="0" y="73151"/>
                </a:lnTo>
                <a:lnTo>
                  <a:pt x="86868" y="73151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150870" y="1777745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0" y="73151"/>
                </a:moveTo>
                <a:lnTo>
                  <a:pt x="43434" y="0"/>
                </a:lnTo>
                <a:lnTo>
                  <a:pt x="86868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089910" y="1878329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43433" y="0"/>
                </a:moveTo>
                <a:lnTo>
                  <a:pt x="0" y="73152"/>
                </a:lnTo>
                <a:lnTo>
                  <a:pt x="86867" y="73152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089910" y="1878329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0" y="73152"/>
                </a:moveTo>
                <a:lnTo>
                  <a:pt x="43433" y="0"/>
                </a:lnTo>
                <a:lnTo>
                  <a:pt x="86867" y="73152"/>
                </a:lnTo>
                <a:lnTo>
                  <a:pt x="0" y="731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324605" y="1878329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2"/>
                </a:lnTo>
                <a:lnTo>
                  <a:pt x="88392" y="73152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324605" y="1878329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2"/>
                </a:moveTo>
                <a:lnTo>
                  <a:pt x="44196" y="0"/>
                </a:lnTo>
                <a:lnTo>
                  <a:pt x="88392" y="73152"/>
                </a:lnTo>
                <a:lnTo>
                  <a:pt x="0" y="731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844545" y="1678685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844545" y="1678685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6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007614" y="1678685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007614" y="1678685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6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362705" y="2015489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362705" y="2015489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6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524250" y="2015489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7"/>
                </a:lnTo>
                <a:lnTo>
                  <a:pt x="88391" y="71627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524250" y="2015489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6" y="0"/>
                </a:lnTo>
                <a:lnTo>
                  <a:pt x="88391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463290" y="2114550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2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463290" y="2114550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2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626358" y="2114550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5" y="0"/>
                </a:moveTo>
                <a:lnTo>
                  <a:pt x="0" y="73151"/>
                </a:lnTo>
                <a:lnTo>
                  <a:pt x="88391" y="73151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26358" y="2114550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5" y="0"/>
                </a:lnTo>
                <a:lnTo>
                  <a:pt x="88391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559302" y="1860042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2"/>
                </a:lnTo>
                <a:lnTo>
                  <a:pt x="88392" y="73152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559302" y="1860042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2"/>
                </a:moveTo>
                <a:lnTo>
                  <a:pt x="44196" y="0"/>
                </a:lnTo>
                <a:lnTo>
                  <a:pt x="88392" y="73152"/>
                </a:lnTo>
                <a:lnTo>
                  <a:pt x="0" y="731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720846" y="1860042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5" y="0"/>
                </a:moveTo>
                <a:lnTo>
                  <a:pt x="0" y="73152"/>
                </a:lnTo>
                <a:lnTo>
                  <a:pt x="88391" y="73152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720846" y="1860042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2"/>
                </a:moveTo>
                <a:lnTo>
                  <a:pt x="44195" y="0"/>
                </a:lnTo>
                <a:lnTo>
                  <a:pt x="88391" y="73152"/>
                </a:lnTo>
                <a:lnTo>
                  <a:pt x="0" y="731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659885" y="1960626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1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59885" y="1960626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1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749802" y="1960626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43434" y="0"/>
                </a:moveTo>
                <a:lnTo>
                  <a:pt x="0" y="73151"/>
                </a:lnTo>
                <a:lnTo>
                  <a:pt x="86868" y="73151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749802" y="1960626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0" y="73151"/>
                </a:moveTo>
                <a:lnTo>
                  <a:pt x="43434" y="0"/>
                </a:lnTo>
                <a:lnTo>
                  <a:pt x="86868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315461" y="1660398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43434" y="0"/>
                </a:moveTo>
                <a:lnTo>
                  <a:pt x="0" y="73151"/>
                </a:lnTo>
                <a:lnTo>
                  <a:pt x="86867" y="73151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315461" y="1660398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0" y="73151"/>
                </a:moveTo>
                <a:lnTo>
                  <a:pt x="43434" y="0"/>
                </a:lnTo>
                <a:lnTo>
                  <a:pt x="86867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477005" y="1660398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2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477005" y="1660398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2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416046" y="1760982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5" y="0"/>
                </a:moveTo>
                <a:lnTo>
                  <a:pt x="0" y="71627"/>
                </a:lnTo>
                <a:lnTo>
                  <a:pt x="88391" y="71627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416046" y="1760982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5" y="0"/>
                </a:lnTo>
                <a:lnTo>
                  <a:pt x="88391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579114" y="1760982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43434" y="0"/>
                </a:moveTo>
                <a:lnTo>
                  <a:pt x="0" y="71627"/>
                </a:lnTo>
                <a:lnTo>
                  <a:pt x="86868" y="71627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79114" y="1760982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0" y="71627"/>
                </a:moveTo>
                <a:lnTo>
                  <a:pt x="43434" y="0"/>
                </a:lnTo>
                <a:lnTo>
                  <a:pt x="86868" y="71627"/>
                </a:lnTo>
                <a:lnTo>
                  <a:pt x="0" y="71627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905505" y="2684526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5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905505" y="2684526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5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923794" y="2423922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4" h="71755">
                <a:moveTo>
                  <a:pt x="43433" y="0"/>
                </a:moveTo>
                <a:lnTo>
                  <a:pt x="0" y="71627"/>
                </a:lnTo>
                <a:lnTo>
                  <a:pt x="86868" y="71627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923794" y="2423922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4" h="71755">
                <a:moveTo>
                  <a:pt x="0" y="71627"/>
                </a:moveTo>
                <a:lnTo>
                  <a:pt x="43433" y="0"/>
                </a:lnTo>
                <a:lnTo>
                  <a:pt x="86868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862833" y="2522982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43434" y="0"/>
                </a:moveTo>
                <a:lnTo>
                  <a:pt x="0" y="73151"/>
                </a:lnTo>
                <a:lnTo>
                  <a:pt x="86868" y="73151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862833" y="2522982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0" y="73151"/>
                </a:moveTo>
                <a:lnTo>
                  <a:pt x="43434" y="0"/>
                </a:lnTo>
                <a:lnTo>
                  <a:pt x="86868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024377" y="2522982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2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024377" y="2522982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2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875026" y="2068829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2"/>
                </a:lnTo>
                <a:lnTo>
                  <a:pt x="88392" y="73152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875026" y="2068829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2"/>
                </a:moveTo>
                <a:lnTo>
                  <a:pt x="44196" y="0"/>
                </a:lnTo>
                <a:lnTo>
                  <a:pt x="88392" y="73152"/>
                </a:lnTo>
                <a:lnTo>
                  <a:pt x="0" y="731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814066" y="2169414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5" y="0"/>
                </a:moveTo>
                <a:lnTo>
                  <a:pt x="0" y="71627"/>
                </a:lnTo>
                <a:lnTo>
                  <a:pt x="88391" y="71627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814066" y="2169414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5" y="0"/>
                </a:lnTo>
                <a:lnTo>
                  <a:pt x="88391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977133" y="2169414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977133" y="2169414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6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062477" y="2660142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8"/>
                </a:lnTo>
                <a:lnTo>
                  <a:pt x="88392" y="71628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062477" y="2660142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8"/>
                </a:moveTo>
                <a:lnTo>
                  <a:pt x="44196" y="0"/>
                </a:lnTo>
                <a:lnTo>
                  <a:pt x="88392" y="71628"/>
                </a:lnTo>
                <a:lnTo>
                  <a:pt x="0" y="716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298697" y="2660142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43434" y="0"/>
                </a:moveTo>
                <a:lnTo>
                  <a:pt x="0" y="71628"/>
                </a:lnTo>
                <a:lnTo>
                  <a:pt x="86867" y="71628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298697" y="2660142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0" y="71628"/>
                </a:moveTo>
                <a:lnTo>
                  <a:pt x="43434" y="0"/>
                </a:lnTo>
                <a:lnTo>
                  <a:pt x="86867" y="71628"/>
                </a:lnTo>
                <a:lnTo>
                  <a:pt x="0" y="71628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163061" y="2760726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5" y="0"/>
                </a:moveTo>
                <a:lnTo>
                  <a:pt x="0" y="71627"/>
                </a:lnTo>
                <a:lnTo>
                  <a:pt x="88391" y="71627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163061" y="2760726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5" y="0"/>
                </a:lnTo>
                <a:lnTo>
                  <a:pt x="88391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399282" y="2760726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5" y="0"/>
                </a:moveTo>
                <a:lnTo>
                  <a:pt x="0" y="71627"/>
                </a:lnTo>
                <a:lnTo>
                  <a:pt x="88391" y="71627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399282" y="2760726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5" y="0"/>
                </a:lnTo>
                <a:lnTo>
                  <a:pt x="88391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332226" y="2506217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8"/>
                </a:lnTo>
                <a:lnTo>
                  <a:pt x="88391" y="71628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332226" y="2506217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8"/>
                </a:moveTo>
                <a:lnTo>
                  <a:pt x="44196" y="0"/>
                </a:lnTo>
                <a:lnTo>
                  <a:pt x="88391" y="71628"/>
                </a:lnTo>
                <a:lnTo>
                  <a:pt x="0" y="716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493770" y="2506217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5" y="0"/>
                </a:moveTo>
                <a:lnTo>
                  <a:pt x="0" y="71628"/>
                </a:lnTo>
                <a:lnTo>
                  <a:pt x="88391" y="71628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493770" y="2506217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8"/>
                </a:moveTo>
                <a:lnTo>
                  <a:pt x="44195" y="0"/>
                </a:lnTo>
                <a:lnTo>
                  <a:pt x="88391" y="71628"/>
                </a:lnTo>
                <a:lnTo>
                  <a:pt x="0" y="716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432809" y="2605277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5" y="0"/>
                </a:moveTo>
                <a:lnTo>
                  <a:pt x="0" y="73151"/>
                </a:lnTo>
                <a:lnTo>
                  <a:pt x="88391" y="73151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432809" y="2605277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5" y="0"/>
                </a:lnTo>
                <a:lnTo>
                  <a:pt x="88391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595878" y="2605277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2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595878" y="2605277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2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015233" y="2305050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43434" y="0"/>
                </a:moveTo>
                <a:lnTo>
                  <a:pt x="0" y="73151"/>
                </a:lnTo>
                <a:lnTo>
                  <a:pt x="86868" y="73151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015233" y="2305050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0" y="73151"/>
                </a:moveTo>
                <a:lnTo>
                  <a:pt x="43434" y="0"/>
                </a:lnTo>
                <a:lnTo>
                  <a:pt x="86868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176777" y="2305050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2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176777" y="2305050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2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115817" y="2405633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5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115817" y="2405633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5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352038" y="2405633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43434" y="0"/>
                </a:moveTo>
                <a:lnTo>
                  <a:pt x="0" y="71627"/>
                </a:lnTo>
                <a:lnTo>
                  <a:pt x="86867" y="71627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352038" y="2405633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0" y="71627"/>
                </a:moveTo>
                <a:lnTo>
                  <a:pt x="43434" y="0"/>
                </a:lnTo>
                <a:lnTo>
                  <a:pt x="86867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211829" y="2151126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43433" y="0"/>
                </a:moveTo>
                <a:lnTo>
                  <a:pt x="0" y="73151"/>
                </a:lnTo>
                <a:lnTo>
                  <a:pt x="86868" y="73151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211829" y="2151126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0" y="73151"/>
                </a:moveTo>
                <a:lnTo>
                  <a:pt x="43433" y="0"/>
                </a:lnTo>
                <a:lnTo>
                  <a:pt x="86868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446526" y="2151126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1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446526" y="2151126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1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385565" y="2251710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385565" y="2251710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6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548634" y="2251710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43433" y="0"/>
                </a:moveTo>
                <a:lnTo>
                  <a:pt x="0" y="71627"/>
                </a:lnTo>
                <a:lnTo>
                  <a:pt x="86867" y="71627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548634" y="2251710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0" y="71627"/>
                </a:moveTo>
                <a:lnTo>
                  <a:pt x="43433" y="0"/>
                </a:lnTo>
                <a:lnTo>
                  <a:pt x="86867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893314" y="2032254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43434" y="0"/>
                </a:moveTo>
                <a:lnTo>
                  <a:pt x="0" y="73151"/>
                </a:lnTo>
                <a:lnTo>
                  <a:pt x="86868" y="73151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893314" y="2032254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0" y="73151"/>
                </a:moveTo>
                <a:lnTo>
                  <a:pt x="43434" y="0"/>
                </a:lnTo>
                <a:lnTo>
                  <a:pt x="86868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054857" y="2032254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2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054857" y="2032254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2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993898" y="2132838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5" y="0"/>
                </a:moveTo>
                <a:lnTo>
                  <a:pt x="0" y="73151"/>
                </a:lnTo>
                <a:lnTo>
                  <a:pt x="88391" y="73151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993898" y="2132838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5" y="0"/>
                </a:lnTo>
                <a:lnTo>
                  <a:pt x="88391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156966" y="2132838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43433" y="0"/>
                </a:moveTo>
                <a:lnTo>
                  <a:pt x="0" y="73151"/>
                </a:lnTo>
                <a:lnTo>
                  <a:pt x="86867" y="73151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156966" y="2132838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4" h="73660">
                <a:moveTo>
                  <a:pt x="0" y="73151"/>
                </a:moveTo>
                <a:lnTo>
                  <a:pt x="43433" y="0"/>
                </a:lnTo>
                <a:lnTo>
                  <a:pt x="86867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190494" y="1978914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5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190494" y="1978914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5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426714" y="1978914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43434" y="0"/>
                </a:moveTo>
                <a:lnTo>
                  <a:pt x="0" y="71627"/>
                </a:lnTo>
                <a:lnTo>
                  <a:pt x="86868" y="71627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426714" y="1978914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0" y="71627"/>
                </a:moveTo>
                <a:lnTo>
                  <a:pt x="43434" y="0"/>
                </a:lnTo>
                <a:lnTo>
                  <a:pt x="86868" y="71627"/>
                </a:lnTo>
                <a:lnTo>
                  <a:pt x="0" y="71627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463290" y="2114550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2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463290" y="2114550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2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626358" y="2114550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5" y="0"/>
                </a:moveTo>
                <a:lnTo>
                  <a:pt x="0" y="73151"/>
                </a:lnTo>
                <a:lnTo>
                  <a:pt x="88391" y="73151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626358" y="2114550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5" y="0"/>
                </a:lnTo>
                <a:lnTo>
                  <a:pt x="88391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565397" y="2215133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7"/>
                </a:lnTo>
                <a:lnTo>
                  <a:pt x="88391" y="71627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565397" y="2215133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6" y="0"/>
                </a:lnTo>
                <a:lnTo>
                  <a:pt x="88391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531870" y="2302001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5" y="0"/>
                </a:moveTo>
                <a:lnTo>
                  <a:pt x="0" y="73151"/>
                </a:lnTo>
                <a:lnTo>
                  <a:pt x="88391" y="73151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531870" y="2302001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5" y="0"/>
                </a:lnTo>
                <a:lnTo>
                  <a:pt x="88391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633978" y="2402585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43434" y="0"/>
                </a:moveTo>
                <a:lnTo>
                  <a:pt x="0" y="71627"/>
                </a:lnTo>
                <a:lnTo>
                  <a:pt x="86868" y="71627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633978" y="2402585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0" y="71627"/>
                </a:moveTo>
                <a:lnTo>
                  <a:pt x="43434" y="0"/>
                </a:lnTo>
                <a:lnTo>
                  <a:pt x="86868" y="71627"/>
                </a:lnTo>
                <a:lnTo>
                  <a:pt x="0" y="71627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566921" y="2148077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43433" y="0"/>
                </a:moveTo>
                <a:lnTo>
                  <a:pt x="0" y="71627"/>
                </a:lnTo>
                <a:lnTo>
                  <a:pt x="86867" y="71627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566921" y="2148077"/>
            <a:ext cx="86995" cy="71755"/>
          </a:xfrm>
          <a:custGeom>
            <a:avLst/>
            <a:gdLst/>
            <a:ahLst/>
            <a:cxnLst/>
            <a:rect l="l" t="t" r="r" b="b"/>
            <a:pathLst>
              <a:path w="86995" h="71755">
                <a:moveTo>
                  <a:pt x="0" y="71627"/>
                </a:moveTo>
                <a:lnTo>
                  <a:pt x="43433" y="0"/>
                </a:lnTo>
                <a:lnTo>
                  <a:pt x="86867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728465" y="2148077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728465" y="2148077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6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667505" y="2247138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2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667505" y="2247138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2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757421" y="2247138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43433" y="0"/>
                </a:moveTo>
                <a:lnTo>
                  <a:pt x="0" y="73151"/>
                </a:lnTo>
                <a:lnTo>
                  <a:pt x="86867" y="73151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757421" y="2247138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0" y="73151"/>
                </a:moveTo>
                <a:lnTo>
                  <a:pt x="43433" y="0"/>
                </a:lnTo>
                <a:lnTo>
                  <a:pt x="86867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585209" y="2047494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5" y="0"/>
                </a:moveTo>
                <a:lnTo>
                  <a:pt x="0" y="73151"/>
                </a:lnTo>
                <a:lnTo>
                  <a:pt x="88391" y="73151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585209" y="2047494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5" y="0"/>
                </a:lnTo>
                <a:lnTo>
                  <a:pt x="88391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518153" y="1792985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2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518153" y="1792985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2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681221" y="1792985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5" y="0"/>
                </a:moveTo>
                <a:lnTo>
                  <a:pt x="0" y="73151"/>
                </a:lnTo>
                <a:lnTo>
                  <a:pt x="88391" y="73151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81221" y="1792985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5" y="0"/>
                </a:lnTo>
                <a:lnTo>
                  <a:pt x="88391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620261" y="1893570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7"/>
                </a:lnTo>
                <a:lnTo>
                  <a:pt x="88391" y="71627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620261" y="1893570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6" y="0"/>
                </a:lnTo>
                <a:lnTo>
                  <a:pt x="88391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781805" y="1893570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781805" y="1893570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6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746753" y="2029205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2"/>
                </a:lnTo>
                <a:lnTo>
                  <a:pt x="88392" y="73152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746753" y="2029205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2"/>
                </a:moveTo>
                <a:lnTo>
                  <a:pt x="44196" y="0"/>
                </a:lnTo>
                <a:lnTo>
                  <a:pt x="88392" y="73152"/>
                </a:lnTo>
                <a:lnTo>
                  <a:pt x="0" y="73152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697985" y="1756410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1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697985" y="1756410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1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800094" y="1856994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43433" y="0"/>
                </a:moveTo>
                <a:lnTo>
                  <a:pt x="0" y="73151"/>
                </a:lnTo>
                <a:lnTo>
                  <a:pt x="86867" y="73151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800094" y="1856994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0" y="73151"/>
                </a:moveTo>
                <a:lnTo>
                  <a:pt x="43433" y="0"/>
                </a:lnTo>
                <a:lnTo>
                  <a:pt x="86867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734561" y="2501645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1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3734561" y="2501645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1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667505" y="2247138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44196" y="0"/>
                </a:moveTo>
                <a:lnTo>
                  <a:pt x="0" y="73151"/>
                </a:lnTo>
                <a:lnTo>
                  <a:pt x="88392" y="73151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667505" y="2247138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60">
                <a:moveTo>
                  <a:pt x="0" y="73151"/>
                </a:moveTo>
                <a:lnTo>
                  <a:pt x="44196" y="0"/>
                </a:lnTo>
                <a:lnTo>
                  <a:pt x="88392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757421" y="2247138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43433" y="0"/>
                </a:moveTo>
                <a:lnTo>
                  <a:pt x="0" y="73151"/>
                </a:lnTo>
                <a:lnTo>
                  <a:pt x="86867" y="73151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757421" y="2247138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0" y="73151"/>
                </a:moveTo>
                <a:lnTo>
                  <a:pt x="43433" y="0"/>
                </a:lnTo>
                <a:lnTo>
                  <a:pt x="86867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769614" y="2347722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43434" y="0"/>
                </a:moveTo>
                <a:lnTo>
                  <a:pt x="0" y="73151"/>
                </a:lnTo>
                <a:lnTo>
                  <a:pt x="86868" y="73151"/>
                </a:lnTo>
                <a:lnTo>
                  <a:pt x="434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769614" y="2347722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0" y="73151"/>
                </a:moveTo>
                <a:lnTo>
                  <a:pt x="43434" y="0"/>
                </a:lnTo>
                <a:lnTo>
                  <a:pt x="86868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687317" y="2148077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687317" y="2148077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6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781805" y="1893570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6" y="0"/>
                </a:moveTo>
                <a:lnTo>
                  <a:pt x="0" y="71627"/>
                </a:lnTo>
                <a:lnTo>
                  <a:pt x="88392" y="71627"/>
                </a:lnTo>
                <a:lnTo>
                  <a:pt x="441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781805" y="1893570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7"/>
                </a:moveTo>
                <a:lnTo>
                  <a:pt x="44196" y="0"/>
                </a:lnTo>
                <a:lnTo>
                  <a:pt x="88392" y="71627"/>
                </a:lnTo>
                <a:lnTo>
                  <a:pt x="0" y="71627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720846" y="1994154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44195" y="0"/>
                </a:moveTo>
                <a:lnTo>
                  <a:pt x="0" y="71628"/>
                </a:lnTo>
                <a:lnTo>
                  <a:pt x="88391" y="71628"/>
                </a:lnTo>
                <a:lnTo>
                  <a:pt x="441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720846" y="1994154"/>
            <a:ext cx="88900" cy="71755"/>
          </a:xfrm>
          <a:custGeom>
            <a:avLst/>
            <a:gdLst/>
            <a:ahLst/>
            <a:cxnLst/>
            <a:rect l="l" t="t" r="r" b="b"/>
            <a:pathLst>
              <a:path w="88900" h="71755">
                <a:moveTo>
                  <a:pt x="0" y="71628"/>
                </a:moveTo>
                <a:lnTo>
                  <a:pt x="44195" y="0"/>
                </a:lnTo>
                <a:lnTo>
                  <a:pt x="88391" y="71628"/>
                </a:lnTo>
                <a:lnTo>
                  <a:pt x="0" y="71628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800094" y="1856994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43433" y="0"/>
                </a:moveTo>
                <a:lnTo>
                  <a:pt x="0" y="73151"/>
                </a:lnTo>
                <a:lnTo>
                  <a:pt x="86867" y="73151"/>
                </a:lnTo>
                <a:lnTo>
                  <a:pt x="4343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800094" y="1856994"/>
            <a:ext cx="86995" cy="73660"/>
          </a:xfrm>
          <a:custGeom>
            <a:avLst/>
            <a:gdLst/>
            <a:ahLst/>
            <a:cxnLst/>
            <a:rect l="l" t="t" r="r" b="b"/>
            <a:pathLst>
              <a:path w="86995" h="73660">
                <a:moveTo>
                  <a:pt x="0" y="73151"/>
                </a:moveTo>
                <a:lnTo>
                  <a:pt x="43433" y="0"/>
                </a:lnTo>
                <a:lnTo>
                  <a:pt x="86867" y="73151"/>
                </a:lnTo>
                <a:lnTo>
                  <a:pt x="0" y="7315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 txBox="1"/>
          <p:nvPr/>
        </p:nvSpPr>
        <p:spPr>
          <a:xfrm>
            <a:off x="278993" y="2481326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1" name="object 401"/>
          <p:cNvSpPr/>
          <p:nvPr/>
        </p:nvSpPr>
        <p:spPr>
          <a:xfrm>
            <a:off x="2002535" y="1618488"/>
            <a:ext cx="1528572" cy="2372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045970" y="1681733"/>
            <a:ext cx="1391920" cy="2241550"/>
          </a:xfrm>
          <a:custGeom>
            <a:avLst/>
            <a:gdLst/>
            <a:ahLst/>
            <a:cxnLst/>
            <a:rect l="l" t="t" r="r" b="b"/>
            <a:pathLst>
              <a:path w="1391920" h="2241550">
                <a:moveTo>
                  <a:pt x="0" y="0"/>
                </a:moveTo>
                <a:lnTo>
                  <a:pt x="1391793" y="22412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 txBox="1"/>
          <p:nvPr/>
        </p:nvSpPr>
        <p:spPr>
          <a:xfrm>
            <a:off x="5144770" y="6560413"/>
            <a:ext cx="1943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4" name="object 404"/>
          <p:cNvSpPr/>
          <p:nvPr/>
        </p:nvSpPr>
        <p:spPr>
          <a:xfrm>
            <a:off x="3848100" y="6318503"/>
            <a:ext cx="4052315" cy="1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894582" y="6390894"/>
            <a:ext cx="393192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393166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192523" y="4155947"/>
            <a:ext cx="140258" cy="2638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239005" y="4210050"/>
            <a:ext cx="0" cy="2517140"/>
          </a:xfrm>
          <a:custGeom>
            <a:avLst/>
            <a:gdLst/>
            <a:ahLst/>
            <a:cxnLst/>
            <a:rect l="l" t="t" r="r" b="b"/>
            <a:pathLst>
              <a:path h="2517140">
                <a:moveTo>
                  <a:pt x="0" y="0"/>
                </a:moveTo>
                <a:lnTo>
                  <a:pt x="0" y="2516657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379976" y="4873752"/>
            <a:ext cx="1827276" cy="13761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147053" y="457733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147053" y="457733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294882" y="482422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3" y="0"/>
                </a:moveTo>
                <a:lnTo>
                  <a:pt x="0" y="70103"/>
                </a:lnTo>
                <a:lnTo>
                  <a:pt x="79247" y="70103"/>
                </a:lnTo>
                <a:lnTo>
                  <a:pt x="396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294882" y="482422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3" y="0"/>
                </a:lnTo>
                <a:lnTo>
                  <a:pt x="79247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386321" y="492023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386321" y="492023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343650" y="458038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343650" y="458038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419850" y="505129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419850" y="505129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566154" y="505129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566154" y="505129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511290" y="514730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511290" y="514730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723126" y="514730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723126" y="514730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596633" y="490347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596633" y="490347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809993" y="490347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809993" y="490347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755130" y="4999482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38862" y="0"/>
                </a:moveTo>
                <a:lnTo>
                  <a:pt x="0" y="68580"/>
                </a:lnTo>
                <a:lnTo>
                  <a:pt x="77724" y="68580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755130" y="4999482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0" y="68580"/>
                </a:moveTo>
                <a:lnTo>
                  <a:pt x="38862" y="0"/>
                </a:lnTo>
                <a:lnTo>
                  <a:pt x="77724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899909" y="499948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899909" y="499948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377178" y="4711446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377178" y="4711446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523481" y="4711446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523481" y="4711446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468617" y="480745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468617" y="480745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614921" y="480745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614921" y="480745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553961" y="456361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553961" y="456361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765797" y="456361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765797" y="4563617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645402" y="46596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645402" y="46596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857238" y="46596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3" y="0"/>
                </a:moveTo>
                <a:lnTo>
                  <a:pt x="0" y="68580"/>
                </a:lnTo>
                <a:lnTo>
                  <a:pt x="79247" y="68580"/>
                </a:lnTo>
                <a:lnTo>
                  <a:pt x="396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857238" y="46596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3" y="0"/>
                </a:lnTo>
                <a:lnTo>
                  <a:pt x="79247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267450" y="444931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6267450" y="444931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413753" y="444931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413753" y="4449317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358890" y="4545329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358890" y="4545329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505193" y="4545329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505193" y="4545329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444234" y="4301490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7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444234" y="4301490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7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590538" y="4301490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3" y="0"/>
                </a:moveTo>
                <a:lnTo>
                  <a:pt x="0" y="70104"/>
                </a:lnTo>
                <a:lnTo>
                  <a:pt x="79247" y="70104"/>
                </a:lnTo>
                <a:lnTo>
                  <a:pt x="396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590538" y="4301490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3" y="0"/>
                </a:lnTo>
                <a:lnTo>
                  <a:pt x="79247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535673" y="439750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535673" y="439750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747509" y="439750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747509" y="439750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316217" y="420547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316217" y="420547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462521" y="420547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462521" y="420547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782561" y="4528565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4" h="70485">
                <a:moveTo>
                  <a:pt x="38862" y="0"/>
                </a:moveTo>
                <a:lnTo>
                  <a:pt x="0" y="70103"/>
                </a:lnTo>
                <a:lnTo>
                  <a:pt x="77724" y="70103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782561" y="4528565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4" h="70485">
                <a:moveTo>
                  <a:pt x="0" y="70103"/>
                </a:moveTo>
                <a:lnTo>
                  <a:pt x="38862" y="0"/>
                </a:lnTo>
                <a:lnTo>
                  <a:pt x="77724" y="70103"/>
                </a:lnTo>
                <a:lnTo>
                  <a:pt x="0" y="7010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927342" y="452856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927342" y="4528565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872478" y="462457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872478" y="462457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7018781" y="462457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7018781" y="462457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959345" y="438073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959345" y="438073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105650" y="438073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105650" y="4380738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050785" y="4476750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38862" y="0"/>
                </a:moveTo>
                <a:lnTo>
                  <a:pt x="0" y="68580"/>
                </a:lnTo>
                <a:lnTo>
                  <a:pt x="77724" y="68580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050785" y="4476750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0" y="68580"/>
                </a:moveTo>
                <a:lnTo>
                  <a:pt x="38862" y="0"/>
                </a:lnTo>
                <a:lnTo>
                  <a:pt x="77724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130033" y="447675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130033" y="447675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738366" y="41887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738366" y="41887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884669" y="41887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884669" y="41887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829806" y="4284726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829806" y="4284726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976109" y="4284726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976109" y="4284726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371082" y="517017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3" y="0"/>
                </a:moveTo>
                <a:lnTo>
                  <a:pt x="0" y="68579"/>
                </a:lnTo>
                <a:lnTo>
                  <a:pt x="79247" y="68579"/>
                </a:lnTo>
                <a:lnTo>
                  <a:pt x="396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371082" y="517017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3" y="0"/>
                </a:lnTo>
                <a:lnTo>
                  <a:pt x="79247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386321" y="492023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386321" y="492023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331458" y="5016246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7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331458" y="5016246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7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477761" y="5016246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3" y="0"/>
                </a:moveTo>
                <a:lnTo>
                  <a:pt x="0" y="68579"/>
                </a:lnTo>
                <a:lnTo>
                  <a:pt x="79247" y="68579"/>
                </a:lnTo>
                <a:lnTo>
                  <a:pt x="396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477761" y="5016246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3" y="0"/>
                </a:lnTo>
                <a:lnTo>
                  <a:pt x="79247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343650" y="458038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343650" y="458038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288785" y="467639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288785" y="467639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435090" y="467639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435090" y="467639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511290" y="514730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511290" y="514730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723126" y="514730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723126" y="514730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602730" y="524332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602730" y="524332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814566" y="524332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814566" y="524332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755130" y="4999482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38862" y="0"/>
                </a:moveTo>
                <a:lnTo>
                  <a:pt x="0" y="68580"/>
                </a:lnTo>
                <a:lnTo>
                  <a:pt x="77724" y="68580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755130" y="4999482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0" y="68580"/>
                </a:moveTo>
                <a:lnTo>
                  <a:pt x="38862" y="0"/>
                </a:lnTo>
                <a:lnTo>
                  <a:pt x="77724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899909" y="499948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899909" y="499948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845045" y="509549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845045" y="509549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991350" y="509549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991350" y="509549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468617" y="480745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468617" y="480745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614921" y="480745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614921" y="480745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560057" y="490347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560057" y="490347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771893" y="490347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771893" y="490347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645402" y="46596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645402" y="46596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6857238" y="46596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3" y="0"/>
                </a:moveTo>
                <a:lnTo>
                  <a:pt x="0" y="68580"/>
                </a:lnTo>
                <a:lnTo>
                  <a:pt x="79247" y="68580"/>
                </a:lnTo>
                <a:lnTo>
                  <a:pt x="396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857238" y="46596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3" y="0"/>
                </a:lnTo>
                <a:lnTo>
                  <a:pt x="79247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802373" y="475564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802373" y="475564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948678" y="475564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948678" y="475564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358890" y="4545329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358890" y="4545329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6505193" y="4545329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6505193" y="4545329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6450329" y="464134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6450329" y="464134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6596633" y="464134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3"/>
                </a:lnTo>
                <a:lnTo>
                  <a:pt x="79248" y="70103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6596633" y="4641341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3"/>
                </a:moveTo>
                <a:lnTo>
                  <a:pt x="39624" y="0"/>
                </a:lnTo>
                <a:lnTo>
                  <a:pt x="79248" y="70103"/>
                </a:lnTo>
                <a:lnTo>
                  <a:pt x="0" y="7010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627114" y="44935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7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6627114" y="44935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7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6838950" y="44935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6838950" y="4493514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6872478" y="462457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6872478" y="462457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018781" y="462457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018781" y="462457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6963918" y="472059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6963918" y="472059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6934961" y="480440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934961" y="480440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026402" y="490042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7026402" y="490042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6965442" y="465658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6965442" y="465658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111745" y="465658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7111745" y="465658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7056881" y="475259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7056881" y="475259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7137654" y="4752594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38862" y="0"/>
                </a:moveTo>
                <a:lnTo>
                  <a:pt x="0" y="68579"/>
                </a:lnTo>
                <a:lnTo>
                  <a:pt x="77724" y="68579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7137654" y="4752594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0" y="68579"/>
                </a:moveTo>
                <a:lnTo>
                  <a:pt x="38862" y="0"/>
                </a:lnTo>
                <a:lnTo>
                  <a:pt x="77724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983730" y="4560570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38862" y="0"/>
                </a:moveTo>
                <a:lnTo>
                  <a:pt x="0" y="68579"/>
                </a:lnTo>
                <a:lnTo>
                  <a:pt x="77724" y="68579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983730" y="4560570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0" y="68579"/>
                </a:moveTo>
                <a:lnTo>
                  <a:pt x="38862" y="0"/>
                </a:lnTo>
                <a:lnTo>
                  <a:pt x="77724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922769" y="43167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922769" y="43167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069073" y="43167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069073" y="4316729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014209" y="441274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014209" y="441274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7160514" y="441274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7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7160514" y="441274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7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7128509" y="454228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7128509" y="454228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7084314" y="428167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7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7084314" y="4281678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7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7175754" y="437769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7175754" y="437769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7117842" y="4994909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4" h="70485">
                <a:moveTo>
                  <a:pt x="38861" y="0"/>
                </a:moveTo>
                <a:lnTo>
                  <a:pt x="0" y="70103"/>
                </a:lnTo>
                <a:lnTo>
                  <a:pt x="77724" y="70103"/>
                </a:lnTo>
                <a:lnTo>
                  <a:pt x="3886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7117842" y="4994909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4" h="70485">
                <a:moveTo>
                  <a:pt x="0" y="70103"/>
                </a:moveTo>
                <a:lnTo>
                  <a:pt x="38861" y="0"/>
                </a:lnTo>
                <a:lnTo>
                  <a:pt x="77724" y="70103"/>
                </a:lnTo>
                <a:lnTo>
                  <a:pt x="0" y="70103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056881" y="475259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8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056881" y="4752594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8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137654" y="4752594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38862" y="0"/>
                </a:moveTo>
                <a:lnTo>
                  <a:pt x="0" y="68579"/>
                </a:lnTo>
                <a:lnTo>
                  <a:pt x="77724" y="68579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137654" y="4752594"/>
            <a:ext cx="78105" cy="68580"/>
          </a:xfrm>
          <a:custGeom>
            <a:avLst/>
            <a:gdLst/>
            <a:ahLst/>
            <a:cxnLst/>
            <a:rect l="l" t="t" r="r" b="b"/>
            <a:pathLst>
              <a:path w="78104" h="68579">
                <a:moveTo>
                  <a:pt x="0" y="68579"/>
                </a:moveTo>
                <a:lnTo>
                  <a:pt x="38862" y="0"/>
                </a:lnTo>
                <a:lnTo>
                  <a:pt x="77724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148321" y="484708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39624" y="0"/>
                </a:moveTo>
                <a:lnTo>
                  <a:pt x="0" y="70104"/>
                </a:lnTo>
                <a:lnTo>
                  <a:pt x="79248" y="70104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7148321" y="4847082"/>
            <a:ext cx="79375" cy="70485"/>
          </a:xfrm>
          <a:custGeom>
            <a:avLst/>
            <a:gdLst/>
            <a:ahLst/>
            <a:cxnLst/>
            <a:rect l="l" t="t" r="r" b="b"/>
            <a:pathLst>
              <a:path w="79375" h="70485">
                <a:moveTo>
                  <a:pt x="0" y="70104"/>
                </a:moveTo>
                <a:lnTo>
                  <a:pt x="39624" y="0"/>
                </a:lnTo>
                <a:lnTo>
                  <a:pt x="79248" y="70104"/>
                </a:lnTo>
                <a:lnTo>
                  <a:pt x="0" y="70104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7073645" y="465658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073645" y="4656582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7160514" y="441274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79"/>
                </a:lnTo>
                <a:lnTo>
                  <a:pt x="79247" y="68579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160514" y="4412741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79"/>
                </a:moveTo>
                <a:lnTo>
                  <a:pt x="39624" y="0"/>
                </a:lnTo>
                <a:lnTo>
                  <a:pt x="79247" y="68579"/>
                </a:lnTo>
                <a:lnTo>
                  <a:pt x="0" y="68579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105650" y="4508753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105650" y="4508753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175754" y="437769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9624" y="0"/>
                </a:moveTo>
                <a:lnTo>
                  <a:pt x="0" y="68580"/>
                </a:lnTo>
                <a:lnTo>
                  <a:pt x="79248" y="68580"/>
                </a:lnTo>
                <a:lnTo>
                  <a:pt x="396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175754" y="437769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0" y="68580"/>
                </a:moveTo>
                <a:lnTo>
                  <a:pt x="39624" y="0"/>
                </a:lnTo>
                <a:lnTo>
                  <a:pt x="79248" y="68580"/>
                </a:lnTo>
                <a:lnTo>
                  <a:pt x="0" y="6858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 txBox="1"/>
          <p:nvPr/>
        </p:nvSpPr>
        <p:spPr>
          <a:xfrm>
            <a:off x="1536319" y="4133342"/>
            <a:ext cx="7702550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dirty="0">
                <a:latin typeface="Calibri"/>
                <a:cs typeface="Calibri"/>
              </a:rPr>
              <a:t>x1</a:t>
            </a:r>
            <a:endParaRPr sz="1400">
              <a:latin typeface="Calibri"/>
              <a:cs typeface="Calibri"/>
            </a:endParaRPr>
          </a:p>
          <a:p>
            <a:pPr marL="7520305">
              <a:lnSpc>
                <a:spcPts val="1670"/>
              </a:lnSpc>
            </a:pPr>
            <a:r>
              <a:rPr sz="1400" dirty="0">
                <a:latin typeface="Calibri"/>
                <a:cs typeface="Calibri"/>
              </a:rPr>
              <a:t>x1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248856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2" name="object 602"/>
          <p:cNvSpPr/>
          <p:nvPr/>
        </p:nvSpPr>
        <p:spPr>
          <a:xfrm>
            <a:off x="5265420" y="4055376"/>
            <a:ext cx="2026920" cy="22494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5307329" y="4121658"/>
            <a:ext cx="1892300" cy="2115820"/>
          </a:xfrm>
          <a:custGeom>
            <a:avLst/>
            <a:gdLst/>
            <a:ahLst/>
            <a:cxnLst/>
            <a:rect l="l" t="t" r="r" b="b"/>
            <a:pathLst>
              <a:path w="1892300" h="2115820">
                <a:moveTo>
                  <a:pt x="0" y="0"/>
                </a:moveTo>
                <a:lnTo>
                  <a:pt x="1892173" y="21155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 txBox="1"/>
          <p:nvPr/>
        </p:nvSpPr>
        <p:spPr>
          <a:xfrm>
            <a:off x="4456176" y="1876044"/>
            <a:ext cx="3409315" cy="2032000"/>
          </a:xfrm>
          <a:prstGeom prst="rect">
            <a:avLst/>
          </a:prstGeom>
          <a:solidFill>
            <a:srgbClr val="C7E2FA"/>
          </a:solidFill>
        </p:spPr>
        <p:txBody>
          <a:bodyPr vert="horz" wrap="square" lIns="0" tIns="31115" rIns="0" bIns="0" rtlCol="0">
            <a:spAutoFit/>
          </a:bodyPr>
          <a:lstStyle/>
          <a:p>
            <a:pPr marL="377825" marR="259079" indent="-28638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10" dirty="0">
                <a:latin typeface="Calibri"/>
                <a:cs typeface="Calibri"/>
              </a:rPr>
              <a:t>There can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many classifiers. 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spc="-10" dirty="0">
                <a:latin typeface="Calibri"/>
                <a:cs typeface="Calibri"/>
              </a:rPr>
              <a:t>work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given  </a:t>
            </a:r>
            <a:r>
              <a:rPr sz="1800" spc="-10" dirty="0">
                <a:latin typeface="Calibri"/>
                <a:cs typeface="Calibri"/>
              </a:rPr>
              <a:t>dataset.</a:t>
            </a:r>
            <a:endParaRPr sz="1800">
              <a:latin typeface="Calibri"/>
              <a:cs typeface="Calibri"/>
            </a:endParaRPr>
          </a:p>
          <a:p>
            <a:pPr marL="377825" marR="441325" indent="-28638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latin typeface="Calibri"/>
                <a:cs typeface="Calibri"/>
              </a:rPr>
              <a:t>They might even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  </a:t>
            </a:r>
            <a:r>
              <a:rPr sz="1800" spc="-5" dirty="0">
                <a:latin typeface="Calibri"/>
                <a:cs typeface="Calibri"/>
              </a:rPr>
              <a:t>level 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10" dirty="0">
                <a:latin typeface="Calibri"/>
                <a:cs typeface="Calibri"/>
              </a:rPr>
              <a:t>How to </a:t>
            </a:r>
            <a:r>
              <a:rPr sz="1800" dirty="0">
                <a:latin typeface="Calibri"/>
                <a:cs typeface="Calibri"/>
              </a:rPr>
              <a:t>choose 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best</a:t>
            </a:r>
            <a:endParaRPr sz="180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classifier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425317"/>
            <a:ext cx="811022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70" dirty="0">
                <a:solidFill>
                  <a:srgbClr val="17406C"/>
                </a:solidFill>
                <a:latin typeface="Cambria"/>
                <a:cs typeface="Cambria"/>
              </a:rPr>
              <a:t>The </a:t>
            </a: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Margin </a:t>
            </a:r>
            <a:r>
              <a:rPr sz="6600" spc="-50" dirty="0">
                <a:solidFill>
                  <a:srgbClr val="17406C"/>
                </a:solidFill>
                <a:latin typeface="Cambria"/>
                <a:cs typeface="Cambria"/>
              </a:rPr>
              <a:t>of</a:t>
            </a:r>
            <a:r>
              <a:rPr sz="6600" spc="-540" dirty="0">
                <a:solidFill>
                  <a:srgbClr val="17406C"/>
                </a:solidFill>
                <a:latin typeface="Cambria"/>
                <a:cs typeface="Cambria"/>
              </a:rPr>
              <a:t> </a:t>
            </a:r>
            <a:r>
              <a:rPr sz="6600" spc="-90" dirty="0">
                <a:solidFill>
                  <a:srgbClr val="17406C"/>
                </a:solidFill>
                <a:latin typeface="Cambria"/>
                <a:cs typeface="Cambria"/>
              </a:rPr>
              <a:t>classifier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4208438</TotalTime>
  <Words>2787</Words>
  <Application>Microsoft Office PowerPoint</Application>
  <PresentationFormat>Custom</PresentationFormat>
  <Paragraphs>460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Slide 1</vt:lpstr>
      <vt:lpstr>Slide 2</vt:lpstr>
      <vt:lpstr>Contents</vt:lpstr>
      <vt:lpstr>Slide 4</vt:lpstr>
      <vt:lpstr>Introduction</vt:lpstr>
      <vt:lpstr>Slide 6</vt:lpstr>
      <vt:lpstr>The Classifier</vt:lpstr>
      <vt:lpstr>Many Classifiers</vt:lpstr>
      <vt:lpstr>Slide 9</vt:lpstr>
      <vt:lpstr>The margin of classifier</vt:lpstr>
      <vt:lpstr>The best decision boundary</vt:lpstr>
      <vt:lpstr>The Maximum Margin Classifier</vt:lpstr>
      <vt:lpstr>Slide 13</vt:lpstr>
      <vt:lpstr>LAB: Simple Classifiers</vt:lpstr>
      <vt:lpstr>Slide 15</vt:lpstr>
      <vt:lpstr>SVM- The large margin classifier</vt:lpstr>
      <vt:lpstr>Slide 17</vt:lpstr>
      <vt:lpstr>The SVM Algorithm</vt:lpstr>
      <vt:lpstr>The SVM Algorithm</vt:lpstr>
      <vt:lpstr>The SVM Algorithm</vt:lpstr>
      <vt:lpstr>The SVM Algorithm</vt:lpstr>
      <vt:lpstr>Slide 22</vt:lpstr>
      <vt:lpstr>SVM Result</vt:lpstr>
      <vt:lpstr>Slide 24</vt:lpstr>
      <vt:lpstr>SVM on R</vt:lpstr>
      <vt:lpstr>LAB: First SVM Learning Problem</vt:lpstr>
      <vt:lpstr>Slide 27</vt:lpstr>
      <vt:lpstr>The Non-Linear Decision boundary</vt:lpstr>
      <vt:lpstr>Mapping to higher dimensional space</vt:lpstr>
      <vt:lpstr>Mapping to higher dimensional space</vt:lpstr>
      <vt:lpstr>Slide 31</vt:lpstr>
      <vt:lpstr>Kernel Trick</vt:lpstr>
      <vt:lpstr>Kernel Trick</vt:lpstr>
      <vt:lpstr>Kernel Trick</vt:lpstr>
      <vt:lpstr>Kernel Function Examples</vt:lpstr>
      <vt:lpstr>Choosing the Kernel Function</vt:lpstr>
      <vt:lpstr>Slide 37</vt:lpstr>
      <vt:lpstr>LAB: Kernel – Non linear classifier</vt:lpstr>
      <vt:lpstr>Code: Kernel – Non linear classifier</vt:lpstr>
      <vt:lpstr>Code: Kernel – Non linear classifier</vt:lpstr>
      <vt:lpstr>Output: Kernel – Non linear classifier</vt:lpstr>
      <vt:lpstr>Output: Kernel – Non linear classifier</vt:lpstr>
      <vt:lpstr>Output: Kernel – Non linear classifier</vt:lpstr>
      <vt:lpstr>Slide 44</vt:lpstr>
      <vt:lpstr>Noisy data</vt:lpstr>
      <vt:lpstr>Soft Margin Classification – Noisy data</vt:lpstr>
      <vt:lpstr>Slide 47</vt:lpstr>
      <vt:lpstr>SVM Validation</vt:lpstr>
      <vt:lpstr>Slide 49</vt:lpstr>
      <vt:lpstr>SVM Advantages</vt:lpstr>
      <vt:lpstr>SVM Disadvantages</vt:lpstr>
      <vt:lpstr>Slide 52</vt:lpstr>
      <vt:lpstr>SVM Application</vt:lpstr>
      <vt:lpstr>Slide 54</vt:lpstr>
      <vt:lpstr>LAB: Digit Recognition using SVM</vt:lpstr>
      <vt:lpstr>Code: Digit Recognition using SVM</vt:lpstr>
      <vt:lpstr>Code: Digit Recognition using SVM</vt:lpstr>
      <vt:lpstr>Code: Digit Recognition using SVM</vt:lpstr>
      <vt:lpstr>Code: Digit Recognition using SVM</vt:lpstr>
      <vt:lpstr>Output: Digit Recognition using SVM</vt:lpstr>
      <vt:lpstr>Output: Digit Recognition using SVM</vt:lpstr>
      <vt:lpstr>Output: Digit Recognition using SVM</vt:lpstr>
      <vt:lpstr>Output: Digit Recognition using SVM</vt:lpstr>
      <vt:lpstr>Output: Digit Recognition using SVM</vt:lpstr>
      <vt:lpstr>Output: Digit Recognition using SVM</vt:lpstr>
      <vt:lpstr>Slide 66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., Venkat Reddy</dc:creator>
  <cp:lastModifiedBy>dell</cp:lastModifiedBy>
  <cp:revision>3</cp:revision>
  <dcterms:created xsi:type="dcterms:W3CDTF">2016-12-25T13:21:04Z</dcterms:created>
  <dcterms:modified xsi:type="dcterms:W3CDTF">2017-01-22T01:42:18Z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2016-12-25T00:00:00Z</vt:filetime>
  </property>
</Properties>
</file>