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6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3FA9-AD7E-478F-806B-FB0820E0BC06}" type="datetimeFigureOut">
              <a:rPr lang="en-US" smtClean="0"/>
              <a:pPr/>
              <a:t>2/5/2018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7671-039A-4EAC-B0DD-AB626393A37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31313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31313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31313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96442"/>
            <a:ext cx="8072119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31313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12849"/>
            <a:ext cx="7285990" cy="3313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28902"/>
            <a:ext cx="5662295" cy="315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is the </a:t>
            </a:r>
            <a:r>
              <a:rPr sz="2200" spc="-10" dirty="0">
                <a:latin typeface="Calibri"/>
                <a:cs typeface="Calibri"/>
              </a:rPr>
              <a:t>need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Segmentation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Introduction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Segmentation </a:t>
            </a:r>
            <a:r>
              <a:rPr sz="2200" spc="-5" dirty="0">
                <a:latin typeface="Calibri"/>
                <a:cs typeface="Calibri"/>
              </a:rPr>
              <a:t>&amp; </a:t>
            </a:r>
            <a:r>
              <a:rPr sz="2200" spc="-15" dirty="0">
                <a:latin typeface="Calibri"/>
                <a:cs typeface="Calibri"/>
              </a:rPr>
              <a:t>Cluster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Applications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Cluster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25" dirty="0">
                <a:latin typeface="Calibri"/>
                <a:cs typeface="Calibri"/>
              </a:rPr>
              <a:t>Types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Clusters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Building </a:t>
            </a:r>
            <a:r>
              <a:rPr sz="2200" spc="-10" dirty="0">
                <a:latin typeface="Calibri"/>
                <a:cs typeface="Calibri"/>
              </a:rPr>
              <a:t>Partitional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Clusters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K means </a:t>
            </a:r>
            <a:r>
              <a:rPr sz="2200" spc="-10" dirty="0">
                <a:latin typeface="Calibri"/>
                <a:cs typeface="Calibri"/>
              </a:rPr>
              <a:t>Clustering </a:t>
            </a:r>
            <a:r>
              <a:rPr sz="2200" spc="-5" dirty="0">
                <a:latin typeface="Calibri"/>
                <a:cs typeface="Calibri"/>
              </a:rPr>
              <a:t>&amp;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Building Decision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Trees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CHAID </a:t>
            </a:r>
            <a:r>
              <a:rPr sz="2200" spc="-15" dirty="0">
                <a:latin typeface="Calibri"/>
                <a:cs typeface="Calibri"/>
              </a:rPr>
              <a:t>Segmentation </a:t>
            </a:r>
            <a:r>
              <a:rPr sz="2200" spc="-5" dirty="0">
                <a:latin typeface="Calibri"/>
                <a:cs typeface="Calibri"/>
              </a:rPr>
              <a:t>&amp;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6838" y="5695797"/>
            <a:ext cx="14160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Examples </a:t>
            </a:r>
            <a:r>
              <a:rPr spc="-55" dirty="0"/>
              <a:t>of</a:t>
            </a:r>
            <a:r>
              <a:rPr spc="-355" dirty="0"/>
              <a:t> </a:t>
            </a:r>
            <a:r>
              <a:rPr spc="-90" dirty="0"/>
              <a:t>distances</a:t>
            </a: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926" y="5695797"/>
            <a:ext cx="2571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793" y="2068652"/>
            <a:ext cx="24130" cy="35560"/>
          </a:xfrm>
          <a:custGeom>
            <a:avLst/>
            <a:gdLst/>
            <a:ahLst/>
            <a:cxnLst/>
            <a:rect l="l" t="t" r="r" b="b"/>
            <a:pathLst>
              <a:path w="24130" h="35560">
                <a:moveTo>
                  <a:pt x="0" y="35231"/>
                </a:moveTo>
                <a:lnTo>
                  <a:pt x="240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344" y="2068652"/>
            <a:ext cx="61594" cy="260350"/>
          </a:xfrm>
          <a:custGeom>
            <a:avLst/>
            <a:gdLst/>
            <a:ahLst/>
            <a:cxnLst/>
            <a:rect l="l" t="t" r="r" b="b"/>
            <a:pathLst>
              <a:path w="61594" h="260350">
                <a:moveTo>
                  <a:pt x="0" y="0"/>
                </a:moveTo>
                <a:lnTo>
                  <a:pt x="61365" y="2601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709" y="1646943"/>
            <a:ext cx="68580" cy="682625"/>
          </a:xfrm>
          <a:custGeom>
            <a:avLst/>
            <a:gdLst/>
            <a:ahLst/>
            <a:cxnLst/>
            <a:rect l="l" t="t" r="r" b="b"/>
            <a:pathLst>
              <a:path w="68580" h="682625">
                <a:moveTo>
                  <a:pt x="0" y="682394"/>
                </a:moveTo>
                <a:lnTo>
                  <a:pt x="685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2244" y="1645953"/>
            <a:ext cx="1369695" cy="0"/>
          </a:xfrm>
          <a:custGeom>
            <a:avLst/>
            <a:gdLst/>
            <a:ahLst/>
            <a:cxnLst/>
            <a:rect l="l" t="t" r="r" b="b"/>
            <a:pathLst>
              <a:path w="1369695">
                <a:moveTo>
                  <a:pt x="0" y="0"/>
                </a:moveTo>
                <a:lnTo>
                  <a:pt x="13696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4229" y="1629595"/>
            <a:ext cx="1527810" cy="689610"/>
          </a:xfrm>
          <a:custGeom>
            <a:avLst/>
            <a:gdLst/>
            <a:ahLst/>
            <a:cxnLst/>
            <a:rect l="l" t="t" r="r" b="b"/>
            <a:pathLst>
              <a:path w="1527810" h="689610">
                <a:moveTo>
                  <a:pt x="42618" y="444853"/>
                </a:moveTo>
                <a:lnTo>
                  <a:pt x="20462" y="444853"/>
                </a:lnTo>
                <a:lnTo>
                  <a:pt x="83378" y="689426"/>
                </a:lnTo>
                <a:lnTo>
                  <a:pt x="95643" y="689426"/>
                </a:lnTo>
                <a:lnTo>
                  <a:pt x="101617" y="629540"/>
                </a:lnTo>
                <a:lnTo>
                  <a:pt x="88997" y="629540"/>
                </a:lnTo>
                <a:lnTo>
                  <a:pt x="42618" y="444853"/>
                </a:lnTo>
                <a:close/>
              </a:path>
              <a:path w="1527810" h="689610">
                <a:moveTo>
                  <a:pt x="1527648" y="0"/>
                </a:moveTo>
                <a:lnTo>
                  <a:pt x="151913" y="0"/>
                </a:lnTo>
                <a:lnTo>
                  <a:pt x="88997" y="629540"/>
                </a:lnTo>
                <a:lnTo>
                  <a:pt x="101617" y="629540"/>
                </a:lnTo>
                <a:lnTo>
                  <a:pt x="163172" y="12582"/>
                </a:lnTo>
                <a:lnTo>
                  <a:pt x="1527648" y="12582"/>
                </a:lnTo>
                <a:lnTo>
                  <a:pt x="1527648" y="0"/>
                </a:lnTo>
                <a:close/>
              </a:path>
              <a:path w="1527810" h="689610">
                <a:moveTo>
                  <a:pt x="34781" y="413644"/>
                </a:moveTo>
                <a:lnTo>
                  <a:pt x="0" y="461953"/>
                </a:lnTo>
                <a:lnTo>
                  <a:pt x="6666" y="466986"/>
                </a:lnTo>
                <a:lnTo>
                  <a:pt x="20462" y="444853"/>
                </a:lnTo>
                <a:lnTo>
                  <a:pt x="42618" y="444853"/>
                </a:lnTo>
                <a:lnTo>
                  <a:pt x="34781" y="41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60302" y="1481466"/>
            <a:ext cx="18986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spc="-517" baseline="-29569" dirty="0">
                <a:latin typeface="Symbol"/>
                <a:cs typeface="Symbol"/>
              </a:rPr>
              <a:t></a:t>
            </a:r>
            <a:r>
              <a:rPr sz="1150" spc="1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99" y="1973697"/>
            <a:ext cx="10795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Times New Roman"/>
                <a:cs typeface="Times New Roman"/>
              </a:rPr>
              <a:t>i</a:t>
            </a:r>
            <a:r>
              <a:rPr sz="1150" i="1" spc="5" dirty="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2322" y="1973697"/>
            <a:ext cx="61468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5300" algn="l"/>
              </a:tabLst>
            </a:pPr>
            <a:r>
              <a:rPr sz="1150" i="1" spc="-5" dirty="0">
                <a:latin typeface="Times New Roman"/>
                <a:cs typeface="Times New Roman"/>
              </a:rPr>
              <a:t>k</a:t>
            </a:r>
            <a:r>
              <a:rPr sz="1150" i="1" spc="5" dirty="0">
                <a:latin typeface="Times New Roman"/>
                <a:cs typeface="Times New Roman"/>
              </a:rPr>
              <a:t>i</a:t>
            </a:r>
            <a:r>
              <a:rPr sz="1150" i="1" dirty="0">
                <a:latin typeface="Times New Roman"/>
                <a:cs typeface="Times New Roman"/>
              </a:rPr>
              <a:t>	</a:t>
            </a:r>
            <a:r>
              <a:rPr sz="1150" i="1" spc="-5" dirty="0">
                <a:latin typeface="Times New Roman"/>
                <a:cs typeface="Times New Roman"/>
              </a:rPr>
              <a:t>k</a:t>
            </a:r>
            <a:r>
              <a:rPr sz="1150" i="1" spc="5" dirty="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302" y="1801822"/>
            <a:ext cx="51117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000" i="1" spc="25" dirty="0">
                <a:latin typeface="Times New Roman"/>
                <a:cs typeface="Times New Roman"/>
              </a:rPr>
              <a:t>D	</a:t>
            </a:r>
            <a:r>
              <a:rPr sz="2000" spc="2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5426" y="1662122"/>
            <a:ext cx="7404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4650" spc="-150" baseline="-4480" dirty="0">
                <a:latin typeface="Symbol"/>
                <a:cs typeface="Symbol"/>
              </a:rPr>
              <a:t></a:t>
            </a:r>
            <a:r>
              <a:rPr sz="2000" i="1" spc="-100" dirty="0">
                <a:latin typeface="Times New Roman"/>
                <a:cs typeface="Times New Roman"/>
              </a:rPr>
              <a:t>x	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762" y="1651618"/>
            <a:ext cx="302260" cy="68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10"/>
              </a:lnSpc>
            </a:pPr>
            <a:r>
              <a:rPr sz="1150" i="1" spc="1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ts val="3075"/>
              </a:lnSpc>
            </a:pPr>
            <a:r>
              <a:rPr sz="3000" spc="35" dirty="0">
                <a:latin typeface="Symbol"/>
                <a:cs typeface="Symbol"/>
              </a:rPr>
              <a:t></a:t>
            </a:r>
            <a:endParaRPr sz="3000">
              <a:latin typeface="Symbol"/>
              <a:cs typeface="Symbol"/>
            </a:endParaRPr>
          </a:p>
          <a:p>
            <a:pPr marL="8890" algn="ctr">
              <a:lnSpc>
                <a:spcPts val="1225"/>
              </a:lnSpc>
            </a:pPr>
            <a:r>
              <a:rPr sz="1150" i="1" spc="10" dirty="0">
                <a:latin typeface="Times New Roman"/>
                <a:cs typeface="Times New Roman"/>
              </a:rPr>
              <a:t>k</a:t>
            </a:r>
            <a:r>
              <a:rPr sz="1150" i="1" spc="-24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Symbol"/>
                <a:cs typeface="Symbol"/>
              </a:rPr>
              <a:t></a:t>
            </a:r>
            <a:r>
              <a:rPr sz="1150" spc="-2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2909" y="2638757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0"/>
                </a:moveTo>
                <a:lnTo>
                  <a:pt x="0" y="403021"/>
                </a:lnTo>
              </a:path>
            </a:pathLst>
          </a:custGeom>
          <a:ln w="14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4344" y="2638757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0"/>
                </a:moveTo>
                <a:lnTo>
                  <a:pt x="0" y="403021"/>
                </a:lnTo>
              </a:path>
            </a:pathLst>
          </a:custGeom>
          <a:ln w="14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679" y="2455536"/>
            <a:ext cx="10858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295" y="2558021"/>
            <a:ext cx="1793239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5"/>
              </a:lnSpc>
            </a:pPr>
            <a:r>
              <a:rPr sz="3375" i="1" spc="-82" baseline="13580" dirty="0">
                <a:latin typeface="Times New Roman"/>
                <a:cs typeface="Times New Roman"/>
              </a:rPr>
              <a:t>D</a:t>
            </a:r>
            <a:r>
              <a:rPr sz="1300" i="1" spc="-55" dirty="0">
                <a:latin typeface="Times New Roman"/>
                <a:cs typeface="Times New Roman"/>
              </a:rPr>
              <a:t>ij  </a:t>
            </a:r>
            <a:r>
              <a:rPr sz="3375" baseline="13580" dirty="0">
                <a:latin typeface="Symbol"/>
                <a:cs typeface="Symbol"/>
              </a:rPr>
              <a:t></a:t>
            </a:r>
            <a:r>
              <a:rPr sz="3375" baseline="13580" dirty="0">
                <a:latin typeface="Times New Roman"/>
                <a:cs typeface="Times New Roman"/>
              </a:rPr>
              <a:t> </a:t>
            </a:r>
            <a:r>
              <a:rPr sz="3350" spc="20" dirty="0">
                <a:latin typeface="Symbol"/>
                <a:cs typeface="Symbol"/>
              </a:rPr>
              <a:t></a:t>
            </a:r>
            <a:r>
              <a:rPr sz="3350" spc="20" dirty="0">
                <a:latin typeface="Times New Roman"/>
                <a:cs typeface="Times New Roman"/>
              </a:rPr>
              <a:t> </a:t>
            </a:r>
            <a:r>
              <a:rPr sz="3375" i="1" spc="-30" baseline="13580" dirty="0">
                <a:latin typeface="Times New Roman"/>
                <a:cs typeface="Times New Roman"/>
              </a:rPr>
              <a:t>x</a:t>
            </a:r>
            <a:r>
              <a:rPr sz="1300" i="1" spc="-20" dirty="0">
                <a:latin typeface="Times New Roman"/>
                <a:cs typeface="Times New Roman"/>
              </a:rPr>
              <a:t>ki  </a:t>
            </a:r>
            <a:r>
              <a:rPr sz="3375" baseline="13580" dirty="0">
                <a:latin typeface="Symbol"/>
                <a:cs typeface="Symbol"/>
              </a:rPr>
              <a:t></a:t>
            </a:r>
            <a:r>
              <a:rPr sz="3375" spc="-232" baseline="13580" dirty="0">
                <a:latin typeface="Times New Roman"/>
                <a:cs typeface="Times New Roman"/>
              </a:rPr>
              <a:t> </a:t>
            </a:r>
            <a:r>
              <a:rPr sz="3375" i="1" spc="-30" baseline="13580" dirty="0">
                <a:latin typeface="Times New Roman"/>
                <a:cs typeface="Times New Roman"/>
              </a:rPr>
              <a:t>x</a:t>
            </a:r>
            <a:r>
              <a:rPr sz="1300" i="1" spc="-20" dirty="0">
                <a:latin typeface="Times New Roman"/>
                <a:cs typeface="Times New Roman"/>
              </a:rPr>
              <a:t>kj</a:t>
            </a:r>
            <a:endParaRPr sz="1300">
              <a:latin typeface="Times New Roman"/>
              <a:cs typeface="Times New Roman"/>
            </a:endParaRPr>
          </a:p>
          <a:p>
            <a:pPr marR="249554" algn="ctr">
              <a:lnSpc>
                <a:spcPts val="1365"/>
              </a:lnSpc>
            </a:pPr>
            <a:r>
              <a:rPr sz="1300" i="1" dirty="0">
                <a:latin typeface="Times New Roman"/>
                <a:cs typeface="Times New Roman"/>
              </a:rPr>
              <a:t>k</a:t>
            </a:r>
            <a:r>
              <a:rPr sz="1300" i="1" spc="-260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Symbol"/>
                <a:cs typeface="Symbol"/>
              </a:rPr>
              <a:t></a:t>
            </a:r>
            <a:r>
              <a:rPr sz="1300" spc="-4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9522" y="1752853"/>
            <a:ext cx="20955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Euclidean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79522" y="2689859"/>
            <a:ext cx="3479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City-block (Manhattan)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4408" y="1608454"/>
            <a:ext cx="178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FF1A2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2660" y="2112009"/>
            <a:ext cx="178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FF1A2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12941" y="1856994"/>
            <a:ext cx="721360" cy="360045"/>
          </a:xfrm>
          <a:custGeom>
            <a:avLst/>
            <a:gdLst/>
            <a:ahLst/>
            <a:cxnLst/>
            <a:rect l="l" t="t" r="r" b="b"/>
            <a:pathLst>
              <a:path w="721359" h="360044">
                <a:moveTo>
                  <a:pt x="0" y="0"/>
                </a:moveTo>
                <a:lnTo>
                  <a:pt x="720852" y="359663"/>
                </a:lnTo>
              </a:path>
            </a:pathLst>
          </a:custGeom>
          <a:ln w="28956">
            <a:solidFill>
              <a:srgbClr val="FF1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80734" y="2402459"/>
            <a:ext cx="178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FF1A2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44333" y="2905633"/>
            <a:ext cx="178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FF1A2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89014" y="2650998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6">
            <a:solidFill>
              <a:srgbClr val="FF1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89014" y="315544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071" y="0"/>
                </a:lnTo>
              </a:path>
            </a:pathLst>
          </a:custGeom>
          <a:ln w="28956">
            <a:solidFill>
              <a:srgbClr val="FF1A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2872" y="3605910"/>
            <a:ext cx="69596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2535" algn="l"/>
              </a:tabLst>
            </a:pPr>
            <a:r>
              <a:rPr sz="1900" spc="-5" dirty="0">
                <a:latin typeface="Calibri"/>
                <a:cs typeface="Calibri"/>
              </a:rPr>
              <a:t>D</a:t>
            </a:r>
            <a:r>
              <a:rPr sz="1875" spc="-7" baseline="-20000" dirty="0">
                <a:latin typeface="Calibri"/>
                <a:cs typeface="Calibri"/>
              </a:rPr>
              <a:t>ij </a:t>
            </a:r>
            <a:r>
              <a:rPr sz="1900" spc="-10" dirty="0">
                <a:latin typeface="Calibri"/>
                <a:cs typeface="Calibri"/>
              </a:rPr>
              <a:t>distance between </a:t>
            </a:r>
            <a:r>
              <a:rPr sz="1900" spc="-5" dirty="0">
                <a:latin typeface="Calibri"/>
                <a:cs typeface="Calibri"/>
              </a:rPr>
              <a:t>cases </a:t>
            </a:r>
            <a:r>
              <a:rPr sz="1900" i="1" spc="-5" dirty="0">
                <a:latin typeface="Calibri"/>
                <a:cs typeface="Calibri"/>
              </a:rPr>
              <a:t>i</a:t>
            </a:r>
            <a:r>
              <a:rPr sz="1900" i="1" spc="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j	x</a:t>
            </a:r>
            <a:r>
              <a:rPr sz="1875" i="1" spc="-7" baseline="-20000" dirty="0">
                <a:latin typeface="Calibri"/>
                <a:cs typeface="Calibri"/>
              </a:rPr>
              <a:t>kj  </a:t>
            </a:r>
            <a:r>
              <a:rPr sz="1900" i="1" spc="-5" dirty="0">
                <a:latin typeface="Calibri"/>
                <a:cs typeface="Calibri"/>
              </a:rPr>
              <a:t>- </a:t>
            </a:r>
            <a:r>
              <a:rPr sz="1900" spc="-10" dirty="0">
                <a:latin typeface="Calibri"/>
                <a:cs typeface="Calibri"/>
              </a:rPr>
              <a:t>value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variable </a:t>
            </a:r>
            <a:r>
              <a:rPr sz="1900" i="1" spc="-5" dirty="0">
                <a:latin typeface="Calibri"/>
                <a:cs typeface="Calibri"/>
              </a:rPr>
              <a:t>x</a:t>
            </a:r>
            <a:r>
              <a:rPr sz="1875" i="1" spc="-7" baseline="-20000" dirty="0">
                <a:latin typeface="Calibri"/>
                <a:cs typeface="Calibri"/>
              </a:rPr>
              <a:t>k 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case</a:t>
            </a:r>
            <a:r>
              <a:rPr sz="1900" spc="-200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j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9590" y="4124705"/>
            <a:ext cx="6701790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Other distance measures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20" dirty="0">
                <a:latin typeface="Calibri"/>
                <a:cs typeface="Calibri"/>
              </a:rPr>
              <a:t>Chebychev, </a:t>
            </a:r>
            <a:r>
              <a:rPr sz="2000" spc="-15" dirty="0">
                <a:latin typeface="Calibri"/>
                <a:cs typeface="Calibri"/>
              </a:rPr>
              <a:t>Minkowski, </a:t>
            </a:r>
            <a:r>
              <a:rPr sz="2000" dirty="0">
                <a:latin typeface="Calibri"/>
                <a:cs typeface="Calibri"/>
              </a:rPr>
              <a:t>Mahalanobis,  </a:t>
            </a:r>
            <a:r>
              <a:rPr sz="2000" spc="-5" dirty="0">
                <a:latin typeface="Calibri"/>
                <a:cs typeface="Calibri"/>
              </a:rPr>
              <a:t>maximum distance, </a:t>
            </a:r>
            <a:r>
              <a:rPr sz="2000" dirty="0">
                <a:latin typeface="Calibri"/>
                <a:cs typeface="Calibri"/>
              </a:rPr>
              <a:t>cosine </a:t>
            </a:r>
            <a:r>
              <a:rPr sz="2000" spc="-20" dirty="0">
                <a:latin typeface="Calibri"/>
                <a:cs typeface="Calibri"/>
              </a:rPr>
              <a:t>similarity, </a:t>
            </a:r>
            <a:r>
              <a:rPr sz="2000" spc="-5" dirty="0">
                <a:latin typeface="Calibri"/>
                <a:cs typeface="Calibri"/>
              </a:rPr>
              <a:t>simple </a:t>
            </a:r>
            <a:r>
              <a:rPr sz="2000" spc="-10" dirty="0">
                <a:latin typeface="Calibri"/>
                <a:cs typeface="Calibri"/>
              </a:rPr>
              <a:t>correlation </a:t>
            </a:r>
            <a:r>
              <a:rPr sz="2000" spc="-5" dirty="0">
                <a:latin typeface="Calibri"/>
                <a:cs typeface="Calibri"/>
              </a:rPr>
              <a:t>between  observations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56003" y="5309615"/>
            <a:ext cx="2232660" cy="1472565"/>
          </a:xfrm>
          <a:custGeom>
            <a:avLst/>
            <a:gdLst/>
            <a:ahLst/>
            <a:cxnLst/>
            <a:rect l="l" t="t" r="r" b="b"/>
            <a:pathLst>
              <a:path w="2232660" h="1472565">
                <a:moveTo>
                  <a:pt x="0" y="1472184"/>
                </a:moveTo>
                <a:lnTo>
                  <a:pt x="2232660" y="1472184"/>
                </a:lnTo>
                <a:lnTo>
                  <a:pt x="2232660" y="0"/>
                </a:lnTo>
                <a:lnTo>
                  <a:pt x="0" y="0"/>
                </a:lnTo>
                <a:lnTo>
                  <a:pt x="0" y="1472184"/>
                </a:lnTo>
                <a:close/>
              </a:path>
            </a:pathLst>
          </a:custGeom>
          <a:solidFill>
            <a:srgbClr val="FC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68976" y="6366427"/>
            <a:ext cx="996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4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68976" y="5847783"/>
            <a:ext cx="996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4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68976" y="5502502"/>
            <a:ext cx="996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40" dirty="0">
                <a:latin typeface="Symbol"/>
                <a:cs typeface="Symbol"/>
              </a:rPr>
              <a:t>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75359" y="6366427"/>
            <a:ext cx="996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4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75359" y="6193421"/>
            <a:ext cx="996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4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5359" y="5847783"/>
            <a:ext cx="996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4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75359" y="5502502"/>
            <a:ext cx="99695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sz="1400" b="1" spc="4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ts val="1520"/>
              </a:lnSpc>
            </a:pPr>
            <a:r>
              <a:rPr sz="1400" b="1" spc="40" dirty="0">
                <a:latin typeface="Symbol"/>
                <a:cs typeface="Symbol"/>
              </a:rPr>
              <a:t>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5359" y="6527833"/>
            <a:ext cx="4343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50" dirty="0">
                <a:latin typeface="Symbol"/>
                <a:cs typeface="Symbol"/>
              </a:rPr>
              <a:t></a:t>
            </a:r>
            <a:r>
              <a:rPr sz="2100" b="1" spc="-375" baseline="-9920" dirty="0">
                <a:latin typeface="Symbol"/>
                <a:cs typeface="Symbol"/>
              </a:rPr>
              <a:t></a:t>
            </a:r>
            <a:r>
              <a:rPr sz="2100" b="1" spc="-405" baseline="-9920" dirty="0">
                <a:latin typeface="Times New Roman"/>
                <a:cs typeface="Times New Roman"/>
              </a:rPr>
              <a:t> </a:t>
            </a:r>
            <a:r>
              <a:rPr sz="2100" b="1" i="1" spc="135" baseline="27777" dirty="0">
                <a:latin typeface="Times New Roman"/>
                <a:cs typeface="Times New Roman"/>
              </a:rPr>
              <a:t>x</a:t>
            </a:r>
            <a:r>
              <a:rPr sz="2100" b="1" i="1" spc="135" baseline="1984" dirty="0">
                <a:latin typeface="Times New Roman"/>
                <a:cs typeface="Times New Roman"/>
              </a:rPr>
              <a:t>n1</a:t>
            </a:r>
            <a:endParaRPr sz="2100" baseline="198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41109" y="5608398"/>
            <a:ext cx="427355" cy="1173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345" algn="ctr">
              <a:lnSpc>
                <a:spcPct val="100000"/>
              </a:lnSpc>
            </a:pPr>
            <a:r>
              <a:rPr sz="1400" b="1" i="1" spc="20" dirty="0">
                <a:latin typeface="Times New Roman"/>
                <a:cs typeface="Times New Roman"/>
              </a:rPr>
              <a:t>...</a:t>
            </a:r>
            <a:r>
              <a:rPr sz="1400" b="1" i="1" spc="275" dirty="0">
                <a:latin typeface="Times New Roman"/>
                <a:cs typeface="Times New Roman"/>
              </a:rPr>
              <a:t> </a:t>
            </a:r>
            <a:r>
              <a:rPr sz="2100" b="1" spc="60" baseline="-21825" dirty="0">
                <a:latin typeface="Symbol"/>
                <a:cs typeface="Symbol"/>
              </a:rPr>
              <a:t></a:t>
            </a:r>
            <a:endParaRPr sz="2100" baseline="-21825">
              <a:latin typeface="Symbol"/>
              <a:cs typeface="Symbol"/>
            </a:endParaRPr>
          </a:p>
          <a:p>
            <a:pPr marL="26670" algn="ctr">
              <a:lnSpc>
                <a:spcPts val="1660"/>
              </a:lnSpc>
              <a:spcBef>
                <a:spcPts val="1080"/>
              </a:spcBef>
            </a:pPr>
            <a:r>
              <a:rPr sz="2100" b="1" i="1" spc="127" baseline="25793" dirty="0">
                <a:latin typeface="Times New Roman"/>
                <a:cs typeface="Times New Roman"/>
              </a:rPr>
              <a:t>x</a:t>
            </a:r>
            <a:r>
              <a:rPr sz="1400" b="1" i="1" spc="85" dirty="0">
                <a:latin typeface="Times New Roman"/>
                <a:cs typeface="Times New Roman"/>
              </a:rPr>
              <a:t>ip</a:t>
            </a:r>
            <a:r>
              <a:rPr sz="1400" b="1" i="1" spc="-135" dirty="0">
                <a:latin typeface="Times New Roman"/>
                <a:cs typeface="Times New Roman"/>
              </a:rPr>
              <a:t> </a:t>
            </a:r>
            <a:r>
              <a:rPr sz="2100" b="1" spc="60" baseline="-19841" dirty="0">
                <a:latin typeface="Symbol"/>
                <a:cs typeface="Symbol"/>
              </a:rPr>
              <a:t></a:t>
            </a:r>
            <a:endParaRPr sz="2100" baseline="-19841">
              <a:latin typeface="Symbol"/>
              <a:cs typeface="Symbol"/>
            </a:endParaRPr>
          </a:p>
          <a:p>
            <a:pPr marL="93345" algn="ctr">
              <a:lnSpc>
                <a:spcPts val="1660"/>
              </a:lnSpc>
            </a:pPr>
            <a:r>
              <a:rPr sz="1400" b="1" i="1" spc="20" dirty="0">
                <a:latin typeface="Times New Roman"/>
                <a:cs typeface="Times New Roman"/>
              </a:rPr>
              <a:t>...</a:t>
            </a:r>
            <a:r>
              <a:rPr sz="1400" b="1" i="1" spc="275" dirty="0">
                <a:latin typeface="Times New Roman"/>
                <a:cs typeface="Times New Roman"/>
              </a:rPr>
              <a:t> </a:t>
            </a:r>
            <a:r>
              <a:rPr sz="2100" b="1" spc="60" baseline="-7936" dirty="0">
                <a:latin typeface="Symbol"/>
                <a:cs typeface="Symbol"/>
              </a:rPr>
              <a:t></a:t>
            </a:r>
            <a:endParaRPr sz="2100" baseline="-7936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2100" b="1" i="1" spc="120" baseline="27777" dirty="0">
                <a:latin typeface="Times New Roman"/>
                <a:cs typeface="Times New Roman"/>
              </a:rPr>
              <a:t>x</a:t>
            </a:r>
            <a:r>
              <a:rPr sz="2100" b="1" i="1" spc="120" baseline="1984" dirty="0">
                <a:latin typeface="Times New Roman"/>
                <a:cs typeface="Times New Roman"/>
              </a:rPr>
              <a:t>np</a:t>
            </a:r>
            <a:r>
              <a:rPr sz="2100" b="1" i="1" spc="-442" baseline="1984" dirty="0">
                <a:latin typeface="Times New Roman"/>
                <a:cs typeface="Times New Roman"/>
              </a:rPr>
              <a:t> </a:t>
            </a:r>
            <a:r>
              <a:rPr sz="1400" b="1" spc="-250" dirty="0">
                <a:latin typeface="Symbol"/>
                <a:cs typeface="Symbol"/>
              </a:rPr>
              <a:t></a:t>
            </a:r>
            <a:r>
              <a:rPr sz="2100" b="1" spc="-375" baseline="-9920" dirty="0">
                <a:latin typeface="Symbol"/>
                <a:cs typeface="Symbol"/>
              </a:rPr>
              <a:t></a:t>
            </a:r>
            <a:endParaRPr sz="2100" baseline="-992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48391" y="5399846"/>
            <a:ext cx="419734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i="1" spc="82" baseline="25793" dirty="0">
                <a:latin typeface="Times New Roman"/>
                <a:cs typeface="Times New Roman"/>
              </a:rPr>
              <a:t>x</a:t>
            </a:r>
            <a:r>
              <a:rPr sz="1400" b="1" i="1" spc="55" dirty="0">
                <a:latin typeface="Times New Roman"/>
                <a:cs typeface="Times New Roman"/>
              </a:rPr>
              <a:t>1p</a:t>
            </a:r>
            <a:r>
              <a:rPr sz="1400" b="1" i="1" spc="-204" dirty="0">
                <a:latin typeface="Times New Roman"/>
                <a:cs typeface="Times New Roman"/>
              </a:rPr>
              <a:t> </a:t>
            </a:r>
            <a:r>
              <a:rPr sz="2100" b="1" spc="60" baseline="21825" dirty="0">
                <a:latin typeface="Symbol"/>
                <a:cs typeface="Symbol"/>
              </a:rPr>
              <a:t></a:t>
            </a:r>
            <a:endParaRPr sz="2100" baseline="21825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5359" y="5319699"/>
            <a:ext cx="1612265" cy="142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775">
              <a:lnSpc>
                <a:spcPct val="100000"/>
              </a:lnSpc>
              <a:tabLst>
                <a:tab pos="942975" algn="l"/>
                <a:tab pos="1455420" algn="l"/>
              </a:tabLst>
            </a:pPr>
            <a:r>
              <a:rPr sz="1400" b="1" i="1" spc="20" dirty="0">
                <a:latin typeface="Times New Roman"/>
                <a:cs typeface="Times New Roman"/>
              </a:rPr>
              <a:t>..</a:t>
            </a:r>
            <a:r>
              <a:rPr sz="1400" b="1" i="1" spc="25" dirty="0">
                <a:latin typeface="Times New Roman"/>
                <a:cs typeface="Times New Roman"/>
              </a:rPr>
              <a:t>.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65" dirty="0">
                <a:latin typeface="Times New Roman"/>
                <a:cs typeface="Times New Roman"/>
              </a:rPr>
              <a:t>x</a:t>
            </a:r>
            <a:r>
              <a:rPr sz="2100" b="1" i="1" spc="75" baseline="-25793" dirty="0">
                <a:latin typeface="Times New Roman"/>
                <a:cs typeface="Times New Roman"/>
              </a:rPr>
              <a:t>1</a:t>
            </a:r>
            <a:r>
              <a:rPr sz="2100" b="1" i="1" spc="52" baseline="-25793" dirty="0">
                <a:latin typeface="Times New Roman"/>
                <a:cs typeface="Times New Roman"/>
              </a:rPr>
              <a:t>f</a:t>
            </a:r>
            <a:r>
              <a:rPr sz="2100" b="1" i="1" baseline="-25793" dirty="0">
                <a:latin typeface="Times New Roman"/>
                <a:cs typeface="Times New Roman"/>
              </a:rPr>
              <a:t>	</a:t>
            </a:r>
            <a:r>
              <a:rPr sz="1400" b="1" i="1" spc="20" dirty="0">
                <a:latin typeface="Times New Roman"/>
                <a:cs typeface="Times New Roman"/>
              </a:rPr>
              <a:t>...</a:t>
            </a:r>
            <a:endParaRPr sz="1400">
              <a:latin typeface="Times New Roman"/>
              <a:cs typeface="Times New Roman"/>
            </a:endParaRPr>
          </a:p>
          <a:p>
            <a:pPr marL="134620" marR="5080" indent="63500">
              <a:lnSpc>
                <a:spcPts val="2130"/>
              </a:lnSpc>
              <a:spcBef>
                <a:spcPts val="290"/>
              </a:spcBef>
              <a:tabLst>
                <a:tab pos="612775" algn="l"/>
                <a:tab pos="962660" algn="l"/>
                <a:tab pos="1033780" algn="l"/>
                <a:tab pos="1455420" algn="l"/>
              </a:tabLst>
            </a:pPr>
            <a:r>
              <a:rPr sz="1400" b="1" i="1" spc="20" dirty="0">
                <a:latin typeface="Times New Roman"/>
                <a:cs typeface="Times New Roman"/>
              </a:rPr>
              <a:t>..</a:t>
            </a:r>
            <a:r>
              <a:rPr sz="1400" b="1" i="1" spc="25" dirty="0">
                <a:latin typeface="Times New Roman"/>
                <a:cs typeface="Times New Roman"/>
              </a:rPr>
              <a:t>.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20" dirty="0">
                <a:latin typeface="Times New Roman"/>
                <a:cs typeface="Times New Roman"/>
              </a:rPr>
              <a:t>..</a:t>
            </a:r>
            <a:r>
              <a:rPr sz="1400" b="1" i="1" spc="25" dirty="0">
                <a:latin typeface="Times New Roman"/>
                <a:cs typeface="Times New Roman"/>
              </a:rPr>
              <a:t>.</a:t>
            </a:r>
            <a:r>
              <a:rPr sz="1400" b="1" i="1" dirty="0">
                <a:latin typeface="Times New Roman"/>
                <a:cs typeface="Times New Roman"/>
              </a:rPr>
              <a:t>		</a:t>
            </a:r>
            <a:r>
              <a:rPr sz="1400" b="1" i="1" spc="20" dirty="0">
                <a:latin typeface="Times New Roman"/>
                <a:cs typeface="Times New Roman"/>
              </a:rPr>
              <a:t>..</a:t>
            </a:r>
            <a:r>
              <a:rPr sz="1400" b="1" i="1" spc="25" dirty="0">
                <a:latin typeface="Times New Roman"/>
                <a:cs typeface="Times New Roman"/>
              </a:rPr>
              <a:t>.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20" dirty="0">
                <a:latin typeface="Times New Roman"/>
                <a:cs typeface="Times New Roman"/>
              </a:rPr>
              <a:t>...  </a:t>
            </a:r>
            <a:r>
              <a:rPr sz="1400" b="1" i="1" spc="55" dirty="0">
                <a:latin typeface="Times New Roman"/>
                <a:cs typeface="Times New Roman"/>
              </a:rPr>
              <a:t>x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20" dirty="0">
                <a:latin typeface="Times New Roman"/>
                <a:cs typeface="Times New Roman"/>
              </a:rPr>
              <a:t>..</a:t>
            </a:r>
            <a:r>
              <a:rPr sz="1400" b="1" i="1" spc="25" dirty="0">
                <a:latin typeface="Times New Roman"/>
                <a:cs typeface="Times New Roman"/>
              </a:rPr>
              <a:t>.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55" dirty="0">
                <a:latin typeface="Times New Roman"/>
                <a:cs typeface="Times New Roman"/>
              </a:rPr>
              <a:t>x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20" dirty="0">
                <a:latin typeface="Times New Roman"/>
                <a:cs typeface="Times New Roman"/>
              </a:rPr>
              <a:t>...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465"/>
              </a:lnSpc>
              <a:tabLst>
                <a:tab pos="235585" algn="l"/>
                <a:tab pos="1062990" algn="l"/>
              </a:tabLst>
            </a:pPr>
            <a:r>
              <a:rPr sz="2100" b="1" spc="60" baseline="-19841" dirty="0">
                <a:latin typeface="Symbol"/>
                <a:cs typeface="Symbol"/>
              </a:rPr>
              <a:t></a:t>
            </a:r>
            <a:r>
              <a:rPr sz="2100" spc="60" baseline="-19841" dirty="0">
                <a:latin typeface="Times New Roman"/>
                <a:cs typeface="Times New Roman"/>
              </a:rPr>
              <a:t>	</a:t>
            </a:r>
            <a:r>
              <a:rPr sz="1400" b="1" i="1" spc="80" dirty="0">
                <a:latin typeface="Times New Roman"/>
                <a:cs typeface="Times New Roman"/>
              </a:rPr>
              <a:t>i1	</a:t>
            </a:r>
            <a:r>
              <a:rPr sz="1400" b="1" i="1" spc="110" dirty="0">
                <a:latin typeface="Times New Roman"/>
                <a:cs typeface="Times New Roman"/>
              </a:rPr>
              <a:t>if</a:t>
            </a:r>
            <a:endParaRPr sz="1400">
              <a:latin typeface="Times New Roman"/>
              <a:cs typeface="Times New Roman"/>
            </a:endParaRPr>
          </a:p>
          <a:p>
            <a:pPr marL="198755">
              <a:lnSpc>
                <a:spcPts val="1660"/>
              </a:lnSpc>
              <a:tabLst>
                <a:tab pos="612775" algn="l"/>
                <a:tab pos="1033780" algn="l"/>
                <a:tab pos="1455420" algn="l"/>
              </a:tabLst>
            </a:pPr>
            <a:r>
              <a:rPr sz="1400" b="1" i="1" spc="20" dirty="0">
                <a:latin typeface="Times New Roman"/>
                <a:cs typeface="Times New Roman"/>
              </a:rPr>
              <a:t>..</a:t>
            </a:r>
            <a:r>
              <a:rPr sz="1400" b="1" i="1" spc="25" dirty="0">
                <a:latin typeface="Times New Roman"/>
                <a:cs typeface="Times New Roman"/>
              </a:rPr>
              <a:t>.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20" dirty="0">
                <a:latin typeface="Times New Roman"/>
                <a:cs typeface="Times New Roman"/>
              </a:rPr>
              <a:t>..</a:t>
            </a:r>
            <a:r>
              <a:rPr sz="1400" b="1" i="1" spc="25" dirty="0">
                <a:latin typeface="Times New Roman"/>
                <a:cs typeface="Times New Roman"/>
              </a:rPr>
              <a:t>.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20" dirty="0">
                <a:latin typeface="Times New Roman"/>
                <a:cs typeface="Times New Roman"/>
              </a:rPr>
              <a:t>..</a:t>
            </a:r>
            <a:r>
              <a:rPr sz="1400" b="1" i="1" spc="25" dirty="0">
                <a:latin typeface="Times New Roman"/>
                <a:cs typeface="Times New Roman"/>
              </a:rPr>
              <a:t>.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20" dirty="0">
                <a:latin typeface="Times New Roman"/>
                <a:cs typeface="Times New Roman"/>
              </a:rPr>
              <a:t>...</a:t>
            </a:r>
            <a:endParaRPr sz="1400">
              <a:latin typeface="Times New Roman"/>
              <a:cs typeface="Times New Roman"/>
            </a:endParaRPr>
          </a:p>
          <a:p>
            <a:pPr marL="612775">
              <a:lnSpc>
                <a:spcPct val="100000"/>
              </a:lnSpc>
              <a:spcBef>
                <a:spcPts val="450"/>
              </a:spcBef>
              <a:tabLst>
                <a:tab pos="935355" algn="l"/>
                <a:tab pos="1455420" algn="l"/>
              </a:tabLst>
            </a:pPr>
            <a:r>
              <a:rPr sz="1400" b="1" i="1" spc="20" dirty="0">
                <a:latin typeface="Times New Roman"/>
                <a:cs typeface="Times New Roman"/>
              </a:rPr>
              <a:t>..</a:t>
            </a:r>
            <a:r>
              <a:rPr sz="1400" b="1" i="1" spc="25" dirty="0">
                <a:latin typeface="Times New Roman"/>
                <a:cs typeface="Times New Roman"/>
              </a:rPr>
              <a:t>.</a:t>
            </a:r>
            <a:r>
              <a:rPr sz="1400" b="1" i="1" dirty="0">
                <a:latin typeface="Times New Roman"/>
                <a:cs typeface="Times New Roman"/>
              </a:rPr>
              <a:t>	</a:t>
            </a:r>
            <a:r>
              <a:rPr sz="1400" b="1" i="1" spc="90" dirty="0">
                <a:latin typeface="Times New Roman"/>
                <a:cs typeface="Times New Roman"/>
              </a:rPr>
              <a:t>x</a:t>
            </a:r>
            <a:r>
              <a:rPr sz="2100" b="1" i="1" spc="142" baseline="-25793" dirty="0">
                <a:latin typeface="Times New Roman"/>
                <a:cs typeface="Times New Roman"/>
              </a:rPr>
              <a:t>n</a:t>
            </a:r>
            <a:r>
              <a:rPr sz="2100" b="1" i="1" spc="52" baseline="-25793" dirty="0">
                <a:latin typeface="Times New Roman"/>
                <a:cs typeface="Times New Roman"/>
              </a:rPr>
              <a:t>f</a:t>
            </a:r>
            <a:r>
              <a:rPr sz="2100" b="1" i="1" baseline="-25793" dirty="0">
                <a:latin typeface="Times New Roman"/>
                <a:cs typeface="Times New Roman"/>
              </a:rPr>
              <a:t>	</a:t>
            </a:r>
            <a:r>
              <a:rPr sz="1400" b="1" i="1" spc="20" dirty="0">
                <a:latin typeface="Times New Roman"/>
                <a:cs typeface="Times New Roman"/>
              </a:rPr>
              <a:t>...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5359" y="5399846"/>
            <a:ext cx="41783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60" baseline="21825" dirty="0">
                <a:latin typeface="Symbol"/>
                <a:cs typeface="Symbol"/>
              </a:rPr>
              <a:t></a:t>
            </a:r>
            <a:r>
              <a:rPr sz="2100" b="1" spc="-330" baseline="21825" dirty="0">
                <a:latin typeface="Times New Roman"/>
                <a:cs typeface="Times New Roman"/>
              </a:rPr>
              <a:t> </a:t>
            </a:r>
            <a:r>
              <a:rPr sz="2100" b="1" i="1" spc="82" baseline="25793" dirty="0">
                <a:latin typeface="Times New Roman"/>
                <a:cs typeface="Times New Roman"/>
              </a:rPr>
              <a:t>x</a:t>
            </a:r>
            <a:r>
              <a:rPr sz="1400" b="1" i="1" spc="5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63667" y="5318759"/>
            <a:ext cx="2446020" cy="1407160"/>
          </a:xfrm>
          <a:custGeom>
            <a:avLst/>
            <a:gdLst/>
            <a:ahLst/>
            <a:cxnLst/>
            <a:rect l="l" t="t" r="r" b="b"/>
            <a:pathLst>
              <a:path w="2446020" h="1407159">
                <a:moveTo>
                  <a:pt x="0" y="1406652"/>
                </a:moveTo>
                <a:lnTo>
                  <a:pt x="2446019" y="1406652"/>
                </a:lnTo>
                <a:lnTo>
                  <a:pt x="2446019" y="0"/>
                </a:lnTo>
                <a:lnTo>
                  <a:pt x="0" y="0"/>
                </a:lnTo>
                <a:lnTo>
                  <a:pt x="0" y="1406652"/>
                </a:lnTo>
                <a:close/>
              </a:path>
            </a:pathLst>
          </a:custGeom>
          <a:solidFill>
            <a:srgbClr val="D9E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985117" y="6237770"/>
            <a:ext cx="104139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60" dirty="0">
                <a:latin typeface="Symbol"/>
                <a:cs typeface="Symbol"/>
              </a:rPr>
              <a:t>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85117" y="5518812"/>
            <a:ext cx="104139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60" dirty="0">
                <a:latin typeface="Symbol"/>
                <a:cs typeface="Symbol"/>
              </a:rPr>
              <a:t>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73478" y="5338979"/>
            <a:ext cx="209550" cy="138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 algn="ctr">
              <a:lnSpc>
                <a:spcPts val="1580"/>
              </a:lnSpc>
            </a:pPr>
            <a:r>
              <a:rPr sz="1450" b="1" spc="60" dirty="0">
                <a:latin typeface="Symbol"/>
                <a:cs typeface="Symbol"/>
              </a:rPr>
              <a:t></a:t>
            </a:r>
            <a:endParaRPr sz="1450">
              <a:latin typeface="Symbol"/>
              <a:cs typeface="Symbol"/>
            </a:endParaRPr>
          </a:p>
          <a:p>
            <a:pPr marL="104775" algn="ctr">
              <a:lnSpc>
                <a:spcPts val="1415"/>
              </a:lnSpc>
            </a:pPr>
            <a:r>
              <a:rPr sz="1450" b="1" spc="6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  <a:p>
            <a:pPr marL="104775" algn="ctr">
              <a:lnSpc>
                <a:spcPts val="1415"/>
              </a:lnSpc>
            </a:pPr>
            <a:r>
              <a:rPr sz="1450" b="1" spc="6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  <a:p>
            <a:pPr marL="104775" algn="ctr">
              <a:lnSpc>
                <a:spcPts val="1415"/>
              </a:lnSpc>
            </a:pPr>
            <a:r>
              <a:rPr sz="1450" b="1" spc="6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  <a:p>
            <a:pPr marL="104775" algn="ctr">
              <a:lnSpc>
                <a:spcPts val="1415"/>
              </a:lnSpc>
            </a:pPr>
            <a:r>
              <a:rPr sz="1450" b="1" spc="6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  <a:p>
            <a:pPr marL="104775" algn="ctr">
              <a:lnSpc>
                <a:spcPts val="1415"/>
              </a:lnSpc>
            </a:pPr>
            <a:r>
              <a:rPr sz="1450" b="1" spc="6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  <a:p>
            <a:pPr algn="ctr">
              <a:lnSpc>
                <a:spcPts val="1580"/>
              </a:lnSpc>
            </a:pPr>
            <a:r>
              <a:rPr sz="2175" b="1" spc="150" baseline="-11494" dirty="0">
                <a:latin typeface="Times New Roman"/>
                <a:cs typeface="Times New Roman"/>
              </a:rPr>
              <a:t>0</a:t>
            </a:r>
            <a:r>
              <a:rPr sz="1450" b="1" spc="-560" dirty="0">
                <a:latin typeface="Symbol"/>
                <a:cs typeface="Symbol"/>
              </a:rPr>
              <a:t></a:t>
            </a:r>
            <a:r>
              <a:rPr sz="2175" b="1" spc="89" baseline="-22988" dirty="0">
                <a:latin typeface="Symbol"/>
                <a:cs typeface="Symbol"/>
              </a:rPr>
              <a:t></a:t>
            </a:r>
            <a:endParaRPr sz="2175" baseline="-22988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85117" y="6453796"/>
            <a:ext cx="62865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75" b="1" spc="-195" baseline="11494" dirty="0">
                <a:latin typeface="Symbol"/>
                <a:cs typeface="Symbol"/>
              </a:rPr>
              <a:t></a:t>
            </a:r>
            <a:r>
              <a:rPr sz="2175" b="1" spc="-195" baseline="-13409" dirty="0">
                <a:latin typeface="Symbol"/>
                <a:cs typeface="Symbol"/>
              </a:rPr>
              <a:t></a:t>
            </a:r>
            <a:r>
              <a:rPr sz="1450" b="1" i="1" spc="-130" dirty="0">
                <a:latin typeface="Times New Roman"/>
                <a:cs typeface="Times New Roman"/>
              </a:rPr>
              <a:t>d</a:t>
            </a:r>
            <a:r>
              <a:rPr sz="1450" b="1" i="1" spc="-310" dirty="0">
                <a:latin typeface="Times New Roman"/>
                <a:cs typeface="Times New Roman"/>
              </a:rPr>
              <a:t> </a:t>
            </a:r>
            <a:r>
              <a:rPr sz="1450" b="1" spc="55" dirty="0">
                <a:latin typeface="Times New Roman"/>
                <a:cs typeface="Times New Roman"/>
              </a:rPr>
              <a:t>(</a:t>
            </a:r>
            <a:r>
              <a:rPr sz="1450" b="1" i="1" spc="55" dirty="0">
                <a:latin typeface="Times New Roman"/>
                <a:cs typeface="Times New Roman"/>
              </a:rPr>
              <a:t>n</a:t>
            </a:r>
            <a:r>
              <a:rPr sz="1450" b="1" spc="55" dirty="0">
                <a:latin typeface="Times New Roman"/>
                <a:cs typeface="Times New Roman"/>
              </a:rPr>
              <a:t>,1)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85117" y="5609678"/>
            <a:ext cx="2042160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4094" algn="l"/>
              </a:tabLst>
            </a:pPr>
            <a:r>
              <a:rPr sz="2175" b="1" spc="89" baseline="-26819" dirty="0">
                <a:latin typeface="Symbol"/>
                <a:cs typeface="Symbol"/>
              </a:rPr>
              <a:t></a:t>
            </a:r>
            <a:r>
              <a:rPr sz="2175" b="1" spc="-292" baseline="-26819" dirty="0">
                <a:latin typeface="Times New Roman"/>
                <a:cs typeface="Times New Roman"/>
              </a:rPr>
              <a:t> </a:t>
            </a:r>
            <a:r>
              <a:rPr sz="1450" b="1" i="1" spc="60" dirty="0">
                <a:latin typeface="Times New Roman"/>
                <a:cs typeface="Times New Roman"/>
              </a:rPr>
              <a:t>d(2,1)	</a:t>
            </a:r>
            <a:r>
              <a:rPr sz="1450" b="1" i="1" spc="8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808355" algn="l"/>
                <a:tab pos="1546225" algn="l"/>
              </a:tabLst>
            </a:pPr>
            <a:r>
              <a:rPr sz="2175" b="1" spc="89" baseline="3831" dirty="0">
                <a:latin typeface="Symbol"/>
                <a:cs typeface="Symbol"/>
              </a:rPr>
              <a:t></a:t>
            </a:r>
            <a:r>
              <a:rPr sz="2175" b="1" spc="-330" baseline="3831" dirty="0">
                <a:latin typeface="Times New Roman"/>
                <a:cs typeface="Times New Roman"/>
              </a:rPr>
              <a:t> </a:t>
            </a:r>
            <a:r>
              <a:rPr sz="1450" b="1" i="1" spc="60" dirty="0">
                <a:latin typeface="Times New Roman"/>
                <a:cs typeface="Times New Roman"/>
              </a:rPr>
              <a:t>d(3,1</a:t>
            </a:r>
            <a:r>
              <a:rPr sz="1450" b="1" spc="60" dirty="0">
                <a:latin typeface="Times New Roman"/>
                <a:cs typeface="Times New Roman"/>
              </a:rPr>
              <a:t>)	</a:t>
            </a:r>
            <a:r>
              <a:rPr sz="1450" b="1" i="1" spc="80" dirty="0">
                <a:latin typeface="Times New Roman"/>
                <a:cs typeface="Times New Roman"/>
              </a:rPr>
              <a:t>d</a:t>
            </a:r>
            <a:r>
              <a:rPr sz="1450" b="1" i="1" spc="-220" dirty="0">
                <a:latin typeface="Times New Roman"/>
                <a:cs typeface="Times New Roman"/>
              </a:rPr>
              <a:t> </a:t>
            </a:r>
            <a:r>
              <a:rPr sz="1450" b="1" spc="80" dirty="0">
                <a:latin typeface="Times New Roman"/>
                <a:cs typeface="Times New Roman"/>
              </a:rPr>
              <a:t>(3,2)</a:t>
            </a:r>
            <a:r>
              <a:rPr sz="1450" b="1" i="1" spc="80" dirty="0">
                <a:latin typeface="Times New Roman"/>
                <a:cs typeface="Times New Roman"/>
              </a:rPr>
              <a:t>	0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321310" algn="l"/>
                <a:tab pos="1038225" algn="l"/>
                <a:tab pos="1570355" algn="l"/>
              </a:tabLst>
            </a:pPr>
            <a:r>
              <a:rPr sz="2175" b="1" spc="89" baseline="34482" dirty="0">
                <a:latin typeface="Symbol"/>
                <a:cs typeface="Symbol"/>
              </a:rPr>
              <a:t></a:t>
            </a:r>
            <a:r>
              <a:rPr sz="2175" spc="89" baseline="34482" dirty="0">
                <a:latin typeface="Times New Roman"/>
                <a:cs typeface="Times New Roman"/>
              </a:rPr>
              <a:t>	</a:t>
            </a:r>
            <a:r>
              <a:rPr sz="1450" b="1" spc="50" dirty="0">
                <a:latin typeface="Times New Roman"/>
                <a:cs typeface="Times New Roman"/>
              </a:rPr>
              <a:t>:	:	:</a:t>
            </a:r>
            <a:endParaRPr sz="1450">
              <a:latin typeface="Times New Roman"/>
              <a:cs typeface="Times New Roman"/>
            </a:endParaRPr>
          </a:p>
          <a:p>
            <a:pPr marL="802640">
              <a:lnSpc>
                <a:spcPct val="100000"/>
              </a:lnSpc>
              <a:spcBef>
                <a:spcPts val="475"/>
              </a:spcBef>
              <a:tabLst>
                <a:tab pos="1528445" algn="l"/>
                <a:tab pos="1875789" algn="l"/>
              </a:tabLst>
            </a:pPr>
            <a:r>
              <a:rPr sz="1450" b="1" i="1" spc="80" dirty="0">
                <a:latin typeface="Times New Roman"/>
                <a:cs typeface="Times New Roman"/>
              </a:rPr>
              <a:t>d</a:t>
            </a:r>
            <a:r>
              <a:rPr sz="1450" b="1" i="1" spc="-220" dirty="0">
                <a:latin typeface="Times New Roman"/>
                <a:cs typeface="Times New Roman"/>
              </a:rPr>
              <a:t> </a:t>
            </a:r>
            <a:r>
              <a:rPr sz="1450" b="1" spc="114" dirty="0">
                <a:latin typeface="Times New Roman"/>
                <a:cs typeface="Times New Roman"/>
              </a:rPr>
              <a:t>(</a:t>
            </a:r>
            <a:r>
              <a:rPr sz="1450" b="1" i="1" spc="95" dirty="0">
                <a:latin typeface="Times New Roman"/>
                <a:cs typeface="Times New Roman"/>
              </a:rPr>
              <a:t>n</a:t>
            </a:r>
            <a:r>
              <a:rPr sz="1450" b="1" spc="75" dirty="0">
                <a:latin typeface="Times New Roman"/>
                <a:cs typeface="Times New Roman"/>
              </a:rPr>
              <a:t>,2</a:t>
            </a:r>
            <a:r>
              <a:rPr sz="1450" b="1" spc="50" dirty="0">
                <a:latin typeface="Times New Roman"/>
                <a:cs typeface="Times New Roman"/>
              </a:rPr>
              <a:t>)</a:t>
            </a:r>
            <a:r>
              <a:rPr sz="1450" b="1" dirty="0">
                <a:latin typeface="Times New Roman"/>
                <a:cs typeface="Times New Roman"/>
              </a:rPr>
              <a:t>	</a:t>
            </a:r>
            <a:r>
              <a:rPr sz="1450" b="1" spc="35" dirty="0">
                <a:latin typeface="Times New Roman"/>
                <a:cs typeface="Times New Roman"/>
              </a:rPr>
              <a:t>..</a:t>
            </a:r>
            <a:r>
              <a:rPr sz="1450" b="1" spc="40" dirty="0">
                <a:latin typeface="Times New Roman"/>
                <a:cs typeface="Times New Roman"/>
              </a:rPr>
              <a:t>.</a:t>
            </a:r>
            <a:r>
              <a:rPr sz="1450" b="1" dirty="0">
                <a:latin typeface="Times New Roman"/>
                <a:cs typeface="Times New Roman"/>
              </a:rPr>
              <a:t>	</a:t>
            </a:r>
            <a:r>
              <a:rPr sz="1450" b="1" i="1" spc="35" dirty="0">
                <a:latin typeface="Times New Roman"/>
                <a:cs typeface="Times New Roman"/>
              </a:rPr>
              <a:t>...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85117" y="5338979"/>
            <a:ext cx="413384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450" b="1" spc="60" dirty="0">
                <a:latin typeface="Symbol"/>
                <a:cs typeface="Symbol"/>
              </a:rPr>
              <a:t></a:t>
            </a:r>
            <a:r>
              <a:rPr sz="1450" spc="60" dirty="0">
                <a:latin typeface="Times New Roman"/>
                <a:cs typeface="Times New Roman"/>
              </a:rPr>
              <a:t>	</a:t>
            </a:r>
            <a:r>
              <a:rPr sz="2175" b="1" i="1" spc="120" baseline="3831" dirty="0">
                <a:latin typeface="Times New Roman"/>
                <a:cs typeface="Times New Roman"/>
              </a:rPr>
              <a:t>0</a:t>
            </a:r>
            <a:endParaRPr sz="2175" baseline="3831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787651" y="4998720"/>
            <a:ext cx="1770888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989835" y="4987544"/>
            <a:ext cx="116649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9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matrix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091684" y="4975859"/>
            <a:ext cx="2189988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295138" y="5015738"/>
            <a:ext cx="18065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Dissimilarity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K</a:t>
            </a:r>
            <a:r>
              <a:rPr sz="4000" spc="-220" dirty="0"/>
              <a:t> </a:t>
            </a:r>
            <a:r>
              <a:rPr sz="4000" spc="-85" dirty="0"/>
              <a:t>-Means</a:t>
            </a:r>
            <a:r>
              <a:rPr sz="4000" spc="-240" dirty="0"/>
              <a:t> </a:t>
            </a:r>
            <a:r>
              <a:rPr sz="4000" spc="-95" dirty="0"/>
              <a:t>Clustering</a:t>
            </a:r>
            <a:r>
              <a:rPr sz="4000" spc="-220" dirty="0"/>
              <a:t> </a:t>
            </a:r>
            <a:r>
              <a:rPr sz="4000" spc="-5" dirty="0"/>
              <a:t>–</a:t>
            </a:r>
            <a:r>
              <a:rPr sz="4000" spc="-229" dirty="0"/>
              <a:t> </a:t>
            </a:r>
            <a:r>
              <a:rPr sz="4000" spc="-90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99438"/>
            <a:ext cx="6584315" cy="255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EF7E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number </a:t>
            </a:r>
            <a:r>
              <a:rPr sz="2000" i="1" dirty="0">
                <a:latin typeface="Calibri"/>
                <a:cs typeface="Calibri"/>
              </a:rPr>
              <a:t>k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clusters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EF7E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initial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i="1" dirty="0">
                <a:latin typeface="Calibri"/>
                <a:cs typeface="Calibri"/>
              </a:rPr>
              <a:t>k </a:t>
            </a:r>
            <a:r>
              <a:rPr sz="2000" i="1" spc="-5" dirty="0">
                <a:latin typeface="Calibri"/>
                <a:cs typeface="Calibri"/>
              </a:rPr>
              <a:t>“seeds” </a:t>
            </a:r>
            <a:r>
              <a:rPr sz="2000" i="1" dirty="0">
                <a:latin typeface="Calibri"/>
                <a:cs typeface="Calibri"/>
              </a:rPr>
              <a:t>(aggregation </a:t>
            </a:r>
            <a:r>
              <a:rPr sz="2000" i="1" spc="-5" dirty="0">
                <a:latin typeface="Calibri"/>
                <a:cs typeface="Calibri"/>
              </a:rPr>
              <a:t>centres)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provided</a:t>
            </a:r>
            <a:endParaRPr sz="200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220"/>
              </a:spcBef>
              <a:buClr>
                <a:srgbClr val="9F2936"/>
              </a:buClr>
              <a:buAutoNum type="arabicPeriod"/>
              <a:tabLst>
                <a:tab pos="812800" algn="l"/>
                <a:tab pos="813435" algn="l"/>
              </a:tabLst>
            </a:pPr>
            <a:r>
              <a:rPr sz="1800" spc="-15" dirty="0">
                <a:latin typeface="Calibri"/>
                <a:cs typeface="Calibri"/>
              </a:rPr>
              <a:t>First 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9F2936"/>
              </a:buClr>
              <a:buAutoNum type="arabicPeriod"/>
              <a:tabLst>
                <a:tab pos="812800" algn="l"/>
                <a:tab pos="813435" algn="l"/>
              </a:tabLst>
            </a:pPr>
            <a:r>
              <a:rPr sz="1800" spc="-5" dirty="0">
                <a:latin typeface="Calibri"/>
                <a:cs typeface="Calibri"/>
              </a:rPr>
              <a:t>Other </a:t>
            </a:r>
            <a:r>
              <a:rPr sz="1800" dirty="0">
                <a:latin typeface="Calibri"/>
                <a:cs typeface="Calibri"/>
              </a:rPr>
              <a:t>seeds </a:t>
            </a:r>
            <a:r>
              <a:rPr sz="1800" spc="-10" dirty="0">
                <a:latin typeface="Calibri"/>
                <a:cs typeface="Calibri"/>
              </a:rPr>
              <a:t>(randomly </a:t>
            </a:r>
            <a:r>
              <a:rPr sz="1800" spc="-5" dirty="0">
                <a:latin typeface="Calibri"/>
                <a:cs typeface="Calibri"/>
              </a:rPr>
              <a:t>selected or </a:t>
            </a:r>
            <a:r>
              <a:rPr sz="1800" spc="-10" dirty="0">
                <a:latin typeface="Calibri"/>
                <a:cs typeface="Calibri"/>
              </a:rPr>
              <a:t>explicitly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defined)</a:t>
            </a:r>
            <a:endParaRPr sz="1800">
              <a:latin typeface="Calibri"/>
              <a:cs typeface="Calibri"/>
            </a:endParaRPr>
          </a:p>
          <a:p>
            <a:pPr marL="469900" marR="5080" lvl="1" indent="-457200">
              <a:lnSpc>
                <a:spcPts val="2160"/>
              </a:lnSpc>
              <a:spcBef>
                <a:spcPts val="505"/>
              </a:spcBef>
              <a:buClr>
                <a:srgbClr val="EF7E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10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certain </a:t>
            </a:r>
            <a:r>
              <a:rPr sz="2000" spc="-15" dirty="0">
                <a:latin typeface="Calibri"/>
                <a:cs typeface="Calibri"/>
              </a:rPr>
              <a:t>fixed </a:t>
            </a:r>
            <a:r>
              <a:rPr sz="2000" spc="-5" dirty="0">
                <a:latin typeface="Calibri"/>
                <a:cs typeface="Calibri"/>
              </a:rPr>
              <a:t>threshold, </a:t>
            </a:r>
            <a:r>
              <a:rPr sz="2000" dirty="0">
                <a:latin typeface="Calibri"/>
                <a:cs typeface="Calibri"/>
              </a:rPr>
              <a:t>all units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assigned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nearest cluster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seed</a:t>
            </a:r>
            <a:endParaRPr sz="20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09"/>
              </a:spcBef>
              <a:buClr>
                <a:srgbClr val="EF7E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New seeds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computed</a:t>
            </a:r>
            <a:endParaRPr sz="20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40"/>
              </a:spcBef>
              <a:buClr>
                <a:srgbClr val="EF7E0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Go back </a:t>
            </a:r>
            <a:r>
              <a:rPr sz="2000" spc="-15" dirty="0">
                <a:latin typeface="Calibri"/>
                <a:cs typeface="Calibri"/>
              </a:rPr>
              <a:t>to step </a:t>
            </a:r>
            <a:r>
              <a:rPr sz="2000" dirty="0">
                <a:latin typeface="Calibri"/>
                <a:cs typeface="Calibri"/>
              </a:rPr>
              <a:t>3 </a:t>
            </a:r>
            <a:r>
              <a:rPr sz="2000" spc="-5" dirty="0">
                <a:latin typeface="Calibri"/>
                <a:cs typeface="Calibri"/>
              </a:rPr>
              <a:t>until no reclassification </a:t>
            </a:r>
            <a:r>
              <a:rPr sz="2000" dirty="0">
                <a:latin typeface="Calibri"/>
                <a:cs typeface="Calibri"/>
              </a:rPr>
              <a:t>is necessary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54017"/>
            <a:ext cx="6452870" cy="180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simply</a:t>
            </a: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Calibri"/>
                <a:cs typeface="Calibri"/>
              </a:rPr>
              <a:t>Initialize </a:t>
            </a:r>
            <a:r>
              <a:rPr sz="1800" dirty="0">
                <a:latin typeface="Calibri"/>
                <a:cs typeface="Calibri"/>
              </a:rPr>
              <a:t>k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centers</a:t>
            </a: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219"/>
              </a:spcBef>
            </a:pPr>
            <a:r>
              <a:rPr sz="1800" b="1" spc="5" dirty="0"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  <a:p>
            <a:pPr marL="178435" marR="5080">
              <a:lnSpc>
                <a:spcPct val="110000"/>
              </a:lnSpc>
            </a:pPr>
            <a:r>
              <a:rPr sz="1800" spc="-5" dirty="0">
                <a:solidFill>
                  <a:srgbClr val="EF7E09"/>
                </a:solidFill>
                <a:latin typeface="Calibri"/>
                <a:cs typeface="Calibri"/>
              </a:rPr>
              <a:t>Assignment </a:t>
            </a:r>
            <a:r>
              <a:rPr sz="1800" spc="-10" dirty="0">
                <a:solidFill>
                  <a:srgbClr val="EF7E09"/>
                </a:solidFill>
                <a:latin typeface="Calibri"/>
                <a:cs typeface="Calibri"/>
              </a:rPr>
              <a:t>step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Assign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point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its closest </a:t>
            </a:r>
            <a:r>
              <a:rPr sz="1800" spc="-10" dirty="0">
                <a:latin typeface="Calibri"/>
                <a:cs typeface="Calibri"/>
              </a:rPr>
              <a:t>cluster center  </a:t>
            </a:r>
            <a:r>
              <a:rPr sz="1800" spc="-10" dirty="0">
                <a:solidFill>
                  <a:srgbClr val="EF7E09"/>
                </a:solidFill>
                <a:latin typeface="Calibri"/>
                <a:cs typeface="Calibri"/>
              </a:rPr>
              <a:t>Re-estimation step</a:t>
            </a:r>
            <a:r>
              <a:rPr sz="1800" spc="-10" dirty="0">
                <a:latin typeface="Calibri"/>
                <a:cs typeface="Calibri"/>
              </a:rPr>
              <a:t>: Re-compute cluster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centers</a:t>
            </a: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Calibri"/>
                <a:cs typeface="Calibri"/>
              </a:rPr>
              <a:t>While </a:t>
            </a:r>
            <a:r>
              <a:rPr sz="1800" spc="-10" dirty="0">
                <a:latin typeface="Calibri"/>
                <a:cs typeface="Calibri"/>
              </a:rPr>
              <a:t>(there are still </a:t>
            </a:r>
            <a:r>
              <a:rPr sz="1800" spc="-5" dirty="0">
                <a:latin typeface="Calibri"/>
                <a:cs typeface="Calibri"/>
              </a:rPr>
              <a:t>changes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centers)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8926" y="5695797"/>
            <a:ext cx="2571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K </a:t>
            </a:r>
            <a:r>
              <a:rPr spc="-85" dirty="0"/>
              <a:t>Means </a:t>
            </a:r>
            <a:r>
              <a:rPr spc="-95" dirty="0"/>
              <a:t>clustering </a:t>
            </a:r>
            <a:r>
              <a:rPr spc="-55" dirty="0"/>
              <a:t>in</a:t>
            </a:r>
            <a:r>
              <a:rPr spc="-710" dirty="0"/>
              <a:t> </a:t>
            </a:r>
            <a:r>
              <a:rPr spc="-85" dirty="0"/>
              <a:t>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645664" y="2286000"/>
            <a:ext cx="5714999" cy="425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926" y="5695797"/>
            <a:ext cx="2571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1405763"/>
            <a:ext cx="5452745" cy="175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885" indent="-286385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1800" spc="-5" dirty="0">
                <a:latin typeface="Calibri"/>
                <a:cs typeface="Calibri"/>
              </a:rPr>
              <a:t>Dividing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10 </a:t>
            </a:r>
            <a:r>
              <a:rPr sz="1800" spc="-15" dirty="0">
                <a:latin typeface="Calibri"/>
                <a:cs typeface="Calibri"/>
              </a:rPr>
              <a:t>clusters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K-Means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36137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Distance </a:t>
            </a:r>
            <a:r>
              <a:rPr sz="1800" spc="-5" dirty="0">
                <a:latin typeface="Calibri"/>
                <a:cs typeface="Calibri"/>
              </a:rPr>
              <a:t>metric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 decide </a:t>
            </a:r>
            <a:r>
              <a:rPr sz="1800" spc="-10" dirty="0">
                <a:latin typeface="Calibri"/>
                <a:cs typeface="Calibri"/>
              </a:rPr>
              <a:t>cluster </a:t>
            </a:r>
            <a:r>
              <a:rPr sz="1800" spc="-15" dirty="0">
                <a:latin typeface="Calibri"/>
                <a:cs typeface="Calibri"/>
              </a:rPr>
              <a:t>for 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7800" y="3048000"/>
            <a:ext cx="3051810" cy="1834514"/>
          </a:xfrm>
          <a:custGeom>
            <a:avLst/>
            <a:gdLst/>
            <a:ahLst/>
            <a:cxnLst/>
            <a:rect l="l" t="t" r="r" b="b"/>
            <a:pathLst>
              <a:path w="3051810" h="1834514">
                <a:moveTo>
                  <a:pt x="68602" y="33744"/>
                </a:moveTo>
                <a:lnTo>
                  <a:pt x="62069" y="44633"/>
                </a:lnTo>
                <a:lnTo>
                  <a:pt x="3044698" y="1834261"/>
                </a:lnTo>
                <a:lnTo>
                  <a:pt x="3051302" y="1823339"/>
                </a:lnTo>
                <a:lnTo>
                  <a:pt x="68602" y="33744"/>
                </a:lnTo>
                <a:close/>
              </a:path>
              <a:path w="3051810" h="1834514">
                <a:moveTo>
                  <a:pt x="0" y="0"/>
                </a:moveTo>
                <a:lnTo>
                  <a:pt x="45719" y="71882"/>
                </a:lnTo>
                <a:lnTo>
                  <a:pt x="62069" y="44633"/>
                </a:lnTo>
                <a:lnTo>
                  <a:pt x="51181" y="38100"/>
                </a:lnTo>
                <a:lnTo>
                  <a:pt x="57658" y="27177"/>
                </a:lnTo>
                <a:lnTo>
                  <a:pt x="72542" y="27177"/>
                </a:lnTo>
                <a:lnTo>
                  <a:pt x="84962" y="6476"/>
                </a:lnTo>
                <a:lnTo>
                  <a:pt x="0" y="0"/>
                </a:lnTo>
                <a:close/>
              </a:path>
              <a:path w="3051810" h="1834514">
                <a:moveTo>
                  <a:pt x="57658" y="27177"/>
                </a:moveTo>
                <a:lnTo>
                  <a:pt x="51181" y="38100"/>
                </a:lnTo>
                <a:lnTo>
                  <a:pt x="62069" y="44633"/>
                </a:lnTo>
                <a:lnTo>
                  <a:pt x="68602" y="33744"/>
                </a:lnTo>
                <a:lnTo>
                  <a:pt x="57658" y="27177"/>
                </a:lnTo>
                <a:close/>
              </a:path>
              <a:path w="3051810" h="1834514">
                <a:moveTo>
                  <a:pt x="72542" y="27177"/>
                </a:moveTo>
                <a:lnTo>
                  <a:pt x="57658" y="27177"/>
                </a:lnTo>
                <a:lnTo>
                  <a:pt x="68602" y="33744"/>
                </a:lnTo>
                <a:lnTo>
                  <a:pt x="72542" y="27177"/>
                </a:lnTo>
                <a:close/>
              </a:path>
            </a:pathLst>
          </a:custGeom>
          <a:solidFill>
            <a:srgbClr val="EF7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3040888"/>
            <a:ext cx="4574540" cy="1842135"/>
          </a:xfrm>
          <a:custGeom>
            <a:avLst/>
            <a:gdLst/>
            <a:ahLst/>
            <a:cxnLst/>
            <a:rect l="l" t="t" r="r" b="b"/>
            <a:pathLst>
              <a:path w="4574540" h="1842135">
                <a:moveTo>
                  <a:pt x="73155" y="29491"/>
                </a:moveTo>
                <a:lnTo>
                  <a:pt x="68431" y="41291"/>
                </a:lnTo>
                <a:lnTo>
                  <a:pt x="4569587" y="1841754"/>
                </a:lnTo>
                <a:lnTo>
                  <a:pt x="4574413" y="1830070"/>
                </a:lnTo>
                <a:lnTo>
                  <a:pt x="73155" y="29491"/>
                </a:lnTo>
                <a:close/>
              </a:path>
              <a:path w="4574540" h="1842135">
                <a:moveTo>
                  <a:pt x="84962" y="0"/>
                </a:moveTo>
                <a:lnTo>
                  <a:pt x="0" y="7112"/>
                </a:lnTo>
                <a:lnTo>
                  <a:pt x="56641" y="70738"/>
                </a:lnTo>
                <a:lnTo>
                  <a:pt x="68431" y="41291"/>
                </a:lnTo>
                <a:lnTo>
                  <a:pt x="56641" y="36575"/>
                </a:lnTo>
                <a:lnTo>
                  <a:pt x="61340" y="24764"/>
                </a:lnTo>
                <a:lnTo>
                  <a:pt x="75048" y="24764"/>
                </a:lnTo>
                <a:lnTo>
                  <a:pt x="84962" y="0"/>
                </a:lnTo>
                <a:close/>
              </a:path>
              <a:path w="4574540" h="1842135">
                <a:moveTo>
                  <a:pt x="61340" y="24764"/>
                </a:moveTo>
                <a:lnTo>
                  <a:pt x="56641" y="36575"/>
                </a:lnTo>
                <a:lnTo>
                  <a:pt x="68431" y="41291"/>
                </a:lnTo>
                <a:lnTo>
                  <a:pt x="73155" y="29491"/>
                </a:lnTo>
                <a:lnTo>
                  <a:pt x="61340" y="24764"/>
                </a:lnTo>
                <a:close/>
              </a:path>
              <a:path w="4574540" h="1842135">
                <a:moveTo>
                  <a:pt x="75048" y="24764"/>
                </a:moveTo>
                <a:lnTo>
                  <a:pt x="61340" y="24764"/>
                </a:lnTo>
                <a:lnTo>
                  <a:pt x="73155" y="29491"/>
                </a:lnTo>
                <a:lnTo>
                  <a:pt x="75048" y="24764"/>
                </a:lnTo>
                <a:close/>
              </a:path>
            </a:pathLst>
          </a:custGeom>
          <a:solidFill>
            <a:srgbClr val="EF7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7800" y="3029457"/>
            <a:ext cx="4742180" cy="1208405"/>
          </a:xfrm>
          <a:custGeom>
            <a:avLst/>
            <a:gdLst/>
            <a:ahLst/>
            <a:cxnLst/>
            <a:rect l="l" t="t" r="r" b="b"/>
            <a:pathLst>
              <a:path w="4742180" h="1208404">
                <a:moveTo>
                  <a:pt x="75436" y="30888"/>
                </a:moveTo>
                <a:lnTo>
                  <a:pt x="72348" y="43197"/>
                </a:lnTo>
                <a:lnTo>
                  <a:pt x="4738878" y="1208404"/>
                </a:lnTo>
                <a:lnTo>
                  <a:pt x="4742053" y="1195958"/>
                </a:lnTo>
                <a:lnTo>
                  <a:pt x="75436" y="30888"/>
                </a:lnTo>
                <a:close/>
              </a:path>
              <a:path w="4742180" h="1208404">
                <a:moveTo>
                  <a:pt x="83184" y="0"/>
                </a:moveTo>
                <a:lnTo>
                  <a:pt x="0" y="18541"/>
                </a:lnTo>
                <a:lnTo>
                  <a:pt x="64643" y="73913"/>
                </a:lnTo>
                <a:lnTo>
                  <a:pt x="72348" y="43197"/>
                </a:lnTo>
                <a:lnTo>
                  <a:pt x="60071" y="40131"/>
                </a:lnTo>
                <a:lnTo>
                  <a:pt x="63118" y="27812"/>
                </a:lnTo>
                <a:lnTo>
                  <a:pt x="76207" y="27812"/>
                </a:lnTo>
                <a:lnTo>
                  <a:pt x="83184" y="0"/>
                </a:lnTo>
                <a:close/>
              </a:path>
              <a:path w="4742180" h="1208404">
                <a:moveTo>
                  <a:pt x="63118" y="27812"/>
                </a:moveTo>
                <a:lnTo>
                  <a:pt x="60071" y="40131"/>
                </a:lnTo>
                <a:lnTo>
                  <a:pt x="72348" y="43197"/>
                </a:lnTo>
                <a:lnTo>
                  <a:pt x="75436" y="30888"/>
                </a:lnTo>
                <a:lnTo>
                  <a:pt x="63118" y="27812"/>
                </a:lnTo>
                <a:close/>
              </a:path>
              <a:path w="4742180" h="1208404">
                <a:moveTo>
                  <a:pt x="76207" y="27812"/>
                </a:moveTo>
                <a:lnTo>
                  <a:pt x="63118" y="27812"/>
                </a:lnTo>
                <a:lnTo>
                  <a:pt x="75436" y="30888"/>
                </a:lnTo>
                <a:lnTo>
                  <a:pt x="76207" y="27812"/>
                </a:lnTo>
                <a:close/>
              </a:path>
            </a:pathLst>
          </a:custGeom>
          <a:solidFill>
            <a:srgbClr val="EF7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3021964"/>
            <a:ext cx="3049270" cy="503555"/>
          </a:xfrm>
          <a:custGeom>
            <a:avLst/>
            <a:gdLst/>
            <a:ahLst/>
            <a:cxnLst/>
            <a:rect l="l" t="t" r="r" b="b"/>
            <a:pathLst>
              <a:path w="3049270" h="503554">
                <a:moveTo>
                  <a:pt x="76281" y="31399"/>
                </a:moveTo>
                <a:lnTo>
                  <a:pt x="74329" y="43984"/>
                </a:lnTo>
                <a:lnTo>
                  <a:pt x="3046984" y="503174"/>
                </a:lnTo>
                <a:lnTo>
                  <a:pt x="3049016" y="490600"/>
                </a:lnTo>
                <a:lnTo>
                  <a:pt x="76281" y="31399"/>
                </a:lnTo>
                <a:close/>
              </a:path>
              <a:path w="3049270" h="503554">
                <a:moveTo>
                  <a:pt x="81153" y="0"/>
                </a:moveTo>
                <a:lnTo>
                  <a:pt x="0" y="26035"/>
                </a:lnTo>
                <a:lnTo>
                  <a:pt x="69468" y="75311"/>
                </a:lnTo>
                <a:lnTo>
                  <a:pt x="74329" y="43984"/>
                </a:lnTo>
                <a:lnTo>
                  <a:pt x="61721" y="42037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3" y="0"/>
                </a:lnTo>
                <a:close/>
              </a:path>
              <a:path w="3049270" h="503554">
                <a:moveTo>
                  <a:pt x="63753" y="29463"/>
                </a:moveTo>
                <a:lnTo>
                  <a:pt x="61721" y="42037"/>
                </a:lnTo>
                <a:lnTo>
                  <a:pt x="74329" y="43984"/>
                </a:lnTo>
                <a:lnTo>
                  <a:pt x="76281" y="31399"/>
                </a:lnTo>
                <a:lnTo>
                  <a:pt x="63753" y="29463"/>
                </a:lnTo>
                <a:close/>
              </a:path>
              <a:path w="3049270" h="503554">
                <a:moveTo>
                  <a:pt x="76581" y="29463"/>
                </a:moveTo>
                <a:lnTo>
                  <a:pt x="63753" y="29463"/>
                </a:lnTo>
                <a:lnTo>
                  <a:pt x="76281" y="31399"/>
                </a:lnTo>
                <a:lnTo>
                  <a:pt x="76581" y="29463"/>
                </a:lnTo>
                <a:close/>
              </a:path>
            </a:pathLst>
          </a:custGeom>
          <a:solidFill>
            <a:srgbClr val="EF7B0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2630"/>
            <a:ext cx="674497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000" spc="-105" dirty="0"/>
              <a:t>Hierarchical </a:t>
            </a:r>
            <a:r>
              <a:rPr sz="4000" spc="-95" dirty="0"/>
              <a:t>Clustering</a:t>
            </a:r>
            <a:r>
              <a:rPr sz="4000" spc="-385" dirty="0"/>
              <a:t> </a:t>
            </a:r>
            <a:r>
              <a:rPr sz="4000" spc="-90" dirty="0"/>
              <a:t>-Decision  </a:t>
            </a:r>
            <a:r>
              <a:rPr sz="4000" spc="-125" dirty="0"/>
              <a:t>Trees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3799" y="1591309"/>
            <a:ext cx="26701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Decision </a:t>
            </a:r>
            <a:r>
              <a:rPr sz="2000" b="1" spc="-35" dirty="0">
                <a:latin typeface="Calibri"/>
                <a:cs typeface="Calibri"/>
              </a:rPr>
              <a:t>Tree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Vocabulary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799" y="2009902"/>
            <a:ext cx="4134485" cy="216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F7E0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Drawn </a:t>
            </a:r>
            <a:r>
              <a:rPr sz="1800" spc="-10" dirty="0">
                <a:latin typeface="Calibri"/>
                <a:cs typeface="Calibri"/>
              </a:rPr>
              <a:t>top-to-bottom </a:t>
            </a:r>
            <a:r>
              <a:rPr sz="1800" spc="-5" dirty="0">
                <a:latin typeface="Calibri"/>
                <a:cs typeface="Calibri"/>
              </a:rPr>
              <a:t>or left-to-right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Clr>
                <a:srgbClr val="EF7E0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5" dirty="0">
                <a:latin typeface="Calibri"/>
                <a:cs typeface="Calibri"/>
              </a:rPr>
              <a:t>Top </a:t>
            </a:r>
            <a:r>
              <a:rPr sz="1800" spc="-5" dirty="0">
                <a:latin typeface="Calibri"/>
                <a:cs typeface="Calibri"/>
              </a:rPr>
              <a:t>(or left-most) node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spc="-10" dirty="0">
                <a:solidFill>
                  <a:srgbClr val="6B9F24"/>
                </a:solidFill>
                <a:latin typeface="Calibri"/>
                <a:cs typeface="Calibri"/>
              </a:rPr>
              <a:t>Root</a:t>
            </a:r>
            <a:r>
              <a:rPr sz="1800" b="1" spc="20" dirty="0">
                <a:solidFill>
                  <a:srgbClr val="6B9F2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B9F24"/>
                </a:solidFill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Clr>
                <a:srgbClr val="EF7E0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Descendent node(s)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spc="-5" dirty="0">
                <a:solidFill>
                  <a:srgbClr val="6B9F24"/>
                </a:solidFill>
                <a:latin typeface="Calibri"/>
                <a:cs typeface="Calibri"/>
              </a:rPr>
              <a:t>Child</a:t>
            </a:r>
            <a:r>
              <a:rPr sz="1800" b="1" spc="-35" dirty="0">
                <a:solidFill>
                  <a:srgbClr val="6B9F2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B9F24"/>
                </a:solidFill>
                <a:latin typeface="Calibri"/>
                <a:cs typeface="Calibri"/>
              </a:rPr>
              <a:t>Node(s)</a:t>
            </a:r>
            <a:endParaRPr sz="1800">
              <a:latin typeface="Calibri"/>
              <a:cs typeface="Calibri"/>
            </a:endParaRPr>
          </a:p>
          <a:p>
            <a:pPr marL="241300" marR="403225" indent="-228600">
              <a:lnSpc>
                <a:spcPct val="120000"/>
              </a:lnSpc>
              <a:spcBef>
                <a:spcPts val="430"/>
              </a:spcBef>
              <a:buClr>
                <a:srgbClr val="EF7E0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Bottom </a:t>
            </a:r>
            <a:r>
              <a:rPr sz="1800" spc="-5" dirty="0">
                <a:latin typeface="Calibri"/>
                <a:cs typeface="Calibri"/>
              </a:rPr>
              <a:t>(or right-most) node(s)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spc="-10" dirty="0">
                <a:solidFill>
                  <a:srgbClr val="6B9F24"/>
                </a:solidFill>
                <a:latin typeface="Calibri"/>
                <a:cs typeface="Calibri"/>
              </a:rPr>
              <a:t>Leaf  </a:t>
            </a:r>
            <a:r>
              <a:rPr sz="1800" b="1" dirty="0">
                <a:solidFill>
                  <a:srgbClr val="6B9F24"/>
                </a:solidFill>
                <a:latin typeface="Calibri"/>
                <a:cs typeface="Calibri"/>
              </a:rPr>
              <a:t>Node(s)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Clr>
                <a:srgbClr val="EF7E0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Unique </a:t>
            </a:r>
            <a:r>
              <a:rPr sz="1800" spc="-5" dirty="0">
                <a:latin typeface="Calibri"/>
                <a:cs typeface="Calibri"/>
              </a:rPr>
              <a:t>path </a:t>
            </a:r>
            <a:r>
              <a:rPr sz="1800" spc="-10" dirty="0">
                <a:latin typeface="Calibri"/>
                <a:cs typeface="Calibri"/>
              </a:rPr>
              <a:t>from root to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leaf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dirty="0">
                <a:solidFill>
                  <a:srgbClr val="6B9F24"/>
                </a:solidFill>
                <a:latin typeface="Calibri"/>
                <a:cs typeface="Calibri"/>
              </a:rPr>
              <a:t>Rule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8926" y="5695797"/>
            <a:ext cx="2571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8605" y="3617214"/>
            <a:ext cx="184785" cy="457200"/>
          </a:xfrm>
          <a:custGeom>
            <a:avLst/>
            <a:gdLst/>
            <a:ahLst/>
            <a:cxnLst/>
            <a:rect l="l" t="t" r="r" b="b"/>
            <a:pathLst>
              <a:path w="184785" h="457200">
                <a:moveTo>
                  <a:pt x="184404" y="457073"/>
                </a:moveTo>
                <a:lnTo>
                  <a:pt x="0" y="457073"/>
                </a:ln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8605" y="2931414"/>
            <a:ext cx="673735" cy="228600"/>
          </a:xfrm>
          <a:custGeom>
            <a:avLst/>
            <a:gdLst/>
            <a:ahLst/>
            <a:cxnLst/>
            <a:rect l="l" t="t" r="r" b="b"/>
            <a:pathLst>
              <a:path w="673735" h="228600">
                <a:moveTo>
                  <a:pt x="0" y="228600"/>
                </a:moveTo>
                <a:lnTo>
                  <a:pt x="0" y="114300"/>
                </a:lnTo>
                <a:lnTo>
                  <a:pt x="673227" y="114300"/>
                </a:lnTo>
                <a:lnTo>
                  <a:pt x="67322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3502" y="2931414"/>
            <a:ext cx="1270" cy="228600"/>
          </a:xfrm>
          <a:custGeom>
            <a:avLst/>
            <a:gdLst/>
            <a:ahLst/>
            <a:cxnLst/>
            <a:rect l="l" t="t" r="r" b="b"/>
            <a:pathLst>
              <a:path w="1270" h="228600">
                <a:moveTo>
                  <a:pt x="571" y="0"/>
                </a:moveTo>
                <a:lnTo>
                  <a:pt x="571" y="228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6217" y="2295905"/>
            <a:ext cx="1530350" cy="228600"/>
          </a:xfrm>
          <a:custGeom>
            <a:avLst/>
            <a:gdLst/>
            <a:ahLst/>
            <a:cxnLst/>
            <a:rect l="l" t="t" r="r" b="b"/>
            <a:pathLst>
              <a:path w="1530350" h="228600">
                <a:moveTo>
                  <a:pt x="1529841" y="228600"/>
                </a:moveTo>
                <a:lnTo>
                  <a:pt x="1529841" y="114300"/>
                </a:lnTo>
                <a:lnTo>
                  <a:pt x="0" y="114300"/>
                </a:ln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6217" y="2295905"/>
            <a:ext cx="368300" cy="228600"/>
          </a:xfrm>
          <a:custGeom>
            <a:avLst/>
            <a:gdLst/>
            <a:ahLst/>
            <a:cxnLst/>
            <a:rect l="l" t="t" r="r" b="b"/>
            <a:pathLst>
              <a:path w="368300" h="228600">
                <a:moveTo>
                  <a:pt x="367791" y="228600"/>
                </a:moveTo>
                <a:lnTo>
                  <a:pt x="367791" y="114300"/>
                </a:lnTo>
                <a:lnTo>
                  <a:pt x="0" y="114300"/>
                </a:ln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0690" y="2295905"/>
            <a:ext cx="794385" cy="228600"/>
          </a:xfrm>
          <a:custGeom>
            <a:avLst/>
            <a:gdLst/>
            <a:ahLst/>
            <a:cxnLst/>
            <a:rect l="l" t="t" r="r" b="b"/>
            <a:pathLst>
              <a:path w="794385" h="228600">
                <a:moveTo>
                  <a:pt x="0" y="228600"/>
                </a:moveTo>
                <a:lnTo>
                  <a:pt x="0" y="114300"/>
                </a:lnTo>
                <a:lnTo>
                  <a:pt x="794385" y="114300"/>
                </a:lnTo>
                <a:lnTo>
                  <a:pt x="79438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7108" y="1877567"/>
            <a:ext cx="995171" cy="42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00317" y="1972055"/>
            <a:ext cx="42925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23103" y="2514600"/>
            <a:ext cx="995172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91709" y="2608834"/>
            <a:ext cx="4603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85915" y="2514600"/>
            <a:ext cx="995171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53885" y="2608834"/>
            <a:ext cx="4603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47204" y="2514600"/>
            <a:ext cx="995172" cy="425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46923" y="2608834"/>
            <a:ext cx="39941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Leaf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21908" y="3150107"/>
            <a:ext cx="1123188" cy="475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85001" y="3269869"/>
            <a:ext cx="39941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Leaf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87011" y="3150107"/>
            <a:ext cx="1121664" cy="475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17465" y="3269869"/>
            <a:ext cx="4603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23103" y="3835908"/>
            <a:ext cx="1124712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87466" y="3955669"/>
            <a:ext cx="39941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Leaf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9499" y="4623054"/>
            <a:ext cx="7240270" cy="145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Decision </a:t>
            </a:r>
            <a:r>
              <a:rPr sz="2000" b="1" spc="-35" dirty="0">
                <a:latin typeface="Calibri"/>
                <a:cs typeface="Calibri"/>
              </a:rPr>
              <a:t>Tree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Binary </a:t>
            </a:r>
            <a:r>
              <a:rPr sz="1800" b="1" spc="-10" dirty="0">
                <a:latin typeface="Calibri"/>
                <a:cs typeface="Calibri"/>
              </a:rPr>
              <a:t>trees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spc="-10" dirty="0">
                <a:latin typeface="Calibri"/>
                <a:cs typeface="Calibri"/>
              </a:rPr>
              <a:t>two </a:t>
            </a:r>
            <a:r>
              <a:rPr sz="1800" spc="-5" dirty="0">
                <a:latin typeface="Calibri"/>
                <a:cs typeface="Calibri"/>
              </a:rPr>
              <a:t>choices in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split. Can be non-uniform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(uneven)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depth</a:t>
            </a:r>
            <a:endParaRPr sz="1800">
              <a:latin typeface="Calibri"/>
              <a:cs typeface="Calibri"/>
            </a:endParaRPr>
          </a:p>
          <a:p>
            <a:pPr marL="299085" marR="15557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/>
                <a:cs typeface="Calibri"/>
              </a:rPr>
              <a:t>N-way </a:t>
            </a:r>
            <a:r>
              <a:rPr sz="1800" b="1" spc="-10" dirty="0">
                <a:latin typeface="Calibri"/>
                <a:cs typeface="Calibri"/>
              </a:rPr>
              <a:t>trees </a:t>
            </a:r>
            <a:r>
              <a:rPr sz="1800" spc="-5" dirty="0">
                <a:latin typeface="Calibri"/>
                <a:cs typeface="Calibri"/>
              </a:rPr>
              <a:t>or ternary trees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10" dirty="0">
                <a:latin typeface="Calibri"/>
                <a:cs typeface="Calibri"/>
              </a:rPr>
              <a:t>three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choices in </a:t>
            </a:r>
            <a:r>
              <a:rPr sz="1800" spc="-10" dirty="0">
                <a:latin typeface="Calibri"/>
                <a:cs typeface="Calibri"/>
              </a:rPr>
              <a:t>at least </a:t>
            </a:r>
            <a:r>
              <a:rPr sz="1800" spc="-5" dirty="0">
                <a:latin typeface="Calibri"/>
                <a:cs typeface="Calibri"/>
              </a:rPr>
              <a:t>one of its  splits </a:t>
            </a:r>
            <a:r>
              <a:rPr sz="1800" spc="-30" dirty="0">
                <a:latin typeface="Calibri"/>
                <a:cs typeface="Calibri"/>
              </a:rPr>
              <a:t>(3-way, </a:t>
            </a:r>
            <a:r>
              <a:rPr sz="1800" spc="-35" dirty="0">
                <a:latin typeface="Calibri"/>
                <a:cs typeface="Calibri"/>
              </a:rPr>
              <a:t>4-way,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Decision</a:t>
            </a:r>
            <a:r>
              <a:rPr sz="3600" spc="-290" dirty="0"/>
              <a:t> </a:t>
            </a:r>
            <a:r>
              <a:rPr sz="3600" spc="-110" dirty="0"/>
              <a:t>Tree-Example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926" y="5695797"/>
            <a:ext cx="2571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3923" y="1306120"/>
          <a:ext cx="3114886" cy="236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451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Maths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1495"/>
                        </a:lnSpc>
                      </a:pPr>
                      <a:r>
                        <a:rPr sz="12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Gk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Apt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1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96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8122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55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8122">
                      <a:solidFill>
                        <a:srgbClr val="A7BEDE"/>
                      </a:solidFill>
                      <a:prstDash val="solid"/>
                    </a:lnT>
                    <a:lnB w="28122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8122">
                      <a:solidFill>
                        <a:srgbClr val="A7BEDE"/>
                      </a:solidFill>
                      <a:prstDash val="solid"/>
                    </a:lnT>
                    <a:lnB w="18850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631819" y="1602378"/>
            <a:ext cx="146618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7745" y="1602378"/>
            <a:ext cx="146313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3609" y="1602378"/>
            <a:ext cx="146313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9108" y="1602378"/>
            <a:ext cx="146618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1819" y="1831484"/>
            <a:ext cx="146618" cy="146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17745" y="1831484"/>
            <a:ext cx="146313" cy="146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03609" y="1831484"/>
            <a:ext cx="146313" cy="146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9108" y="1831484"/>
            <a:ext cx="146618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1819" y="2060225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7745" y="2060225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3609" y="2060225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9108" y="2060225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1819" y="2289209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7745" y="2289209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3609" y="2289209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89108" y="2289209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1819" y="2518279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7745" y="2518279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3609" y="2518279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9108" y="2518279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1819" y="2747324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7745" y="2747324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03609" y="2747324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89108" y="2747324"/>
            <a:ext cx="146618" cy="14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1819" y="2976369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17745" y="2976369"/>
            <a:ext cx="146313" cy="14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3609" y="2976369"/>
            <a:ext cx="146313" cy="14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9108" y="2976369"/>
            <a:ext cx="146618" cy="14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31819" y="3205414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7745" y="3205414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03609" y="3205414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9108" y="3205414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1819" y="3434460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7745" y="3434460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03609" y="3434460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89108" y="3434460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890515" y="1327455"/>
          <a:ext cx="3066203" cy="228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939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Maths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46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67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33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72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98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100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14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24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34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32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75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66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680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69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44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59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55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680">
                      <a:solidFill>
                        <a:srgbClr val="A7BEDE"/>
                      </a:solidFill>
                      <a:prstDash val="solid"/>
                    </a:lnT>
                    <a:lnB w="27680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680">
                      <a:solidFill>
                        <a:srgbClr val="A7BEDE"/>
                      </a:solidFill>
                      <a:prstDash val="solid"/>
                    </a:lnT>
                    <a:lnB w="18554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24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26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15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22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3842765" y="2381250"/>
            <a:ext cx="762000" cy="515620"/>
          </a:xfrm>
          <a:custGeom>
            <a:avLst/>
            <a:gdLst/>
            <a:ahLst/>
            <a:cxnLst/>
            <a:rect l="l" t="t" r="r" b="b"/>
            <a:pathLst>
              <a:path w="762000" h="515619">
                <a:moveTo>
                  <a:pt x="504444" y="0"/>
                </a:moveTo>
                <a:lnTo>
                  <a:pt x="504444" y="128777"/>
                </a:lnTo>
                <a:lnTo>
                  <a:pt x="0" y="128777"/>
                </a:lnTo>
                <a:lnTo>
                  <a:pt x="0" y="386334"/>
                </a:lnTo>
                <a:lnTo>
                  <a:pt x="504444" y="386334"/>
                </a:lnTo>
                <a:lnTo>
                  <a:pt x="504444" y="515112"/>
                </a:lnTo>
                <a:lnTo>
                  <a:pt x="762000" y="257555"/>
                </a:lnTo>
                <a:lnTo>
                  <a:pt x="50444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42765" y="2381250"/>
            <a:ext cx="762000" cy="515620"/>
          </a:xfrm>
          <a:custGeom>
            <a:avLst/>
            <a:gdLst/>
            <a:ahLst/>
            <a:cxnLst/>
            <a:rect l="l" t="t" r="r" b="b"/>
            <a:pathLst>
              <a:path w="762000" h="515619">
                <a:moveTo>
                  <a:pt x="0" y="128777"/>
                </a:moveTo>
                <a:lnTo>
                  <a:pt x="504444" y="128777"/>
                </a:lnTo>
                <a:lnTo>
                  <a:pt x="504444" y="0"/>
                </a:lnTo>
                <a:lnTo>
                  <a:pt x="762000" y="257555"/>
                </a:lnTo>
                <a:lnTo>
                  <a:pt x="504444" y="515112"/>
                </a:lnTo>
                <a:lnTo>
                  <a:pt x="504444" y="386334"/>
                </a:lnTo>
                <a:lnTo>
                  <a:pt x="0" y="386334"/>
                </a:lnTo>
                <a:lnTo>
                  <a:pt x="0" y="128777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81420" y="4192077"/>
            <a:ext cx="177787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91907" y="4192077"/>
            <a:ext cx="177418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02319" y="4192077"/>
            <a:ext cx="177418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12289" y="4192077"/>
            <a:ext cx="177787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81420" y="4469812"/>
            <a:ext cx="177787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1907" y="4469812"/>
            <a:ext cx="177418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02319" y="4469812"/>
            <a:ext cx="177418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12289" y="4469812"/>
            <a:ext cx="177787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81420" y="4747104"/>
            <a:ext cx="177787" cy="177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91907" y="4747104"/>
            <a:ext cx="177418" cy="177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02319" y="4747104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12289" y="4747104"/>
            <a:ext cx="177787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81420" y="5024692"/>
            <a:ext cx="177787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91907" y="5024692"/>
            <a:ext cx="177418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02319" y="5024692"/>
            <a:ext cx="177418" cy="177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12289" y="5024692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81420" y="5302382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91907" y="5302382"/>
            <a:ext cx="177418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02319" y="5302382"/>
            <a:ext cx="177418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12289" y="5302382"/>
            <a:ext cx="177787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81420" y="5580043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91907" y="5580043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02319" y="5580043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12289" y="5580043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81420" y="5857705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91907" y="5857705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02319" y="5857705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12289" y="5857705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81420" y="6135366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991907" y="6135366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02319" y="6135366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12289" y="6135366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81420" y="6413027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91907" y="6413027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02319" y="6413027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12289" y="6413027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3162" y="4057650"/>
            <a:ext cx="4114800" cy="940435"/>
          </a:xfrm>
          <a:custGeom>
            <a:avLst/>
            <a:gdLst/>
            <a:ahLst/>
            <a:cxnLst/>
            <a:rect l="l" t="t" r="r" b="b"/>
            <a:pathLst>
              <a:path w="4114800" h="940435">
                <a:moveTo>
                  <a:pt x="3958082" y="0"/>
                </a:moveTo>
                <a:lnTo>
                  <a:pt x="156717" y="0"/>
                </a:lnTo>
                <a:lnTo>
                  <a:pt x="107183" y="7983"/>
                </a:lnTo>
                <a:lnTo>
                  <a:pt x="64163" y="30219"/>
                </a:lnTo>
                <a:lnTo>
                  <a:pt x="30238" y="64136"/>
                </a:lnTo>
                <a:lnTo>
                  <a:pt x="7989" y="107159"/>
                </a:lnTo>
                <a:lnTo>
                  <a:pt x="0" y="156718"/>
                </a:lnTo>
                <a:lnTo>
                  <a:pt x="0" y="783589"/>
                </a:lnTo>
                <a:lnTo>
                  <a:pt x="7989" y="833148"/>
                </a:lnTo>
                <a:lnTo>
                  <a:pt x="30238" y="876171"/>
                </a:lnTo>
                <a:lnTo>
                  <a:pt x="64163" y="910088"/>
                </a:lnTo>
                <a:lnTo>
                  <a:pt x="107183" y="932324"/>
                </a:lnTo>
                <a:lnTo>
                  <a:pt x="156717" y="940307"/>
                </a:lnTo>
                <a:lnTo>
                  <a:pt x="3958082" y="940307"/>
                </a:lnTo>
                <a:lnTo>
                  <a:pt x="4007640" y="932324"/>
                </a:lnTo>
                <a:lnTo>
                  <a:pt x="4050663" y="910088"/>
                </a:lnTo>
                <a:lnTo>
                  <a:pt x="4084580" y="876171"/>
                </a:lnTo>
                <a:lnTo>
                  <a:pt x="4106816" y="833148"/>
                </a:lnTo>
                <a:lnTo>
                  <a:pt x="4114800" y="783589"/>
                </a:lnTo>
                <a:lnTo>
                  <a:pt x="4114800" y="156718"/>
                </a:lnTo>
                <a:lnTo>
                  <a:pt x="4106816" y="107159"/>
                </a:lnTo>
                <a:lnTo>
                  <a:pt x="4084580" y="64136"/>
                </a:lnTo>
                <a:lnTo>
                  <a:pt x="4050663" y="30219"/>
                </a:lnTo>
                <a:lnTo>
                  <a:pt x="4007640" y="7983"/>
                </a:lnTo>
                <a:lnTo>
                  <a:pt x="3958082" y="0"/>
                </a:lnTo>
                <a:close/>
              </a:path>
            </a:pathLst>
          </a:custGeom>
          <a:solidFill>
            <a:srgbClr val="FF00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3162" y="4057650"/>
            <a:ext cx="4114800" cy="940435"/>
          </a:xfrm>
          <a:custGeom>
            <a:avLst/>
            <a:gdLst/>
            <a:ahLst/>
            <a:cxnLst/>
            <a:rect l="l" t="t" r="r" b="b"/>
            <a:pathLst>
              <a:path w="4114800" h="940435">
                <a:moveTo>
                  <a:pt x="0" y="156718"/>
                </a:moveTo>
                <a:lnTo>
                  <a:pt x="7989" y="107159"/>
                </a:lnTo>
                <a:lnTo>
                  <a:pt x="30238" y="64136"/>
                </a:lnTo>
                <a:lnTo>
                  <a:pt x="64163" y="30219"/>
                </a:lnTo>
                <a:lnTo>
                  <a:pt x="107183" y="7983"/>
                </a:lnTo>
                <a:lnTo>
                  <a:pt x="156717" y="0"/>
                </a:lnTo>
                <a:lnTo>
                  <a:pt x="3958082" y="0"/>
                </a:lnTo>
                <a:lnTo>
                  <a:pt x="4007640" y="7983"/>
                </a:lnTo>
                <a:lnTo>
                  <a:pt x="4050663" y="30219"/>
                </a:lnTo>
                <a:lnTo>
                  <a:pt x="4084580" y="64136"/>
                </a:lnTo>
                <a:lnTo>
                  <a:pt x="4106816" y="107159"/>
                </a:lnTo>
                <a:lnTo>
                  <a:pt x="4114800" y="156718"/>
                </a:lnTo>
                <a:lnTo>
                  <a:pt x="4114800" y="783589"/>
                </a:lnTo>
                <a:lnTo>
                  <a:pt x="4106816" y="833148"/>
                </a:lnTo>
                <a:lnTo>
                  <a:pt x="4084580" y="876171"/>
                </a:lnTo>
                <a:lnTo>
                  <a:pt x="4050663" y="910088"/>
                </a:lnTo>
                <a:lnTo>
                  <a:pt x="4007640" y="932324"/>
                </a:lnTo>
                <a:lnTo>
                  <a:pt x="3958082" y="940307"/>
                </a:lnTo>
                <a:lnTo>
                  <a:pt x="156717" y="940307"/>
                </a:lnTo>
                <a:lnTo>
                  <a:pt x="107183" y="932324"/>
                </a:lnTo>
                <a:lnTo>
                  <a:pt x="64163" y="910088"/>
                </a:lnTo>
                <a:lnTo>
                  <a:pt x="30238" y="876171"/>
                </a:lnTo>
                <a:lnTo>
                  <a:pt x="7989" y="833148"/>
                </a:lnTo>
                <a:lnTo>
                  <a:pt x="0" y="783589"/>
                </a:lnTo>
                <a:lnTo>
                  <a:pt x="0" y="156718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3162" y="4997958"/>
            <a:ext cx="4114800" cy="532130"/>
          </a:xfrm>
          <a:custGeom>
            <a:avLst/>
            <a:gdLst/>
            <a:ahLst/>
            <a:cxnLst/>
            <a:rect l="l" t="t" r="r" b="b"/>
            <a:pathLst>
              <a:path w="4114800" h="532129">
                <a:moveTo>
                  <a:pt x="4026154" y="0"/>
                </a:moveTo>
                <a:lnTo>
                  <a:pt x="88645" y="0"/>
                </a:lnTo>
                <a:lnTo>
                  <a:pt x="54140" y="6975"/>
                </a:lnTo>
                <a:lnTo>
                  <a:pt x="25963" y="25987"/>
                </a:lnTo>
                <a:lnTo>
                  <a:pt x="6966" y="54167"/>
                </a:lnTo>
                <a:lnTo>
                  <a:pt x="0" y="88646"/>
                </a:lnTo>
                <a:lnTo>
                  <a:pt x="0" y="443230"/>
                </a:lnTo>
                <a:lnTo>
                  <a:pt x="6966" y="477708"/>
                </a:lnTo>
                <a:lnTo>
                  <a:pt x="25963" y="505888"/>
                </a:lnTo>
                <a:lnTo>
                  <a:pt x="54140" y="524900"/>
                </a:lnTo>
                <a:lnTo>
                  <a:pt x="88645" y="531876"/>
                </a:lnTo>
                <a:lnTo>
                  <a:pt x="4026154" y="531876"/>
                </a:lnTo>
                <a:lnTo>
                  <a:pt x="4060632" y="524900"/>
                </a:lnTo>
                <a:lnTo>
                  <a:pt x="4088812" y="505888"/>
                </a:lnTo>
                <a:lnTo>
                  <a:pt x="4107824" y="477708"/>
                </a:lnTo>
                <a:lnTo>
                  <a:pt x="4114800" y="443230"/>
                </a:lnTo>
                <a:lnTo>
                  <a:pt x="4114800" y="88646"/>
                </a:lnTo>
                <a:lnTo>
                  <a:pt x="4107824" y="54167"/>
                </a:lnTo>
                <a:lnTo>
                  <a:pt x="4088812" y="25987"/>
                </a:lnTo>
                <a:lnTo>
                  <a:pt x="4060632" y="6975"/>
                </a:lnTo>
                <a:lnTo>
                  <a:pt x="4026154" y="0"/>
                </a:lnTo>
                <a:close/>
              </a:path>
            </a:pathLst>
          </a:custGeom>
          <a:solidFill>
            <a:srgbClr val="EF7E09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154903" y="3858799"/>
          <a:ext cx="4111311" cy="2765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622">
                <a:tc rowSpan="4">
                  <a:txBody>
                    <a:bodyPr/>
                    <a:lstStyle/>
                    <a:p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Maths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3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Gk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-3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34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32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66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25">
                <a:tc rowSpan="2">
                  <a:txBody>
                    <a:bodyPr/>
                    <a:lstStyle/>
                    <a:p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46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33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EF7E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69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59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55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EF7E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33">
                <a:tc rowSpan="4">
                  <a:txBody>
                    <a:bodyPr/>
                    <a:lstStyle/>
                    <a:p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6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555">
                      <a:solidFill>
                        <a:srgbClr val="A7BED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6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555">
                      <a:solidFill>
                        <a:srgbClr val="A7BEDE"/>
                      </a:solidFill>
                      <a:prstDash val="solid"/>
                    </a:lnT>
                    <a:lnB w="33555">
                      <a:solidFill>
                        <a:srgbClr val="A7BED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555">
                      <a:solidFill>
                        <a:srgbClr val="A7BEDE"/>
                      </a:solidFill>
                      <a:prstDash val="solid"/>
                    </a:lnT>
                    <a:lnB w="22493">
                      <a:solidFill>
                        <a:srgbClr val="A7BED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7" name="object 87"/>
          <p:cNvSpPr/>
          <p:nvPr/>
        </p:nvSpPr>
        <p:spPr>
          <a:xfrm>
            <a:off x="153162" y="5574029"/>
            <a:ext cx="4114800" cy="1099185"/>
          </a:xfrm>
          <a:custGeom>
            <a:avLst/>
            <a:gdLst/>
            <a:ahLst/>
            <a:cxnLst/>
            <a:rect l="l" t="t" r="r" b="b"/>
            <a:pathLst>
              <a:path w="4114800" h="1099184">
                <a:moveTo>
                  <a:pt x="3931666" y="0"/>
                </a:moveTo>
                <a:lnTo>
                  <a:pt x="183134" y="0"/>
                </a:lnTo>
                <a:lnTo>
                  <a:pt x="134449" y="6541"/>
                </a:lnTo>
                <a:lnTo>
                  <a:pt x="90702" y="25003"/>
                </a:lnTo>
                <a:lnTo>
                  <a:pt x="53638" y="53638"/>
                </a:lnTo>
                <a:lnTo>
                  <a:pt x="25003" y="90702"/>
                </a:lnTo>
                <a:lnTo>
                  <a:pt x="6541" y="134449"/>
                </a:lnTo>
                <a:lnTo>
                  <a:pt x="0" y="183134"/>
                </a:lnTo>
                <a:lnTo>
                  <a:pt x="0" y="915670"/>
                </a:lnTo>
                <a:lnTo>
                  <a:pt x="6541" y="964354"/>
                </a:lnTo>
                <a:lnTo>
                  <a:pt x="25003" y="1008101"/>
                </a:lnTo>
                <a:lnTo>
                  <a:pt x="53638" y="1045165"/>
                </a:lnTo>
                <a:lnTo>
                  <a:pt x="90702" y="1073800"/>
                </a:lnTo>
                <a:lnTo>
                  <a:pt x="134449" y="1092262"/>
                </a:lnTo>
                <a:lnTo>
                  <a:pt x="183134" y="1098804"/>
                </a:lnTo>
                <a:lnTo>
                  <a:pt x="3931666" y="1098804"/>
                </a:lnTo>
                <a:lnTo>
                  <a:pt x="3980332" y="1092262"/>
                </a:lnTo>
                <a:lnTo>
                  <a:pt x="4024074" y="1073800"/>
                </a:lnTo>
                <a:lnTo>
                  <a:pt x="4061142" y="1045165"/>
                </a:lnTo>
                <a:lnTo>
                  <a:pt x="4089785" y="1008101"/>
                </a:lnTo>
                <a:lnTo>
                  <a:pt x="4108254" y="964354"/>
                </a:lnTo>
                <a:lnTo>
                  <a:pt x="4114800" y="915670"/>
                </a:lnTo>
                <a:lnTo>
                  <a:pt x="4114800" y="183134"/>
                </a:lnTo>
                <a:lnTo>
                  <a:pt x="4108254" y="134449"/>
                </a:lnTo>
                <a:lnTo>
                  <a:pt x="4089785" y="90702"/>
                </a:lnTo>
                <a:lnTo>
                  <a:pt x="4061142" y="53638"/>
                </a:lnTo>
                <a:lnTo>
                  <a:pt x="4024074" y="25003"/>
                </a:lnTo>
                <a:lnTo>
                  <a:pt x="3980332" y="6541"/>
                </a:lnTo>
                <a:lnTo>
                  <a:pt x="3931666" y="0"/>
                </a:lnTo>
                <a:close/>
              </a:path>
            </a:pathLst>
          </a:custGeom>
          <a:solidFill>
            <a:srgbClr val="00AF5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3162" y="5574029"/>
            <a:ext cx="4114800" cy="1099185"/>
          </a:xfrm>
          <a:custGeom>
            <a:avLst/>
            <a:gdLst/>
            <a:ahLst/>
            <a:cxnLst/>
            <a:rect l="l" t="t" r="r" b="b"/>
            <a:pathLst>
              <a:path w="4114800" h="1099184">
                <a:moveTo>
                  <a:pt x="0" y="183134"/>
                </a:moveTo>
                <a:lnTo>
                  <a:pt x="6541" y="134449"/>
                </a:lnTo>
                <a:lnTo>
                  <a:pt x="25003" y="90702"/>
                </a:lnTo>
                <a:lnTo>
                  <a:pt x="53638" y="53638"/>
                </a:lnTo>
                <a:lnTo>
                  <a:pt x="90702" y="25003"/>
                </a:lnTo>
                <a:lnTo>
                  <a:pt x="134449" y="6541"/>
                </a:lnTo>
                <a:lnTo>
                  <a:pt x="183134" y="0"/>
                </a:lnTo>
                <a:lnTo>
                  <a:pt x="3931666" y="0"/>
                </a:lnTo>
                <a:lnTo>
                  <a:pt x="3980332" y="6541"/>
                </a:lnTo>
                <a:lnTo>
                  <a:pt x="4024074" y="25003"/>
                </a:lnTo>
                <a:lnTo>
                  <a:pt x="4061142" y="53638"/>
                </a:lnTo>
                <a:lnTo>
                  <a:pt x="4089785" y="90702"/>
                </a:lnTo>
                <a:lnTo>
                  <a:pt x="4108254" y="134449"/>
                </a:lnTo>
                <a:lnTo>
                  <a:pt x="4114800" y="183134"/>
                </a:lnTo>
                <a:lnTo>
                  <a:pt x="4114800" y="915670"/>
                </a:lnTo>
                <a:lnTo>
                  <a:pt x="4108254" y="964354"/>
                </a:lnTo>
                <a:lnTo>
                  <a:pt x="4089785" y="1008101"/>
                </a:lnTo>
                <a:lnTo>
                  <a:pt x="4061142" y="1045165"/>
                </a:lnTo>
                <a:lnTo>
                  <a:pt x="4024074" y="1073800"/>
                </a:lnTo>
                <a:lnTo>
                  <a:pt x="3980332" y="1092262"/>
                </a:lnTo>
                <a:lnTo>
                  <a:pt x="3931666" y="1098804"/>
                </a:lnTo>
                <a:lnTo>
                  <a:pt x="183134" y="1098804"/>
                </a:lnTo>
                <a:lnTo>
                  <a:pt x="134449" y="1092262"/>
                </a:lnTo>
                <a:lnTo>
                  <a:pt x="90702" y="1073800"/>
                </a:lnTo>
                <a:lnTo>
                  <a:pt x="53638" y="1045165"/>
                </a:lnTo>
                <a:lnTo>
                  <a:pt x="25003" y="1008101"/>
                </a:lnTo>
                <a:lnTo>
                  <a:pt x="6541" y="964354"/>
                </a:lnTo>
                <a:lnTo>
                  <a:pt x="0" y="915670"/>
                </a:lnTo>
                <a:lnTo>
                  <a:pt x="0" y="183134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56938" y="4748021"/>
            <a:ext cx="762000" cy="515620"/>
          </a:xfrm>
          <a:custGeom>
            <a:avLst/>
            <a:gdLst/>
            <a:ahLst/>
            <a:cxnLst/>
            <a:rect l="l" t="t" r="r" b="b"/>
            <a:pathLst>
              <a:path w="762000" h="515620">
                <a:moveTo>
                  <a:pt x="504444" y="0"/>
                </a:moveTo>
                <a:lnTo>
                  <a:pt x="504444" y="128777"/>
                </a:lnTo>
                <a:lnTo>
                  <a:pt x="0" y="128777"/>
                </a:lnTo>
                <a:lnTo>
                  <a:pt x="0" y="386333"/>
                </a:lnTo>
                <a:lnTo>
                  <a:pt x="504444" y="386333"/>
                </a:lnTo>
                <a:lnTo>
                  <a:pt x="504444" y="515111"/>
                </a:lnTo>
                <a:lnTo>
                  <a:pt x="762000" y="257555"/>
                </a:lnTo>
                <a:lnTo>
                  <a:pt x="50444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56938" y="4748021"/>
            <a:ext cx="762000" cy="515620"/>
          </a:xfrm>
          <a:custGeom>
            <a:avLst/>
            <a:gdLst/>
            <a:ahLst/>
            <a:cxnLst/>
            <a:rect l="l" t="t" r="r" b="b"/>
            <a:pathLst>
              <a:path w="762000" h="515620">
                <a:moveTo>
                  <a:pt x="0" y="128777"/>
                </a:moveTo>
                <a:lnTo>
                  <a:pt x="504444" y="128777"/>
                </a:lnTo>
                <a:lnTo>
                  <a:pt x="504444" y="0"/>
                </a:lnTo>
                <a:lnTo>
                  <a:pt x="762000" y="257555"/>
                </a:lnTo>
                <a:lnTo>
                  <a:pt x="504444" y="515111"/>
                </a:lnTo>
                <a:lnTo>
                  <a:pt x="504444" y="386333"/>
                </a:lnTo>
                <a:lnTo>
                  <a:pt x="0" y="386333"/>
                </a:lnTo>
                <a:lnTo>
                  <a:pt x="0" y="128777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47815" y="4021835"/>
            <a:ext cx="934212" cy="661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415532" y="4226305"/>
            <a:ext cx="35052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036564" y="4623815"/>
            <a:ext cx="569976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09844" y="4794503"/>
            <a:ext cx="935736" cy="659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5861684" y="4997450"/>
            <a:ext cx="3835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4,9,6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573011" y="4623815"/>
            <a:ext cx="569976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53783" y="4794503"/>
            <a:ext cx="995172" cy="6873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779132" y="4899914"/>
            <a:ext cx="69532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2,7,8,5,1,</a:t>
            </a:r>
            <a:endParaRPr sz="1400">
              <a:latin typeface="Calibri"/>
              <a:cs typeface="Calibri"/>
            </a:endParaRPr>
          </a:p>
          <a:p>
            <a:pPr marL="2540" algn="ctr">
              <a:lnSpc>
                <a:spcPts val="161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573011" y="5394959"/>
            <a:ext cx="569976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47815" y="5565647"/>
            <a:ext cx="934212" cy="6598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465823" y="5768847"/>
            <a:ext cx="249554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2,7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109459" y="5394959"/>
            <a:ext cx="569976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22235" y="5565647"/>
            <a:ext cx="934212" cy="6598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406131" y="5768847"/>
            <a:ext cx="517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8,5,1,3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75" dirty="0"/>
              <a:t>What</a:t>
            </a:r>
            <a:r>
              <a:rPr sz="4000" spc="-229" dirty="0"/>
              <a:t> </a:t>
            </a:r>
            <a:r>
              <a:rPr sz="4000" spc="-50" dirty="0"/>
              <a:t>is</a:t>
            </a:r>
            <a:r>
              <a:rPr sz="4000" spc="-225" dirty="0"/>
              <a:t> </a:t>
            </a:r>
            <a:r>
              <a:rPr sz="4000" spc="-70" dirty="0"/>
              <a:t>the</a:t>
            </a:r>
            <a:r>
              <a:rPr sz="4000" spc="-229" dirty="0"/>
              <a:t> </a:t>
            </a:r>
            <a:r>
              <a:rPr sz="4000" spc="-80" dirty="0"/>
              <a:t>need</a:t>
            </a:r>
            <a:r>
              <a:rPr sz="4000" spc="-204" dirty="0"/>
              <a:t> </a:t>
            </a:r>
            <a:r>
              <a:rPr sz="4000" spc="-50" dirty="0"/>
              <a:t>of</a:t>
            </a:r>
            <a:r>
              <a:rPr sz="4000" spc="-220" dirty="0"/>
              <a:t> </a:t>
            </a:r>
            <a:r>
              <a:rPr sz="4000" spc="-95" dirty="0"/>
              <a:t>segmentation?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0240" y="1628902"/>
            <a:ext cx="7285355" cy="291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Problem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41300" marR="410845" indent="-228600">
              <a:lnSpc>
                <a:spcPct val="100000"/>
              </a:lnSpc>
              <a:spcBef>
                <a:spcPts val="530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10,000 </a:t>
            </a:r>
            <a:r>
              <a:rPr sz="2200" spc="-15" dirty="0">
                <a:latin typeface="Calibri"/>
                <a:cs typeface="Calibri"/>
              </a:rPr>
              <a:t>Customers </a:t>
            </a:r>
            <a:r>
              <a:rPr sz="2200" spc="-5" dirty="0">
                <a:latin typeface="Calibri"/>
                <a:cs typeface="Calibri"/>
              </a:rPr>
              <a:t>-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know </a:t>
            </a:r>
            <a:r>
              <a:rPr sz="2200" spc="-5" dirty="0">
                <a:latin typeface="Calibri"/>
                <a:cs typeface="Calibri"/>
              </a:rPr>
              <a:t>their </a:t>
            </a:r>
            <a:r>
              <a:rPr sz="2200" spc="-10" dirty="0">
                <a:latin typeface="Calibri"/>
                <a:cs typeface="Calibri"/>
              </a:rPr>
              <a:t>age, </a:t>
            </a:r>
            <a:r>
              <a:rPr sz="2200" spc="-5" dirty="0">
                <a:latin typeface="Calibri"/>
                <a:cs typeface="Calibri"/>
              </a:rPr>
              <a:t>city </a:t>
            </a:r>
            <a:r>
              <a:rPr sz="2200" spc="-10" dirty="0">
                <a:latin typeface="Calibri"/>
                <a:cs typeface="Calibri"/>
              </a:rPr>
              <a:t>name, income,  employment </a:t>
            </a:r>
            <a:r>
              <a:rPr sz="2200" spc="-15" dirty="0">
                <a:latin typeface="Calibri"/>
                <a:cs typeface="Calibri"/>
              </a:rPr>
              <a:t>status,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60" dirty="0">
                <a:latin typeface="Calibri"/>
                <a:cs typeface="Calibri"/>
              </a:rPr>
              <a:t>You </a:t>
            </a:r>
            <a:r>
              <a:rPr sz="2200" spc="-20" dirty="0">
                <a:latin typeface="Calibri"/>
                <a:cs typeface="Calibri"/>
              </a:rPr>
              <a:t>have to </a:t>
            </a:r>
            <a:r>
              <a:rPr sz="2200" spc="-10" dirty="0">
                <a:latin typeface="Calibri"/>
                <a:cs typeface="Calibri"/>
              </a:rPr>
              <a:t>sell </a:t>
            </a:r>
            <a:r>
              <a:rPr sz="2200" spc="-5">
                <a:latin typeface="Calibri"/>
                <a:cs typeface="Calibri"/>
              </a:rPr>
              <a:t>100 </a:t>
            </a:r>
            <a:r>
              <a:rPr lang="en-US" sz="2200" spc="-5" dirty="0">
                <a:latin typeface="Calibri"/>
                <a:cs typeface="Calibri"/>
              </a:rPr>
              <a:t>I</a:t>
            </a:r>
            <a:r>
              <a:rPr sz="2200" spc="-10">
                <a:latin typeface="Calibri"/>
                <a:cs typeface="Calibri"/>
              </a:rPr>
              <a:t>phones(each </a:t>
            </a:r>
            <a:r>
              <a:rPr sz="2200" spc="-15" dirty="0">
                <a:latin typeface="Calibri"/>
                <a:cs typeface="Calibri"/>
              </a:rPr>
              <a:t>costs </a:t>
            </a:r>
            <a:r>
              <a:rPr sz="2200" spc="-5" dirty="0">
                <a:latin typeface="Calibri"/>
                <a:cs typeface="Calibri"/>
              </a:rPr>
              <a:t>$1000)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the people in this </a:t>
            </a:r>
            <a:r>
              <a:rPr sz="2200" spc="-10" dirty="0">
                <a:latin typeface="Calibri"/>
                <a:cs typeface="Calibri"/>
              </a:rPr>
              <a:t>group. </a:t>
            </a:r>
            <a:r>
              <a:rPr sz="2200" spc="-65" dirty="0">
                <a:latin typeface="Calibri"/>
                <a:cs typeface="Calibri"/>
              </a:rPr>
              <a:t>You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maximum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7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days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5" dirty="0">
                <a:latin typeface="Calibri"/>
                <a:cs typeface="Calibri"/>
              </a:rPr>
              <a:t>you start </a:t>
            </a:r>
            <a:r>
              <a:rPr sz="2200" spc="-5" dirty="0">
                <a:latin typeface="Calibri"/>
                <a:cs typeface="Calibri"/>
              </a:rPr>
              <a:t>giving </a:t>
            </a:r>
            <a:r>
              <a:rPr sz="2200" spc="-10" dirty="0">
                <a:latin typeface="Calibri"/>
                <a:cs typeface="Calibri"/>
              </a:rPr>
              <a:t>demos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each individual, 10,000 </a:t>
            </a:r>
            <a:r>
              <a:rPr sz="2200" spc="-10" dirty="0">
                <a:latin typeface="Calibri"/>
                <a:cs typeface="Calibri"/>
              </a:rPr>
              <a:t>demos </a:t>
            </a:r>
            <a:r>
              <a:rPr sz="2200" spc="-5" dirty="0">
                <a:latin typeface="Calibri"/>
                <a:cs typeface="Calibri"/>
              </a:rPr>
              <a:t>will  </a:t>
            </a:r>
            <a:r>
              <a:rPr sz="2200" spc="-30" dirty="0">
                <a:latin typeface="Calibri"/>
                <a:cs typeface="Calibri"/>
              </a:rPr>
              <a:t>take </a:t>
            </a:r>
            <a:r>
              <a:rPr sz="2200" spc="-10" dirty="0">
                <a:latin typeface="Calibri"/>
                <a:cs typeface="Calibri"/>
              </a:rPr>
              <a:t>more </a:t>
            </a:r>
            <a:r>
              <a:rPr sz="2200" spc="-5" dirty="0">
                <a:latin typeface="Calibri"/>
                <a:cs typeface="Calibri"/>
              </a:rPr>
              <a:t>than </a:t>
            </a:r>
            <a:r>
              <a:rPr sz="2200" spc="-10" dirty="0">
                <a:latin typeface="Calibri"/>
                <a:cs typeface="Calibri"/>
              </a:rPr>
              <a:t>one </a:t>
            </a:r>
            <a:r>
              <a:rPr sz="2200" spc="-50" dirty="0">
                <a:latin typeface="Calibri"/>
                <a:cs typeface="Calibri"/>
              </a:rPr>
              <a:t>year. </a:t>
            </a: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5" dirty="0">
                <a:latin typeface="Calibri"/>
                <a:cs typeface="Calibri"/>
              </a:rPr>
              <a:t>you </a:t>
            </a:r>
            <a:r>
              <a:rPr sz="2200" spc="-10" dirty="0">
                <a:latin typeface="Calibri"/>
                <a:cs typeface="Calibri"/>
              </a:rPr>
              <a:t>sell maximum number 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phones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giving minimum </a:t>
            </a:r>
            <a:r>
              <a:rPr sz="2200" spc="-1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demos?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6838" y="5695797"/>
            <a:ext cx="14160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75" dirty="0"/>
              <a:t>What</a:t>
            </a:r>
            <a:r>
              <a:rPr sz="4000" spc="-229" dirty="0"/>
              <a:t> </a:t>
            </a:r>
            <a:r>
              <a:rPr sz="4000" spc="-50" dirty="0"/>
              <a:t>is</a:t>
            </a:r>
            <a:r>
              <a:rPr sz="4000" spc="-225" dirty="0"/>
              <a:t> </a:t>
            </a:r>
            <a:r>
              <a:rPr sz="4000" spc="-70" dirty="0"/>
              <a:t>the</a:t>
            </a:r>
            <a:r>
              <a:rPr sz="4000" spc="-229" dirty="0"/>
              <a:t> </a:t>
            </a:r>
            <a:r>
              <a:rPr sz="4000" spc="-80" dirty="0"/>
              <a:t>need</a:t>
            </a:r>
            <a:r>
              <a:rPr sz="4000" spc="-204" dirty="0"/>
              <a:t> </a:t>
            </a:r>
            <a:r>
              <a:rPr sz="4000" spc="-50" dirty="0"/>
              <a:t>of</a:t>
            </a:r>
            <a:r>
              <a:rPr sz="4000" spc="-220" dirty="0"/>
              <a:t> </a:t>
            </a:r>
            <a:r>
              <a:rPr sz="4000" spc="-95" dirty="0"/>
              <a:t>segmentation?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838" y="5695797"/>
            <a:ext cx="14160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8311" y="2636520"/>
            <a:ext cx="1229867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8962" y="1611121"/>
            <a:ext cx="5828030" cy="16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Solution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0"/>
              </a:spcBef>
              <a:buClr>
                <a:srgbClr val="EF7E0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Divide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whole population </a:t>
            </a:r>
            <a:r>
              <a:rPr sz="1500" spc="-10" dirty="0">
                <a:latin typeface="Calibri"/>
                <a:cs typeface="Calibri"/>
              </a:rPr>
              <a:t>into two groups </a:t>
            </a:r>
            <a:r>
              <a:rPr sz="1500" spc="-5" dirty="0">
                <a:latin typeface="Calibri"/>
                <a:cs typeface="Calibri"/>
              </a:rPr>
              <a:t>employed </a:t>
            </a:r>
            <a:r>
              <a:rPr sz="1500" dirty="0">
                <a:latin typeface="Calibri"/>
                <a:cs typeface="Calibri"/>
              </a:rPr>
              <a:t>/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unemployed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0"/>
              </a:spcBef>
              <a:buClr>
                <a:srgbClr val="EF7E0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Further </a:t>
            </a:r>
            <a:r>
              <a:rPr sz="1500" dirty="0">
                <a:latin typeface="Calibri"/>
                <a:cs typeface="Calibri"/>
              </a:rPr>
              <a:t>divide the </a:t>
            </a:r>
            <a:r>
              <a:rPr sz="1500" spc="-5" dirty="0">
                <a:latin typeface="Calibri"/>
                <a:cs typeface="Calibri"/>
              </a:rPr>
              <a:t>employed population into two </a:t>
            </a:r>
            <a:r>
              <a:rPr sz="1500" spc="-10" dirty="0">
                <a:latin typeface="Calibri"/>
                <a:cs typeface="Calibri"/>
              </a:rPr>
              <a:t>groups </a:t>
            </a:r>
            <a:r>
              <a:rPr sz="1500" spc="-5" dirty="0">
                <a:latin typeface="Calibri"/>
                <a:cs typeface="Calibri"/>
              </a:rPr>
              <a:t>high/low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salary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0"/>
              </a:spcBef>
              <a:buClr>
                <a:srgbClr val="EF7E0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Further </a:t>
            </a:r>
            <a:r>
              <a:rPr sz="1500" dirty="0">
                <a:latin typeface="Calibri"/>
                <a:cs typeface="Calibri"/>
              </a:rPr>
              <a:t>divide </a:t>
            </a:r>
            <a:r>
              <a:rPr sz="1500" spc="-5" dirty="0">
                <a:latin typeface="Calibri"/>
                <a:cs typeface="Calibri"/>
              </a:rPr>
              <a:t>that group into </a:t>
            </a:r>
            <a:r>
              <a:rPr sz="1500" dirty="0">
                <a:latin typeface="Calibri"/>
                <a:cs typeface="Calibri"/>
              </a:rPr>
              <a:t>high </a:t>
            </a:r>
            <a:r>
              <a:rPr sz="1500" spc="-5" dirty="0">
                <a:latin typeface="Calibri"/>
                <a:cs typeface="Calibri"/>
              </a:rPr>
              <a:t>/low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designation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587375" algn="ctr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10000</a:t>
            </a:r>
            <a:endParaRPr sz="1400">
              <a:latin typeface="Calibri"/>
              <a:cs typeface="Calibri"/>
            </a:endParaRPr>
          </a:p>
          <a:p>
            <a:pPr marL="587375" algn="ctr">
              <a:lnSpc>
                <a:spcPts val="161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2864" y="3433571"/>
            <a:ext cx="760476" cy="306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7648" y="3681984"/>
            <a:ext cx="1290827" cy="854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43377" y="3906265"/>
            <a:ext cx="95186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>
              <a:lnSpc>
                <a:spcPts val="154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3000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29811" y="3433571"/>
            <a:ext cx="762000" cy="306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259" y="3681984"/>
            <a:ext cx="1229867" cy="854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04461" y="3789263"/>
            <a:ext cx="74358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135" marR="5080" indent="-179070">
              <a:lnSpc>
                <a:spcPct val="127099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7000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9811" y="4479035"/>
            <a:ext cx="762000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8311" y="4725923"/>
            <a:ext cx="1229867" cy="856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53765" y="4834727"/>
            <a:ext cx="78740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marR="5080" indent="-201295">
              <a:lnSpc>
                <a:spcPct val="127099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salary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5000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8284" y="4479035"/>
            <a:ext cx="760476" cy="3063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3732" y="4725923"/>
            <a:ext cx="1229867" cy="8564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86959" y="4834727"/>
            <a:ext cx="833119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220" marR="5080" indent="-224154">
              <a:lnSpc>
                <a:spcPct val="127099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Salary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58284" y="5524500"/>
            <a:ext cx="760476" cy="3063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85259" y="5739384"/>
            <a:ext cx="1228343" cy="954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32834" y="5840171"/>
            <a:ext cx="885190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Designation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45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1800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86755" y="5524500"/>
            <a:ext cx="760476" cy="3063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2203" y="5739384"/>
            <a:ext cx="1228344" cy="9540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89270" y="5840171"/>
            <a:ext cx="88455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Designation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200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95" dirty="0"/>
              <a:t>Segmentation </a:t>
            </a:r>
            <a:r>
              <a:rPr sz="4000" spc="-70" dirty="0"/>
              <a:t>and </a:t>
            </a:r>
            <a:r>
              <a:rPr sz="4000" spc="-95" dirty="0"/>
              <a:t>Cluster</a:t>
            </a:r>
            <a:r>
              <a:rPr sz="4000" spc="-520" dirty="0"/>
              <a:t> </a:t>
            </a:r>
            <a:r>
              <a:rPr sz="4000" spc="-105" dirty="0"/>
              <a:t>Analysis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838" y="5695797"/>
            <a:ext cx="14160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1000" y="4027932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5856732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1755" y="5856732"/>
            <a:ext cx="809625" cy="848994"/>
          </a:xfrm>
          <a:custGeom>
            <a:avLst/>
            <a:gdLst/>
            <a:ahLst/>
            <a:cxnLst/>
            <a:rect l="l" t="t" r="r" b="b"/>
            <a:pathLst>
              <a:path w="809625" h="848995">
                <a:moveTo>
                  <a:pt x="809244" y="0"/>
                </a:moveTo>
                <a:lnTo>
                  <a:pt x="0" y="8488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200" y="4561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4561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800" y="4561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7800" y="4561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1600" y="4332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0" y="4332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4789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0" y="4789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2600" y="4561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600" y="4561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0200" y="4408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200" y="4408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76800" y="4332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6800" y="4332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0200" y="4713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0200" y="4713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4713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6800" y="4713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76600" y="5170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6600" y="5170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5200" y="5247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05200" y="5247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05200" y="5475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5200" y="5475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33800" y="5247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33800" y="5247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0" y="5018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1400" y="5018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3800" y="5475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5475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76600" y="5399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577"/>
                </a:lnTo>
                <a:lnTo>
                  <a:pt x="0" y="107823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823"/>
                </a:lnTo>
                <a:lnTo>
                  <a:pt x="152400" y="44577"/>
                </a:lnTo>
                <a:lnTo>
                  <a:pt x="107823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6600" y="5399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57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577"/>
                </a:lnTo>
                <a:lnTo>
                  <a:pt x="152400" y="107823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823"/>
                </a:lnTo>
                <a:lnTo>
                  <a:pt x="0" y="4457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10200" y="5628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627"/>
                </a:lnTo>
                <a:lnTo>
                  <a:pt x="0" y="107772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772"/>
                </a:lnTo>
                <a:lnTo>
                  <a:pt x="152400" y="44627"/>
                </a:lnTo>
                <a:lnTo>
                  <a:pt x="10782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10200" y="5628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627"/>
                </a:lnTo>
                <a:lnTo>
                  <a:pt x="152400" y="107772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772"/>
                </a:lnTo>
                <a:lnTo>
                  <a:pt x="0" y="446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67400" y="5704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627"/>
                </a:lnTo>
                <a:lnTo>
                  <a:pt x="0" y="107772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772"/>
                </a:lnTo>
                <a:lnTo>
                  <a:pt x="152400" y="44627"/>
                </a:lnTo>
                <a:lnTo>
                  <a:pt x="10782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67400" y="5704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627"/>
                </a:lnTo>
                <a:lnTo>
                  <a:pt x="152400" y="107772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772"/>
                </a:lnTo>
                <a:lnTo>
                  <a:pt x="0" y="446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38800" y="5856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627"/>
                </a:lnTo>
                <a:lnTo>
                  <a:pt x="0" y="107772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772"/>
                </a:lnTo>
                <a:lnTo>
                  <a:pt x="152400" y="44627"/>
                </a:lnTo>
                <a:lnTo>
                  <a:pt x="10782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38800" y="5856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627"/>
                </a:lnTo>
                <a:lnTo>
                  <a:pt x="152400" y="107772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772"/>
                </a:lnTo>
                <a:lnTo>
                  <a:pt x="0" y="446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0200" y="6009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627"/>
                </a:lnTo>
                <a:lnTo>
                  <a:pt x="0" y="107772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772"/>
                </a:lnTo>
                <a:lnTo>
                  <a:pt x="152400" y="44627"/>
                </a:lnTo>
                <a:lnTo>
                  <a:pt x="10782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6009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627"/>
                </a:lnTo>
                <a:lnTo>
                  <a:pt x="152400" y="107772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772"/>
                </a:lnTo>
                <a:lnTo>
                  <a:pt x="0" y="446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15000" y="6009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627"/>
                </a:lnTo>
                <a:lnTo>
                  <a:pt x="0" y="107772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772"/>
                </a:lnTo>
                <a:lnTo>
                  <a:pt x="152400" y="44627"/>
                </a:lnTo>
                <a:lnTo>
                  <a:pt x="10782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5000" y="6009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627"/>
                </a:lnTo>
                <a:lnTo>
                  <a:pt x="152400" y="107772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772"/>
                </a:lnTo>
                <a:lnTo>
                  <a:pt x="0" y="446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10200" y="5780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627"/>
                </a:lnTo>
                <a:lnTo>
                  <a:pt x="0" y="107772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772"/>
                </a:lnTo>
                <a:lnTo>
                  <a:pt x="152400" y="44627"/>
                </a:lnTo>
                <a:lnTo>
                  <a:pt x="10782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0200" y="5780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07772"/>
                </a:moveTo>
                <a:lnTo>
                  <a:pt x="44576" y="152400"/>
                </a:lnTo>
                <a:lnTo>
                  <a:pt x="107823" y="152400"/>
                </a:lnTo>
                <a:lnTo>
                  <a:pt x="152400" y="107772"/>
                </a:lnTo>
                <a:lnTo>
                  <a:pt x="152400" y="44627"/>
                </a:lnTo>
                <a:lnTo>
                  <a:pt x="107823" y="0"/>
                </a:lnTo>
                <a:lnTo>
                  <a:pt x="44576" y="0"/>
                </a:lnTo>
                <a:lnTo>
                  <a:pt x="0" y="44627"/>
                </a:lnTo>
                <a:lnTo>
                  <a:pt x="0" y="1077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15000" y="5551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07823" y="0"/>
                </a:moveTo>
                <a:lnTo>
                  <a:pt x="44576" y="0"/>
                </a:lnTo>
                <a:lnTo>
                  <a:pt x="0" y="44627"/>
                </a:lnTo>
                <a:lnTo>
                  <a:pt x="0" y="107772"/>
                </a:lnTo>
                <a:lnTo>
                  <a:pt x="44576" y="152400"/>
                </a:lnTo>
                <a:lnTo>
                  <a:pt x="107823" y="152400"/>
                </a:lnTo>
                <a:lnTo>
                  <a:pt x="152400" y="107772"/>
                </a:lnTo>
                <a:lnTo>
                  <a:pt x="152400" y="44627"/>
                </a:lnTo>
                <a:lnTo>
                  <a:pt x="10782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15000" y="5551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576" y="0"/>
                </a:lnTo>
                <a:lnTo>
                  <a:pt x="107823" y="0"/>
                </a:lnTo>
                <a:lnTo>
                  <a:pt x="152400" y="44627"/>
                </a:lnTo>
                <a:lnTo>
                  <a:pt x="152400" y="107772"/>
                </a:lnTo>
                <a:lnTo>
                  <a:pt x="107823" y="152400"/>
                </a:lnTo>
                <a:lnTo>
                  <a:pt x="44576" y="152400"/>
                </a:lnTo>
                <a:lnTo>
                  <a:pt x="0" y="107772"/>
                </a:lnTo>
                <a:lnTo>
                  <a:pt x="0" y="446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9751" y="5007102"/>
            <a:ext cx="253365" cy="685800"/>
          </a:xfrm>
          <a:custGeom>
            <a:avLst/>
            <a:gdLst/>
            <a:ahLst/>
            <a:cxnLst/>
            <a:rect l="l" t="t" r="r" b="b"/>
            <a:pathLst>
              <a:path w="253364" h="685800">
                <a:moveTo>
                  <a:pt x="204057" y="616157"/>
                </a:moveTo>
                <a:lnTo>
                  <a:pt x="179450" y="624357"/>
                </a:lnTo>
                <a:lnTo>
                  <a:pt x="240919" y="685800"/>
                </a:lnTo>
                <a:lnTo>
                  <a:pt x="249131" y="628446"/>
                </a:lnTo>
                <a:lnTo>
                  <a:pt x="208152" y="628446"/>
                </a:lnTo>
                <a:lnTo>
                  <a:pt x="204057" y="616157"/>
                </a:lnTo>
                <a:close/>
              </a:path>
              <a:path w="253364" h="685800">
                <a:moveTo>
                  <a:pt x="228575" y="607988"/>
                </a:moveTo>
                <a:lnTo>
                  <a:pt x="204057" y="616157"/>
                </a:lnTo>
                <a:lnTo>
                  <a:pt x="208152" y="628446"/>
                </a:lnTo>
                <a:lnTo>
                  <a:pt x="232663" y="620255"/>
                </a:lnTo>
                <a:lnTo>
                  <a:pt x="228575" y="607988"/>
                </a:lnTo>
                <a:close/>
              </a:path>
              <a:path w="253364" h="685800">
                <a:moveTo>
                  <a:pt x="253237" y="599770"/>
                </a:moveTo>
                <a:lnTo>
                  <a:pt x="228575" y="607988"/>
                </a:lnTo>
                <a:lnTo>
                  <a:pt x="232663" y="620255"/>
                </a:lnTo>
                <a:lnTo>
                  <a:pt x="208152" y="628446"/>
                </a:lnTo>
                <a:lnTo>
                  <a:pt x="249131" y="628446"/>
                </a:lnTo>
                <a:lnTo>
                  <a:pt x="253237" y="599770"/>
                </a:lnTo>
                <a:close/>
              </a:path>
              <a:path w="253364" h="685800">
                <a:moveTo>
                  <a:pt x="49165" y="69647"/>
                </a:moveTo>
                <a:lnTo>
                  <a:pt x="24658" y="77787"/>
                </a:lnTo>
                <a:lnTo>
                  <a:pt x="204057" y="616157"/>
                </a:lnTo>
                <a:lnTo>
                  <a:pt x="228575" y="607988"/>
                </a:lnTo>
                <a:lnTo>
                  <a:pt x="49165" y="69647"/>
                </a:lnTo>
                <a:close/>
              </a:path>
              <a:path w="253364" h="685800">
                <a:moveTo>
                  <a:pt x="12319" y="0"/>
                </a:moveTo>
                <a:lnTo>
                  <a:pt x="0" y="85979"/>
                </a:lnTo>
                <a:lnTo>
                  <a:pt x="24658" y="77787"/>
                </a:lnTo>
                <a:lnTo>
                  <a:pt x="20574" y="65531"/>
                </a:lnTo>
                <a:lnTo>
                  <a:pt x="45085" y="57404"/>
                </a:lnTo>
                <a:lnTo>
                  <a:pt x="69723" y="57404"/>
                </a:lnTo>
                <a:lnTo>
                  <a:pt x="12319" y="0"/>
                </a:lnTo>
                <a:close/>
              </a:path>
              <a:path w="253364" h="685800">
                <a:moveTo>
                  <a:pt x="45085" y="57404"/>
                </a:moveTo>
                <a:lnTo>
                  <a:pt x="20574" y="65531"/>
                </a:lnTo>
                <a:lnTo>
                  <a:pt x="24658" y="77787"/>
                </a:lnTo>
                <a:lnTo>
                  <a:pt x="49165" y="69647"/>
                </a:lnTo>
                <a:lnTo>
                  <a:pt x="45085" y="57404"/>
                </a:lnTo>
                <a:close/>
              </a:path>
              <a:path w="253364" h="685800">
                <a:moveTo>
                  <a:pt x="69723" y="57404"/>
                </a:moveTo>
                <a:lnTo>
                  <a:pt x="45085" y="57404"/>
                </a:lnTo>
                <a:lnTo>
                  <a:pt x="49165" y="69647"/>
                </a:lnTo>
                <a:lnTo>
                  <a:pt x="73787" y="61468"/>
                </a:lnTo>
                <a:lnTo>
                  <a:pt x="69723" y="57404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24423" y="3734561"/>
            <a:ext cx="2729865" cy="1531620"/>
          </a:xfrm>
          <a:custGeom>
            <a:avLst/>
            <a:gdLst/>
            <a:ahLst/>
            <a:cxnLst/>
            <a:rect l="l" t="t" r="r" b="b"/>
            <a:pathLst>
              <a:path w="2729865" h="1531620">
                <a:moveTo>
                  <a:pt x="1589151" y="827532"/>
                </a:moveTo>
                <a:lnTo>
                  <a:pt x="1100327" y="827532"/>
                </a:lnTo>
                <a:lnTo>
                  <a:pt x="0" y="1531112"/>
                </a:lnTo>
                <a:lnTo>
                  <a:pt x="1589151" y="827532"/>
                </a:lnTo>
                <a:close/>
              </a:path>
              <a:path w="2729865" h="1531620">
                <a:moveTo>
                  <a:pt x="2729737" y="0"/>
                </a:moveTo>
                <a:lnTo>
                  <a:pt x="774446" y="0"/>
                </a:lnTo>
                <a:lnTo>
                  <a:pt x="774446" y="827532"/>
                </a:lnTo>
                <a:lnTo>
                  <a:pt x="2729737" y="827532"/>
                </a:lnTo>
                <a:lnTo>
                  <a:pt x="2729737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24423" y="3734561"/>
            <a:ext cx="2729865" cy="1531620"/>
          </a:xfrm>
          <a:custGeom>
            <a:avLst/>
            <a:gdLst/>
            <a:ahLst/>
            <a:cxnLst/>
            <a:rect l="l" t="t" r="r" b="b"/>
            <a:pathLst>
              <a:path w="2729865" h="1531620">
                <a:moveTo>
                  <a:pt x="774446" y="0"/>
                </a:moveTo>
                <a:lnTo>
                  <a:pt x="1100327" y="0"/>
                </a:lnTo>
                <a:lnTo>
                  <a:pt x="1589151" y="0"/>
                </a:lnTo>
                <a:lnTo>
                  <a:pt x="2729737" y="0"/>
                </a:lnTo>
                <a:lnTo>
                  <a:pt x="2729737" y="482726"/>
                </a:lnTo>
                <a:lnTo>
                  <a:pt x="2729737" y="689610"/>
                </a:lnTo>
                <a:lnTo>
                  <a:pt x="2729737" y="827532"/>
                </a:lnTo>
                <a:lnTo>
                  <a:pt x="1589151" y="827532"/>
                </a:lnTo>
                <a:lnTo>
                  <a:pt x="0" y="1531112"/>
                </a:lnTo>
                <a:lnTo>
                  <a:pt x="1100327" y="827532"/>
                </a:lnTo>
                <a:lnTo>
                  <a:pt x="774446" y="827532"/>
                </a:lnTo>
                <a:lnTo>
                  <a:pt x="774446" y="689610"/>
                </a:lnTo>
                <a:lnTo>
                  <a:pt x="774446" y="482726"/>
                </a:lnTo>
                <a:lnTo>
                  <a:pt x="774446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50240" y="1595373"/>
            <a:ext cx="7454900" cy="243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510"/>
              </a:lnSpc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Cluster </a:t>
            </a:r>
            <a:r>
              <a:rPr sz="2200" spc="-5" dirty="0">
                <a:latin typeface="Calibri"/>
                <a:cs typeface="Calibri"/>
              </a:rPr>
              <a:t>is a </a:t>
            </a:r>
            <a:r>
              <a:rPr sz="2200" spc="-15" dirty="0">
                <a:latin typeface="Calibri"/>
                <a:cs typeface="Calibri"/>
              </a:rPr>
              <a:t>group </a:t>
            </a:r>
            <a:r>
              <a:rPr sz="2200" spc="-5" dirty="0">
                <a:latin typeface="Calibri"/>
                <a:cs typeface="Calibri"/>
              </a:rPr>
              <a:t>of similar objects </a:t>
            </a:r>
            <a:r>
              <a:rPr sz="2200" spc="-10" dirty="0">
                <a:latin typeface="Calibri"/>
                <a:cs typeface="Calibri"/>
              </a:rPr>
              <a:t>(cases, points,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observations,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5" dirty="0">
                <a:latin typeface="Calibri"/>
                <a:cs typeface="Calibri"/>
              </a:rPr>
              <a:t>examples, </a:t>
            </a:r>
            <a:r>
              <a:rPr sz="2200" spc="-10" dirty="0">
                <a:latin typeface="Calibri"/>
                <a:cs typeface="Calibri"/>
              </a:rPr>
              <a:t>members, </a:t>
            </a:r>
            <a:r>
              <a:rPr sz="2200" spc="-15" dirty="0">
                <a:latin typeface="Calibri"/>
                <a:cs typeface="Calibri"/>
              </a:rPr>
              <a:t>customers, </a:t>
            </a:r>
            <a:r>
              <a:rPr sz="2200" spc="-10" dirty="0">
                <a:latin typeface="Calibri"/>
                <a:cs typeface="Calibri"/>
              </a:rPr>
              <a:t>patients, locations,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etc)</a:t>
            </a:r>
            <a:endParaRPr sz="2200">
              <a:latin typeface="Calibri"/>
              <a:cs typeface="Calibri"/>
            </a:endParaRPr>
          </a:p>
          <a:p>
            <a:pPr marL="241300" marR="869315" indent="-228600">
              <a:lnSpc>
                <a:spcPts val="2380"/>
              </a:lnSpc>
              <a:spcBef>
                <a:spcPts val="560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Finding the </a:t>
            </a:r>
            <a:r>
              <a:rPr sz="2200" spc="-15" dirty="0">
                <a:latin typeface="Calibri"/>
                <a:cs typeface="Calibri"/>
              </a:rPr>
              <a:t>groups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cases/observations/ objects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population such that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objects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04"/>
              </a:spcBef>
              <a:buClr>
                <a:srgbClr val="9F2936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>
                <a:latin typeface="Calibri"/>
                <a:cs typeface="Calibri"/>
              </a:rPr>
              <a:t>Homogeneous </a:t>
            </a:r>
            <a:r>
              <a:rPr sz="1900" spc="-5" dirty="0">
                <a:latin typeface="Calibri"/>
                <a:cs typeface="Calibri"/>
              </a:rPr>
              <a:t>within the </a:t>
            </a:r>
            <a:r>
              <a:rPr sz="1900" spc="-15" dirty="0">
                <a:latin typeface="Calibri"/>
                <a:cs typeface="Calibri"/>
              </a:rPr>
              <a:t>group </a:t>
            </a:r>
            <a:r>
              <a:rPr sz="1900" spc="-10" dirty="0">
                <a:latin typeface="Calibri"/>
                <a:cs typeface="Calibri"/>
              </a:rPr>
              <a:t>(high </a:t>
            </a:r>
            <a:r>
              <a:rPr sz="1900" u="heavy" spc="-10" dirty="0">
                <a:latin typeface="Calibri"/>
                <a:cs typeface="Calibri"/>
              </a:rPr>
              <a:t>intra-class</a:t>
            </a:r>
            <a:r>
              <a:rPr sz="1900" u="heavy" spc="19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similarity)</a:t>
            </a:r>
            <a:endParaRPr sz="19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225"/>
              </a:spcBef>
              <a:buClr>
                <a:srgbClr val="9F2936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>
                <a:latin typeface="Calibri"/>
                <a:cs typeface="Calibri"/>
              </a:rPr>
              <a:t>Heterogeneous between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groups(low </a:t>
            </a:r>
            <a:r>
              <a:rPr sz="1900" u="heavy" spc="-10" dirty="0">
                <a:latin typeface="Calibri"/>
                <a:cs typeface="Calibri"/>
              </a:rPr>
              <a:t>inter-class </a:t>
            </a:r>
            <a:r>
              <a:rPr sz="1900" spc="-5" dirty="0">
                <a:latin typeface="Calibri"/>
                <a:cs typeface="Calibri"/>
              </a:rPr>
              <a:t>similarity</a:t>
            </a:r>
            <a:r>
              <a:rPr sz="1900" spc="2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R="374015" algn="r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-c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u</a:t>
            </a:r>
            <a:r>
              <a:rPr sz="1600" spc="-15" dirty="0">
                <a:latin typeface="Tahoma"/>
                <a:cs typeface="Tahoma"/>
              </a:rPr>
              <a:t>st</a:t>
            </a:r>
            <a:r>
              <a:rPr sz="1600" spc="-1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76441" y="4023741"/>
            <a:ext cx="1200150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distances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  maximized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44773" y="4992623"/>
            <a:ext cx="437515" cy="135890"/>
          </a:xfrm>
          <a:custGeom>
            <a:avLst/>
            <a:gdLst/>
            <a:ahLst/>
            <a:cxnLst/>
            <a:rect l="l" t="t" r="r" b="b"/>
            <a:pathLst>
              <a:path w="437514" h="135889">
                <a:moveTo>
                  <a:pt x="68071" y="59562"/>
                </a:moveTo>
                <a:lnTo>
                  <a:pt x="0" y="113537"/>
                </a:lnTo>
                <a:lnTo>
                  <a:pt x="84074" y="135636"/>
                </a:lnTo>
                <a:lnTo>
                  <a:pt x="79292" y="112902"/>
                </a:lnTo>
                <a:lnTo>
                  <a:pt x="66039" y="112902"/>
                </a:lnTo>
                <a:lnTo>
                  <a:pt x="60706" y="87630"/>
                </a:lnTo>
                <a:lnTo>
                  <a:pt x="73417" y="84974"/>
                </a:lnTo>
                <a:lnTo>
                  <a:pt x="68071" y="59562"/>
                </a:lnTo>
                <a:close/>
              </a:path>
              <a:path w="437514" h="135889">
                <a:moveTo>
                  <a:pt x="73417" y="84974"/>
                </a:moveTo>
                <a:lnTo>
                  <a:pt x="60706" y="87630"/>
                </a:lnTo>
                <a:lnTo>
                  <a:pt x="66039" y="112902"/>
                </a:lnTo>
                <a:lnTo>
                  <a:pt x="78734" y="110251"/>
                </a:lnTo>
                <a:lnTo>
                  <a:pt x="73417" y="84974"/>
                </a:lnTo>
                <a:close/>
              </a:path>
              <a:path w="437514" h="135889">
                <a:moveTo>
                  <a:pt x="78734" y="110251"/>
                </a:moveTo>
                <a:lnTo>
                  <a:pt x="66039" y="112902"/>
                </a:lnTo>
                <a:lnTo>
                  <a:pt x="79292" y="112902"/>
                </a:lnTo>
                <a:lnTo>
                  <a:pt x="78734" y="110251"/>
                </a:lnTo>
                <a:close/>
              </a:path>
              <a:path w="437514" h="135889">
                <a:moveTo>
                  <a:pt x="358653" y="25384"/>
                </a:moveTo>
                <a:lnTo>
                  <a:pt x="73417" y="84974"/>
                </a:lnTo>
                <a:lnTo>
                  <a:pt x="78734" y="110251"/>
                </a:lnTo>
                <a:lnTo>
                  <a:pt x="363970" y="50661"/>
                </a:lnTo>
                <a:lnTo>
                  <a:pt x="358653" y="25384"/>
                </a:lnTo>
                <a:close/>
              </a:path>
              <a:path w="437514" h="135889">
                <a:moveTo>
                  <a:pt x="436587" y="22732"/>
                </a:moveTo>
                <a:lnTo>
                  <a:pt x="371348" y="22732"/>
                </a:lnTo>
                <a:lnTo>
                  <a:pt x="376681" y="48006"/>
                </a:lnTo>
                <a:lnTo>
                  <a:pt x="363970" y="50661"/>
                </a:lnTo>
                <a:lnTo>
                  <a:pt x="369315" y="76073"/>
                </a:lnTo>
                <a:lnTo>
                  <a:pt x="436587" y="22732"/>
                </a:lnTo>
                <a:close/>
              </a:path>
              <a:path w="437514" h="135889">
                <a:moveTo>
                  <a:pt x="371348" y="22732"/>
                </a:moveTo>
                <a:lnTo>
                  <a:pt x="358653" y="25384"/>
                </a:lnTo>
                <a:lnTo>
                  <a:pt x="363970" y="50661"/>
                </a:lnTo>
                <a:lnTo>
                  <a:pt x="376681" y="48006"/>
                </a:lnTo>
                <a:lnTo>
                  <a:pt x="371348" y="22732"/>
                </a:lnTo>
                <a:close/>
              </a:path>
              <a:path w="437514" h="135889">
                <a:moveTo>
                  <a:pt x="353313" y="0"/>
                </a:moveTo>
                <a:lnTo>
                  <a:pt x="358653" y="25384"/>
                </a:lnTo>
                <a:lnTo>
                  <a:pt x="371348" y="22732"/>
                </a:lnTo>
                <a:lnTo>
                  <a:pt x="436587" y="22732"/>
                </a:lnTo>
                <a:lnTo>
                  <a:pt x="437388" y="22098"/>
                </a:lnTo>
                <a:lnTo>
                  <a:pt x="353313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5561" y="4104894"/>
            <a:ext cx="3016885" cy="910590"/>
          </a:xfrm>
          <a:custGeom>
            <a:avLst/>
            <a:gdLst/>
            <a:ahLst/>
            <a:cxnLst/>
            <a:rect l="l" t="t" r="r" b="b"/>
            <a:pathLst>
              <a:path w="3016885" h="910589">
                <a:moveTo>
                  <a:pt x="2366010" y="637031"/>
                </a:moveTo>
                <a:lnTo>
                  <a:pt x="1656207" y="637031"/>
                </a:lnTo>
                <a:lnTo>
                  <a:pt x="3016630" y="910081"/>
                </a:lnTo>
                <a:lnTo>
                  <a:pt x="2366010" y="637031"/>
                </a:lnTo>
                <a:close/>
              </a:path>
              <a:path w="3016885" h="910589">
                <a:moveTo>
                  <a:pt x="2839212" y="0"/>
                </a:moveTo>
                <a:lnTo>
                  <a:pt x="0" y="0"/>
                </a:lnTo>
                <a:lnTo>
                  <a:pt x="0" y="637031"/>
                </a:lnTo>
                <a:lnTo>
                  <a:pt x="2839212" y="637031"/>
                </a:lnTo>
                <a:lnTo>
                  <a:pt x="283921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5561" y="4104894"/>
            <a:ext cx="3016885" cy="910590"/>
          </a:xfrm>
          <a:custGeom>
            <a:avLst/>
            <a:gdLst/>
            <a:ahLst/>
            <a:cxnLst/>
            <a:rect l="l" t="t" r="r" b="b"/>
            <a:pathLst>
              <a:path w="3016885" h="910589">
                <a:moveTo>
                  <a:pt x="0" y="0"/>
                </a:moveTo>
                <a:lnTo>
                  <a:pt x="1656207" y="0"/>
                </a:lnTo>
                <a:lnTo>
                  <a:pt x="2366010" y="0"/>
                </a:lnTo>
                <a:lnTo>
                  <a:pt x="2839212" y="0"/>
                </a:lnTo>
                <a:lnTo>
                  <a:pt x="2839212" y="371601"/>
                </a:lnTo>
                <a:lnTo>
                  <a:pt x="2839212" y="530859"/>
                </a:lnTo>
                <a:lnTo>
                  <a:pt x="2839212" y="637031"/>
                </a:lnTo>
                <a:lnTo>
                  <a:pt x="2366010" y="637031"/>
                </a:lnTo>
                <a:lnTo>
                  <a:pt x="3016630" y="910081"/>
                </a:lnTo>
                <a:lnTo>
                  <a:pt x="1656207" y="637031"/>
                </a:lnTo>
                <a:lnTo>
                  <a:pt x="0" y="637031"/>
                </a:lnTo>
                <a:lnTo>
                  <a:pt x="0" y="530859"/>
                </a:lnTo>
                <a:lnTo>
                  <a:pt x="0" y="371601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44169" y="4149979"/>
            <a:ext cx="2361565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0" marR="5080" indent="-71818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Intra-cluster </a:t>
            </a:r>
            <a:r>
              <a:rPr sz="1600" spc="-5" dirty="0">
                <a:latin typeface="Tahoma"/>
                <a:cs typeface="Tahoma"/>
              </a:rPr>
              <a:t>distances </a:t>
            </a:r>
            <a:r>
              <a:rPr sz="1600" spc="-10" dirty="0">
                <a:latin typeface="Tahoma"/>
                <a:cs typeface="Tahoma"/>
              </a:rPr>
              <a:t>are  minimized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896361" y="4648961"/>
            <a:ext cx="1295400" cy="1143000"/>
          </a:xfrm>
          <a:custGeom>
            <a:avLst/>
            <a:gdLst/>
            <a:ahLst/>
            <a:cxnLst/>
            <a:rect l="l" t="t" r="r" b="b"/>
            <a:pathLst>
              <a:path w="1295400" h="1143000">
                <a:moveTo>
                  <a:pt x="0" y="571500"/>
                </a:moveTo>
                <a:lnTo>
                  <a:pt x="1948" y="526842"/>
                </a:lnTo>
                <a:lnTo>
                  <a:pt x="7697" y="483123"/>
                </a:lnTo>
                <a:lnTo>
                  <a:pt x="17103" y="440471"/>
                </a:lnTo>
                <a:lnTo>
                  <a:pt x="30023" y="399012"/>
                </a:lnTo>
                <a:lnTo>
                  <a:pt x="46311" y="358874"/>
                </a:lnTo>
                <a:lnTo>
                  <a:pt x="65825" y="320184"/>
                </a:lnTo>
                <a:lnTo>
                  <a:pt x="88420" y="283068"/>
                </a:lnTo>
                <a:lnTo>
                  <a:pt x="113952" y="247655"/>
                </a:lnTo>
                <a:lnTo>
                  <a:pt x="142278" y="214070"/>
                </a:lnTo>
                <a:lnTo>
                  <a:pt x="173254" y="182442"/>
                </a:lnTo>
                <a:lnTo>
                  <a:pt x="206735" y="152897"/>
                </a:lnTo>
                <a:lnTo>
                  <a:pt x="242578" y="125563"/>
                </a:lnTo>
                <a:lnTo>
                  <a:pt x="280638" y="100566"/>
                </a:lnTo>
                <a:lnTo>
                  <a:pt x="320773" y="78034"/>
                </a:lnTo>
                <a:lnTo>
                  <a:pt x="362838" y="58094"/>
                </a:lnTo>
                <a:lnTo>
                  <a:pt x="406689" y="40872"/>
                </a:lnTo>
                <a:lnTo>
                  <a:pt x="452182" y="26497"/>
                </a:lnTo>
                <a:lnTo>
                  <a:pt x="499174" y="15095"/>
                </a:lnTo>
                <a:lnTo>
                  <a:pt x="547520" y="6793"/>
                </a:lnTo>
                <a:lnTo>
                  <a:pt x="597076" y="1719"/>
                </a:lnTo>
                <a:lnTo>
                  <a:pt x="647700" y="0"/>
                </a:lnTo>
                <a:lnTo>
                  <a:pt x="698323" y="1719"/>
                </a:lnTo>
                <a:lnTo>
                  <a:pt x="747879" y="6793"/>
                </a:lnTo>
                <a:lnTo>
                  <a:pt x="796225" y="15095"/>
                </a:lnTo>
                <a:lnTo>
                  <a:pt x="843217" y="26497"/>
                </a:lnTo>
                <a:lnTo>
                  <a:pt x="888710" y="40872"/>
                </a:lnTo>
                <a:lnTo>
                  <a:pt x="932561" y="58094"/>
                </a:lnTo>
                <a:lnTo>
                  <a:pt x="974626" y="78034"/>
                </a:lnTo>
                <a:lnTo>
                  <a:pt x="1014761" y="100566"/>
                </a:lnTo>
                <a:lnTo>
                  <a:pt x="1052821" y="125563"/>
                </a:lnTo>
                <a:lnTo>
                  <a:pt x="1088664" y="152897"/>
                </a:lnTo>
                <a:lnTo>
                  <a:pt x="1122145" y="182442"/>
                </a:lnTo>
                <a:lnTo>
                  <a:pt x="1153121" y="214070"/>
                </a:lnTo>
                <a:lnTo>
                  <a:pt x="1181447" y="247655"/>
                </a:lnTo>
                <a:lnTo>
                  <a:pt x="1206979" y="283068"/>
                </a:lnTo>
                <a:lnTo>
                  <a:pt x="1229574" y="320184"/>
                </a:lnTo>
                <a:lnTo>
                  <a:pt x="1249088" y="358874"/>
                </a:lnTo>
                <a:lnTo>
                  <a:pt x="1265376" y="399012"/>
                </a:lnTo>
                <a:lnTo>
                  <a:pt x="1278296" y="440471"/>
                </a:lnTo>
                <a:lnTo>
                  <a:pt x="1287702" y="483123"/>
                </a:lnTo>
                <a:lnTo>
                  <a:pt x="1293451" y="526842"/>
                </a:lnTo>
                <a:lnTo>
                  <a:pt x="1295400" y="571500"/>
                </a:lnTo>
                <a:lnTo>
                  <a:pt x="1293451" y="616157"/>
                </a:lnTo>
                <a:lnTo>
                  <a:pt x="1287702" y="659876"/>
                </a:lnTo>
                <a:lnTo>
                  <a:pt x="1278296" y="702528"/>
                </a:lnTo>
                <a:lnTo>
                  <a:pt x="1265376" y="743987"/>
                </a:lnTo>
                <a:lnTo>
                  <a:pt x="1249088" y="784125"/>
                </a:lnTo>
                <a:lnTo>
                  <a:pt x="1229574" y="822815"/>
                </a:lnTo>
                <a:lnTo>
                  <a:pt x="1206979" y="859931"/>
                </a:lnTo>
                <a:lnTo>
                  <a:pt x="1181447" y="895344"/>
                </a:lnTo>
                <a:lnTo>
                  <a:pt x="1153121" y="928929"/>
                </a:lnTo>
                <a:lnTo>
                  <a:pt x="1122145" y="960557"/>
                </a:lnTo>
                <a:lnTo>
                  <a:pt x="1088664" y="990102"/>
                </a:lnTo>
                <a:lnTo>
                  <a:pt x="1052821" y="1017436"/>
                </a:lnTo>
                <a:lnTo>
                  <a:pt x="1014761" y="1042433"/>
                </a:lnTo>
                <a:lnTo>
                  <a:pt x="974626" y="1064965"/>
                </a:lnTo>
                <a:lnTo>
                  <a:pt x="932561" y="1084905"/>
                </a:lnTo>
                <a:lnTo>
                  <a:pt x="888710" y="1102127"/>
                </a:lnTo>
                <a:lnTo>
                  <a:pt x="843217" y="1116502"/>
                </a:lnTo>
                <a:lnTo>
                  <a:pt x="796225" y="1127904"/>
                </a:lnTo>
                <a:lnTo>
                  <a:pt x="747879" y="1136206"/>
                </a:lnTo>
                <a:lnTo>
                  <a:pt x="698323" y="1141280"/>
                </a:lnTo>
                <a:lnTo>
                  <a:pt x="647700" y="1143000"/>
                </a:lnTo>
                <a:lnTo>
                  <a:pt x="597076" y="1141280"/>
                </a:lnTo>
                <a:lnTo>
                  <a:pt x="547520" y="1136206"/>
                </a:lnTo>
                <a:lnTo>
                  <a:pt x="499174" y="1127904"/>
                </a:lnTo>
                <a:lnTo>
                  <a:pt x="452182" y="1116502"/>
                </a:lnTo>
                <a:lnTo>
                  <a:pt x="406689" y="1102127"/>
                </a:lnTo>
                <a:lnTo>
                  <a:pt x="362838" y="1084905"/>
                </a:lnTo>
                <a:lnTo>
                  <a:pt x="320773" y="1064965"/>
                </a:lnTo>
                <a:lnTo>
                  <a:pt x="280638" y="1042433"/>
                </a:lnTo>
                <a:lnTo>
                  <a:pt x="242578" y="1017436"/>
                </a:lnTo>
                <a:lnTo>
                  <a:pt x="206735" y="990102"/>
                </a:lnTo>
                <a:lnTo>
                  <a:pt x="173254" y="960557"/>
                </a:lnTo>
                <a:lnTo>
                  <a:pt x="142278" y="928929"/>
                </a:lnTo>
                <a:lnTo>
                  <a:pt x="113952" y="895344"/>
                </a:lnTo>
                <a:lnTo>
                  <a:pt x="88420" y="859931"/>
                </a:lnTo>
                <a:lnTo>
                  <a:pt x="65825" y="822815"/>
                </a:lnTo>
                <a:lnTo>
                  <a:pt x="46311" y="784125"/>
                </a:lnTo>
                <a:lnTo>
                  <a:pt x="30023" y="743987"/>
                </a:lnTo>
                <a:lnTo>
                  <a:pt x="17103" y="702528"/>
                </a:lnTo>
                <a:lnTo>
                  <a:pt x="7697" y="659876"/>
                </a:lnTo>
                <a:lnTo>
                  <a:pt x="1948" y="616157"/>
                </a:lnTo>
                <a:lnTo>
                  <a:pt x="0" y="5715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48961" y="4039361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495300"/>
                </a:moveTo>
                <a:lnTo>
                  <a:pt x="2335" y="450215"/>
                </a:lnTo>
                <a:lnTo>
                  <a:pt x="9208" y="406266"/>
                </a:lnTo>
                <a:lnTo>
                  <a:pt x="20417" y="363625"/>
                </a:lnTo>
                <a:lnTo>
                  <a:pt x="35758" y="322469"/>
                </a:lnTo>
                <a:lnTo>
                  <a:pt x="55031" y="282971"/>
                </a:lnTo>
                <a:lnTo>
                  <a:pt x="78034" y="245307"/>
                </a:lnTo>
                <a:lnTo>
                  <a:pt x="104564" y="209652"/>
                </a:lnTo>
                <a:lnTo>
                  <a:pt x="134421" y="176179"/>
                </a:lnTo>
                <a:lnTo>
                  <a:pt x="167401" y="145065"/>
                </a:lnTo>
                <a:lnTo>
                  <a:pt x="203304" y="116484"/>
                </a:lnTo>
                <a:lnTo>
                  <a:pt x="241927" y="90611"/>
                </a:lnTo>
                <a:lnTo>
                  <a:pt x="283068" y="67620"/>
                </a:lnTo>
                <a:lnTo>
                  <a:pt x="326526" y="47687"/>
                </a:lnTo>
                <a:lnTo>
                  <a:pt x="372099" y="30985"/>
                </a:lnTo>
                <a:lnTo>
                  <a:pt x="419585" y="17691"/>
                </a:lnTo>
                <a:lnTo>
                  <a:pt x="468781" y="7979"/>
                </a:lnTo>
                <a:lnTo>
                  <a:pt x="519487" y="2024"/>
                </a:lnTo>
                <a:lnTo>
                  <a:pt x="571500" y="0"/>
                </a:lnTo>
                <a:lnTo>
                  <a:pt x="623512" y="2024"/>
                </a:lnTo>
                <a:lnTo>
                  <a:pt x="674218" y="7979"/>
                </a:lnTo>
                <a:lnTo>
                  <a:pt x="723414" y="17691"/>
                </a:lnTo>
                <a:lnTo>
                  <a:pt x="770900" y="30985"/>
                </a:lnTo>
                <a:lnTo>
                  <a:pt x="816473" y="47687"/>
                </a:lnTo>
                <a:lnTo>
                  <a:pt x="859931" y="67620"/>
                </a:lnTo>
                <a:lnTo>
                  <a:pt x="901072" y="90611"/>
                </a:lnTo>
                <a:lnTo>
                  <a:pt x="939695" y="116484"/>
                </a:lnTo>
                <a:lnTo>
                  <a:pt x="975598" y="145065"/>
                </a:lnTo>
                <a:lnTo>
                  <a:pt x="1008578" y="176179"/>
                </a:lnTo>
                <a:lnTo>
                  <a:pt x="1038435" y="209652"/>
                </a:lnTo>
                <a:lnTo>
                  <a:pt x="1064965" y="245307"/>
                </a:lnTo>
                <a:lnTo>
                  <a:pt x="1087968" y="282971"/>
                </a:lnTo>
                <a:lnTo>
                  <a:pt x="1107241" y="322469"/>
                </a:lnTo>
                <a:lnTo>
                  <a:pt x="1122582" y="363625"/>
                </a:lnTo>
                <a:lnTo>
                  <a:pt x="1133791" y="406266"/>
                </a:lnTo>
                <a:lnTo>
                  <a:pt x="1140664" y="450215"/>
                </a:lnTo>
                <a:lnTo>
                  <a:pt x="1143000" y="495300"/>
                </a:lnTo>
                <a:lnTo>
                  <a:pt x="1140664" y="540384"/>
                </a:lnTo>
                <a:lnTo>
                  <a:pt x="1133791" y="584333"/>
                </a:lnTo>
                <a:lnTo>
                  <a:pt x="1122582" y="626974"/>
                </a:lnTo>
                <a:lnTo>
                  <a:pt x="1107241" y="668130"/>
                </a:lnTo>
                <a:lnTo>
                  <a:pt x="1087968" y="707628"/>
                </a:lnTo>
                <a:lnTo>
                  <a:pt x="1064965" y="745292"/>
                </a:lnTo>
                <a:lnTo>
                  <a:pt x="1038435" y="780947"/>
                </a:lnTo>
                <a:lnTo>
                  <a:pt x="1008578" y="814420"/>
                </a:lnTo>
                <a:lnTo>
                  <a:pt x="975598" y="845534"/>
                </a:lnTo>
                <a:lnTo>
                  <a:pt x="939695" y="874115"/>
                </a:lnTo>
                <a:lnTo>
                  <a:pt x="901072" y="899988"/>
                </a:lnTo>
                <a:lnTo>
                  <a:pt x="859931" y="922979"/>
                </a:lnTo>
                <a:lnTo>
                  <a:pt x="816473" y="942912"/>
                </a:lnTo>
                <a:lnTo>
                  <a:pt x="770900" y="959614"/>
                </a:lnTo>
                <a:lnTo>
                  <a:pt x="723414" y="972908"/>
                </a:lnTo>
                <a:lnTo>
                  <a:pt x="674218" y="982620"/>
                </a:lnTo>
                <a:lnTo>
                  <a:pt x="623512" y="988575"/>
                </a:lnTo>
                <a:lnTo>
                  <a:pt x="571500" y="990600"/>
                </a:lnTo>
                <a:lnTo>
                  <a:pt x="519487" y="988575"/>
                </a:lnTo>
                <a:lnTo>
                  <a:pt x="468781" y="982620"/>
                </a:lnTo>
                <a:lnTo>
                  <a:pt x="419585" y="972908"/>
                </a:lnTo>
                <a:lnTo>
                  <a:pt x="372099" y="959614"/>
                </a:lnTo>
                <a:lnTo>
                  <a:pt x="326526" y="942912"/>
                </a:lnTo>
                <a:lnTo>
                  <a:pt x="283068" y="922979"/>
                </a:lnTo>
                <a:lnTo>
                  <a:pt x="241927" y="899988"/>
                </a:lnTo>
                <a:lnTo>
                  <a:pt x="203304" y="874115"/>
                </a:lnTo>
                <a:lnTo>
                  <a:pt x="167401" y="845534"/>
                </a:lnTo>
                <a:lnTo>
                  <a:pt x="134421" y="814420"/>
                </a:lnTo>
                <a:lnTo>
                  <a:pt x="104564" y="780947"/>
                </a:lnTo>
                <a:lnTo>
                  <a:pt x="78034" y="745292"/>
                </a:lnTo>
                <a:lnTo>
                  <a:pt x="55031" y="707628"/>
                </a:lnTo>
                <a:lnTo>
                  <a:pt x="35758" y="668130"/>
                </a:lnTo>
                <a:lnTo>
                  <a:pt x="20417" y="626974"/>
                </a:lnTo>
                <a:lnTo>
                  <a:pt x="9208" y="584333"/>
                </a:lnTo>
                <a:lnTo>
                  <a:pt x="2335" y="540384"/>
                </a:lnTo>
                <a:lnTo>
                  <a:pt x="0" y="4953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06161" y="5334761"/>
            <a:ext cx="1066800" cy="990600"/>
          </a:xfrm>
          <a:custGeom>
            <a:avLst/>
            <a:gdLst/>
            <a:ahLst/>
            <a:cxnLst/>
            <a:rect l="l" t="t" r="r" b="b"/>
            <a:pathLst>
              <a:path w="1066800" h="990600">
                <a:moveTo>
                  <a:pt x="0" y="495300"/>
                </a:moveTo>
                <a:lnTo>
                  <a:pt x="2179" y="450215"/>
                </a:lnTo>
                <a:lnTo>
                  <a:pt x="8592" y="406266"/>
                </a:lnTo>
                <a:lnTo>
                  <a:pt x="19050" y="363625"/>
                </a:lnTo>
                <a:lnTo>
                  <a:pt x="33364" y="322469"/>
                </a:lnTo>
                <a:lnTo>
                  <a:pt x="51348" y="282971"/>
                </a:lnTo>
                <a:lnTo>
                  <a:pt x="72813" y="245307"/>
                </a:lnTo>
                <a:lnTo>
                  <a:pt x="97570" y="209652"/>
                </a:lnTo>
                <a:lnTo>
                  <a:pt x="125432" y="176179"/>
                </a:lnTo>
                <a:lnTo>
                  <a:pt x="156209" y="145065"/>
                </a:lnTo>
                <a:lnTo>
                  <a:pt x="189716" y="116484"/>
                </a:lnTo>
                <a:lnTo>
                  <a:pt x="225762" y="90611"/>
                </a:lnTo>
                <a:lnTo>
                  <a:pt x="264159" y="67620"/>
                </a:lnTo>
                <a:lnTo>
                  <a:pt x="304721" y="47687"/>
                </a:lnTo>
                <a:lnTo>
                  <a:pt x="347258" y="30985"/>
                </a:lnTo>
                <a:lnTo>
                  <a:pt x="391583" y="17691"/>
                </a:lnTo>
                <a:lnTo>
                  <a:pt x="437507" y="7979"/>
                </a:lnTo>
                <a:lnTo>
                  <a:pt x="484842" y="2024"/>
                </a:lnTo>
                <a:lnTo>
                  <a:pt x="533400" y="0"/>
                </a:lnTo>
                <a:lnTo>
                  <a:pt x="581957" y="2024"/>
                </a:lnTo>
                <a:lnTo>
                  <a:pt x="629292" y="7979"/>
                </a:lnTo>
                <a:lnTo>
                  <a:pt x="675216" y="17691"/>
                </a:lnTo>
                <a:lnTo>
                  <a:pt x="719541" y="30985"/>
                </a:lnTo>
                <a:lnTo>
                  <a:pt x="762078" y="47687"/>
                </a:lnTo>
                <a:lnTo>
                  <a:pt x="802639" y="67620"/>
                </a:lnTo>
                <a:lnTo>
                  <a:pt x="841037" y="90611"/>
                </a:lnTo>
                <a:lnTo>
                  <a:pt x="877083" y="116484"/>
                </a:lnTo>
                <a:lnTo>
                  <a:pt x="910589" y="145065"/>
                </a:lnTo>
                <a:lnTo>
                  <a:pt x="941367" y="176179"/>
                </a:lnTo>
                <a:lnTo>
                  <a:pt x="969229" y="209652"/>
                </a:lnTo>
                <a:lnTo>
                  <a:pt x="993986" y="245307"/>
                </a:lnTo>
                <a:lnTo>
                  <a:pt x="1015451" y="282971"/>
                </a:lnTo>
                <a:lnTo>
                  <a:pt x="1033435" y="322469"/>
                </a:lnTo>
                <a:lnTo>
                  <a:pt x="1047749" y="363625"/>
                </a:lnTo>
                <a:lnTo>
                  <a:pt x="1058207" y="406266"/>
                </a:lnTo>
                <a:lnTo>
                  <a:pt x="1064620" y="450215"/>
                </a:lnTo>
                <a:lnTo>
                  <a:pt x="1066800" y="495300"/>
                </a:lnTo>
                <a:lnTo>
                  <a:pt x="1064620" y="540382"/>
                </a:lnTo>
                <a:lnTo>
                  <a:pt x="1058207" y="584330"/>
                </a:lnTo>
                <a:lnTo>
                  <a:pt x="1047750" y="626969"/>
                </a:lnTo>
                <a:lnTo>
                  <a:pt x="1033435" y="668125"/>
                </a:lnTo>
                <a:lnTo>
                  <a:pt x="1015451" y="707622"/>
                </a:lnTo>
                <a:lnTo>
                  <a:pt x="993986" y="745286"/>
                </a:lnTo>
                <a:lnTo>
                  <a:pt x="969229" y="780942"/>
                </a:lnTo>
                <a:lnTo>
                  <a:pt x="941367" y="814414"/>
                </a:lnTo>
                <a:lnTo>
                  <a:pt x="910590" y="845529"/>
                </a:lnTo>
                <a:lnTo>
                  <a:pt x="877083" y="874111"/>
                </a:lnTo>
                <a:lnTo>
                  <a:pt x="841037" y="899985"/>
                </a:lnTo>
                <a:lnTo>
                  <a:pt x="802640" y="922976"/>
                </a:lnTo>
                <a:lnTo>
                  <a:pt x="762078" y="942910"/>
                </a:lnTo>
                <a:lnTo>
                  <a:pt x="719541" y="959612"/>
                </a:lnTo>
                <a:lnTo>
                  <a:pt x="675216" y="972907"/>
                </a:lnTo>
                <a:lnTo>
                  <a:pt x="629292" y="982620"/>
                </a:lnTo>
                <a:lnTo>
                  <a:pt x="581957" y="988575"/>
                </a:lnTo>
                <a:lnTo>
                  <a:pt x="533400" y="990600"/>
                </a:lnTo>
                <a:lnTo>
                  <a:pt x="484842" y="988575"/>
                </a:lnTo>
                <a:lnTo>
                  <a:pt x="437507" y="982620"/>
                </a:lnTo>
                <a:lnTo>
                  <a:pt x="391583" y="972907"/>
                </a:lnTo>
                <a:lnTo>
                  <a:pt x="347258" y="959612"/>
                </a:lnTo>
                <a:lnTo>
                  <a:pt x="304721" y="942910"/>
                </a:lnTo>
                <a:lnTo>
                  <a:pt x="264160" y="922976"/>
                </a:lnTo>
                <a:lnTo>
                  <a:pt x="225762" y="899985"/>
                </a:lnTo>
                <a:lnTo>
                  <a:pt x="189716" y="874111"/>
                </a:lnTo>
                <a:lnTo>
                  <a:pt x="156210" y="845529"/>
                </a:lnTo>
                <a:lnTo>
                  <a:pt x="125432" y="814414"/>
                </a:lnTo>
                <a:lnTo>
                  <a:pt x="97570" y="780942"/>
                </a:lnTo>
                <a:lnTo>
                  <a:pt x="72813" y="745286"/>
                </a:lnTo>
                <a:lnTo>
                  <a:pt x="51348" y="707622"/>
                </a:lnTo>
                <a:lnTo>
                  <a:pt x="33364" y="668125"/>
                </a:lnTo>
                <a:lnTo>
                  <a:pt x="19050" y="626969"/>
                </a:lnTo>
                <a:lnTo>
                  <a:pt x="8592" y="584330"/>
                </a:lnTo>
                <a:lnTo>
                  <a:pt x="2179" y="540382"/>
                </a:lnTo>
                <a:lnTo>
                  <a:pt x="0" y="4953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90" dirty="0"/>
              <a:t>Applications </a:t>
            </a:r>
            <a:r>
              <a:rPr sz="4400" spc="-50" dirty="0"/>
              <a:t>of </a:t>
            </a:r>
            <a:r>
              <a:rPr sz="4400" spc="-90" dirty="0"/>
              <a:t>Cluster</a:t>
            </a:r>
            <a:r>
              <a:rPr sz="4400" spc="-570" dirty="0"/>
              <a:t> </a:t>
            </a:r>
            <a:r>
              <a:rPr sz="4400" spc="-10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0240" y="1629917"/>
            <a:ext cx="7309484" cy="448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039"/>
              </a:lnSpc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5" dirty="0">
                <a:latin typeface="Calibri"/>
                <a:cs typeface="Calibri"/>
              </a:rPr>
              <a:t>Market </a:t>
            </a:r>
            <a:r>
              <a:rPr sz="2000" b="1" spc="-5" dirty="0">
                <a:latin typeface="Calibri"/>
                <a:cs typeface="Calibri"/>
              </a:rPr>
              <a:t>Segmentation: </a:t>
            </a:r>
            <a:r>
              <a:rPr sz="2000" spc="-5" dirty="0">
                <a:latin typeface="Calibri"/>
                <a:cs typeface="Calibri"/>
              </a:rPr>
              <a:t>Grouping people (with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willingness,</a:t>
            </a:r>
            <a:endParaRPr sz="2000">
              <a:latin typeface="Calibri"/>
              <a:cs typeface="Calibri"/>
            </a:endParaRPr>
          </a:p>
          <a:p>
            <a:pPr marL="241300" marR="640080">
              <a:lnSpc>
                <a:spcPct val="90100"/>
              </a:lnSpc>
              <a:spcBef>
                <a:spcPts val="114"/>
              </a:spcBef>
            </a:pPr>
            <a:r>
              <a:rPr sz="2000" spc="-5" dirty="0">
                <a:latin typeface="Calibri"/>
                <a:cs typeface="Calibri"/>
              </a:rPr>
              <a:t>purchasing </a:t>
            </a:r>
            <a:r>
              <a:rPr sz="2000" spc="-35" dirty="0">
                <a:latin typeface="Calibri"/>
                <a:cs typeface="Calibri"/>
              </a:rPr>
              <a:t>power, </a:t>
            </a:r>
            <a:r>
              <a:rPr sz="2000" dirty="0">
                <a:latin typeface="Calibri"/>
                <a:cs typeface="Calibri"/>
              </a:rPr>
              <a:t>and the authority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buy) </a:t>
            </a:r>
            <a:r>
              <a:rPr sz="2000" spc="-5" dirty="0">
                <a:latin typeface="Calibri"/>
                <a:cs typeface="Calibri"/>
              </a:rPr>
              <a:t>according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their  </a:t>
            </a:r>
            <a:r>
              <a:rPr sz="2000" spc="-5" dirty="0">
                <a:latin typeface="Calibri"/>
                <a:cs typeface="Calibri"/>
              </a:rPr>
              <a:t>similarity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several </a:t>
            </a:r>
            <a:r>
              <a:rPr sz="2000" spc="-5" dirty="0">
                <a:latin typeface="Calibri"/>
                <a:cs typeface="Calibri"/>
              </a:rPr>
              <a:t>dimensions </a:t>
            </a:r>
            <a:r>
              <a:rPr sz="2000" spc="-10" dirty="0">
                <a:latin typeface="Calibri"/>
                <a:cs typeface="Calibri"/>
              </a:rPr>
              <a:t>related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under  </a:t>
            </a:r>
            <a:r>
              <a:rPr sz="2000" spc="-10" dirty="0">
                <a:latin typeface="Calibri"/>
                <a:cs typeface="Calibri"/>
              </a:rPr>
              <a:t>consideration.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509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libri"/>
                <a:cs typeface="Calibri"/>
              </a:rPr>
              <a:t>Sales Segmentation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Clustering </a:t>
            </a:r>
            <a:r>
              <a:rPr sz="2000" spc="-5" dirty="0">
                <a:latin typeface="Calibri"/>
                <a:cs typeface="Calibri"/>
              </a:rPr>
              <a:t>can tell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types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customers  </a:t>
            </a:r>
            <a:r>
              <a:rPr sz="2000" dirty="0">
                <a:latin typeface="Calibri"/>
                <a:cs typeface="Calibri"/>
              </a:rPr>
              <a:t>buy </a:t>
            </a: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Calibri"/>
                <a:cs typeface="Calibri"/>
              </a:rPr>
              <a:t>Credit </a:t>
            </a:r>
            <a:r>
              <a:rPr sz="2000" b="1" spc="-5" dirty="0">
                <a:latin typeface="Calibri"/>
                <a:cs typeface="Calibri"/>
              </a:rPr>
              <a:t>Risk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Segmentation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customers </a:t>
            </a:r>
            <a:r>
              <a:rPr sz="2000" spc="-5" dirty="0">
                <a:latin typeface="Calibri"/>
                <a:cs typeface="Calibri"/>
              </a:rPr>
              <a:t>based on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5" dirty="0">
                <a:latin typeface="Calibri"/>
                <a:cs typeface="Calibri"/>
              </a:rPr>
              <a:t>credit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history</a:t>
            </a:r>
            <a:endParaRPr sz="2000">
              <a:latin typeface="Calibri"/>
              <a:cs typeface="Calibri"/>
            </a:endParaRPr>
          </a:p>
          <a:p>
            <a:pPr marL="241300" marR="213995" indent="-228600">
              <a:lnSpc>
                <a:spcPts val="2160"/>
              </a:lnSpc>
              <a:spcBef>
                <a:spcPts val="509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Calibri"/>
                <a:cs typeface="Calibri"/>
              </a:rPr>
              <a:t>Operations</a:t>
            </a:r>
            <a:r>
              <a:rPr sz="2000" spc="-1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High </a:t>
            </a:r>
            <a:r>
              <a:rPr sz="2000" spc="-10" dirty="0">
                <a:latin typeface="Calibri"/>
                <a:cs typeface="Calibri"/>
              </a:rPr>
              <a:t>performer segmentation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10" dirty="0">
                <a:latin typeface="Calibri"/>
                <a:cs typeface="Calibri"/>
              </a:rPr>
              <a:t>promotions </a:t>
            </a:r>
            <a:r>
              <a:rPr sz="2000" spc="-5" dirty="0">
                <a:latin typeface="Calibri"/>
                <a:cs typeface="Calibri"/>
              </a:rPr>
              <a:t>based on  </a:t>
            </a:r>
            <a:r>
              <a:rPr sz="2000" spc="-20" dirty="0">
                <a:latin typeface="Calibri"/>
                <a:cs typeface="Calibri"/>
              </a:rPr>
              <a:t>person’s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241300" marR="13335" indent="-228600">
              <a:lnSpc>
                <a:spcPts val="2160"/>
              </a:lnSpc>
              <a:spcBef>
                <a:spcPts val="480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libri"/>
                <a:cs typeface="Calibri"/>
              </a:rPr>
              <a:t>Insurance</a:t>
            </a:r>
            <a:r>
              <a:rPr sz="2000" spc="-5" dirty="0">
                <a:latin typeface="Calibri"/>
                <a:cs typeface="Calibri"/>
              </a:rPr>
              <a:t>: Identifying </a:t>
            </a:r>
            <a:r>
              <a:rPr sz="2000" spc="-10" dirty="0">
                <a:latin typeface="Calibri"/>
                <a:cs typeface="Calibri"/>
              </a:rPr>
              <a:t>groups </a:t>
            </a:r>
            <a:r>
              <a:rPr sz="2000" spc="-5" dirty="0">
                <a:latin typeface="Calibri"/>
                <a:cs typeface="Calibri"/>
              </a:rPr>
              <a:t>of motor insurance policy </a:t>
            </a:r>
            <a:r>
              <a:rPr sz="2000" spc="-10" dirty="0">
                <a:latin typeface="Calibri"/>
                <a:cs typeface="Calibri"/>
              </a:rPr>
              <a:t>holders </a:t>
            </a:r>
            <a:r>
              <a:rPr sz="2000" spc="-5" dirty="0">
                <a:latin typeface="Calibri"/>
                <a:cs typeface="Calibri"/>
              </a:rPr>
              <a:t>with  </a:t>
            </a:r>
            <a:r>
              <a:rPr sz="2000" dirty="0">
                <a:latin typeface="Calibri"/>
                <a:cs typeface="Calibri"/>
              </a:rPr>
              <a:t>a high </a:t>
            </a:r>
            <a:r>
              <a:rPr sz="2000" spc="-20" dirty="0">
                <a:latin typeface="Calibri"/>
                <a:cs typeface="Calibri"/>
              </a:rPr>
              <a:t>average </a:t>
            </a:r>
            <a:r>
              <a:rPr sz="2000" dirty="0">
                <a:latin typeface="Calibri"/>
                <a:cs typeface="Calibri"/>
              </a:rPr>
              <a:t>claim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cost.</a:t>
            </a:r>
            <a:endParaRPr sz="2000">
              <a:latin typeface="Calibri"/>
              <a:cs typeface="Calibri"/>
            </a:endParaRPr>
          </a:p>
          <a:p>
            <a:pPr marL="241300" marR="50800" indent="-228600">
              <a:lnSpc>
                <a:spcPts val="2160"/>
              </a:lnSpc>
              <a:spcBef>
                <a:spcPts val="480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libri"/>
                <a:cs typeface="Calibri"/>
              </a:rPr>
              <a:t>City-planning: </a:t>
            </a:r>
            <a:r>
              <a:rPr sz="2000" spc="-5" dirty="0">
                <a:latin typeface="Calibri"/>
                <a:cs typeface="Calibri"/>
              </a:rPr>
              <a:t>Identifying </a:t>
            </a:r>
            <a:r>
              <a:rPr sz="2000" spc="-10" dirty="0">
                <a:latin typeface="Calibri"/>
                <a:cs typeface="Calibri"/>
              </a:rPr>
              <a:t>groups </a:t>
            </a:r>
            <a:r>
              <a:rPr sz="2000" spc="-5" dirty="0">
                <a:latin typeface="Calibri"/>
                <a:cs typeface="Calibri"/>
              </a:rPr>
              <a:t>of houses according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5" dirty="0">
                <a:latin typeface="Calibri"/>
                <a:cs typeface="Calibri"/>
              </a:rPr>
              <a:t>house  </a:t>
            </a:r>
            <a:r>
              <a:rPr sz="2000" dirty="0">
                <a:latin typeface="Calibri"/>
                <a:cs typeface="Calibri"/>
              </a:rPr>
              <a:t>type, </a:t>
            </a:r>
            <a:r>
              <a:rPr sz="2000" spc="-5" dirty="0">
                <a:latin typeface="Calibri"/>
                <a:cs typeface="Calibri"/>
              </a:rPr>
              <a:t>value,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geographical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location</a:t>
            </a:r>
            <a:endParaRPr sz="2000">
              <a:latin typeface="Calibri"/>
              <a:cs typeface="Calibri"/>
            </a:endParaRPr>
          </a:p>
          <a:p>
            <a:pPr marL="241300" marR="179070" indent="-228600">
              <a:lnSpc>
                <a:spcPts val="2160"/>
              </a:lnSpc>
              <a:spcBef>
                <a:spcPts val="480"/>
              </a:spcBef>
              <a:buClr>
                <a:srgbClr val="EF7E0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" dirty="0">
                <a:latin typeface="Calibri"/>
                <a:cs typeface="Calibri"/>
              </a:rPr>
              <a:t>Geographical</a:t>
            </a:r>
            <a:r>
              <a:rPr sz="2000" spc="-1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Identification of areas of similar </a:t>
            </a:r>
            <a:r>
              <a:rPr sz="2000" dirty="0">
                <a:latin typeface="Calibri"/>
                <a:cs typeface="Calibri"/>
              </a:rPr>
              <a:t>land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in an </a:t>
            </a:r>
            <a:r>
              <a:rPr sz="2000" spc="-5" dirty="0">
                <a:latin typeface="Calibri"/>
                <a:cs typeface="Calibri"/>
              </a:rPr>
              <a:t>earth  observation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6838" y="5695797"/>
            <a:ext cx="14160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5" dirty="0"/>
              <a:t>Types </a:t>
            </a:r>
            <a:r>
              <a:rPr sz="4000" spc="-50" dirty="0"/>
              <a:t>of</a:t>
            </a:r>
            <a:r>
              <a:rPr sz="4000" spc="-380" dirty="0"/>
              <a:t> </a:t>
            </a:r>
            <a:r>
              <a:rPr sz="4000" spc="-95" dirty="0"/>
              <a:t>Clusters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838" y="5695797"/>
            <a:ext cx="14160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65291" y="4299203"/>
            <a:ext cx="2311908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759" y="1274063"/>
            <a:ext cx="1828800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9598" y="1676272"/>
            <a:ext cx="5353685" cy="197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b="1" i="1" spc="-10" dirty="0">
                <a:latin typeface="Calibri"/>
                <a:cs typeface="Calibri"/>
              </a:rPr>
              <a:t>Partitional </a:t>
            </a:r>
            <a:r>
              <a:rPr sz="1800" b="1" spc="-10" dirty="0">
                <a:latin typeface="Calibri"/>
                <a:cs typeface="Calibri"/>
              </a:rPr>
              <a:t>clustering </a:t>
            </a:r>
            <a:r>
              <a:rPr sz="1800" b="1" dirty="0">
                <a:latin typeface="Calibri"/>
                <a:cs typeface="Calibri"/>
              </a:rPr>
              <a:t>or </a:t>
            </a:r>
            <a:r>
              <a:rPr sz="1800" b="1" spc="-10" dirty="0">
                <a:latin typeface="Calibri"/>
                <a:cs typeface="Calibri"/>
              </a:rPr>
              <a:t>non-hierarchical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division  of objects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non-overlapping subsets </a:t>
            </a:r>
            <a:r>
              <a:rPr sz="1800" spc="-15" dirty="0">
                <a:latin typeface="Calibri"/>
                <a:cs typeface="Calibri"/>
              </a:rPr>
              <a:t>(clusters) </a:t>
            </a:r>
            <a:r>
              <a:rPr sz="1800" spc="-5" dirty="0">
                <a:latin typeface="Calibri"/>
                <a:cs typeface="Calibri"/>
              </a:rPr>
              <a:t>such  that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object is in </a:t>
            </a:r>
            <a:r>
              <a:rPr sz="1800" spc="-15" dirty="0">
                <a:latin typeface="Calibri"/>
                <a:cs typeface="Calibri"/>
              </a:rPr>
              <a:t>exactly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non-hierarchical </a:t>
            </a:r>
            <a:r>
              <a:rPr sz="1800" spc="-5" dirty="0">
                <a:latin typeface="Calibri"/>
                <a:cs typeface="Calibri"/>
              </a:rPr>
              <a:t>methods divide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dataset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objects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clusters.</a:t>
            </a:r>
            <a:endParaRPr sz="1800">
              <a:latin typeface="Calibri"/>
              <a:cs typeface="Calibri"/>
            </a:endParaRPr>
          </a:p>
          <a:p>
            <a:pPr marL="299085" marR="24066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K-means </a:t>
            </a:r>
            <a:r>
              <a:rPr sz="1800" b="1" spc="-10" dirty="0">
                <a:latin typeface="Calibri"/>
                <a:cs typeface="Calibri"/>
              </a:rPr>
              <a:t>clustering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non-hierarchical </a:t>
            </a:r>
            <a:r>
              <a:rPr sz="1800" spc="-5" dirty="0">
                <a:latin typeface="Calibri"/>
                <a:cs typeface="Calibri"/>
              </a:rPr>
              <a:t>technique, is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most </a:t>
            </a:r>
            <a:r>
              <a:rPr sz="1800" spc="-10" dirty="0">
                <a:latin typeface="Calibri"/>
                <a:cs typeface="Calibri"/>
              </a:rPr>
              <a:t>commonly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5" dirty="0">
                <a:latin typeface="Calibri"/>
                <a:cs typeface="Calibri"/>
              </a:rPr>
              <a:t>one in business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analytics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691" y="4332985"/>
            <a:ext cx="5191760" cy="197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38862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i="1" spc="-5" dirty="0">
                <a:latin typeface="Calibri"/>
                <a:cs typeface="Calibri"/>
              </a:rPr>
              <a:t>Hierarchical </a:t>
            </a:r>
            <a:r>
              <a:rPr sz="1800" b="1" spc="-10" dirty="0">
                <a:latin typeface="Calibri"/>
                <a:cs typeface="Calibri"/>
              </a:rPr>
              <a:t>clustering: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set of </a:t>
            </a:r>
            <a:r>
              <a:rPr sz="1800" spc="-10" dirty="0">
                <a:latin typeface="Calibri"/>
                <a:cs typeface="Calibri"/>
              </a:rPr>
              <a:t>nested </a:t>
            </a:r>
            <a:r>
              <a:rPr sz="1800" spc="-15" dirty="0">
                <a:latin typeface="Calibri"/>
                <a:cs typeface="Calibri"/>
              </a:rPr>
              <a:t>clusters  organized </a:t>
            </a:r>
            <a:r>
              <a:rPr sz="1800" dirty="0">
                <a:latin typeface="Calibri"/>
                <a:cs typeface="Calibri"/>
              </a:rPr>
              <a:t>as a </a:t>
            </a:r>
            <a:r>
              <a:rPr sz="1800" spc="-10" dirty="0">
                <a:latin typeface="Calibri"/>
                <a:cs typeface="Calibri"/>
              </a:rPr>
              <a:t>hierarchical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hierarchical </a:t>
            </a:r>
            <a:r>
              <a:rPr sz="1800" spc="-5" dirty="0">
                <a:latin typeface="Calibri"/>
                <a:cs typeface="Calibri"/>
              </a:rPr>
              <a:t>methods </a:t>
            </a:r>
            <a:r>
              <a:rPr sz="1800" spc="-10" dirty="0">
                <a:latin typeface="Calibri"/>
                <a:cs typeface="Calibri"/>
              </a:rPr>
              <a:t>produce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set of </a:t>
            </a:r>
            <a:r>
              <a:rPr sz="1800" spc="-10" dirty="0">
                <a:latin typeface="Calibri"/>
                <a:cs typeface="Calibri"/>
              </a:rPr>
              <a:t>nested  </a:t>
            </a:r>
            <a:r>
              <a:rPr sz="1800" spc="-15" dirty="0">
                <a:latin typeface="Calibri"/>
                <a:cs typeface="Calibri"/>
              </a:rPr>
              <a:t>clusters </a:t>
            </a:r>
            <a:r>
              <a:rPr sz="1800" spc="-5" dirty="0">
                <a:latin typeface="Calibri"/>
                <a:cs typeface="Calibri"/>
              </a:rPr>
              <a:t>in which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pair of objects or </a:t>
            </a:r>
            <a:r>
              <a:rPr sz="1800" spc="-15" dirty="0">
                <a:latin typeface="Calibri"/>
                <a:cs typeface="Calibri"/>
              </a:rPr>
              <a:t>clusters </a:t>
            </a:r>
            <a:r>
              <a:rPr sz="1800" spc="-5" dirty="0">
                <a:latin typeface="Calibri"/>
                <a:cs typeface="Calibri"/>
              </a:rPr>
              <a:t>is  </a:t>
            </a:r>
            <a:r>
              <a:rPr sz="1800" spc="-10" dirty="0">
                <a:latin typeface="Calibri"/>
                <a:cs typeface="Calibri"/>
              </a:rPr>
              <a:t>progressively nested </a:t>
            </a:r>
            <a:r>
              <a:rPr sz="1800" dirty="0">
                <a:latin typeface="Calibri"/>
                <a:cs typeface="Calibri"/>
              </a:rPr>
              <a:t>in a </a:t>
            </a:r>
            <a:r>
              <a:rPr sz="1800" spc="-10" dirty="0">
                <a:latin typeface="Calibri"/>
                <a:cs typeface="Calibri"/>
              </a:rPr>
              <a:t>larger cluster </a:t>
            </a:r>
            <a:r>
              <a:rPr sz="1800" spc="-5" dirty="0">
                <a:latin typeface="Calibri"/>
                <a:cs typeface="Calibri"/>
              </a:rPr>
              <a:t>until only one 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remains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CHAID </a:t>
            </a:r>
            <a:r>
              <a:rPr sz="1800" b="1" spc="-10" dirty="0">
                <a:latin typeface="Calibri"/>
                <a:cs typeface="Calibri"/>
              </a:rPr>
              <a:t>tree </a:t>
            </a:r>
            <a:r>
              <a:rPr sz="1800" spc="-5" dirty="0">
                <a:latin typeface="Calibri"/>
                <a:cs typeface="Calibri"/>
              </a:rPr>
              <a:t>is most widely </a:t>
            </a:r>
            <a:r>
              <a:rPr sz="1800" dirty="0">
                <a:latin typeface="Calibri"/>
                <a:cs typeface="Calibri"/>
              </a:rPr>
              <a:t>used in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analytics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Cluster </a:t>
            </a:r>
            <a:r>
              <a:rPr sz="3600" spc="-105" dirty="0"/>
              <a:t>Analysis</a:t>
            </a:r>
            <a:r>
              <a:rPr sz="3600" spc="-425" dirty="0"/>
              <a:t> </a:t>
            </a:r>
            <a:r>
              <a:rPr sz="3600" spc="-95" dirty="0"/>
              <a:t>-Example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3923" y="1306120"/>
          <a:ext cx="3114886" cy="231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451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Maths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1495"/>
                        </a:lnSpc>
                      </a:pPr>
                      <a:r>
                        <a:rPr sz="12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Gk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Apt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48">
                      <a:solidFill>
                        <a:srgbClr val="D3D3D3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1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96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7813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7813">
                      <a:solidFill>
                        <a:srgbClr val="A7BEDE"/>
                      </a:solidFill>
                      <a:prstDash val="solid"/>
                    </a:lnT>
                    <a:lnB w="28122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55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702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8122">
                      <a:solidFill>
                        <a:srgbClr val="A7BEDE"/>
                      </a:solidFill>
                      <a:prstDash val="solid"/>
                    </a:lnT>
                    <a:lnB w="28122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1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250" b="1" spc="-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28122">
                      <a:solidFill>
                        <a:srgbClr val="A7BEDE"/>
                      </a:solidFill>
                      <a:prstDash val="solid"/>
                    </a:lnT>
                    <a:lnB w="18850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579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79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270">
                      <a:solidFill>
                        <a:srgbClr val="D3D3D3"/>
                      </a:solidFill>
                      <a:prstDash val="solid"/>
                    </a:lnL>
                    <a:lnR w="9270">
                      <a:solidFill>
                        <a:srgbClr val="D3D3D3"/>
                      </a:solidFill>
                      <a:prstDash val="solid"/>
                    </a:lnR>
                    <a:lnT w="9271">
                      <a:solidFill>
                        <a:srgbClr val="D3D3D3"/>
                      </a:solidFill>
                      <a:prstDash val="solid"/>
                    </a:lnT>
                    <a:lnB w="927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31819" y="1602378"/>
            <a:ext cx="146618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17745" y="1602378"/>
            <a:ext cx="146313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3609" y="1602378"/>
            <a:ext cx="146313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9108" y="1602378"/>
            <a:ext cx="146618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1819" y="1831484"/>
            <a:ext cx="146618" cy="146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7745" y="1831484"/>
            <a:ext cx="146313" cy="146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03609" y="1831484"/>
            <a:ext cx="146313" cy="146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89108" y="1831484"/>
            <a:ext cx="146618" cy="146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1819" y="2060225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7745" y="2060225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3609" y="2060225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9108" y="2060225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1819" y="2289209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7745" y="2289209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3609" y="2289209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89108" y="2289209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1819" y="2518279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7745" y="2518279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3609" y="2518279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89108" y="2518279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1819" y="2747324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7745" y="2747324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03609" y="2747324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89108" y="2747324"/>
            <a:ext cx="146618" cy="14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31819" y="2976369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7745" y="2976369"/>
            <a:ext cx="146313" cy="14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3609" y="2976369"/>
            <a:ext cx="146313" cy="14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89108" y="2976369"/>
            <a:ext cx="146618" cy="14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31819" y="3205414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7745" y="3205414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03609" y="3205414"/>
            <a:ext cx="146313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9108" y="3205414"/>
            <a:ext cx="146618" cy="1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1819" y="3434460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17745" y="3434460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03609" y="3434460"/>
            <a:ext cx="146313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89108" y="3434460"/>
            <a:ext cx="146618" cy="146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4890515" y="1327455"/>
          <a:ext cx="3066203" cy="228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939"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Maths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02">
                      <a:solidFill>
                        <a:srgbClr val="D3D3D3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46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67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33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72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98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100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14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24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375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34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32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75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66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375">
                      <a:solidFill>
                        <a:srgbClr val="A7BEDE"/>
                      </a:solidFill>
                      <a:prstDash val="solid"/>
                    </a:lnT>
                    <a:lnB w="27680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69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44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59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55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680">
                      <a:solidFill>
                        <a:srgbClr val="A7BEDE"/>
                      </a:solidFill>
                      <a:prstDash val="solid"/>
                    </a:lnT>
                    <a:lnB w="27680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96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89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27680">
                      <a:solidFill>
                        <a:srgbClr val="A7BEDE"/>
                      </a:solidFill>
                      <a:prstDash val="solid"/>
                    </a:lnT>
                    <a:lnB w="18554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24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26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429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15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429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spc="-30" dirty="0">
                          <a:latin typeface="Calibri"/>
                          <a:cs typeface="Calibri"/>
                        </a:rPr>
                        <a:t>22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125">
                      <a:solidFill>
                        <a:srgbClr val="D3D3D3"/>
                      </a:solidFill>
                      <a:prstDash val="solid"/>
                    </a:lnL>
                    <a:lnR w="9125">
                      <a:solidFill>
                        <a:srgbClr val="D3D3D3"/>
                      </a:solidFill>
                      <a:prstDash val="solid"/>
                    </a:lnR>
                    <a:lnT w="9125">
                      <a:solidFill>
                        <a:srgbClr val="D3D3D3"/>
                      </a:solidFill>
                      <a:prstDash val="solid"/>
                    </a:lnT>
                    <a:lnB w="91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3842765" y="2381250"/>
            <a:ext cx="762000" cy="515620"/>
          </a:xfrm>
          <a:custGeom>
            <a:avLst/>
            <a:gdLst/>
            <a:ahLst/>
            <a:cxnLst/>
            <a:rect l="l" t="t" r="r" b="b"/>
            <a:pathLst>
              <a:path w="762000" h="515619">
                <a:moveTo>
                  <a:pt x="504444" y="0"/>
                </a:moveTo>
                <a:lnTo>
                  <a:pt x="504444" y="128777"/>
                </a:lnTo>
                <a:lnTo>
                  <a:pt x="0" y="128777"/>
                </a:lnTo>
                <a:lnTo>
                  <a:pt x="0" y="386334"/>
                </a:lnTo>
                <a:lnTo>
                  <a:pt x="504444" y="386334"/>
                </a:lnTo>
                <a:lnTo>
                  <a:pt x="504444" y="515112"/>
                </a:lnTo>
                <a:lnTo>
                  <a:pt x="762000" y="257555"/>
                </a:lnTo>
                <a:lnTo>
                  <a:pt x="50444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2765" y="2381250"/>
            <a:ext cx="762000" cy="515620"/>
          </a:xfrm>
          <a:custGeom>
            <a:avLst/>
            <a:gdLst/>
            <a:ahLst/>
            <a:cxnLst/>
            <a:rect l="l" t="t" r="r" b="b"/>
            <a:pathLst>
              <a:path w="762000" h="515619">
                <a:moveTo>
                  <a:pt x="0" y="128777"/>
                </a:moveTo>
                <a:lnTo>
                  <a:pt x="504444" y="128777"/>
                </a:lnTo>
                <a:lnTo>
                  <a:pt x="504444" y="0"/>
                </a:lnTo>
                <a:lnTo>
                  <a:pt x="762000" y="257555"/>
                </a:lnTo>
                <a:lnTo>
                  <a:pt x="504444" y="515112"/>
                </a:lnTo>
                <a:lnTo>
                  <a:pt x="504444" y="386334"/>
                </a:lnTo>
                <a:lnTo>
                  <a:pt x="0" y="386334"/>
                </a:lnTo>
                <a:lnTo>
                  <a:pt x="0" y="128777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81420" y="4192077"/>
            <a:ext cx="177787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91907" y="4192077"/>
            <a:ext cx="177418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02319" y="4192077"/>
            <a:ext cx="177418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12289" y="4192077"/>
            <a:ext cx="177787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81420" y="4469812"/>
            <a:ext cx="177787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91907" y="4469812"/>
            <a:ext cx="177418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02319" y="4469812"/>
            <a:ext cx="177418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289" y="4469812"/>
            <a:ext cx="177787" cy="17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81420" y="4747104"/>
            <a:ext cx="177787" cy="177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91907" y="4747104"/>
            <a:ext cx="177418" cy="177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2319" y="4747104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12289" y="4747104"/>
            <a:ext cx="177787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81420" y="5024692"/>
            <a:ext cx="177787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91907" y="5024692"/>
            <a:ext cx="177418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02319" y="5024692"/>
            <a:ext cx="177418" cy="177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12289" y="5024692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81420" y="5302382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91907" y="5302382"/>
            <a:ext cx="177418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02319" y="5302382"/>
            <a:ext cx="177418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12289" y="5302382"/>
            <a:ext cx="177787" cy="177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81420" y="5580043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91907" y="5580043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02319" y="5580043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12289" y="5580043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81420" y="5857705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91907" y="5857705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02319" y="5857705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12289" y="5857705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81420" y="6135366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91907" y="6135366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02319" y="6135366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12289" y="6135366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81420" y="6413027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91907" y="6413027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02319" y="6413027"/>
            <a:ext cx="177418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12289" y="6413027"/>
            <a:ext cx="177787" cy="17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162" y="4057650"/>
            <a:ext cx="4114800" cy="940435"/>
          </a:xfrm>
          <a:custGeom>
            <a:avLst/>
            <a:gdLst/>
            <a:ahLst/>
            <a:cxnLst/>
            <a:rect l="l" t="t" r="r" b="b"/>
            <a:pathLst>
              <a:path w="4114800" h="940435">
                <a:moveTo>
                  <a:pt x="3958082" y="0"/>
                </a:moveTo>
                <a:lnTo>
                  <a:pt x="156717" y="0"/>
                </a:lnTo>
                <a:lnTo>
                  <a:pt x="107183" y="7983"/>
                </a:lnTo>
                <a:lnTo>
                  <a:pt x="64163" y="30219"/>
                </a:lnTo>
                <a:lnTo>
                  <a:pt x="30238" y="64136"/>
                </a:lnTo>
                <a:lnTo>
                  <a:pt x="7989" y="107159"/>
                </a:lnTo>
                <a:lnTo>
                  <a:pt x="0" y="156718"/>
                </a:lnTo>
                <a:lnTo>
                  <a:pt x="0" y="783589"/>
                </a:lnTo>
                <a:lnTo>
                  <a:pt x="7989" y="833148"/>
                </a:lnTo>
                <a:lnTo>
                  <a:pt x="30238" y="876171"/>
                </a:lnTo>
                <a:lnTo>
                  <a:pt x="64163" y="910088"/>
                </a:lnTo>
                <a:lnTo>
                  <a:pt x="107183" y="932324"/>
                </a:lnTo>
                <a:lnTo>
                  <a:pt x="156717" y="940307"/>
                </a:lnTo>
                <a:lnTo>
                  <a:pt x="3958082" y="940307"/>
                </a:lnTo>
                <a:lnTo>
                  <a:pt x="4007640" y="932324"/>
                </a:lnTo>
                <a:lnTo>
                  <a:pt x="4050663" y="910088"/>
                </a:lnTo>
                <a:lnTo>
                  <a:pt x="4084580" y="876171"/>
                </a:lnTo>
                <a:lnTo>
                  <a:pt x="4106816" y="833148"/>
                </a:lnTo>
                <a:lnTo>
                  <a:pt x="4114800" y="783589"/>
                </a:lnTo>
                <a:lnTo>
                  <a:pt x="4114800" y="156718"/>
                </a:lnTo>
                <a:lnTo>
                  <a:pt x="4106816" y="107159"/>
                </a:lnTo>
                <a:lnTo>
                  <a:pt x="4084580" y="64136"/>
                </a:lnTo>
                <a:lnTo>
                  <a:pt x="4050663" y="30219"/>
                </a:lnTo>
                <a:lnTo>
                  <a:pt x="4007640" y="7983"/>
                </a:lnTo>
                <a:lnTo>
                  <a:pt x="3958082" y="0"/>
                </a:lnTo>
                <a:close/>
              </a:path>
            </a:pathLst>
          </a:custGeom>
          <a:solidFill>
            <a:srgbClr val="FF00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3162" y="4057650"/>
            <a:ext cx="4114800" cy="940435"/>
          </a:xfrm>
          <a:custGeom>
            <a:avLst/>
            <a:gdLst/>
            <a:ahLst/>
            <a:cxnLst/>
            <a:rect l="l" t="t" r="r" b="b"/>
            <a:pathLst>
              <a:path w="4114800" h="940435">
                <a:moveTo>
                  <a:pt x="0" y="156718"/>
                </a:moveTo>
                <a:lnTo>
                  <a:pt x="7989" y="107159"/>
                </a:lnTo>
                <a:lnTo>
                  <a:pt x="30238" y="64136"/>
                </a:lnTo>
                <a:lnTo>
                  <a:pt x="64163" y="30219"/>
                </a:lnTo>
                <a:lnTo>
                  <a:pt x="107183" y="7983"/>
                </a:lnTo>
                <a:lnTo>
                  <a:pt x="156717" y="0"/>
                </a:lnTo>
                <a:lnTo>
                  <a:pt x="3958082" y="0"/>
                </a:lnTo>
                <a:lnTo>
                  <a:pt x="4007640" y="7983"/>
                </a:lnTo>
                <a:lnTo>
                  <a:pt x="4050663" y="30219"/>
                </a:lnTo>
                <a:lnTo>
                  <a:pt x="4084580" y="64136"/>
                </a:lnTo>
                <a:lnTo>
                  <a:pt x="4106816" y="107159"/>
                </a:lnTo>
                <a:lnTo>
                  <a:pt x="4114800" y="156718"/>
                </a:lnTo>
                <a:lnTo>
                  <a:pt x="4114800" y="783589"/>
                </a:lnTo>
                <a:lnTo>
                  <a:pt x="4106816" y="833148"/>
                </a:lnTo>
                <a:lnTo>
                  <a:pt x="4084580" y="876171"/>
                </a:lnTo>
                <a:lnTo>
                  <a:pt x="4050663" y="910088"/>
                </a:lnTo>
                <a:lnTo>
                  <a:pt x="4007640" y="932324"/>
                </a:lnTo>
                <a:lnTo>
                  <a:pt x="3958082" y="940307"/>
                </a:lnTo>
                <a:lnTo>
                  <a:pt x="156717" y="940307"/>
                </a:lnTo>
                <a:lnTo>
                  <a:pt x="107183" y="932324"/>
                </a:lnTo>
                <a:lnTo>
                  <a:pt x="64163" y="910088"/>
                </a:lnTo>
                <a:lnTo>
                  <a:pt x="30238" y="876171"/>
                </a:lnTo>
                <a:lnTo>
                  <a:pt x="7989" y="833148"/>
                </a:lnTo>
                <a:lnTo>
                  <a:pt x="0" y="783589"/>
                </a:lnTo>
                <a:lnTo>
                  <a:pt x="0" y="156718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3162" y="4997958"/>
            <a:ext cx="4114800" cy="532130"/>
          </a:xfrm>
          <a:custGeom>
            <a:avLst/>
            <a:gdLst/>
            <a:ahLst/>
            <a:cxnLst/>
            <a:rect l="l" t="t" r="r" b="b"/>
            <a:pathLst>
              <a:path w="4114800" h="532129">
                <a:moveTo>
                  <a:pt x="4026154" y="0"/>
                </a:moveTo>
                <a:lnTo>
                  <a:pt x="88645" y="0"/>
                </a:lnTo>
                <a:lnTo>
                  <a:pt x="54140" y="6975"/>
                </a:lnTo>
                <a:lnTo>
                  <a:pt x="25963" y="25987"/>
                </a:lnTo>
                <a:lnTo>
                  <a:pt x="6966" y="54167"/>
                </a:lnTo>
                <a:lnTo>
                  <a:pt x="0" y="88646"/>
                </a:lnTo>
                <a:lnTo>
                  <a:pt x="0" y="443230"/>
                </a:lnTo>
                <a:lnTo>
                  <a:pt x="6966" y="477708"/>
                </a:lnTo>
                <a:lnTo>
                  <a:pt x="25963" y="505888"/>
                </a:lnTo>
                <a:lnTo>
                  <a:pt x="54140" y="524900"/>
                </a:lnTo>
                <a:lnTo>
                  <a:pt x="88645" y="531876"/>
                </a:lnTo>
                <a:lnTo>
                  <a:pt x="4026154" y="531876"/>
                </a:lnTo>
                <a:lnTo>
                  <a:pt x="4060632" y="524900"/>
                </a:lnTo>
                <a:lnTo>
                  <a:pt x="4088812" y="505888"/>
                </a:lnTo>
                <a:lnTo>
                  <a:pt x="4107824" y="477708"/>
                </a:lnTo>
                <a:lnTo>
                  <a:pt x="4114800" y="443230"/>
                </a:lnTo>
                <a:lnTo>
                  <a:pt x="4114800" y="88646"/>
                </a:lnTo>
                <a:lnTo>
                  <a:pt x="4107824" y="54167"/>
                </a:lnTo>
                <a:lnTo>
                  <a:pt x="4088812" y="25987"/>
                </a:lnTo>
                <a:lnTo>
                  <a:pt x="4060632" y="6975"/>
                </a:lnTo>
                <a:lnTo>
                  <a:pt x="4026154" y="0"/>
                </a:lnTo>
                <a:close/>
              </a:path>
            </a:pathLst>
          </a:custGeom>
          <a:solidFill>
            <a:srgbClr val="EF7E09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154903" y="3858799"/>
          <a:ext cx="4111311" cy="2765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622">
                <a:tc rowSpan="4">
                  <a:txBody>
                    <a:bodyPr/>
                    <a:lstStyle/>
                    <a:p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Maths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3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Gk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-3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35">
                      <a:solidFill>
                        <a:srgbClr val="D3D3D3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24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26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22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34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32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66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25">
                <a:tc rowSpan="2">
                  <a:txBody>
                    <a:bodyPr/>
                    <a:lstStyle/>
                    <a:p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46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33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EF7E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69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59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55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EF7E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33">
                <a:tc rowSpan="4">
                  <a:txBody>
                    <a:bodyPr/>
                    <a:lstStyle/>
                    <a:p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186">
                      <a:solidFill>
                        <a:srgbClr val="A7BED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6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186">
                      <a:solidFill>
                        <a:srgbClr val="A7BEDE"/>
                      </a:solidFill>
                      <a:prstDash val="solid"/>
                    </a:lnT>
                    <a:lnB w="33555">
                      <a:solidFill>
                        <a:srgbClr val="A7BED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6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555">
                      <a:solidFill>
                        <a:srgbClr val="A7BEDE"/>
                      </a:solidFill>
                      <a:prstDash val="solid"/>
                    </a:lnT>
                    <a:lnB w="33555">
                      <a:solidFill>
                        <a:srgbClr val="A7BED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89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1065">
                      <a:solidFill>
                        <a:srgbClr val="D3D3D3"/>
                      </a:solidFill>
                      <a:prstDash val="solid"/>
                    </a:lnR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Student-3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33555">
                      <a:solidFill>
                        <a:srgbClr val="A7BEDE"/>
                      </a:solidFill>
                      <a:prstDash val="solid"/>
                    </a:lnT>
                    <a:lnB w="22493">
                      <a:solidFill>
                        <a:srgbClr val="A7BED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434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0" dirty="0">
                          <a:latin typeface="Calibri"/>
                          <a:cs typeface="Calibri"/>
                        </a:rPr>
                        <a:t>93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434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300" spc="-5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lnR w="11065">
                      <a:solidFill>
                        <a:srgbClr val="D3D3D3"/>
                      </a:solidFill>
                      <a:prstDash val="solid"/>
                    </a:lnR>
                    <a:lnT w="11062">
                      <a:solidFill>
                        <a:srgbClr val="D3D3D3"/>
                      </a:solidFill>
                      <a:prstDash val="solid"/>
                    </a:lnT>
                    <a:lnB w="11062">
                      <a:solidFill>
                        <a:srgbClr val="D3D3D3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1065">
                      <a:solidFill>
                        <a:srgbClr val="D3D3D3"/>
                      </a:solidFill>
                      <a:prstDash val="solid"/>
                    </a:lnL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6" name="object 86"/>
          <p:cNvSpPr/>
          <p:nvPr/>
        </p:nvSpPr>
        <p:spPr>
          <a:xfrm>
            <a:off x="153162" y="5574029"/>
            <a:ext cx="4114800" cy="1099185"/>
          </a:xfrm>
          <a:custGeom>
            <a:avLst/>
            <a:gdLst/>
            <a:ahLst/>
            <a:cxnLst/>
            <a:rect l="l" t="t" r="r" b="b"/>
            <a:pathLst>
              <a:path w="4114800" h="1099184">
                <a:moveTo>
                  <a:pt x="3931666" y="0"/>
                </a:moveTo>
                <a:lnTo>
                  <a:pt x="183134" y="0"/>
                </a:lnTo>
                <a:lnTo>
                  <a:pt x="134449" y="6541"/>
                </a:lnTo>
                <a:lnTo>
                  <a:pt x="90702" y="25003"/>
                </a:lnTo>
                <a:lnTo>
                  <a:pt x="53638" y="53638"/>
                </a:lnTo>
                <a:lnTo>
                  <a:pt x="25003" y="90702"/>
                </a:lnTo>
                <a:lnTo>
                  <a:pt x="6541" y="134449"/>
                </a:lnTo>
                <a:lnTo>
                  <a:pt x="0" y="183134"/>
                </a:lnTo>
                <a:lnTo>
                  <a:pt x="0" y="915670"/>
                </a:lnTo>
                <a:lnTo>
                  <a:pt x="6541" y="964354"/>
                </a:lnTo>
                <a:lnTo>
                  <a:pt x="25003" y="1008101"/>
                </a:lnTo>
                <a:lnTo>
                  <a:pt x="53638" y="1045165"/>
                </a:lnTo>
                <a:lnTo>
                  <a:pt x="90702" y="1073800"/>
                </a:lnTo>
                <a:lnTo>
                  <a:pt x="134449" y="1092262"/>
                </a:lnTo>
                <a:lnTo>
                  <a:pt x="183134" y="1098804"/>
                </a:lnTo>
                <a:lnTo>
                  <a:pt x="3931666" y="1098804"/>
                </a:lnTo>
                <a:lnTo>
                  <a:pt x="3980332" y="1092262"/>
                </a:lnTo>
                <a:lnTo>
                  <a:pt x="4024074" y="1073800"/>
                </a:lnTo>
                <a:lnTo>
                  <a:pt x="4061142" y="1045165"/>
                </a:lnTo>
                <a:lnTo>
                  <a:pt x="4089785" y="1008101"/>
                </a:lnTo>
                <a:lnTo>
                  <a:pt x="4108254" y="964354"/>
                </a:lnTo>
                <a:lnTo>
                  <a:pt x="4114800" y="915670"/>
                </a:lnTo>
                <a:lnTo>
                  <a:pt x="4114800" y="183134"/>
                </a:lnTo>
                <a:lnTo>
                  <a:pt x="4108254" y="134449"/>
                </a:lnTo>
                <a:lnTo>
                  <a:pt x="4089785" y="90702"/>
                </a:lnTo>
                <a:lnTo>
                  <a:pt x="4061142" y="53638"/>
                </a:lnTo>
                <a:lnTo>
                  <a:pt x="4024074" y="25003"/>
                </a:lnTo>
                <a:lnTo>
                  <a:pt x="3980332" y="6541"/>
                </a:lnTo>
                <a:lnTo>
                  <a:pt x="3931666" y="0"/>
                </a:lnTo>
                <a:close/>
              </a:path>
            </a:pathLst>
          </a:custGeom>
          <a:solidFill>
            <a:srgbClr val="00AF5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3162" y="5574029"/>
            <a:ext cx="4114800" cy="1099185"/>
          </a:xfrm>
          <a:custGeom>
            <a:avLst/>
            <a:gdLst/>
            <a:ahLst/>
            <a:cxnLst/>
            <a:rect l="l" t="t" r="r" b="b"/>
            <a:pathLst>
              <a:path w="4114800" h="1099184">
                <a:moveTo>
                  <a:pt x="0" y="183134"/>
                </a:moveTo>
                <a:lnTo>
                  <a:pt x="6541" y="134449"/>
                </a:lnTo>
                <a:lnTo>
                  <a:pt x="25003" y="90702"/>
                </a:lnTo>
                <a:lnTo>
                  <a:pt x="53638" y="53638"/>
                </a:lnTo>
                <a:lnTo>
                  <a:pt x="90702" y="25003"/>
                </a:lnTo>
                <a:lnTo>
                  <a:pt x="134449" y="6541"/>
                </a:lnTo>
                <a:lnTo>
                  <a:pt x="183134" y="0"/>
                </a:lnTo>
                <a:lnTo>
                  <a:pt x="3931666" y="0"/>
                </a:lnTo>
                <a:lnTo>
                  <a:pt x="3980332" y="6541"/>
                </a:lnTo>
                <a:lnTo>
                  <a:pt x="4024074" y="25003"/>
                </a:lnTo>
                <a:lnTo>
                  <a:pt x="4061142" y="53638"/>
                </a:lnTo>
                <a:lnTo>
                  <a:pt x="4089785" y="90702"/>
                </a:lnTo>
                <a:lnTo>
                  <a:pt x="4108254" y="134449"/>
                </a:lnTo>
                <a:lnTo>
                  <a:pt x="4114800" y="183134"/>
                </a:lnTo>
                <a:lnTo>
                  <a:pt x="4114800" y="915670"/>
                </a:lnTo>
                <a:lnTo>
                  <a:pt x="4108254" y="964354"/>
                </a:lnTo>
                <a:lnTo>
                  <a:pt x="4089785" y="1008101"/>
                </a:lnTo>
                <a:lnTo>
                  <a:pt x="4061142" y="1045165"/>
                </a:lnTo>
                <a:lnTo>
                  <a:pt x="4024074" y="1073800"/>
                </a:lnTo>
                <a:lnTo>
                  <a:pt x="3980332" y="1092262"/>
                </a:lnTo>
                <a:lnTo>
                  <a:pt x="3931666" y="1098804"/>
                </a:lnTo>
                <a:lnTo>
                  <a:pt x="183134" y="1098804"/>
                </a:lnTo>
                <a:lnTo>
                  <a:pt x="134449" y="1092262"/>
                </a:lnTo>
                <a:lnTo>
                  <a:pt x="90702" y="1073800"/>
                </a:lnTo>
                <a:lnTo>
                  <a:pt x="53638" y="1045165"/>
                </a:lnTo>
                <a:lnTo>
                  <a:pt x="25003" y="1008101"/>
                </a:lnTo>
                <a:lnTo>
                  <a:pt x="6541" y="964354"/>
                </a:lnTo>
                <a:lnTo>
                  <a:pt x="0" y="915670"/>
                </a:lnTo>
                <a:lnTo>
                  <a:pt x="0" y="183134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56938" y="4748021"/>
            <a:ext cx="762000" cy="515620"/>
          </a:xfrm>
          <a:custGeom>
            <a:avLst/>
            <a:gdLst/>
            <a:ahLst/>
            <a:cxnLst/>
            <a:rect l="l" t="t" r="r" b="b"/>
            <a:pathLst>
              <a:path w="762000" h="515620">
                <a:moveTo>
                  <a:pt x="504444" y="0"/>
                </a:moveTo>
                <a:lnTo>
                  <a:pt x="504444" y="128777"/>
                </a:lnTo>
                <a:lnTo>
                  <a:pt x="0" y="128777"/>
                </a:lnTo>
                <a:lnTo>
                  <a:pt x="0" y="386333"/>
                </a:lnTo>
                <a:lnTo>
                  <a:pt x="504444" y="386333"/>
                </a:lnTo>
                <a:lnTo>
                  <a:pt x="504444" y="515111"/>
                </a:lnTo>
                <a:lnTo>
                  <a:pt x="762000" y="257555"/>
                </a:lnTo>
                <a:lnTo>
                  <a:pt x="50444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56938" y="4748021"/>
            <a:ext cx="762000" cy="515620"/>
          </a:xfrm>
          <a:custGeom>
            <a:avLst/>
            <a:gdLst/>
            <a:ahLst/>
            <a:cxnLst/>
            <a:rect l="l" t="t" r="r" b="b"/>
            <a:pathLst>
              <a:path w="762000" h="515620">
                <a:moveTo>
                  <a:pt x="0" y="128777"/>
                </a:moveTo>
                <a:lnTo>
                  <a:pt x="504444" y="128777"/>
                </a:lnTo>
                <a:lnTo>
                  <a:pt x="504444" y="0"/>
                </a:lnTo>
                <a:lnTo>
                  <a:pt x="762000" y="257555"/>
                </a:lnTo>
                <a:lnTo>
                  <a:pt x="504444" y="515111"/>
                </a:lnTo>
                <a:lnTo>
                  <a:pt x="504444" y="386333"/>
                </a:lnTo>
                <a:lnTo>
                  <a:pt x="0" y="386333"/>
                </a:lnTo>
                <a:lnTo>
                  <a:pt x="0" y="128777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93435" y="4223003"/>
            <a:ext cx="1078991" cy="833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741670" y="4521961"/>
            <a:ext cx="38354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4,9,6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527292" y="4047744"/>
            <a:ext cx="900683" cy="8336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854443" y="4346702"/>
            <a:ext cx="249554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2,7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073140" y="4796028"/>
            <a:ext cx="1150619" cy="1106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390513" y="5232653"/>
            <a:ext cx="254571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8,5,1,3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90" dirty="0"/>
              <a:t>Building</a:t>
            </a:r>
            <a:r>
              <a:rPr sz="4000" spc="-270" dirty="0"/>
              <a:t> </a:t>
            </a:r>
            <a:r>
              <a:rPr sz="4000" spc="-95" dirty="0"/>
              <a:t>Clusters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6529" y="1391539"/>
            <a:ext cx="5407025" cy="197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Clr>
                <a:srgbClr val="EF7E09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200" spc="-10" dirty="0">
                <a:latin typeface="Calibri"/>
                <a:cs typeface="Calibri"/>
              </a:rPr>
              <a:t>Select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b="1" spc="-15" dirty="0">
                <a:solidFill>
                  <a:srgbClr val="000066"/>
                </a:solidFill>
                <a:latin typeface="Calibri"/>
                <a:cs typeface="Calibri"/>
              </a:rPr>
              <a:t>distance</a:t>
            </a:r>
            <a:r>
              <a:rPr sz="2200" b="1" spc="1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0066"/>
                </a:solidFill>
                <a:latin typeface="Calibri"/>
                <a:cs typeface="Calibri"/>
              </a:rPr>
              <a:t>measure</a:t>
            </a:r>
            <a:endParaRPr sz="22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525"/>
              </a:spcBef>
              <a:buClr>
                <a:srgbClr val="EF7E09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200" spc="-5" dirty="0">
                <a:latin typeface="Calibri"/>
                <a:cs typeface="Calibri"/>
              </a:rPr>
              <a:t>Select a </a:t>
            </a:r>
            <a:r>
              <a:rPr sz="2200" b="1" spc="-10" dirty="0">
                <a:solidFill>
                  <a:srgbClr val="000066"/>
                </a:solidFill>
                <a:latin typeface="Calibri"/>
                <a:cs typeface="Calibri"/>
              </a:rPr>
              <a:t>clustering</a:t>
            </a:r>
            <a:r>
              <a:rPr sz="2200" b="1" spc="-3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0066"/>
                </a:solidFill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Clr>
                <a:srgbClr val="EF7E09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200" spc="-10" dirty="0">
                <a:latin typeface="Calibri"/>
                <a:cs typeface="Calibri"/>
              </a:rPr>
              <a:t>Define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b="1" spc="-10" dirty="0">
                <a:solidFill>
                  <a:srgbClr val="000066"/>
                </a:solidFill>
                <a:latin typeface="Calibri"/>
                <a:cs typeface="Calibri"/>
              </a:rPr>
              <a:t>distance between </a:t>
            </a:r>
            <a:r>
              <a:rPr sz="2200" b="1" spc="-15" dirty="0">
                <a:solidFill>
                  <a:srgbClr val="000066"/>
                </a:solidFill>
                <a:latin typeface="Calibri"/>
                <a:cs typeface="Calibri"/>
              </a:rPr>
              <a:t>two</a:t>
            </a:r>
            <a:r>
              <a:rPr sz="2200" b="1" spc="10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0066"/>
                </a:solidFill>
                <a:latin typeface="Calibri"/>
                <a:cs typeface="Calibri"/>
              </a:rPr>
              <a:t>clusters</a:t>
            </a:r>
            <a:endParaRPr sz="22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525"/>
              </a:spcBef>
              <a:buClr>
                <a:srgbClr val="EF7E09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200" spc="-10" dirty="0">
                <a:latin typeface="Calibri"/>
                <a:cs typeface="Calibri"/>
              </a:rPr>
              <a:t>Determine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000066"/>
                </a:solidFill>
                <a:latin typeface="Calibri"/>
                <a:cs typeface="Calibri"/>
              </a:rPr>
              <a:t>number of</a:t>
            </a:r>
            <a:r>
              <a:rPr sz="2200" b="1" spc="15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0066"/>
                </a:solidFill>
                <a:latin typeface="Calibri"/>
                <a:cs typeface="Calibri"/>
              </a:rPr>
              <a:t>clusters</a:t>
            </a:r>
            <a:endParaRPr sz="22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525"/>
              </a:spcBef>
              <a:buClr>
                <a:srgbClr val="EF7E09"/>
              </a:buClr>
              <a:buAutoNum type="arabicPeriod"/>
              <a:tabLst>
                <a:tab pos="622300" algn="l"/>
                <a:tab pos="622935" algn="l"/>
              </a:tabLst>
            </a:pPr>
            <a:r>
              <a:rPr sz="2200" b="1" spc="-30" dirty="0">
                <a:solidFill>
                  <a:srgbClr val="000066"/>
                </a:solidFill>
                <a:latin typeface="Calibri"/>
                <a:cs typeface="Calibri"/>
              </a:rPr>
              <a:t>Validate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926" y="5695797"/>
            <a:ext cx="2571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3733" y="411251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3733" y="411251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0833" y="413994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199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399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199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0833" y="4139946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199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199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399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199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3777" y="43563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33777" y="43563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9477" y="453923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19477" y="453923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3233" y="46611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3233" y="46611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1061" y="453618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1061" y="453618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9433" y="42801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29433" y="42801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6133" y="436397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6133" y="436397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3153" y="4237482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92964" y="0"/>
                </a:moveTo>
                <a:lnTo>
                  <a:pt x="0" y="210312"/>
                </a:lnTo>
                <a:lnTo>
                  <a:pt x="185928" y="210312"/>
                </a:lnTo>
                <a:lnTo>
                  <a:pt x="92964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3153" y="4237482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0" y="210312"/>
                </a:moveTo>
                <a:lnTo>
                  <a:pt x="92964" y="0"/>
                </a:lnTo>
                <a:lnTo>
                  <a:pt x="185928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85722" y="4456938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92964" y="0"/>
                </a:moveTo>
                <a:lnTo>
                  <a:pt x="0" y="210312"/>
                </a:lnTo>
                <a:lnTo>
                  <a:pt x="185928" y="210312"/>
                </a:lnTo>
                <a:lnTo>
                  <a:pt x="92964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85722" y="4456938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0" y="210312"/>
                </a:moveTo>
                <a:lnTo>
                  <a:pt x="92964" y="0"/>
                </a:lnTo>
                <a:lnTo>
                  <a:pt x="185928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0794" y="4069841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92963" y="0"/>
                </a:moveTo>
                <a:lnTo>
                  <a:pt x="0" y="210311"/>
                </a:lnTo>
                <a:lnTo>
                  <a:pt x="185928" y="210311"/>
                </a:lnTo>
                <a:lnTo>
                  <a:pt x="92963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0794" y="4069841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0" y="210311"/>
                </a:moveTo>
                <a:lnTo>
                  <a:pt x="92963" y="0"/>
                </a:lnTo>
                <a:lnTo>
                  <a:pt x="185928" y="210311"/>
                </a:lnTo>
                <a:lnTo>
                  <a:pt x="0" y="210311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9522" y="3999738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93725" y="0"/>
                </a:moveTo>
                <a:lnTo>
                  <a:pt x="0" y="210312"/>
                </a:lnTo>
                <a:lnTo>
                  <a:pt x="187452" y="210312"/>
                </a:lnTo>
                <a:lnTo>
                  <a:pt x="93725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09522" y="3999738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0" y="210312"/>
                </a:moveTo>
                <a:lnTo>
                  <a:pt x="93725" y="0"/>
                </a:lnTo>
                <a:lnTo>
                  <a:pt x="187452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2841" y="4178046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59" h="210820">
                <a:moveTo>
                  <a:pt x="93726" y="0"/>
                </a:moveTo>
                <a:lnTo>
                  <a:pt x="0" y="210311"/>
                </a:lnTo>
                <a:lnTo>
                  <a:pt x="187452" y="210311"/>
                </a:lnTo>
                <a:lnTo>
                  <a:pt x="93726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2841" y="4178046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59" h="210820">
                <a:moveTo>
                  <a:pt x="0" y="210311"/>
                </a:moveTo>
                <a:lnTo>
                  <a:pt x="93726" y="0"/>
                </a:lnTo>
                <a:lnTo>
                  <a:pt x="187452" y="210311"/>
                </a:lnTo>
                <a:lnTo>
                  <a:pt x="0" y="210311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78458" y="4411217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92963" y="0"/>
                </a:moveTo>
                <a:lnTo>
                  <a:pt x="0" y="210311"/>
                </a:lnTo>
                <a:lnTo>
                  <a:pt x="185928" y="210311"/>
                </a:lnTo>
                <a:lnTo>
                  <a:pt x="92963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8458" y="4411217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0" y="210311"/>
                </a:moveTo>
                <a:lnTo>
                  <a:pt x="92963" y="0"/>
                </a:lnTo>
                <a:lnTo>
                  <a:pt x="185928" y="210311"/>
                </a:lnTo>
                <a:lnTo>
                  <a:pt x="0" y="210311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19961" y="4184141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59" h="210820">
                <a:moveTo>
                  <a:pt x="93725" y="0"/>
                </a:moveTo>
                <a:lnTo>
                  <a:pt x="0" y="210311"/>
                </a:lnTo>
                <a:lnTo>
                  <a:pt x="187451" y="210311"/>
                </a:lnTo>
                <a:lnTo>
                  <a:pt x="93725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9961" y="4184141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59" h="210820">
                <a:moveTo>
                  <a:pt x="0" y="210311"/>
                </a:moveTo>
                <a:lnTo>
                  <a:pt x="93725" y="0"/>
                </a:lnTo>
                <a:lnTo>
                  <a:pt x="187451" y="210311"/>
                </a:lnTo>
                <a:lnTo>
                  <a:pt x="0" y="210311"/>
                </a:lnTo>
                <a:close/>
              </a:path>
            </a:pathLst>
          </a:custGeom>
          <a:ln w="25907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4053" y="4402073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92964" y="0"/>
                </a:moveTo>
                <a:lnTo>
                  <a:pt x="0" y="210312"/>
                </a:lnTo>
                <a:lnTo>
                  <a:pt x="185928" y="210312"/>
                </a:lnTo>
                <a:lnTo>
                  <a:pt x="92964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4053" y="4402073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0" y="210312"/>
                </a:moveTo>
                <a:lnTo>
                  <a:pt x="92964" y="0"/>
                </a:lnTo>
                <a:lnTo>
                  <a:pt x="185928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79753" y="3999738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92964" y="0"/>
                </a:moveTo>
                <a:lnTo>
                  <a:pt x="0" y="210312"/>
                </a:lnTo>
                <a:lnTo>
                  <a:pt x="185928" y="210312"/>
                </a:lnTo>
                <a:lnTo>
                  <a:pt x="92964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79753" y="3999738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0" y="210312"/>
                </a:moveTo>
                <a:lnTo>
                  <a:pt x="92964" y="0"/>
                </a:lnTo>
                <a:lnTo>
                  <a:pt x="185928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6789" y="4356353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92963" y="0"/>
                </a:moveTo>
                <a:lnTo>
                  <a:pt x="0" y="210312"/>
                </a:lnTo>
                <a:lnTo>
                  <a:pt x="185928" y="210312"/>
                </a:lnTo>
                <a:lnTo>
                  <a:pt x="92963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6789" y="4356353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5" h="210820">
                <a:moveTo>
                  <a:pt x="0" y="210312"/>
                </a:moveTo>
                <a:lnTo>
                  <a:pt x="92963" y="0"/>
                </a:lnTo>
                <a:lnTo>
                  <a:pt x="185928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45742" y="3682746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3"/>
                </a:lnTo>
                <a:lnTo>
                  <a:pt x="114300" y="292607"/>
                </a:lnTo>
                <a:lnTo>
                  <a:pt x="228600" y="146303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45742" y="3682746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3"/>
                </a:moveTo>
                <a:lnTo>
                  <a:pt x="114300" y="0"/>
                </a:lnTo>
                <a:lnTo>
                  <a:pt x="228600" y="146303"/>
                </a:lnTo>
                <a:lnTo>
                  <a:pt x="114300" y="292607"/>
                </a:lnTo>
                <a:lnTo>
                  <a:pt x="0" y="146303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98142" y="3835146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3"/>
                </a:lnTo>
                <a:lnTo>
                  <a:pt x="114300" y="292607"/>
                </a:lnTo>
                <a:lnTo>
                  <a:pt x="228600" y="146303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8142" y="3835146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3"/>
                </a:moveTo>
                <a:lnTo>
                  <a:pt x="114300" y="0"/>
                </a:lnTo>
                <a:lnTo>
                  <a:pt x="228600" y="146303"/>
                </a:lnTo>
                <a:lnTo>
                  <a:pt x="114300" y="292607"/>
                </a:lnTo>
                <a:lnTo>
                  <a:pt x="0" y="146303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39873" y="3577590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4"/>
                </a:lnTo>
                <a:lnTo>
                  <a:pt x="114300" y="292608"/>
                </a:lnTo>
                <a:lnTo>
                  <a:pt x="228600" y="146304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39873" y="3577590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4"/>
                </a:moveTo>
                <a:lnTo>
                  <a:pt x="114300" y="0"/>
                </a:lnTo>
                <a:lnTo>
                  <a:pt x="228600" y="146304"/>
                </a:lnTo>
                <a:lnTo>
                  <a:pt x="114300" y="292608"/>
                </a:lnTo>
                <a:lnTo>
                  <a:pt x="0" y="146304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9645" y="3431285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3"/>
                </a:lnTo>
                <a:lnTo>
                  <a:pt x="114300" y="292607"/>
                </a:lnTo>
                <a:lnTo>
                  <a:pt x="228600" y="146303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39645" y="3431285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3"/>
                </a:moveTo>
                <a:lnTo>
                  <a:pt x="114300" y="0"/>
                </a:lnTo>
                <a:lnTo>
                  <a:pt x="228600" y="146303"/>
                </a:lnTo>
                <a:lnTo>
                  <a:pt x="114300" y="292607"/>
                </a:lnTo>
                <a:lnTo>
                  <a:pt x="0" y="146303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61338" y="3597402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4"/>
                </a:lnTo>
                <a:lnTo>
                  <a:pt x="114300" y="292608"/>
                </a:lnTo>
                <a:lnTo>
                  <a:pt x="228600" y="146304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61338" y="3597402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4"/>
                </a:moveTo>
                <a:lnTo>
                  <a:pt x="114300" y="0"/>
                </a:lnTo>
                <a:lnTo>
                  <a:pt x="228600" y="146304"/>
                </a:lnTo>
                <a:lnTo>
                  <a:pt x="114300" y="292608"/>
                </a:lnTo>
                <a:lnTo>
                  <a:pt x="0" y="146304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77033" y="3765041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3"/>
                </a:lnTo>
                <a:lnTo>
                  <a:pt x="114300" y="292607"/>
                </a:lnTo>
                <a:lnTo>
                  <a:pt x="228600" y="146303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77033" y="3765041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3"/>
                </a:moveTo>
                <a:lnTo>
                  <a:pt x="114300" y="0"/>
                </a:lnTo>
                <a:lnTo>
                  <a:pt x="228600" y="146303"/>
                </a:lnTo>
                <a:lnTo>
                  <a:pt x="114300" y="292607"/>
                </a:lnTo>
                <a:lnTo>
                  <a:pt x="0" y="146303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60626" y="3385565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4"/>
                </a:lnTo>
                <a:lnTo>
                  <a:pt x="114300" y="292608"/>
                </a:lnTo>
                <a:lnTo>
                  <a:pt x="228600" y="146304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60626" y="3385565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4"/>
                </a:moveTo>
                <a:lnTo>
                  <a:pt x="114300" y="0"/>
                </a:lnTo>
                <a:lnTo>
                  <a:pt x="228600" y="146304"/>
                </a:lnTo>
                <a:lnTo>
                  <a:pt x="114300" y="292608"/>
                </a:lnTo>
                <a:lnTo>
                  <a:pt x="0" y="146304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71438" y="425272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71438" y="425272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28538" y="42801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28538" y="4280153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59958" y="449656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59958" y="449656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45658" y="467944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199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399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199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45658" y="467944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199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199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399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199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80938" y="480136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80938" y="480136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28765" y="467487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199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399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199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28765" y="467487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199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199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399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199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57138" y="442036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57138" y="4420361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23838" y="4502658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114300" y="0"/>
                </a:moveTo>
                <a:lnTo>
                  <a:pt x="69812" y="5994"/>
                </a:lnTo>
                <a:lnTo>
                  <a:pt x="33480" y="22336"/>
                </a:lnTo>
                <a:lnTo>
                  <a:pt x="8983" y="46559"/>
                </a:lnTo>
                <a:lnTo>
                  <a:pt x="0" y="76200"/>
                </a:lnTo>
                <a:lnTo>
                  <a:pt x="8983" y="105840"/>
                </a:lnTo>
                <a:lnTo>
                  <a:pt x="33480" y="130063"/>
                </a:lnTo>
                <a:lnTo>
                  <a:pt x="69812" y="146405"/>
                </a:lnTo>
                <a:lnTo>
                  <a:pt x="114300" y="152400"/>
                </a:lnTo>
                <a:lnTo>
                  <a:pt x="158787" y="146405"/>
                </a:lnTo>
                <a:lnTo>
                  <a:pt x="195119" y="130063"/>
                </a:lnTo>
                <a:lnTo>
                  <a:pt x="219616" y="105840"/>
                </a:lnTo>
                <a:lnTo>
                  <a:pt x="228600" y="76200"/>
                </a:lnTo>
                <a:lnTo>
                  <a:pt x="219616" y="46559"/>
                </a:lnTo>
                <a:lnTo>
                  <a:pt x="195119" y="22336"/>
                </a:lnTo>
                <a:lnTo>
                  <a:pt x="158787" y="5994"/>
                </a:lnTo>
                <a:lnTo>
                  <a:pt x="1143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23838" y="4502658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76200"/>
                </a:moveTo>
                <a:lnTo>
                  <a:pt x="8983" y="46559"/>
                </a:lnTo>
                <a:lnTo>
                  <a:pt x="33480" y="22336"/>
                </a:lnTo>
                <a:lnTo>
                  <a:pt x="69812" y="5994"/>
                </a:lnTo>
                <a:lnTo>
                  <a:pt x="114300" y="0"/>
                </a:lnTo>
                <a:lnTo>
                  <a:pt x="158787" y="5994"/>
                </a:lnTo>
                <a:lnTo>
                  <a:pt x="195119" y="22336"/>
                </a:lnTo>
                <a:lnTo>
                  <a:pt x="219616" y="46559"/>
                </a:lnTo>
                <a:lnTo>
                  <a:pt x="228600" y="76200"/>
                </a:lnTo>
                <a:lnTo>
                  <a:pt x="219616" y="105840"/>
                </a:lnTo>
                <a:lnTo>
                  <a:pt x="195119" y="130063"/>
                </a:lnTo>
                <a:lnTo>
                  <a:pt x="158787" y="146405"/>
                </a:lnTo>
                <a:lnTo>
                  <a:pt x="114300" y="152400"/>
                </a:lnTo>
                <a:lnTo>
                  <a:pt x="69812" y="146405"/>
                </a:lnTo>
                <a:lnTo>
                  <a:pt x="33480" y="130063"/>
                </a:lnTo>
                <a:lnTo>
                  <a:pt x="8983" y="10584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39334" y="4377690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92963" y="0"/>
                </a:moveTo>
                <a:lnTo>
                  <a:pt x="0" y="210312"/>
                </a:lnTo>
                <a:lnTo>
                  <a:pt x="185927" y="210312"/>
                </a:lnTo>
                <a:lnTo>
                  <a:pt x="92963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39334" y="4377690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0" y="210312"/>
                </a:moveTo>
                <a:lnTo>
                  <a:pt x="92963" y="0"/>
                </a:lnTo>
                <a:lnTo>
                  <a:pt x="185927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13426" y="4595621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92963" y="0"/>
                </a:moveTo>
                <a:lnTo>
                  <a:pt x="0" y="210311"/>
                </a:lnTo>
                <a:lnTo>
                  <a:pt x="185927" y="210311"/>
                </a:lnTo>
                <a:lnTo>
                  <a:pt x="92963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13426" y="4595621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0" y="210311"/>
                </a:moveTo>
                <a:lnTo>
                  <a:pt x="92963" y="0"/>
                </a:lnTo>
                <a:lnTo>
                  <a:pt x="185927" y="210311"/>
                </a:lnTo>
                <a:lnTo>
                  <a:pt x="0" y="210311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08497" y="4210050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92963" y="0"/>
                </a:moveTo>
                <a:lnTo>
                  <a:pt x="0" y="210312"/>
                </a:lnTo>
                <a:lnTo>
                  <a:pt x="185927" y="210312"/>
                </a:lnTo>
                <a:lnTo>
                  <a:pt x="92963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08497" y="4210050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0" y="210312"/>
                </a:moveTo>
                <a:lnTo>
                  <a:pt x="92963" y="0"/>
                </a:lnTo>
                <a:lnTo>
                  <a:pt x="185927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37226" y="4138421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92963" y="0"/>
                </a:moveTo>
                <a:lnTo>
                  <a:pt x="0" y="210311"/>
                </a:lnTo>
                <a:lnTo>
                  <a:pt x="185927" y="210311"/>
                </a:lnTo>
                <a:lnTo>
                  <a:pt x="92963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37226" y="4138421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0" y="210311"/>
                </a:moveTo>
                <a:lnTo>
                  <a:pt x="92963" y="0"/>
                </a:lnTo>
                <a:lnTo>
                  <a:pt x="185927" y="210311"/>
                </a:lnTo>
                <a:lnTo>
                  <a:pt x="0" y="210311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30546" y="4318253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92963" y="0"/>
                </a:moveTo>
                <a:lnTo>
                  <a:pt x="0" y="210312"/>
                </a:lnTo>
                <a:lnTo>
                  <a:pt x="185927" y="210312"/>
                </a:lnTo>
                <a:lnTo>
                  <a:pt x="92963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30546" y="4318253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0" y="210312"/>
                </a:moveTo>
                <a:lnTo>
                  <a:pt x="92963" y="0"/>
                </a:lnTo>
                <a:lnTo>
                  <a:pt x="185927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04638" y="4549902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93725" y="0"/>
                </a:moveTo>
                <a:lnTo>
                  <a:pt x="0" y="210312"/>
                </a:lnTo>
                <a:lnTo>
                  <a:pt x="187451" y="210312"/>
                </a:lnTo>
                <a:lnTo>
                  <a:pt x="93725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04638" y="4549902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0" y="210312"/>
                </a:moveTo>
                <a:lnTo>
                  <a:pt x="93725" y="0"/>
                </a:lnTo>
                <a:lnTo>
                  <a:pt x="187451" y="210312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47665" y="4324350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92963" y="0"/>
                </a:moveTo>
                <a:lnTo>
                  <a:pt x="0" y="210312"/>
                </a:lnTo>
                <a:lnTo>
                  <a:pt x="185928" y="210312"/>
                </a:lnTo>
                <a:lnTo>
                  <a:pt x="92963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47665" y="4324350"/>
            <a:ext cx="186055" cy="210820"/>
          </a:xfrm>
          <a:custGeom>
            <a:avLst/>
            <a:gdLst/>
            <a:ahLst/>
            <a:cxnLst/>
            <a:rect l="l" t="t" r="r" b="b"/>
            <a:pathLst>
              <a:path w="186054" h="210820">
                <a:moveTo>
                  <a:pt x="0" y="210312"/>
                </a:moveTo>
                <a:lnTo>
                  <a:pt x="92963" y="0"/>
                </a:lnTo>
                <a:lnTo>
                  <a:pt x="185928" y="210312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20234" y="4542282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93725" y="0"/>
                </a:moveTo>
                <a:lnTo>
                  <a:pt x="0" y="210312"/>
                </a:lnTo>
                <a:lnTo>
                  <a:pt x="187451" y="210312"/>
                </a:lnTo>
                <a:lnTo>
                  <a:pt x="93725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20234" y="4542282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0" y="210312"/>
                </a:moveTo>
                <a:lnTo>
                  <a:pt x="93725" y="0"/>
                </a:lnTo>
                <a:lnTo>
                  <a:pt x="187451" y="210312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05934" y="4139946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93725" y="0"/>
                </a:moveTo>
                <a:lnTo>
                  <a:pt x="0" y="210311"/>
                </a:lnTo>
                <a:lnTo>
                  <a:pt x="187451" y="210311"/>
                </a:lnTo>
                <a:lnTo>
                  <a:pt x="93725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05934" y="4139946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0" y="210311"/>
                </a:moveTo>
                <a:lnTo>
                  <a:pt x="93725" y="0"/>
                </a:lnTo>
                <a:lnTo>
                  <a:pt x="187451" y="210311"/>
                </a:lnTo>
                <a:lnTo>
                  <a:pt x="0" y="210311"/>
                </a:lnTo>
                <a:close/>
              </a:path>
            </a:pathLst>
          </a:custGeom>
          <a:ln w="25907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12970" y="4496561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93725" y="0"/>
                </a:moveTo>
                <a:lnTo>
                  <a:pt x="0" y="210312"/>
                </a:lnTo>
                <a:lnTo>
                  <a:pt x="187451" y="210312"/>
                </a:lnTo>
                <a:lnTo>
                  <a:pt x="93725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12970" y="4496561"/>
            <a:ext cx="187960" cy="210820"/>
          </a:xfrm>
          <a:custGeom>
            <a:avLst/>
            <a:gdLst/>
            <a:ahLst/>
            <a:cxnLst/>
            <a:rect l="l" t="t" r="r" b="b"/>
            <a:pathLst>
              <a:path w="187960" h="210820">
                <a:moveTo>
                  <a:pt x="0" y="210312"/>
                </a:moveTo>
                <a:lnTo>
                  <a:pt x="93725" y="0"/>
                </a:lnTo>
                <a:lnTo>
                  <a:pt x="187451" y="210312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375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73446" y="3822953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4"/>
                </a:lnTo>
                <a:lnTo>
                  <a:pt x="114300" y="292608"/>
                </a:lnTo>
                <a:lnTo>
                  <a:pt x="228600" y="146304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73446" y="3822953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4"/>
                </a:moveTo>
                <a:lnTo>
                  <a:pt x="114300" y="0"/>
                </a:lnTo>
                <a:lnTo>
                  <a:pt x="228600" y="146304"/>
                </a:lnTo>
                <a:lnTo>
                  <a:pt x="114300" y="292608"/>
                </a:lnTo>
                <a:lnTo>
                  <a:pt x="0" y="146304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25846" y="3975353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4"/>
                </a:lnTo>
                <a:lnTo>
                  <a:pt x="114300" y="292608"/>
                </a:lnTo>
                <a:lnTo>
                  <a:pt x="228600" y="146304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25846" y="3975353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4"/>
                </a:moveTo>
                <a:lnTo>
                  <a:pt x="114300" y="0"/>
                </a:lnTo>
                <a:lnTo>
                  <a:pt x="228600" y="146304"/>
                </a:lnTo>
                <a:lnTo>
                  <a:pt x="114300" y="292608"/>
                </a:lnTo>
                <a:lnTo>
                  <a:pt x="0" y="146304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66053" y="3717797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3"/>
                </a:lnTo>
                <a:lnTo>
                  <a:pt x="114300" y="292607"/>
                </a:lnTo>
                <a:lnTo>
                  <a:pt x="228600" y="146303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66053" y="3717797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3"/>
                </a:moveTo>
                <a:lnTo>
                  <a:pt x="114300" y="0"/>
                </a:lnTo>
                <a:lnTo>
                  <a:pt x="228600" y="146303"/>
                </a:lnTo>
                <a:lnTo>
                  <a:pt x="114300" y="292607"/>
                </a:lnTo>
                <a:lnTo>
                  <a:pt x="0" y="146303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67350" y="3571494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3"/>
                </a:lnTo>
                <a:lnTo>
                  <a:pt x="114300" y="292607"/>
                </a:lnTo>
                <a:lnTo>
                  <a:pt x="228600" y="146303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67350" y="3571494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3"/>
                </a:moveTo>
                <a:lnTo>
                  <a:pt x="114300" y="0"/>
                </a:lnTo>
                <a:lnTo>
                  <a:pt x="228600" y="146303"/>
                </a:lnTo>
                <a:lnTo>
                  <a:pt x="114300" y="292607"/>
                </a:lnTo>
                <a:lnTo>
                  <a:pt x="0" y="146303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89041" y="3737609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3"/>
                </a:lnTo>
                <a:lnTo>
                  <a:pt x="114300" y="292607"/>
                </a:lnTo>
                <a:lnTo>
                  <a:pt x="228600" y="146303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89041" y="3737609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3"/>
                </a:moveTo>
                <a:lnTo>
                  <a:pt x="114300" y="0"/>
                </a:lnTo>
                <a:lnTo>
                  <a:pt x="228600" y="146303"/>
                </a:lnTo>
                <a:lnTo>
                  <a:pt x="114300" y="292607"/>
                </a:lnTo>
                <a:lnTo>
                  <a:pt x="0" y="146303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04738" y="3905250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4"/>
                </a:lnTo>
                <a:lnTo>
                  <a:pt x="114300" y="292607"/>
                </a:lnTo>
                <a:lnTo>
                  <a:pt x="228600" y="146304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904738" y="3905250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4"/>
                </a:moveTo>
                <a:lnTo>
                  <a:pt x="114300" y="0"/>
                </a:lnTo>
                <a:lnTo>
                  <a:pt x="228600" y="146304"/>
                </a:lnTo>
                <a:lnTo>
                  <a:pt x="114300" y="292607"/>
                </a:lnTo>
                <a:lnTo>
                  <a:pt x="0" y="146304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88329" y="3524250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114300" y="0"/>
                </a:moveTo>
                <a:lnTo>
                  <a:pt x="0" y="146304"/>
                </a:lnTo>
                <a:lnTo>
                  <a:pt x="114300" y="292607"/>
                </a:lnTo>
                <a:lnTo>
                  <a:pt x="228600" y="146304"/>
                </a:lnTo>
                <a:lnTo>
                  <a:pt x="114300" y="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88329" y="3524250"/>
            <a:ext cx="228600" cy="292735"/>
          </a:xfrm>
          <a:custGeom>
            <a:avLst/>
            <a:gdLst/>
            <a:ahLst/>
            <a:cxnLst/>
            <a:rect l="l" t="t" r="r" b="b"/>
            <a:pathLst>
              <a:path w="228600" h="292735">
                <a:moveTo>
                  <a:pt x="0" y="146304"/>
                </a:moveTo>
                <a:lnTo>
                  <a:pt x="114300" y="0"/>
                </a:lnTo>
                <a:lnTo>
                  <a:pt x="228600" y="146304"/>
                </a:lnTo>
                <a:lnTo>
                  <a:pt x="114300" y="292607"/>
                </a:lnTo>
                <a:lnTo>
                  <a:pt x="0" y="146304"/>
                </a:lnTo>
                <a:close/>
              </a:path>
            </a:pathLst>
          </a:custGeom>
          <a:ln w="25908">
            <a:solidFill>
              <a:srgbClr val="8D6D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71444" y="4169664"/>
            <a:ext cx="1173480" cy="394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05221" y="3428238"/>
            <a:ext cx="1091565" cy="887094"/>
          </a:xfrm>
          <a:custGeom>
            <a:avLst/>
            <a:gdLst/>
            <a:ahLst/>
            <a:cxnLst/>
            <a:rect l="l" t="t" r="r" b="b"/>
            <a:pathLst>
              <a:path w="1091564" h="887095">
                <a:moveTo>
                  <a:pt x="1088864" y="750569"/>
                </a:moveTo>
                <a:lnTo>
                  <a:pt x="313689" y="750569"/>
                </a:lnTo>
                <a:lnTo>
                  <a:pt x="518287" y="886968"/>
                </a:lnTo>
                <a:lnTo>
                  <a:pt x="681989" y="859663"/>
                </a:lnTo>
                <a:lnTo>
                  <a:pt x="722883" y="805053"/>
                </a:lnTo>
                <a:lnTo>
                  <a:pt x="804799" y="791463"/>
                </a:lnTo>
                <a:lnTo>
                  <a:pt x="1091183" y="764159"/>
                </a:lnTo>
                <a:lnTo>
                  <a:pt x="1088864" y="750569"/>
                </a:lnTo>
                <a:close/>
              </a:path>
              <a:path w="1091564" h="887095">
                <a:moveTo>
                  <a:pt x="532002" y="0"/>
                </a:moveTo>
                <a:lnTo>
                  <a:pt x="245490" y="95503"/>
                </a:lnTo>
                <a:lnTo>
                  <a:pt x="0" y="272923"/>
                </a:lnTo>
                <a:lnTo>
                  <a:pt x="40893" y="545845"/>
                </a:lnTo>
                <a:lnTo>
                  <a:pt x="61515" y="569608"/>
                </a:lnTo>
                <a:lnTo>
                  <a:pt x="82232" y="593264"/>
                </a:lnTo>
                <a:lnTo>
                  <a:pt x="102758" y="617087"/>
                </a:lnTo>
                <a:lnTo>
                  <a:pt x="122808" y="641350"/>
                </a:lnTo>
                <a:lnTo>
                  <a:pt x="145801" y="675344"/>
                </a:lnTo>
                <a:lnTo>
                  <a:pt x="168449" y="711184"/>
                </a:lnTo>
                <a:lnTo>
                  <a:pt x="195550" y="742809"/>
                </a:lnTo>
                <a:lnTo>
                  <a:pt x="231901" y="764159"/>
                </a:lnTo>
                <a:lnTo>
                  <a:pt x="272795" y="777748"/>
                </a:lnTo>
                <a:lnTo>
                  <a:pt x="298259" y="771108"/>
                </a:lnTo>
                <a:lnTo>
                  <a:pt x="310197" y="769016"/>
                </a:lnTo>
                <a:lnTo>
                  <a:pt x="313658" y="764496"/>
                </a:lnTo>
                <a:lnTo>
                  <a:pt x="313689" y="750569"/>
                </a:lnTo>
                <a:lnTo>
                  <a:pt x="1088864" y="750569"/>
                </a:lnTo>
                <a:lnTo>
                  <a:pt x="995679" y="204724"/>
                </a:lnTo>
                <a:lnTo>
                  <a:pt x="532002" y="0"/>
                </a:lnTo>
                <a:close/>
              </a:path>
            </a:pathLst>
          </a:custGeom>
          <a:solidFill>
            <a:srgbClr val="F3EADE">
              <a:alpha val="2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05221" y="3428238"/>
            <a:ext cx="1091565" cy="887094"/>
          </a:xfrm>
          <a:custGeom>
            <a:avLst/>
            <a:gdLst/>
            <a:ahLst/>
            <a:cxnLst/>
            <a:rect l="l" t="t" r="r" b="b"/>
            <a:pathLst>
              <a:path w="1091564" h="887095">
                <a:moveTo>
                  <a:pt x="40893" y="545845"/>
                </a:moveTo>
                <a:lnTo>
                  <a:pt x="61515" y="569608"/>
                </a:lnTo>
                <a:lnTo>
                  <a:pt x="82232" y="593264"/>
                </a:lnTo>
                <a:lnTo>
                  <a:pt x="102758" y="617087"/>
                </a:lnTo>
                <a:lnTo>
                  <a:pt x="122808" y="641350"/>
                </a:lnTo>
                <a:lnTo>
                  <a:pt x="145801" y="675344"/>
                </a:lnTo>
                <a:lnTo>
                  <a:pt x="168449" y="711184"/>
                </a:lnTo>
                <a:lnTo>
                  <a:pt x="195550" y="742809"/>
                </a:lnTo>
                <a:lnTo>
                  <a:pt x="231901" y="764159"/>
                </a:lnTo>
                <a:lnTo>
                  <a:pt x="272795" y="777748"/>
                </a:lnTo>
                <a:lnTo>
                  <a:pt x="298259" y="771108"/>
                </a:lnTo>
                <a:lnTo>
                  <a:pt x="310197" y="769016"/>
                </a:lnTo>
                <a:lnTo>
                  <a:pt x="313658" y="764496"/>
                </a:lnTo>
                <a:lnTo>
                  <a:pt x="313689" y="750569"/>
                </a:lnTo>
                <a:lnTo>
                  <a:pt x="518287" y="886968"/>
                </a:lnTo>
                <a:lnTo>
                  <a:pt x="681989" y="859663"/>
                </a:lnTo>
                <a:lnTo>
                  <a:pt x="722883" y="805053"/>
                </a:lnTo>
                <a:lnTo>
                  <a:pt x="804799" y="791463"/>
                </a:lnTo>
                <a:lnTo>
                  <a:pt x="1091183" y="764159"/>
                </a:lnTo>
                <a:lnTo>
                  <a:pt x="995679" y="204724"/>
                </a:lnTo>
                <a:lnTo>
                  <a:pt x="532002" y="0"/>
                </a:lnTo>
                <a:lnTo>
                  <a:pt x="245490" y="95503"/>
                </a:lnTo>
                <a:lnTo>
                  <a:pt x="0" y="272923"/>
                </a:lnTo>
                <a:lnTo>
                  <a:pt x="40893" y="545845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13653" y="4136897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723392" y="0"/>
                </a:moveTo>
                <a:lnTo>
                  <a:pt x="477647" y="27304"/>
                </a:lnTo>
                <a:lnTo>
                  <a:pt x="286638" y="81914"/>
                </a:lnTo>
                <a:lnTo>
                  <a:pt x="136525" y="273050"/>
                </a:lnTo>
                <a:lnTo>
                  <a:pt x="95504" y="477774"/>
                </a:lnTo>
                <a:lnTo>
                  <a:pt x="0" y="586994"/>
                </a:lnTo>
                <a:lnTo>
                  <a:pt x="40894" y="791844"/>
                </a:lnTo>
                <a:lnTo>
                  <a:pt x="191135" y="969263"/>
                </a:lnTo>
                <a:lnTo>
                  <a:pt x="682371" y="941958"/>
                </a:lnTo>
                <a:lnTo>
                  <a:pt x="818896" y="873759"/>
                </a:lnTo>
                <a:lnTo>
                  <a:pt x="1119124" y="696213"/>
                </a:lnTo>
                <a:lnTo>
                  <a:pt x="1228344" y="464184"/>
                </a:lnTo>
                <a:lnTo>
                  <a:pt x="1201039" y="341249"/>
                </a:lnTo>
                <a:lnTo>
                  <a:pt x="1078229" y="109219"/>
                </a:lnTo>
                <a:lnTo>
                  <a:pt x="955421" y="13588"/>
                </a:lnTo>
                <a:lnTo>
                  <a:pt x="723392" y="0"/>
                </a:lnTo>
                <a:close/>
              </a:path>
            </a:pathLst>
          </a:custGeom>
          <a:solidFill>
            <a:srgbClr val="F8B168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13653" y="4136897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136525" y="273050"/>
                </a:moveTo>
                <a:lnTo>
                  <a:pt x="95504" y="477774"/>
                </a:lnTo>
                <a:lnTo>
                  <a:pt x="0" y="586994"/>
                </a:lnTo>
                <a:lnTo>
                  <a:pt x="40894" y="791844"/>
                </a:lnTo>
                <a:lnTo>
                  <a:pt x="191135" y="969263"/>
                </a:lnTo>
                <a:lnTo>
                  <a:pt x="682371" y="941958"/>
                </a:lnTo>
                <a:lnTo>
                  <a:pt x="818896" y="873759"/>
                </a:lnTo>
                <a:lnTo>
                  <a:pt x="1119124" y="696213"/>
                </a:lnTo>
                <a:lnTo>
                  <a:pt x="1228344" y="464184"/>
                </a:lnTo>
                <a:lnTo>
                  <a:pt x="1201039" y="341249"/>
                </a:lnTo>
                <a:lnTo>
                  <a:pt x="1078229" y="109219"/>
                </a:lnTo>
                <a:lnTo>
                  <a:pt x="955421" y="13588"/>
                </a:lnTo>
                <a:lnTo>
                  <a:pt x="723392" y="0"/>
                </a:lnTo>
                <a:lnTo>
                  <a:pt x="477647" y="27304"/>
                </a:lnTo>
                <a:lnTo>
                  <a:pt x="286638" y="81914"/>
                </a:lnTo>
                <a:lnTo>
                  <a:pt x="136525" y="27305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08753" y="4014978"/>
            <a:ext cx="1214755" cy="954405"/>
          </a:xfrm>
          <a:custGeom>
            <a:avLst/>
            <a:gdLst/>
            <a:ahLst/>
            <a:cxnLst/>
            <a:rect l="l" t="t" r="r" b="b"/>
            <a:pathLst>
              <a:path w="1214754" h="954404">
                <a:moveTo>
                  <a:pt x="354838" y="0"/>
                </a:moveTo>
                <a:lnTo>
                  <a:pt x="259334" y="54483"/>
                </a:lnTo>
                <a:lnTo>
                  <a:pt x="136525" y="340741"/>
                </a:lnTo>
                <a:lnTo>
                  <a:pt x="0" y="681482"/>
                </a:lnTo>
                <a:lnTo>
                  <a:pt x="54610" y="954024"/>
                </a:lnTo>
                <a:lnTo>
                  <a:pt x="723265" y="954024"/>
                </a:lnTo>
                <a:lnTo>
                  <a:pt x="1078103" y="722376"/>
                </a:lnTo>
                <a:lnTo>
                  <a:pt x="1214628" y="449707"/>
                </a:lnTo>
                <a:lnTo>
                  <a:pt x="1214628" y="313436"/>
                </a:lnTo>
                <a:lnTo>
                  <a:pt x="1119124" y="231648"/>
                </a:lnTo>
                <a:lnTo>
                  <a:pt x="750570" y="68199"/>
                </a:lnTo>
                <a:lnTo>
                  <a:pt x="600456" y="13589"/>
                </a:lnTo>
                <a:lnTo>
                  <a:pt x="354838" y="0"/>
                </a:lnTo>
                <a:close/>
              </a:path>
            </a:pathLst>
          </a:custGeom>
          <a:solidFill>
            <a:srgbClr val="D9EAD4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08753" y="4014978"/>
            <a:ext cx="1214755" cy="954405"/>
          </a:xfrm>
          <a:custGeom>
            <a:avLst/>
            <a:gdLst/>
            <a:ahLst/>
            <a:cxnLst/>
            <a:rect l="l" t="t" r="r" b="b"/>
            <a:pathLst>
              <a:path w="1214754" h="954404">
                <a:moveTo>
                  <a:pt x="354838" y="0"/>
                </a:moveTo>
                <a:lnTo>
                  <a:pt x="600456" y="13589"/>
                </a:lnTo>
                <a:lnTo>
                  <a:pt x="750570" y="68199"/>
                </a:lnTo>
                <a:lnTo>
                  <a:pt x="1119124" y="231648"/>
                </a:lnTo>
                <a:lnTo>
                  <a:pt x="1214628" y="313436"/>
                </a:lnTo>
                <a:lnTo>
                  <a:pt x="1214628" y="449707"/>
                </a:lnTo>
                <a:lnTo>
                  <a:pt x="1160018" y="558800"/>
                </a:lnTo>
                <a:lnTo>
                  <a:pt x="1078103" y="722376"/>
                </a:lnTo>
                <a:lnTo>
                  <a:pt x="723265" y="954024"/>
                </a:lnTo>
                <a:lnTo>
                  <a:pt x="54610" y="954024"/>
                </a:lnTo>
                <a:lnTo>
                  <a:pt x="0" y="681482"/>
                </a:lnTo>
                <a:lnTo>
                  <a:pt x="136525" y="340741"/>
                </a:lnTo>
                <a:lnTo>
                  <a:pt x="259334" y="54483"/>
                </a:lnTo>
                <a:lnTo>
                  <a:pt x="354838" y="0"/>
                </a:lnTo>
                <a:close/>
              </a:path>
            </a:pathLst>
          </a:custGeom>
          <a:ln w="25908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400608" y="5212333"/>
            <a:ext cx="7699375" cy="112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aim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build </a:t>
            </a:r>
            <a:r>
              <a:rPr sz="1800" spc="-15" dirty="0">
                <a:latin typeface="Calibri"/>
                <a:cs typeface="Calibri"/>
              </a:rPr>
              <a:t>clusters </a:t>
            </a:r>
            <a:r>
              <a:rPr sz="1800" spc="-5" dirty="0">
                <a:latin typeface="Calibri"/>
                <a:cs typeface="Calibri"/>
              </a:rPr>
              <a:t>i.e divide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whole population </a:t>
            </a:r>
            <a:r>
              <a:rPr sz="1800" spc="-10" dirty="0">
                <a:latin typeface="Calibri"/>
                <a:cs typeface="Calibri"/>
              </a:rPr>
              <a:t>into group </a:t>
            </a:r>
            <a:r>
              <a:rPr sz="1800" spc="-5" dirty="0">
                <a:latin typeface="Calibri"/>
                <a:cs typeface="Calibri"/>
              </a:rPr>
              <a:t>of similar  objects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What 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similarity/dis-similarity?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How </a:t>
            </a:r>
            <a:r>
              <a:rPr sz="1800" spc="-5" dirty="0">
                <a:latin typeface="Calibri"/>
                <a:cs typeface="Calibri"/>
              </a:rPr>
              <a:t>do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define </a:t>
            </a:r>
            <a:r>
              <a:rPr sz="1800" spc="-10" dirty="0">
                <a:latin typeface="Calibri"/>
                <a:cs typeface="Calibri"/>
              </a:rPr>
              <a:t>distance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85" dirty="0"/>
              <a:t>Distance</a:t>
            </a:r>
            <a:r>
              <a:rPr sz="4400" spc="-315" dirty="0"/>
              <a:t> </a:t>
            </a:r>
            <a:r>
              <a:rPr sz="4400" spc="-95" dirty="0"/>
              <a:t>measures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0240" y="1626361"/>
            <a:ext cx="7252334" cy="466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91515" indent="-228600">
              <a:lnSpc>
                <a:spcPct val="100000"/>
              </a:lnSpc>
              <a:buClr>
                <a:srgbClr val="EF7E09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measure similarity between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spc="-10" dirty="0">
                <a:latin typeface="Calibri"/>
                <a:cs typeface="Calibri"/>
              </a:rPr>
              <a:t>observations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distance measure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needed.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0" dirty="0">
                <a:latin typeface="Calibri"/>
                <a:cs typeface="Calibri"/>
              </a:rPr>
              <a:t>variable,  </a:t>
            </a:r>
            <a:r>
              <a:rPr sz="2400" spc="-5" dirty="0">
                <a:latin typeface="Calibri"/>
                <a:cs typeface="Calibri"/>
              </a:rPr>
              <a:t>similarity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straightforward</a:t>
            </a:r>
            <a:endParaRPr sz="2400">
              <a:latin typeface="Calibri"/>
              <a:cs typeface="Calibri"/>
            </a:endParaRPr>
          </a:p>
          <a:p>
            <a:pPr marL="538480" marR="439420" lvl="1" indent="-228600">
              <a:lnSpc>
                <a:spcPts val="2160"/>
              </a:lnSpc>
              <a:spcBef>
                <a:spcPts val="540"/>
              </a:spcBef>
              <a:buClr>
                <a:srgbClr val="9F2936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latin typeface="Calibri"/>
                <a:cs typeface="Calibri"/>
              </a:rPr>
              <a:t>Example: income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individuals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similar </a:t>
            </a:r>
            <a:r>
              <a:rPr sz="2000" dirty="0">
                <a:latin typeface="Calibri"/>
                <a:cs typeface="Calibri"/>
              </a:rPr>
              <a:t>if their </a:t>
            </a:r>
            <a:r>
              <a:rPr sz="2000" spc="-5" dirty="0">
                <a:latin typeface="Calibri"/>
                <a:cs typeface="Calibri"/>
              </a:rPr>
              <a:t>income  </a:t>
            </a:r>
            <a:r>
              <a:rPr sz="2000" spc="-10" dirty="0">
                <a:latin typeface="Calibri"/>
                <a:cs typeface="Calibri"/>
              </a:rPr>
              <a:t>level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similar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-10" dirty="0">
                <a:latin typeface="Calibri"/>
                <a:cs typeface="Calibri"/>
              </a:rPr>
              <a:t>level </a:t>
            </a:r>
            <a:r>
              <a:rPr sz="2000" spc="-5" dirty="0">
                <a:latin typeface="Calibri"/>
                <a:cs typeface="Calibri"/>
              </a:rPr>
              <a:t>of dissimilarity increases </a:t>
            </a:r>
            <a:r>
              <a:rPr sz="2000" dirty="0">
                <a:latin typeface="Calibri"/>
                <a:cs typeface="Calibri"/>
              </a:rPr>
              <a:t>as the  </a:t>
            </a:r>
            <a:r>
              <a:rPr sz="2000" spc="-5" dirty="0">
                <a:latin typeface="Calibri"/>
                <a:cs typeface="Calibri"/>
              </a:rPr>
              <a:t>income </a:t>
            </a:r>
            <a:r>
              <a:rPr sz="2000" spc="-10" dirty="0">
                <a:latin typeface="Calibri"/>
                <a:cs typeface="Calibri"/>
              </a:rPr>
              <a:t>gap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increases</a:t>
            </a:r>
            <a:endParaRPr sz="2000">
              <a:latin typeface="Calibri"/>
              <a:cs typeface="Calibri"/>
            </a:endParaRPr>
          </a:p>
          <a:p>
            <a:pPr marL="241300" marR="1006475" indent="-228600">
              <a:lnSpc>
                <a:spcPts val="2590"/>
              </a:lnSpc>
              <a:spcBef>
                <a:spcPts val="555"/>
              </a:spcBef>
              <a:buClr>
                <a:srgbClr val="EF7E09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10" dirty="0">
                <a:latin typeface="Calibri"/>
                <a:cs typeface="Calibri"/>
              </a:rPr>
              <a:t>variables require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b="1" spc="-15" dirty="0">
                <a:solidFill>
                  <a:srgbClr val="000066"/>
                </a:solidFill>
                <a:latin typeface="Calibri"/>
                <a:cs typeface="Calibri"/>
              </a:rPr>
              <a:t>aggregate </a:t>
            </a:r>
            <a:r>
              <a:rPr sz="2400" b="1" spc="-10" dirty="0">
                <a:solidFill>
                  <a:srgbClr val="000066"/>
                </a:solidFill>
                <a:latin typeface="Calibri"/>
                <a:cs typeface="Calibri"/>
              </a:rPr>
              <a:t>distance  </a:t>
            </a:r>
            <a:r>
              <a:rPr sz="2400" b="1" spc="-5" dirty="0">
                <a:solidFill>
                  <a:srgbClr val="000066"/>
                </a:solidFill>
                <a:latin typeface="Calibri"/>
                <a:cs typeface="Calibri"/>
              </a:rPr>
              <a:t>measure</a:t>
            </a:r>
            <a:endParaRPr sz="2400">
              <a:latin typeface="Calibri"/>
              <a:cs typeface="Calibri"/>
            </a:endParaRPr>
          </a:p>
          <a:p>
            <a:pPr marL="538480" marR="372745" lvl="1" indent="-228600">
              <a:lnSpc>
                <a:spcPct val="90100"/>
              </a:lnSpc>
              <a:spcBef>
                <a:spcPts val="465"/>
              </a:spcBef>
              <a:buClr>
                <a:srgbClr val="9F2936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latin typeface="Calibri"/>
                <a:cs typeface="Calibri"/>
              </a:rPr>
              <a:t>Many </a:t>
            </a:r>
            <a:r>
              <a:rPr sz="2000" spc="-5" dirty="0">
                <a:latin typeface="Calibri"/>
                <a:cs typeface="Calibri"/>
              </a:rPr>
              <a:t>characteristics </a:t>
            </a:r>
            <a:r>
              <a:rPr sz="2000" dirty="0">
                <a:latin typeface="Calibri"/>
                <a:cs typeface="Calibri"/>
              </a:rPr>
              <a:t>(e.g. </a:t>
            </a:r>
            <a:r>
              <a:rPr sz="2000" spc="-5" dirty="0">
                <a:latin typeface="Calibri"/>
                <a:cs typeface="Calibri"/>
              </a:rPr>
              <a:t>income, age, consumption habits,  </a:t>
            </a:r>
            <a:r>
              <a:rPr sz="2000" spc="-10" dirty="0">
                <a:latin typeface="Calibri"/>
                <a:cs typeface="Calibri"/>
              </a:rPr>
              <a:t>family </a:t>
            </a:r>
            <a:r>
              <a:rPr sz="2000" spc="-5" dirty="0">
                <a:latin typeface="Calibri"/>
                <a:cs typeface="Calibri"/>
              </a:rPr>
              <a:t>composition, owning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5" dirty="0">
                <a:latin typeface="Calibri"/>
                <a:cs typeface="Calibri"/>
              </a:rPr>
              <a:t>car, </a:t>
            </a:r>
            <a:r>
              <a:rPr sz="2000" spc="-5" dirty="0">
                <a:latin typeface="Calibri"/>
                <a:cs typeface="Calibri"/>
              </a:rPr>
              <a:t>education </a:t>
            </a:r>
            <a:r>
              <a:rPr sz="2000" spc="-10" dirty="0">
                <a:latin typeface="Calibri"/>
                <a:cs typeface="Calibri"/>
              </a:rPr>
              <a:t>level, </a:t>
            </a:r>
            <a:r>
              <a:rPr sz="2000" dirty="0">
                <a:latin typeface="Calibri"/>
                <a:cs typeface="Calibri"/>
              </a:rPr>
              <a:t>job…), it  </a:t>
            </a:r>
            <a:r>
              <a:rPr sz="2000" spc="-5" dirty="0">
                <a:latin typeface="Calibri"/>
                <a:cs typeface="Calibri"/>
              </a:rPr>
              <a:t>becomes </a:t>
            </a:r>
            <a:r>
              <a:rPr sz="2000" spc="-10" dirty="0">
                <a:latin typeface="Calibri"/>
                <a:cs typeface="Calibri"/>
              </a:rPr>
              <a:t>more difficult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define similarity with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585"/>
              </a:spcBef>
              <a:buClr>
                <a:srgbClr val="EF7E09"/>
              </a:buClr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spc="-10" dirty="0">
                <a:latin typeface="Calibri"/>
                <a:cs typeface="Calibri"/>
              </a:rPr>
              <a:t>measure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distance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Euclidean  </a:t>
            </a:r>
            <a:r>
              <a:rPr sz="2400" spc="-10" dirty="0">
                <a:latin typeface="Calibri"/>
                <a:cs typeface="Calibri"/>
              </a:rPr>
              <a:t>distance, </a:t>
            </a:r>
            <a:r>
              <a:rPr sz="2400" dirty="0">
                <a:latin typeface="Calibri"/>
                <a:cs typeface="Calibri"/>
              </a:rPr>
              <a:t>which is the </a:t>
            </a:r>
            <a:r>
              <a:rPr sz="2400" spc="-10" dirty="0">
                <a:latin typeface="Calibri"/>
                <a:cs typeface="Calibri"/>
              </a:rPr>
              <a:t>concept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everyday </a:t>
            </a:r>
            <a:r>
              <a:rPr sz="2400" spc="-20" dirty="0">
                <a:latin typeface="Calibri"/>
                <a:cs typeface="Calibri"/>
              </a:rPr>
              <a:t>life for  </a:t>
            </a:r>
            <a:r>
              <a:rPr sz="2400" spc="-5" dirty="0">
                <a:latin typeface="Calibri"/>
                <a:cs typeface="Calibri"/>
              </a:rPr>
              <a:t>spatial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coordinates.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926" y="5695797"/>
            <a:ext cx="25717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9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1321</Words>
  <Application>Microsoft Office PowerPoint</Application>
  <PresentationFormat>On-screen Show (4:3)</PresentationFormat>
  <Paragraphs>488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Symbol</vt:lpstr>
      <vt:lpstr>Tahoma</vt:lpstr>
      <vt:lpstr>Times New Roman</vt:lpstr>
      <vt:lpstr>Office Theme</vt:lpstr>
      <vt:lpstr>Contents</vt:lpstr>
      <vt:lpstr>What is the need of segmentation?</vt:lpstr>
      <vt:lpstr>What is the need of segmentation?</vt:lpstr>
      <vt:lpstr>Segmentation and Cluster Analysis</vt:lpstr>
      <vt:lpstr>Applications of Cluster Analysis</vt:lpstr>
      <vt:lpstr>Types of Clusters</vt:lpstr>
      <vt:lpstr>Cluster Analysis -Example</vt:lpstr>
      <vt:lpstr>Building Clusters</vt:lpstr>
      <vt:lpstr>Distance measures</vt:lpstr>
      <vt:lpstr>Examples of distances</vt:lpstr>
      <vt:lpstr>K -Means Clustering – Algorithm</vt:lpstr>
      <vt:lpstr>K Means clustering in action</vt:lpstr>
      <vt:lpstr>Hierarchical Clustering -Decision  Trees</vt:lpstr>
      <vt:lpstr>Decision Tree-Example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cp:lastModifiedBy>Kotireddy konda</cp:lastModifiedBy>
  <cp:revision>5</cp:revision>
  <dcterms:created xsi:type="dcterms:W3CDTF">2017-05-04T16:41:45Z</dcterms:created>
  <dcterms:modified xsi:type="dcterms:W3CDTF">2018-02-05T02:55:08Z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2017-05-04T00:00:00Z</vt:filetime>
  </property>
</Properties>
</file>