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89" r:id="rId3"/>
    <p:sldId id="257" r:id="rId4"/>
    <p:sldId id="290" r:id="rId5"/>
    <p:sldId id="258" r:id="rId6"/>
    <p:sldId id="267" r:id="rId7"/>
    <p:sldId id="291" r:id="rId8"/>
    <p:sldId id="259" r:id="rId9"/>
    <p:sldId id="292" r:id="rId10"/>
    <p:sldId id="260" r:id="rId11"/>
    <p:sldId id="268" r:id="rId12"/>
    <p:sldId id="269" r:id="rId13"/>
    <p:sldId id="270" r:id="rId14"/>
    <p:sldId id="271" r:id="rId15"/>
    <p:sldId id="293" r:id="rId16"/>
    <p:sldId id="261" r:id="rId17"/>
    <p:sldId id="272" r:id="rId18"/>
    <p:sldId id="273" r:id="rId19"/>
    <p:sldId id="274" r:id="rId20"/>
    <p:sldId id="299" r:id="rId21"/>
    <p:sldId id="285" r:id="rId22"/>
    <p:sldId id="294" r:id="rId23"/>
    <p:sldId id="262" r:id="rId24"/>
    <p:sldId id="275" r:id="rId25"/>
    <p:sldId id="276" r:id="rId26"/>
    <p:sldId id="277" r:id="rId27"/>
    <p:sldId id="278" r:id="rId28"/>
    <p:sldId id="295" r:id="rId29"/>
    <p:sldId id="263" r:id="rId30"/>
    <p:sldId id="286" r:id="rId31"/>
    <p:sldId id="279" r:id="rId32"/>
    <p:sldId id="280" r:id="rId33"/>
    <p:sldId id="296" r:id="rId34"/>
    <p:sldId id="264" r:id="rId35"/>
    <p:sldId id="298" r:id="rId36"/>
    <p:sldId id="281" r:id="rId37"/>
    <p:sldId id="287" r:id="rId38"/>
    <p:sldId id="282" r:id="rId39"/>
    <p:sldId id="29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E96A-A4B8-4E01-B11F-51BD80B94FC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44-5000-42A9-9777-BCF11C38E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8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66C44-5000-42A9-9777-BCF11C38ED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9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C03630A-D5F8-4989-BDA7-8D78EFECFEAC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20BE-BF2E-447E-9BFF-470E619B80F4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2FEE-8352-476F-876B-6AA9AFF5A9D3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49D436-E165-4B6E-AA86-46D808C001E0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E6A9392-41C9-4733-BA33-87C5E26B127A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9DDE-7A2F-443E-9FEB-82CD7FE33092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CC98-C63A-4122-BD32-28CAE30FD55A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3C3223-0E5E-4801-9DF8-C4FFF86FE953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8A78-7514-4307-9389-FFB3E1D41C0D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DF91D-6F66-4B24-B7AE-AAE6FFA464A0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591FE3-FD06-4CC5-9B8D-6C547AB70D04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B3186-1318-4BFC-A940-0BDF81353917}" type="datetime1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B93436-F8C5-40DC-9ED7-BC46F7B31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Statistics, Graphs and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44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</a:t>
            </a:r>
            <a:r>
              <a:rPr lang="en-US" dirty="0" smtClean="0"/>
              <a:t>tendencies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The arithmetic mean </a:t>
            </a:r>
          </a:p>
          <a:p>
            <a:pPr lvl="1"/>
            <a:r>
              <a:rPr lang="en-US" dirty="0" smtClean="0"/>
              <a:t>Sum of values/ Count of values</a:t>
            </a:r>
          </a:p>
          <a:p>
            <a:pPr lvl="1"/>
            <a:r>
              <a:rPr lang="en-US" dirty="0" smtClean="0"/>
              <a:t>Gives a quick idea on average of a variable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6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 is not a good measure in presence of outliers</a:t>
            </a:r>
          </a:p>
          <a:p>
            <a:r>
              <a:rPr lang="en-US" dirty="0"/>
              <a:t>For example Consider below data vector </a:t>
            </a:r>
          </a:p>
          <a:p>
            <a:pPr lvl="1"/>
            <a:r>
              <a:rPr lang="en-US" dirty="0" smtClean="0"/>
              <a:t>1.5,1.7,1.9,0.8,0.8,1.2,1.9,1.4, 9 </a:t>
            </a:r>
            <a:r>
              <a:rPr lang="en-US" dirty="0"/>
              <a:t>, 0.7 , 1.1</a:t>
            </a:r>
          </a:p>
          <a:p>
            <a:r>
              <a:rPr lang="en-US" dirty="0"/>
              <a:t>90% of the above values are less than 2, but the mean of above vector is 2</a:t>
            </a:r>
          </a:p>
          <a:p>
            <a:r>
              <a:rPr lang="en-US" dirty="0" smtClean="0"/>
              <a:t>There is an unusual value in the above data vector </a:t>
            </a:r>
            <a:r>
              <a:rPr lang="en-US" dirty="0" err="1" smtClean="0"/>
              <a:t>i.e</a:t>
            </a:r>
            <a:r>
              <a:rPr lang="en-US" dirty="0" smtClean="0"/>
              <a:t> 9</a:t>
            </a:r>
          </a:p>
          <a:p>
            <a:r>
              <a:rPr lang="en-US" dirty="0" smtClean="0"/>
              <a:t>It is also known as outlier. </a:t>
            </a:r>
          </a:p>
          <a:p>
            <a:r>
              <a:rPr lang="en-US" dirty="0" smtClean="0"/>
              <a:t>Mean is not the true middle value in presence of outliers. Mean is very much effected by the outliers. </a:t>
            </a:r>
          </a:p>
          <a:p>
            <a:r>
              <a:rPr lang="en-US" dirty="0" smtClean="0"/>
              <a:t>We use median, the true middle value in such cases</a:t>
            </a:r>
          </a:p>
          <a:p>
            <a:r>
              <a:rPr lang="en-US" dirty="0" smtClean="0"/>
              <a:t>Sort the data either in ascending or descending order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958511078"/>
              </p:ext>
            </p:extLst>
          </p:nvPr>
        </p:nvGraphicFramePr>
        <p:xfrm>
          <a:off x="799171" y="2263702"/>
          <a:ext cx="895815" cy="315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815"/>
              </a:tblGrid>
              <a:tr h="287091">
                <a:tc>
                  <a:txBody>
                    <a:bodyPr/>
                    <a:lstStyle/>
                    <a:p>
                      <a:pPr algn="ctr" rtl="0" fontAlgn="ctr">
                        <a:buClr>
                          <a:schemeClr val="accent1"/>
                        </a:buClr>
                        <a:buSzPts val="1400"/>
                        <a:buFont typeface="Calibri" panose="020F0502020204030204" pitchFamily="34" charset="0"/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1.7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1.2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1.4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0.7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1.1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3983037"/>
              </p:ext>
            </p:extLst>
          </p:nvPr>
        </p:nvGraphicFramePr>
        <p:xfrm>
          <a:off x="3512634" y="2263703"/>
          <a:ext cx="1070518" cy="3185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518"/>
              </a:tblGrid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0.7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0.8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1.1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1.2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1.4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ctr">
                        <a:buClr>
                          <a:schemeClr val="accent1"/>
                        </a:buClr>
                        <a:buSzPts val="1400"/>
                        <a:buFont typeface="Calibri" panose="020F0502020204030204" pitchFamily="34" charset="0"/>
                        <a:buNone/>
                      </a:pPr>
                      <a:r>
                        <a:rPr lang="en-US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1.7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60898" y="2263702"/>
            <a:ext cx="5508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the data is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of the data </a:t>
            </a:r>
            <a:r>
              <a:rPr lang="en-US" dirty="0"/>
              <a:t>i</a:t>
            </a:r>
            <a:r>
              <a:rPr lang="en-US" dirty="0" smtClean="0"/>
              <a:t>s 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if we have the outlier as 90, we will have the same median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is a positional measure, it doesn’t really depend on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there are no outliers then mean and median will be nearly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mean is not equal to median it gives us an idea on presence of outliers in the data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2258122" y="3469826"/>
            <a:ext cx="691376" cy="434897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0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Median on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Income=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("Datasets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\\Census Income Data\\Income_data.csv")</a:t>
            </a:r>
          </a:p>
          <a:p>
            <a:pPr marL="114300" indent="0"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 and Median on python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gain_mean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=Income["capital-gain"].mean()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gain_mean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gain_median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=Income["capital-gain"].median()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gain_median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Mean is far away from median. Looks like there are outliers, we need to look at percentiles and box plot. </a:t>
            </a:r>
            <a:endParaRPr lang="en-US" sz="2000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  <a:r>
              <a:rPr lang="en-US" dirty="0" smtClean="0"/>
              <a:t>: </a:t>
            </a:r>
            <a:r>
              <a:rPr lang="en-US" dirty="0"/>
              <a:t>Mean and Median on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"./Online Retail Sales Data/Online Retail.csv”</a:t>
            </a:r>
          </a:p>
          <a:p>
            <a:r>
              <a:rPr lang="en-US" dirty="0"/>
              <a:t>What is the mean of “</a:t>
            </a:r>
            <a:r>
              <a:rPr lang="en-US" dirty="0" err="1"/>
              <a:t>UnitPrice</a:t>
            </a:r>
            <a:r>
              <a:rPr lang="en-US" dirty="0"/>
              <a:t>”</a:t>
            </a:r>
          </a:p>
          <a:p>
            <a:r>
              <a:rPr lang="en-US" dirty="0"/>
              <a:t>What is the median of “</a:t>
            </a:r>
            <a:r>
              <a:rPr lang="en-US" dirty="0" err="1"/>
              <a:t>UnitPrice</a:t>
            </a:r>
            <a:r>
              <a:rPr lang="en-US" dirty="0"/>
              <a:t>”</a:t>
            </a:r>
          </a:p>
          <a:p>
            <a:r>
              <a:rPr lang="en-US" dirty="0"/>
              <a:t>Is mean equal to median? Do you suspect the presence of outliers in the data?</a:t>
            </a:r>
          </a:p>
          <a:p>
            <a:r>
              <a:rPr lang="en-US" dirty="0"/>
              <a:t>What is the mean of “Quantity”</a:t>
            </a:r>
          </a:p>
          <a:p>
            <a:r>
              <a:rPr lang="en-US" dirty="0"/>
              <a:t>What is the median of “Quantity”</a:t>
            </a:r>
          </a:p>
          <a:p>
            <a:r>
              <a:rPr lang="en-US" dirty="0"/>
              <a:t>Is mean equal to median? Do you suspect the presence of outliers in the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5 : Dispersion Measures : Variance and Standard Deviation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8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160000" cy="16671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Just knowing the central tendency is not enough.</a:t>
            </a:r>
          </a:p>
          <a:p>
            <a:r>
              <a:rPr lang="en-US" dirty="0" smtClean="0"/>
              <a:t>Two variables might have same mean, but they might be very different. </a:t>
            </a:r>
          </a:p>
          <a:p>
            <a:r>
              <a:rPr lang="en-US" dirty="0" smtClean="0"/>
              <a:t>Look at these two variables. </a:t>
            </a:r>
            <a:r>
              <a:rPr lang="en-US" dirty="0"/>
              <a:t>Profit </a:t>
            </a:r>
            <a:r>
              <a:rPr lang="en-US" dirty="0" smtClean="0"/>
              <a:t>details of two companies A &amp; B for </a:t>
            </a:r>
            <a:r>
              <a:rPr lang="en-US" dirty="0"/>
              <a:t>last 14 Quarters in </a:t>
            </a:r>
            <a:r>
              <a:rPr lang="en-US" dirty="0" smtClean="0"/>
              <a:t>MMs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4807586"/>
              </p:ext>
            </p:extLst>
          </p:nvPr>
        </p:nvGraphicFramePr>
        <p:xfrm>
          <a:off x="628425" y="3568390"/>
          <a:ext cx="10747292" cy="1107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212"/>
                <a:gridCol w="663072"/>
                <a:gridCol w="663072"/>
                <a:gridCol w="663072"/>
                <a:gridCol w="663072"/>
                <a:gridCol w="663072"/>
                <a:gridCol w="582133"/>
                <a:gridCol w="744011"/>
                <a:gridCol w="663072"/>
                <a:gridCol w="663072"/>
                <a:gridCol w="663072"/>
                <a:gridCol w="663072"/>
                <a:gridCol w="663072"/>
                <a:gridCol w="663072"/>
                <a:gridCol w="663072"/>
                <a:gridCol w="663072"/>
              </a:tblGrid>
              <a:tr h="35683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Company 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-8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-10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-8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-8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Company 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973351"/>
            <a:ext cx="10160000" cy="1351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Though the average profit is 15 in both the cases</a:t>
            </a:r>
          </a:p>
          <a:p>
            <a:r>
              <a:rPr lang="en-US" sz="2000" dirty="0" smtClean="0"/>
              <a:t>Company B has performed consistently than company A. </a:t>
            </a:r>
          </a:p>
          <a:p>
            <a:r>
              <a:rPr lang="en-US" sz="2000" dirty="0" smtClean="0"/>
              <a:t>There was even loses for company A</a:t>
            </a:r>
          </a:p>
          <a:p>
            <a:r>
              <a:rPr lang="en-US" sz="2000" dirty="0" smtClean="0"/>
              <a:t>Measures of dispersion become very vital in such cases</a:t>
            </a:r>
          </a:p>
        </p:txBody>
      </p:sp>
    </p:spTree>
    <p:extLst>
      <p:ext uri="{BB962C8B-B14F-4D97-AF65-F5344CB8AC3E}">
        <p14:creationId xmlns:p14="http://schemas.microsoft.com/office/powerpoint/2010/main" xmlns="" val="14079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160000" cy="12991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Dispersion is the quantification of deviation of each point from the mean value. </a:t>
            </a:r>
          </a:p>
          <a:p>
            <a:r>
              <a:rPr lang="en-US" dirty="0" smtClean="0"/>
              <a:t>Variance is average of squared distances of each point from the mean</a:t>
            </a:r>
          </a:p>
          <a:p>
            <a:r>
              <a:rPr lang="en-US" dirty="0"/>
              <a:t>Variance is a </a:t>
            </a:r>
            <a:r>
              <a:rPr lang="en-US" dirty="0" smtClean="0"/>
              <a:t>fairly good </a:t>
            </a:r>
            <a:r>
              <a:rPr lang="en-US" dirty="0"/>
              <a:t>measure of </a:t>
            </a:r>
            <a:r>
              <a:rPr lang="en-US" dirty="0" smtClean="0"/>
              <a:t>dispersion.</a:t>
            </a:r>
          </a:p>
          <a:p>
            <a:r>
              <a:rPr lang="en-US" dirty="0" smtClean="0"/>
              <a:t>Variance in profit for company A is 352 and Company B is 4.9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1184987"/>
              </p:ext>
            </p:extLst>
          </p:nvPr>
        </p:nvGraphicFramePr>
        <p:xfrm>
          <a:off x="4929100" y="3992364"/>
          <a:ext cx="2176249" cy="1228725"/>
        </p:xfrm>
        <a:graphic>
          <a:graphicData uri="http://schemas.openxmlformats.org/presentationml/2006/ole">
            <p:oleObj spid="_x0000_s3402" name="Equation" r:id="rId3" imgW="1079280" imgH="609480" progId="Equation.3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5549398"/>
              </p:ext>
            </p:extLst>
          </p:nvPr>
        </p:nvGraphicFramePr>
        <p:xfrm>
          <a:off x="871219" y="3342499"/>
          <a:ext cx="3176675" cy="3318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748"/>
                <a:gridCol w="1126770"/>
                <a:gridCol w="1466157"/>
              </a:tblGrid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Value-Mean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(Value-Mean)^2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06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352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9316219"/>
              </p:ext>
            </p:extLst>
          </p:nvPr>
        </p:nvGraphicFramePr>
        <p:xfrm>
          <a:off x="8048508" y="3465059"/>
          <a:ext cx="2868535" cy="3337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124"/>
                <a:gridCol w="1017472"/>
                <a:gridCol w="1323939"/>
              </a:tblGrid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Value-Mean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(Value-Mean)^2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7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4.9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41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Standard deviation is just the square root of variance</a:t>
            </a:r>
          </a:p>
          <a:p>
            <a:r>
              <a:rPr lang="en-US" dirty="0" smtClean="0"/>
              <a:t>Variance gives a good idea on dispersion, but it is of the order of squares. </a:t>
            </a:r>
          </a:p>
          <a:p>
            <a:r>
              <a:rPr lang="en-US" dirty="0" smtClean="0"/>
              <a:t>Its very clear from the formula, variance units are squared than that of original data.</a:t>
            </a:r>
          </a:p>
          <a:p>
            <a:r>
              <a:rPr lang="en-US" dirty="0" smtClean="0"/>
              <a:t>Standard deviation is the variance measure that is in the same units as the original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7468673"/>
              </p:ext>
            </p:extLst>
          </p:nvPr>
        </p:nvGraphicFramePr>
        <p:xfrm>
          <a:off x="3366297" y="4987254"/>
          <a:ext cx="2659914" cy="1195996"/>
        </p:xfrm>
        <a:graphic>
          <a:graphicData uri="http://schemas.openxmlformats.org/presentationml/2006/ole">
            <p:oleObj spid="_x0000_s4413" name="Equation" r:id="rId3" imgW="1079280" imgH="660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710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Code-Variance </a:t>
            </a:r>
            <a:r>
              <a:rPr lang="en-US" dirty="0"/>
              <a:t>and Standard </a:t>
            </a:r>
            <a:r>
              <a:rPr lang="en-US" dirty="0" smtClean="0"/>
              <a:t>deviation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Divide the Income data into two sets. USA vs Others</a:t>
            </a:r>
          </a:p>
          <a:p>
            <a:r>
              <a:rPr lang="en-US" dirty="0" smtClean="0"/>
              <a:t>Find </a:t>
            </a:r>
            <a:r>
              <a:rPr lang="en-US" dirty="0"/>
              <a:t>the variance of </a:t>
            </a:r>
            <a:r>
              <a:rPr lang="en-US" dirty="0" smtClean="0"/>
              <a:t>“</a:t>
            </a:r>
            <a:r>
              <a:rPr lang="en-US" dirty="0" err="1" smtClean="0"/>
              <a:t>education.num</a:t>
            </a:r>
            <a:r>
              <a:rPr lang="en-US" dirty="0" smtClean="0"/>
              <a:t>” in those two sets. Which one has higher variance?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usa_income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=Income[Income["native-country"]==' United-States']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usa_income.shape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other_income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=Income[Income["native-country"]!=' United-States']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other_income.shape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SD for USA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var_usa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usa_income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["education-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var_usa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std_usa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usa_income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["education-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std_usa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7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1 : Introduction: </a:t>
            </a:r>
            <a:r>
              <a:rPr lang="en-US" sz="5400" dirty="0"/>
              <a:t>Basic Statistics, Graphs and Reports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5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Code-Variance and Standard deviation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var_other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other_income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["education-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var_other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std_other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other_income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["education-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std_other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  <a:r>
              <a:rPr lang="en-US" dirty="0" smtClean="0"/>
              <a:t>: Variance </a:t>
            </a:r>
            <a:r>
              <a:rPr lang="en-US" dirty="0"/>
              <a:t>and Standard </a:t>
            </a:r>
            <a:r>
              <a:rPr lang="en-US" dirty="0" smtClean="0"/>
              <a:t>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"./Online Retail Sales Data/Online Retail.csv”</a:t>
            </a:r>
          </a:p>
          <a:p>
            <a:r>
              <a:rPr lang="en-US" dirty="0"/>
              <a:t>What is the </a:t>
            </a:r>
            <a:r>
              <a:rPr lang="en-US" dirty="0" smtClean="0"/>
              <a:t>variance and </a:t>
            </a:r>
            <a:r>
              <a:rPr lang="en-US" dirty="0" err="1" smtClean="0"/>
              <a:t>s.d</a:t>
            </a:r>
            <a:r>
              <a:rPr lang="en-US" dirty="0" smtClean="0"/>
              <a:t> of </a:t>
            </a:r>
            <a:r>
              <a:rPr lang="en-US" dirty="0"/>
              <a:t>“</a:t>
            </a:r>
            <a:r>
              <a:rPr lang="en-US" dirty="0" err="1"/>
              <a:t>UnitPrice</a:t>
            </a:r>
            <a:r>
              <a:rPr lang="en-US" dirty="0"/>
              <a:t>”</a:t>
            </a:r>
          </a:p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variance and </a:t>
            </a:r>
            <a:r>
              <a:rPr lang="en-US" dirty="0" err="1" smtClean="0"/>
              <a:t>s.d</a:t>
            </a:r>
            <a:r>
              <a:rPr lang="en-US" dirty="0" smtClean="0"/>
              <a:t> of </a:t>
            </a:r>
            <a:r>
              <a:rPr lang="en-US" dirty="0"/>
              <a:t>“Quantity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Which one these two variables is consistent?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5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6 : Percentiles </a:t>
            </a:r>
            <a:r>
              <a:rPr lang="en-US" sz="5400" dirty="0"/>
              <a:t>&amp; Quartiles in </a:t>
            </a:r>
            <a:r>
              <a:rPr lang="en-US" sz="5400" dirty="0" smtClean="0"/>
              <a:t>Python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85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student attended an exam along with 1000 others. </a:t>
            </a:r>
          </a:p>
          <a:p>
            <a:pPr lvl="1"/>
            <a:r>
              <a:rPr lang="en-US" dirty="0" smtClean="0"/>
              <a:t>He got 68% marks? How good or bad he performed in the exam?</a:t>
            </a:r>
          </a:p>
          <a:p>
            <a:pPr lvl="1"/>
            <a:r>
              <a:rPr lang="en-US" dirty="0" smtClean="0"/>
              <a:t>What will be his rank overall?</a:t>
            </a:r>
          </a:p>
          <a:p>
            <a:pPr lvl="1"/>
            <a:r>
              <a:rPr lang="en-US" dirty="0" smtClean="0"/>
              <a:t>What will be his rank if there were 100 students overall?</a:t>
            </a:r>
          </a:p>
          <a:p>
            <a:r>
              <a:rPr lang="en-US" dirty="0" smtClean="0"/>
              <a:t>For example, with 68 marks, he stood at 910</a:t>
            </a:r>
            <a:r>
              <a:rPr lang="en-US" baseline="30000" dirty="0" smtClean="0"/>
              <a:t>th</a:t>
            </a:r>
            <a:r>
              <a:rPr lang="en-US" dirty="0" smtClean="0"/>
              <a:t> position. There are 910 students who got less than 68, only 89 students got more marks than him </a:t>
            </a:r>
          </a:p>
          <a:p>
            <a:r>
              <a:rPr lang="en-US" dirty="0" smtClean="0"/>
              <a:t>He is standing at 91 percentile.</a:t>
            </a:r>
          </a:p>
          <a:p>
            <a:r>
              <a:rPr lang="en-US" dirty="0" smtClean="0"/>
              <a:t>Instead of stating 68 marks, 91% gives a good idea on his performance </a:t>
            </a:r>
          </a:p>
          <a:p>
            <a:r>
              <a:rPr lang="en-US" dirty="0" smtClean="0"/>
              <a:t>Percentiles make the data easy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9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baseline="30000" dirty="0" err="1"/>
              <a:t>th</a:t>
            </a:r>
            <a:r>
              <a:rPr lang="en-US" dirty="0"/>
              <a:t> percentile: p percent of observations below it, (100 - p)% above it.</a:t>
            </a:r>
          </a:p>
          <a:p>
            <a:r>
              <a:rPr lang="en-US" dirty="0"/>
              <a:t>Marks are </a:t>
            </a:r>
            <a:r>
              <a:rPr lang="en-US" dirty="0" smtClean="0"/>
              <a:t>40 but </a:t>
            </a:r>
            <a:r>
              <a:rPr lang="en-US" dirty="0"/>
              <a:t>percentile is </a:t>
            </a:r>
            <a:r>
              <a:rPr lang="en-US" dirty="0" smtClean="0"/>
              <a:t>80</a:t>
            </a:r>
            <a:r>
              <a:rPr lang="en-US" dirty="0"/>
              <a:t>%, what does this mean?</a:t>
            </a:r>
          </a:p>
          <a:p>
            <a:r>
              <a:rPr lang="en-US" dirty="0" smtClean="0"/>
              <a:t>80% </a:t>
            </a:r>
            <a:r>
              <a:rPr lang="en-US" dirty="0"/>
              <a:t>of CAT exam percentile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20</a:t>
            </a:r>
            <a:r>
              <a:rPr lang="en-US" dirty="0"/>
              <a:t>% are above &amp; </a:t>
            </a:r>
            <a:r>
              <a:rPr lang="en-US" dirty="0" smtClean="0"/>
              <a:t>80% </a:t>
            </a:r>
            <a:r>
              <a:rPr lang="en-US" dirty="0"/>
              <a:t>are </a:t>
            </a:r>
            <a:r>
              <a:rPr lang="en-US" dirty="0" smtClean="0"/>
              <a:t>below</a:t>
            </a:r>
          </a:p>
          <a:p>
            <a:r>
              <a:rPr lang="en-US" dirty="0" smtClean="0"/>
              <a:t>Percentiles help us in getting an idea on outliers. </a:t>
            </a:r>
          </a:p>
          <a:p>
            <a:r>
              <a:rPr lang="en-US" dirty="0" smtClean="0"/>
              <a:t>For example the highest income value is 400,000 but 95</a:t>
            </a:r>
            <a:r>
              <a:rPr lang="en-US" baseline="30000" dirty="0" smtClean="0"/>
              <a:t>th</a:t>
            </a:r>
            <a:r>
              <a:rPr lang="en-US" dirty="0" smtClean="0"/>
              <a:t> percentile is 20,000 only. That means 95% of the values are less than 20,000. So the values near 400,000 are clearly outliers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1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Percentiles divide the whole population into 100 groups where as quartiles divide the population into 4 groups</a:t>
            </a:r>
          </a:p>
          <a:p>
            <a:r>
              <a:rPr lang="en-US" dirty="0" smtClean="0"/>
              <a:t>p </a:t>
            </a:r>
            <a:r>
              <a:rPr lang="en-US" dirty="0"/>
              <a:t>= 25:  </a:t>
            </a:r>
            <a:r>
              <a:rPr lang="en-US" dirty="0" smtClean="0"/>
              <a:t>First Quartile or Lower </a:t>
            </a:r>
            <a:r>
              <a:rPr lang="en-US" dirty="0"/>
              <a:t>quartile  (</a:t>
            </a:r>
            <a:r>
              <a:rPr lang="en-US" dirty="0" smtClean="0"/>
              <a:t>LQ)</a:t>
            </a:r>
          </a:p>
          <a:p>
            <a:r>
              <a:rPr lang="en-US" dirty="0"/>
              <a:t>p = 50:  </a:t>
            </a:r>
            <a:r>
              <a:rPr lang="en-US" dirty="0" smtClean="0"/>
              <a:t>second quartile or Median </a:t>
            </a:r>
            <a:endParaRPr lang="en-US" dirty="0"/>
          </a:p>
          <a:p>
            <a:r>
              <a:rPr lang="en-US" dirty="0" smtClean="0"/>
              <a:t>p </a:t>
            </a:r>
            <a:r>
              <a:rPr lang="en-US" dirty="0"/>
              <a:t>= 75:  </a:t>
            </a:r>
            <a:r>
              <a:rPr lang="en-US" dirty="0" smtClean="0"/>
              <a:t>Third Quartile or Upper </a:t>
            </a:r>
            <a:r>
              <a:rPr lang="en-US" dirty="0"/>
              <a:t>quartile  (UQ)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9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&amp; Quartiles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By default 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.describe()</a:t>
            </a:r>
            <a:r>
              <a:rPr lang="en-US" dirty="0" smtClean="0">
                <a:cs typeface="Courier New" panose="02070309020205020404" pitchFamily="49" charset="0"/>
              </a:rPr>
              <a:t> gives 4 quartiles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But if we want to see </a:t>
            </a:r>
            <a:r>
              <a:rPr lang="en-US" dirty="0" err="1" smtClean="0">
                <a:cs typeface="Courier New" panose="02070309020205020404" pitchFamily="49" charset="0"/>
              </a:rPr>
              <a:t>quantile</a:t>
            </a:r>
            <a:r>
              <a:rPr lang="en-US" dirty="0" smtClean="0">
                <a:cs typeface="Courier New" panose="02070309020205020404" pitchFamily="49" charset="0"/>
              </a:rPr>
              <a:t> distribution(percentiles) we can use .</a:t>
            </a:r>
            <a:r>
              <a:rPr lang="en-US" dirty="0" err="1" smtClean="0">
                <a:cs typeface="Courier New" panose="02070309020205020404" pitchFamily="49" charset="0"/>
              </a:rPr>
              <a:t>quantile</a:t>
            </a:r>
            <a:r>
              <a:rPr lang="en-US" dirty="0" smtClean="0">
                <a:cs typeface="Courier New" panose="02070309020205020404" pitchFamily="49" charset="0"/>
              </a:rPr>
              <a:t>() function and pass a list of </a:t>
            </a:r>
            <a:r>
              <a:rPr lang="en-US" dirty="0" err="1" smtClean="0">
                <a:cs typeface="Courier New" panose="02070309020205020404" pitchFamily="49" charset="0"/>
              </a:rPr>
              <a:t>quantile</a:t>
            </a:r>
            <a:r>
              <a:rPr lang="en-US" dirty="0" smtClean="0">
                <a:cs typeface="Courier New" panose="02070309020205020404" pitchFamily="49" charset="0"/>
              </a:rPr>
              <a:t> points.</a:t>
            </a:r>
          </a:p>
          <a:p>
            <a:pPr marL="11430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Income['capital-gain'].quantile([0, 0.1, 0.2, 0.3, 0.4, 0.5, 0.6, 0.7, 0.8, 0.9, 1])</a:t>
            </a:r>
          </a:p>
          <a:p>
            <a:pPr marL="114300" indent="0">
              <a:buNone/>
            </a:pP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Income['capital-loss'].quantile([0, 0.1, 0.2, 0.3,0.4,0.5,0.6,0.7,0.8,0.9,1])</a:t>
            </a:r>
          </a:p>
          <a:p>
            <a:pPr marL="114300" indent="0">
              <a:buNone/>
            </a:pP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Income['hours-per-week'].quantile([0,0.1,0.2,0.3,0.4,0.5,0.6,0.7,0.8,0.9,1])</a:t>
            </a:r>
          </a:p>
          <a:p>
            <a:pPr marL="114300" indent="0">
              <a:buNone/>
            </a:pPr>
            <a:endParaRPr lang="it-IT" sz="1800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it-IT" sz="1800" dirty="0" smtClean="0">
              <a:cs typeface="Courier New" panose="02070309020205020404" pitchFamily="49" charset="0"/>
            </a:endParaRPr>
          </a:p>
          <a:p>
            <a:endParaRPr lang="it-IT" sz="1800" dirty="0">
              <a:cs typeface="Courier New" panose="02070309020205020404" pitchFamily="49" charset="0"/>
            </a:endParaRPr>
          </a:p>
          <a:p>
            <a:endParaRPr lang="it-IT" sz="1800" dirty="0" smtClean="0">
              <a:cs typeface="Courier New" panose="02070309020205020404" pitchFamily="49" charset="0"/>
            </a:endParaRPr>
          </a:p>
          <a:p>
            <a:endParaRPr lang="it-IT" sz="1800" dirty="0">
              <a:cs typeface="Courier New" panose="02070309020205020404" pitchFamily="49" charset="0"/>
            </a:endParaRPr>
          </a:p>
          <a:p>
            <a:r>
              <a:rPr lang="it-IT" sz="1800" dirty="0" smtClean="0">
                <a:cs typeface="Courier New" panose="02070309020205020404" pitchFamily="49" charset="0"/>
              </a:rPr>
              <a:t>Looks like some people are working 90 hours perweek. </a:t>
            </a:r>
            <a:endParaRPr lang="it-IT" sz="1800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7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LAB: </a:t>
            </a:r>
            <a:r>
              <a:rPr lang="en-US" dirty="0"/>
              <a:t>Percentiles &amp; Quartiles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en-US" dirty="0"/>
              <a:t>: </a:t>
            </a:r>
            <a:r>
              <a:rPr lang="en-US" dirty="0" smtClean="0"/>
              <a:t>“./Bank Marketing/bank_market.csv”</a:t>
            </a:r>
          </a:p>
          <a:p>
            <a:r>
              <a:rPr lang="en-US" dirty="0" smtClean="0"/>
              <a:t>Get the summary of the balance variable</a:t>
            </a:r>
          </a:p>
          <a:p>
            <a:r>
              <a:rPr lang="en-US" dirty="0" smtClean="0"/>
              <a:t>Do you suspect any outliers in </a:t>
            </a:r>
            <a:r>
              <a:rPr lang="en-US" dirty="0"/>
              <a:t>balance </a:t>
            </a:r>
            <a:r>
              <a:rPr lang="en-US" dirty="0" smtClean="0"/>
              <a:t>?</a:t>
            </a:r>
          </a:p>
          <a:p>
            <a:r>
              <a:rPr lang="en-US" dirty="0" smtClean="0"/>
              <a:t>Get relevant percentiles and see their distribution.</a:t>
            </a:r>
          </a:p>
          <a:p>
            <a:r>
              <a:rPr lang="en-US" dirty="0" smtClean="0"/>
              <a:t>Are there really some outliers present? </a:t>
            </a:r>
          </a:p>
          <a:p>
            <a:r>
              <a:rPr lang="en-US" dirty="0"/>
              <a:t>Get the summary of the </a:t>
            </a:r>
            <a:r>
              <a:rPr lang="en-US" dirty="0" smtClean="0"/>
              <a:t>age variable</a:t>
            </a:r>
            <a:endParaRPr lang="en-US" dirty="0"/>
          </a:p>
          <a:p>
            <a:r>
              <a:rPr lang="en-US" dirty="0"/>
              <a:t>Do you suspect any outliers in </a:t>
            </a:r>
            <a:r>
              <a:rPr lang="en-US" dirty="0" smtClean="0"/>
              <a:t>age?</a:t>
            </a:r>
            <a:endParaRPr lang="en-US" dirty="0"/>
          </a:p>
          <a:p>
            <a:r>
              <a:rPr lang="en-US" dirty="0"/>
              <a:t>Get relevant percentiles and see their distribution.</a:t>
            </a:r>
          </a:p>
          <a:p>
            <a:r>
              <a:rPr lang="en-US" dirty="0"/>
              <a:t>Are there really some outliers present?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7 : </a:t>
            </a:r>
            <a:r>
              <a:rPr lang="en-US" sz="5400" dirty="0"/>
              <a:t>Box plots and outlier detection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6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 and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69853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Box plots have box from LQ to UQ, with median marked. 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portray a five-number </a:t>
            </a:r>
            <a:r>
              <a:rPr lang="en-US" dirty="0" smtClean="0"/>
              <a:t>graphical summary </a:t>
            </a:r>
            <a:r>
              <a:rPr lang="en-US" dirty="0"/>
              <a:t>of the </a:t>
            </a:r>
            <a:r>
              <a:rPr lang="en-US" dirty="0" smtClean="0"/>
              <a:t>data </a:t>
            </a:r>
            <a:r>
              <a:rPr lang="en-US" dirty="0"/>
              <a:t>Minimum, LQ, Median, UQ, Maximum</a:t>
            </a:r>
          </a:p>
          <a:p>
            <a:r>
              <a:rPr lang="en-US" dirty="0" smtClean="0"/>
              <a:t>Helps </a:t>
            </a:r>
            <a:r>
              <a:rPr lang="en-US" dirty="0"/>
              <a:t>us </a:t>
            </a:r>
            <a:r>
              <a:rPr lang="en-US" dirty="0" smtClean="0"/>
              <a:t>to get an idea on the data distribution</a:t>
            </a:r>
          </a:p>
          <a:p>
            <a:r>
              <a:rPr lang="en-US" dirty="0" smtClean="0"/>
              <a:t>Helps us to identify </a:t>
            </a:r>
            <a:r>
              <a:rPr lang="en-US" dirty="0"/>
              <a:t>the outliers easily </a:t>
            </a:r>
            <a:endParaRPr lang="en-US" dirty="0" smtClean="0"/>
          </a:p>
          <a:p>
            <a:r>
              <a:rPr lang="en-US" dirty="0" smtClean="0"/>
              <a:t>25% of the population is below first quartile,</a:t>
            </a:r>
          </a:p>
          <a:p>
            <a:r>
              <a:rPr lang="en-US" dirty="0" smtClean="0"/>
              <a:t>75% of the population is below third quartile</a:t>
            </a:r>
          </a:p>
          <a:p>
            <a:r>
              <a:rPr lang="en-US" dirty="0" smtClean="0"/>
              <a:t>If the box is pushed to one side and some values are far away from the box then it’s a clear indication of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11" r="69332" b="32638"/>
          <a:stretch/>
        </p:blipFill>
        <p:spPr>
          <a:xfrm>
            <a:off x="7599055" y="1740499"/>
            <a:ext cx="3485737" cy="43047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6200000">
            <a:off x="5785221" y="3492346"/>
            <a:ext cx="3591499" cy="396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 Values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7229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Taking a random sample from data</a:t>
            </a:r>
          </a:p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Central Tendency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Quartiles</a:t>
            </a:r>
            <a:r>
              <a:rPr lang="en-US" dirty="0"/>
              <a:t>, Percentiles</a:t>
            </a:r>
          </a:p>
          <a:p>
            <a:r>
              <a:rPr lang="en-US" dirty="0"/>
              <a:t>Box Plots</a:t>
            </a:r>
          </a:p>
          <a:p>
            <a:r>
              <a:rPr lang="en-US" dirty="0" smtClean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6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 and outlier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44887" y="1584422"/>
            <a:ext cx="70838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set of values far away from box, is gives us a clear indication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example the minimum is 5, maximum is 120, and 75% of the values are less than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Still there are some records reaching 120. Hence a clear indication of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</a:t>
            </a:r>
            <a:r>
              <a:rPr lang="en-US" dirty="0"/>
              <a:t>the outliers are so evident that, the box appear to be a horizontal line in box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79720" y="1649653"/>
            <a:ext cx="1552462" cy="4751147"/>
            <a:chOff x="1300906" y="2332516"/>
            <a:chExt cx="1552462" cy="4197427"/>
          </a:xfrm>
        </p:grpSpPr>
        <p:sp>
          <p:nvSpPr>
            <p:cNvPr id="5" name="Rectangle 4"/>
            <p:cNvSpPr/>
            <p:nvPr/>
          </p:nvSpPr>
          <p:spPr>
            <a:xfrm>
              <a:off x="1883884" y="2332516"/>
              <a:ext cx="969484" cy="4197427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83036" y="5852161"/>
              <a:ext cx="782198" cy="281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83036" y="6300487"/>
              <a:ext cx="78219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83036" y="2565095"/>
              <a:ext cx="78219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" idx="0"/>
            </p:cNvCxnSpPr>
            <p:nvPr/>
          </p:nvCxnSpPr>
          <p:spPr>
            <a:xfrm>
              <a:off x="2368626" y="2565095"/>
              <a:ext cx="0" cy="3287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55773" y="6117607"/>
              <a:ext cx="0" cy="182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300906" y="2469414"/>
              <a:ext cx="616945" cy="3969572"/>
              <a:chOff x="1300906" y="2469414"/>
              <a:chExt cx="616945" cy="3969572"/>
            </a:xfrm>
          </p:grpSpPr>
          <p:sp>
            <p:nvSpPr>
              <p:cNvPr id="25" name="Rectangle 24"/>
              <p:cNvSpPr/>
              <p:nvPr/>
            </p:nvSpPr>
            <p:spPr>
              <a:xfrm rot="16200000">
                <a:off x="-296539" y="4306435"/>
                <a:ext cx="3591499" cy="39660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Variable Values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00906" y="6161987"/>
                <a:ext cx="6040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13757" y="5972362"/>
                <a:ext cx="6040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00906" y="5732099"/>
                <a:ext cx="6040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15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13757" y="2469414"/>
                <a:ext cx="6040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120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9113" y="3863763"/>
            <a:ext cx="4720247" cy="26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1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 and outlier </a:t>
            </a:r>
            <a:r>
              <a:rPr lang="en-US" dirty="0" smtClean="0"/>
              <a:t>detection on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plt.boxplot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bank.balance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1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LAB: </a:t>
            </a:r>
            <a:r>
              <a:rPr lang="en-US" dirty="0" smtClean="0"/>
              <a:t>Box </a:t>
            </a:r>
            <a:r>
              <a:rPr lang="en-US" dirty="0"/>
              <a:t>plots and outlier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“./Bank Marketing/bank_market.csv”</a:t>
            </a:r>
          </a:p>
          <a:p>
            <a:r>
              <a:rPr lang="en-US" dirty="0" smtClean="0"/>
              <a:t>Draw a box plot for </a:t>
            </a:r>
            <a:r>
              <a:rPr lang="en-US" dirty="0"/>
              <a:t>balance variable</a:t>
            </a:r>
          </a:p>
          <a:p>
            <a:r>
              <a:rPr lang="en-US" dirty="0" smtClean="0"/>
              <a:t>Do </a:t>
            </a:r>
            <a:r>
              <a:rPr lang="en-US" dirty="0"/>
              <a:t>you suspect any outliers in balance </a:t>
            </a:r>
            <a:r>
              <a:rPr lang="en-US" dirty="0" smtClean="0"/>
              <a:t>?</a:t>
            </a:r>
          </a:p>
          <a:p>
            <a:r>
              <a:rPr lang="en-US" dirty="0"/>
              <a:t>Get relevant percentiles and see their distribution.</a:t>
            </a:r>
          </a:p>
          <a:p>
            <a:r>
              <a:rPr lang="en-US" dirty="0" smtClean="0"/>
              <a:t>Draw </a:t>
            </a:r>
            <a:r>
              <a:rPr lang="en-US" dirty="0"/>
              <a:t>a box plot for </a:t>
            </a:r>
            <a:r>
              <a:rPr lang="en-US" dirty="0" smtClean="0"/>
              <a:t>age variable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you suspect any outliers in age?</a:t>
            </a:r>
          </a:p>
          <a:p>
            <a:r>
              <a:rPr lang="en-US" dirty="0"/>
              <a:t>Get relevant percentiles and see their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8 : </a:t>
            </a:r>
            <a:r>
              <a:rPr lang="en-US" sz="5400" dirty="0"/>
              <a:t>Creating Graphs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4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Plot:</a:t>
            </a:r>
          </a:p>
          <a:p>
            <a:pPr lvl="1"/>
            <a:r>
              <a:rPr lang="en-US" dirty="0" smtClean="0"/>
              <a:t>Scatter plots give us an indication on the relation between the two chosen variables. </a:t>
            </a:r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cars=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("C:\\Users\\venk\\Google Drive\\Training\\Datasets\\Cars Data\\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Cars.csv",encoding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"ISO-8859-1")</a:t>
            </a: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cars.shape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cars.columns.values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cars['Horsepower'].describe()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cars['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MPG_City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'].describe()</a:t>
            </a:r>
          </a:p>
          <a:p>
            <a:pPr marL="114300" indent="0">
              <a:buNone/>
            </a:pP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US" sz="17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cars.Horsepower,cars.MPG_City</a:t>
            </a: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9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  <a:r>
              <a:rPr lang="en-US" dirty="0" smtClean="0"/>
              <a:t>: Creating </a:t>
            </a:r>
            <a:r>
              <a:rPr lang="en-US" dirty="0"/>
              <a:t>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en-US" dirty="0"/>
              <a:t>: "./</a:t>
            </a:r>
            <a:r>
              <a:rPr lang="en-US" dirty="0" err="1"/>
              <a:t>Sporting_goods_sales</a:t>
            </a:r>
            <a:r>
              <a:rPr lang="en-US" dirty="0"/>
              <a:t>/Sporting_goods_sales.csv" </a:t>
            </a:r>
          </a:p>
          <a:p>
            <a:r>
              <a:rPr lang="en-US" dirty="0"/>
              <a:t>Draw a scatter plot between </a:t>
            </a:r>
            <a:r>
              <a:rPr lang="en-US" dirty="0" err="1"/>
              <a:t>Average_Income</a:t>
            </a:r>
            <a:r>
              <a:rPr lang="en-US" dirty="0"/>
              <a:t> and Sales. Is there any relation between two variables?</a:t>
            </a:r>
          </a:p>
          <a:p>
            <a:r>
              <a:rPr lang="en-US" dirty="0"/>
              <a:t>Draw a scatter plot between Under35_Population_pect and Sales. Is there any relation between two?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8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Bar charts used to summarize the categorical variables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cars.Cylinders.value_counts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freq.values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freq.index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plt.bar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freq.index,freq.values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3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LAB: </a:t>
            </a:r>
            <a:r>
              <a:rPr lang="en-US" dirty="0" smtClean="0"/>
              <a:t>Bar </a:t>
            </a:r>
            <a:r>
              <a:rPr lang="en-US" dirty="0"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/>
              <a:t>Dataset: "./</a:t>
            </a:r>
            <a:r>
              <a:rPr lang="en-US" dirty="0" err="1"/>
              <a:t>Sporting_goods_sales</a:t>
            </a:r>
            <a:r>
              <a:rPr lang="en-US" dirty="0"/>
              <a:t>/Sporting_goods_sales.csv" </a:t>
            </a:r>
          </a:p>
          <a:p>
            <a:r>
              <a:rPr lang="en-US" dirty="0" smtClean="0"/>
              <a:t>Create a bar chart summarizing the information on family size.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1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Trend chart is used for time series datasets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data()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AirPassengers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AirPassengers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0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9 : Conclusion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2 : Sampling </a:t>
            </a:r>
            <a:r>
              <a:rPr lang="en-US" sz="5400" dirty="0"/>
              <a:t>in </a:t>
            </a:r>
            <a:r>
              <a:rPr lang="en-US" sz="5400" dirty="0" smtClean="0"/>
              <a:t>Python 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1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session we discussed some basic data reporting and graph</a:t>
            </a:r>
          </a:p>
          <a:p>
            <a:r>
              <a:rPr lang="en-US" dirty="0" smtClean="0"/>
              <a:t>Studying descriptive statistics is essential before we start our advanced modeling. It gives us an idea on variable distribution</a:t>
            </a:r>
          </a:p>
          <a:p>
            <a:r>
              <a:rPr lang="en-US" dirty="0" smtClean="0"/>
              <a:t>We also discussed drawing graphs using some useful packages in Python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31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dirty="0"/>
              <a:t>to use </a:t>
            </a:r>
            <a:r>
              <a:rPr lang="en-US" dirty="0" smtClean="0"/>
              <a:t>sample() function</a:t>
            </a:r>
          </a:p>
          <a:p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Online_Retail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("Datasets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\\Online Retail Sales Data\\Online Retail.csv", encoding = "ISO-8859-1")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Online_Retail.shape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sample_data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Online_Retail.sample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(n=1000)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sample_data.shape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9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  <a:r>
              <a:rPr lang="en-US" dirty="0" smtClean="0"/>
              <a:t>: Sampling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“Census </a:t>
            </a:r>
            <a:r>
              <a:rPr lang="en-US" dirty="0"/>
              <a:t>Income </a:t>
            </a:r>
            <a:r>
              <a:rPr lang="en-US" dirty="0" smtClean="0"/>
              <a:t>Data/Income_data.csv”</a:t>
            </a:r>
          </a:p>
          <a:p>
            <a:r>
              <a:rPr lang="en-US" dirty="0" smtClean="0"/>
              <a:t>Create a new dataset by taking a random sample of 5000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9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3 : Descriptive </a:t>
            </a:r>
            <a:r>
              <a:rPr lang="en-US" sz="5400" dirty="0"/>
              <a:t>statistics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7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basic descriptive statistics to give us an idea on the variables and their distributions</a:t>
            </a:r>
          </a:p>
          <a:p>
            <a:r>
              <a:rPr lang="en-US" dirty="0"/>
              <a:t>Permit the analyst to describe many pieces of data with a few indices</a:t>
            </a:r>
          </a:p>
          <a:p>
            <a:r>
              <a:rPr lang="en-US" dirty="0" smtClean="0"/>
              <a:t>Central tendencies</a:t>
            </a:r>
          </a:p>
          <a:p>
            <a:pPr lvl="1"/>
            <a:r>
              <a:rPr lang="en-US" dirty="0" smtClean="0"/>
              <a:t>Mean</a:t>
            </a:r>
          </a:p>
          <a:p>
            <a:pPr lvl="1"/>
            <a:r>
              <a:rPr lang="en-US" dirty="0" smtClean="0"/>
              <a:t>Median</a:t>
            </a:r>
          </a:p>
          <a:p>
            <a:r>
              <a:rPr lang="en-US" dirty="0" smtClean="0"/>
              <a:t>Dispersion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Variance</a:t>
            </a:r>
          </a:p>
          <a:p>
            <a:pPr lvl="1"/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85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4 : Central tendencies: Mean and Median</a:t>
            </a:r>
            <a:endParaRPr lang="en-US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3436-F8C5-40DC-9ED7-BC46F7B317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0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1970</TotalTime>
  <Words>1928</Words>
  <Application>Microsoft Office PowerPoint</Application>
  <PresentationFormat>Custom</PresentationFormat>
  <Paragraphs>435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Oriel</vt:lpstr>
      <vt:lpstr>Equation</vt:lpstr>
      <vt:lpstr>Basic Statistics, Graphs and Reports</vt:lpstr>
      <vt:lpstr>1 : Introduction: Basic Statistics, Graphs and Reports</vt:lpstr>
      <vt:lpstr>Contents</vt:lpstr>
      <vt:lpstr>2 : Sampling in Python </vt:lpstr>
      <vt:lpstr>Sampling in Python</vt:lpstr>
      <vt:lpstr>LAB: Sampling in Python</vt:lpstr>
      <vt:lpstr>3 : Descriptive statistics</vt:lpstr>
      <vt:lpstr>Descriptive statistics</vt:lpstr>
      <vt:lpstr>4 : Central tendencies: Mean and Median</vt:lpstr>
      <vt:lpstr>Central tendencies</vt:lpstr>
      <vt:lpstr>Median</vt:lpstr>
      <vt:lpstr>Median</vt:lpstr>
      <vt:lpstr>Mean and Median on Python</vt:lpstr>
      <vt:lpstr>LAB: Mean and Median on Python</vt:lpstr>
      <vt:lpstr>5 : Dispersion Measures : Variance and Standard Deviation</vt:lpstr>
      <vt:lpstr>Dispersion</vt:lpstr>
      <vt:lpstr>Variance and Standard deviation</vt:lpstr>
      <vt:lpstr>Standard Deviation</vt:lpstr>
      <vt:lpstr>Code-Variance and Standard deviation </vt:lpstr>
      <vt:lpstr>Code-Variance and Standard deviation </vt:lpstr>
      <vt:lpstr>LAB: Variance and Standard deviation</vt:lpstr>
      <vt:lpstr> 6 : Percentiles &amp; Quartiles in Python</vt:lpstr>
      <vt:lpstr>Percentiles</vt:lpstr>
      <vt:lpstr>Percentiles</vt:lpstr>
      <vt:lpstr>Quartiles</vt:lpstr>
      <vt:lpstr>Percentiles &amp; Quartiles in Python</vt:lpstr>
      <vt:lpstr>LAB: Percentiles &amp; Quartiles in Python</vt:lpstr>
      <vt:lpstr>7 : Box plots and outlier detection</vt:lpstr>
      <vt:lpstr>Box plots and outlier detection</vt:lpstr>
      <vt:lpstr>Box plots and outlier detection</vt:lpstr>
      <vt:lpstr>Box plots and outlier detection on Python</vt:lpstr>
      <vt:lpstr>LAB: Box plots and outlier detection</vt:lpstr>
      <vt:lpstr>8 : Creating Graphs </vt:lpstr>
      <vt:lpstr>Creating Graphs </vt:lpstr>
      <vt:lpstr>LAB: Creating Graphs </vt:lpstr>
      <vt:lpstr>Bar Chart</vt:lpstr>
      <vt:lpstr>LAB: Bar Chart</vt:lpstr>
      <vt:lpstr>Trend chart</vt:lpstr>
      <vt:lpstr>9 : Conclusion</vt:lpstr>
      <vt:lpstr>Conclusion</vt:lpstr>
    </vt:vector>
  </TitlesOfParts>
  <Company>Hewlett 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Reddy;Bhuvnesh Kumar</dc:creator>
  <cp:lastModifiedBy>Koti</cp:lastModifiedBy>
  <cp:revision>346</cp:revision>
  <dcterms:created xsi:type="dcterms:W3CDTF">2016-03-18T10:26:42Z</dcterms:created>
  <dcterms:modified xsi:type="dcterms:W3CDTF">2017-05-08T05:25:39Z</dcterms:modified>
</cp:coreProperties>
</file>