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300" r:id="rId4"/>
    <p:sldId id="258" r:id="rId5"/>
    <p:sldId id="280" r:id="rId6"/>
    <p:sldId id="281" r:id="rId7"/>
    <p:sldId id="282" r:id="rId8"/>
    <p:sldId id="260" r:id="rId9"/>
    <p:sldId id="262" r:id="rId10"/>
    <p:sldId id="267" r:id="rId11"/>
    <p:sldId id="279" r:id="rId12"/>
    <p:sldId id="259" r:id="rId13"/>
    <p:sldId id="305" r:id="rId14"/>
    <p:sldId id="304" r:id="rId15"/>
    <p:sldId id="264" r:id="rId16"/>
    <p:sldId id="265" r:id="rId17"/>
    <p:sldId id="268" r:id="rId18"/>
    <p:sldId id="306" r:id="rId19"/>
    <p:sldId id="302" r:id="rId20"/>
    <p:sldId id="301" r:id="rId21"/>
    <p:sldId id="269" r:id="rId22"/>
    <p:sldId id="266" r:id="rId23"/>
    <p:sldId id="283" r:id="rId24"/>
    <p:sldId id="284" r:id="rId25"/>
    <p:sldId id="272" r:id="rId26"/>
    <p:sldId id="274" r:id="rId27"/>
    <p:sldId id="286" r:id="rId28"/>
    <p:sldId id="288" r:id="rId29"/>
    <p:sldId id="287" r:id="rId30"/>
    <p:sldId id="276" r:id="rId31"/>
    <p:sldId id="285" r:id="rId32"/>
    <p:sldId id="289" r:id="rId33"/>
    <p:sldId id="290" r:id="rId34"/>
    <p:sldId id="291" r:id="rId35"/>
    <p:sldId id="292" r:id="rId36"/>
    <p:sldId id="277" r:id="rId37"/>
    <p:sldId id="294" r:id="rId38"/>
    <p:sldId id="297" r:id="rId39"/>
    <p:sldId id="298" r:id="rId40"/>
    <p:sldId id="293" r:id="rId41"/>
    <p:sldId id="299" r:id="rId42"/>
    <p:sldId id="30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82DCA-655F-4035-BD2B-307126BF8D97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7F568-6E66-4C22-A3B2-71941B972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45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F568-6E66-4C22-A3B2-71941B972BD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932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C719-0D04-46DD-A0F3-51B41719DA97}" type="datetime1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- Correlation and 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DFA-33B5-4436-B3D1-6707970FEEBD}" type="datetime1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- Correlation and 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E682-7B24-467B-BBD7-E7D2D6CAE614}" type="datetime1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- Correlation and 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25B42B-42D5-4269-8FA5-52D7C72D7BD8}" type="datetime1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Data Analysis Course - Correlation and Regression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5D3B89D-D3E5-43CE-B449-A3687AD99A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594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907-187E-4ABF-95FF-245CD0F4983B}" type="datetime1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- Correlation and 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F64-3457-473D-886B-539D84647979}" type="datetime1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- Correlation and 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7A1B-5024-4B0B-AA27-E9F70B822ECB}" type="datetime1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- Correlation and Regression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61D1-268C-4382-ADA0-3BFB96E5681A}" type="datetime1">
              <a:rPr lang="en-US" smtClean="0"/>
              <a:pPr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- Correlation and Regression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9C00-03AC-410A-9F48-37053C993AD8}" type="datetime1">
              <a:rPr lang="en-US" smtClean="0"/>
              <a:pPr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- Correlation and 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E5E0-D6BC-4C02-8C5F-3C4FE8FB1D5D}" type="datetime1">
              <a:rPr lang="en-US" smtClean="0"/>
              <a:pPr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- Correlation and Regression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F2EC-43C5-4926-9834-2F40E1660FF9}" type="datetime1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- Correlation and Regression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3BC3-58D0-4E30-B368-CC9B1D66B690}" type="datetime1">
              <a:rPr lang="en-US" smtClean="0"/>
              <a:pPr/>
              <a:t>1/18/2017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Data Analysis Course - Correlation and Regression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Data Analysis Course - Correlation and Regression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4817381-C258-4176-89BE-D45ED083A9AD}" type="datetime1">
              <a:rPr lang="en-US" smtClean="0"/>
              <a:pPr/>
              <a:t>1/18/2017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0B6UZmKZrqe3VdWROaG9HMWRieGs/ed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2.xls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Microsoft_Office_Excel_97-2003_Worksheet4.xls"/><Relationship Id="rId4" Type="http://schemas.openxmlformats.org/officeDocument/2006/relationships/oleObject" Target="../embeddings/Microsoft_Office_Excel_97-2003_Worksheet3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Course </a:t>
            </a:r>
            <a:br>
              <a:rPr lang="en-US" dirty="0" smtClean="0"/>
            </a:br>
            <a:r>
              <a:rPr lang="en-US" sz="3200" dirty="0" smtClean="0"/>
              <a:t>Correlation and Regression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06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524000"/>
            <a:ext cx="4413415" cy="48198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58636"/>
            <a:ext cx="4191000" cy="484446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Correlation  0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No linear association</a:t>
            </a:r>
          </a:p>
          <a:p>
            <a:pPr marL="114300" indent="0">
              <a:buNone/>
            </a:pPr>
            <a:endParaRPr lang="en-US" sz="1600" dirty="0" smtClean="0"/>
          </a:p>
          <a:p>
            <a:r>
              <a:rPr lang="en-US" sz="1600" dirty="0"/>
              <a:t>Correlation  </a:t>
            </a:r>
            <a:r>
              <a:rPr lang="en-US" sz="1600" dirty="0" smtClean="0"/>
              <a:t>0 to 0.25  </a:t>
            </a:r>
            <a:r>
              <a:rPr lang="en-US" sz="1600" dirty="0" smtClean="0">
                <a:sym typeface="Wingdings" pitchFamily="2" charset="2"/>
              </a:rPr>
              <a:t>Negligible </a:t>
            </a:r>
            <a:r>
              <a:rPr lang="en-US" sz="1600" dirty="0" smtClean="0"/>
              <a:t>positive association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Correlation </a:t>
            </a:r>
            <a:r>
              <a:rPr lang="en-US" sz="1600" dirty="0" smtClean="0"/>
              <a:t>  0.25-0.5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W</a:t>
            </a:r>
            <a:r>
              <a:rPr lang="en-US" sz="1600" dirty="0" smtClean="0"/>
              <a:t>eak </a:t>
            </a:r>
            <a:r>
              <a:rPr lang="en-US" sz="1600" dirty="0"/>
              <a:t>positive </a:t>
            </a:r>
            <a:r>
              <a:rPr lang="en-US" sz="1600" dirty="0" smtClean="0"/>
              <a:t>association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Correlation  </a:t>
            </a:r>
            <a:r>
              <a:rPr lang="en-US" sz="1600" dirty="0" smtClean="0"/>
              <a:t>0.5-0.75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Moderate </a:t>
            </a:r>
            <a:r>
              <a:rPr lang="en-US" sz="1600" dirty="0"/>
              <a:t>positive </a:t>
            </a:r>
            <a:r>
              <a:rPr lang="en-US" sz="1600" dirty="0" smtClean="0"/>
              <a:t>association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Correlation </a:t>
            </a:r>
            <a:r>
              <a:rPr lang="en-US" sz="1600" dirty="0" smtClean="0"/>
              <a:t>&gt;0.75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Very Strong positive association</a:t>
            </a:r>
          </a:p>
          <a:p>
            <a:pPr marL="114300" indent="0">
              <a:buNone/>
            </a:pPr>
            <a:endParaRPr lang="en-US" sz="1600" dirty="0" smtClean="0"/>
          </a:p>
          <a:p>
            <a:r>
              <a:rPr lang="en-US" sz="1800" dirty="0" smtClean="0">
                <a:solidFill>
                  <a:srgbClr val="00B050"/>
                </a:solidFill>
              </a:rPr>
              <a:t>What are the limits for negative correlation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407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76200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38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-1 </a:t>
            </a:r>
            <a:r>
              <a:rPr lang="en-US" dirty="0"/>
              <a:t>≤ r ≤ +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 smtClean="0"/>
              <a:t>r=0 </a:t>
            </a:r>
            <a:r>
              <a:rPr lang="en-US" dirty="0"/>
              <a:t>represents </a:t>
            </a:r>
            <a:r>
              <a:rPr lang="en-US" dirty="0" smtClean="0"/>
              <a:t>no </a:t>
            </a:r>
            <a:r>
              <a:rPr lang="en-US" dirty="0"/>
              <a:t>linear relationship between the two variables </a:t>
            </a:r>
            <a:endParaRPr lang="en-US" dirty="0" smtClean="0"/>
          </a:p>
          <a:p>
            <a:r>
              <a:rPr lang="en-US" dirty="0" smtClean="0"/>
              <a:t>Correlation is unit free</a:t>
            </a:r>
          </a:p>
          <a:p>
            <a:pPr marL="114300" indent="0">
              <a:buNone/>
            </a:pPr>
            <a:r>
              <a:rPr lang="en-US" b="1" dirty="0" smtClean="0"/>
              <a:t>Limitations:</a:t>
            </a:r>
          </a:p>
          <a:p>
            <a:r>
              <a:rPr lang="en-US" dirty="0"/>
              <a:t>Though </a:t>
            </a:r>
            <a:r>
              <a:rPr lang="en-US" dirty="0" smtClean="0"/>
              <a:t>r </a:t>
            </a:r>
            <a:r>
              <a:rPr lang="en-US" dirty="0"/>
              <a:t>measures how closely the two variables </a:t>
            </a:r>
            <a:r>
              <a:rPr lang="en-US" dirty="0" smtClean="0"/>
              <a:t>approximate </a:t>
            </a:r>
            <a:r>
              <a:rPr lang="en-US" dirty="0"/>
              <a:t>a straight line, it does not validly measures the strength of nonlinear relationship </a:t>
            </a:r>
          </a:p>
          <a:p>
            <a:r>
              <a:rPr lang="en-US" dirty="0"/>
              <a:t>When the sample size, n, is small we also have to be careful with the reliability of the correlation </a:t>
            </a:r>
          </a:p>
          <a:p>
            <a:r>
              <a:rPr lang="en-US" dirty="0"/>
              <a:t>Outliers could have a marked effect on </a:t>
            </a:r>
            <a:r>
              <a:rPr lang="en-US" dirty="0" smtClean="0"/>
              <a:t>r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83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Create these tables and find correlations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8361936"/>
              </p:ext>
            </p:extLst>
          </p:nvPr>
        </p:nvGraphicFramePr>
        <p:xfrm>
          <a:off x="547255" y="2594264"/>
          <a:ext cx="1752600" cy="291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6300"/>
                <a:gridCol w="876300"/>
              </a:tblGrid>
              <a:tr h="115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42455" y="228946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90620048"/>
              </p:ext>
            </p:extLst>
          </p:nvPr>
        </p:nvGraphicFramePr>
        <p:xfrm>
          <a:off x="2708564" y="2822864"/>
          <a:ext cx="1219200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3671455" y="236566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37657276"/>
              </p:ext>
            </p:extLst>
          </p:nvPr>
        </p:nvGraphicFramePr>
        <p:xfrm>
          <a:off x="4204855" y="2850573"/>
          <a:ext cx="1219200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5098415"/>
              </p:ext>
            </p:extLst>
          </p:nvPr>
        </p:nvGraphicFramePr>
        <p:xfrm>
          <a:off x="6338455" y="2441864"/>
          <a:ext cx="1219200" cy="304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6248400" y="19812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07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- Limitations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7195245"/>
              </p:ext>
            </p:extLst>
          </p:nvPr>
        </p:nvGraphicFramePr>
        <p:xfrm>
          <a:off x="533400" y="1447800"/>
          <a:ext cx="1752600" cy="291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6300"/>
                <a:gridCol w="876300"/>
              </a:tblGrid>
              <a:tr h="115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0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47244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Example1:</a:t>
            </a:r>
            <a:r>
              <a:rPr lang="en-US" sz="1600" dirty="0" smtClean="0"/>
              <a:t> Y is both decreased and increased when X is increased. Correlation is -0.12, but this is not an appropriate measure of association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Example-2: </a:t>
            </a:r>
            <a:r>
              <a:rPr lang="en-US" sz="1600" dirty="0" smtClean="0"/>
              <a:t>Correlation changed from 0.5 to 0.9 with a small change in the data. ‘r’ is not reliable when n is small </a:t>
            </a:r>
            <a:endParaRPr lang="en-US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dirty="0" smtClean="0"/>
              <a:t>Example-3: </a:t>
            </a:r>
            <a:r>
              <a:rPr lang="en-US" sz="1600" dirty="0" smtClean="0"/>
              <a:t>Correlation between X and Y is 0.44, correlation between X &amp; Y is 0.86 if we exclude outlier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228600" y="11430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66082101"/>
              </p:ext>
            </p:extLst>
          </p:nvPr>
        </p:nvGraphicFramePr>
        <p:xfrm>
          <a:off x="2694709" y="1676400"/>
          <a:ext cx="1219200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2397864"/>
              </p:ext>
            </p:extLst>
          </p:nvPr>
        </p:nvGraphicFramePr>
        <p:xfrm>
          <a:off x="2209800" y="3733800"/>
          <a:ext cx="685800" cy="2286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= -0.12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2367284"/>
              </p:ext>
            </p:extLst>
          </p:nvPr>
        </p:nvGraphicFramePr>
        <p:xfrm>
          <a:off x="3124201" y="2514600"/>
          <a:ext cx="876300" cy="2286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8763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r= 0.5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3657600" y="12192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84686146"/>
              </p:ext>
            </p:extLst>
          </p:nvPr>
        </p:nvGraphicFramePr>
        <p:xfrm>
          <a:off x="4191000" y="1704109"/>
          <a:ext cx="1219200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699255"/>
              </p:ext>
            </p:extLst>
          </p:nvPr>
        </p:nvGraphicFramePr>
        <p:xfrm>
          <a:off x="4724400" y="2514600"/>
          <a:ext cx="685800" cy="2286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r= 0.9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2814188"/>
              </p:ext>
            </p:extLst>
          </p:nvPr>
        </p:nvGraphicFramePr>
        <p:xfrm>
          <a:off x="6324600" y="1295400"/>
          <a:ext cx="1219200" cy="304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7010400" y="858982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34791573"/>
              </p:ext>
            </p:extLst>
          </p:nvPr>
        </p:nvGraphicFramePr>
        <p:xfrm>
          <a:off x="7620000" y="4343400"/>
          <a:ext cx="685800" cy="2286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r= 0.86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31124456"/>
              </p:ext>
            </p:extLst>
          </p:nvPr>
        </p:nvGraphicFramePr>
        <p:xfrm>
          <a:off x="7620000" y="3962400"/>
          <a:ext cx="685800" cy="2286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r= 0.44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200400" y="3124200"/>
            <a:ext cx="228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Correlation is a measure of </a:t>
            </a:r>
            <a:r>
              <a:rPr lang="en-US" sz="1600" dirty="0" smtClean="0">
                <a:solidFill>
                  <a:prstClr val="black"/>
                </a:solidFill>
              </a:rPr>
              <a:t>linear </a:t>
            </a:r>
            <a:r>
              <a:rPr lang="en-US" sz="1600" dirty="0">
                <a:solidFill>
                  <a:prstClr val="black"/>
                </a:solidFill>
              </a:rPr>
              <a:t>relationship only</a:t>
            </a:r>
          </a:p>
        </p:txBody>
      </p:sp>
    </p:spTree>
    <p:extLst>
      <p:ext uri="{BB962C8B-B14F-4D97-AF65-F5344CB8AC3E}">
        <p14:creationId xmlns="" xmlns:p14="http://schemas.microsoft.com/office/powerpoint/2010/main" val="24041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Correlation vs. Possible Relationships Between </a:t>
            </a:r>
            <a:r>
              <a:rPr lang="en-US" sz="3600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Direct cause and </a:t>
            </a:r>
            <a:r>
              <a:rPr lang="en-US" sz="2000" b="1" dirty="0" smtClean="0"/>
              <a:t>effect,</a:t>
            </a:r>
            <a:r>
              <a:rPr lang="en-US" sz="2000" dirty="0" smtClean="0"/>
              <a:t> </a:t>
            </a:r>
            <a:r>
              <a:rPr lang="en-US" sz="2000" dirty="0"/>
              <a:t>that is x cause y or water causes plant to grow</a:t>
            </a:r>
            <a:r>
              <a:rPr lang="en-US" sz="2000" dirty="0" smtClean="0"/>
              <a:t>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b="1" dirty="0"/>
              <a:t>Both cause and effect</a:t>
            </a:r>
            <a:r>
              <a:rPr lang="en-US" sz="2000" dirty="0"/>
              <a:t>, that y cause x or coffee consumption causes nervousness as well nervous people have more coffee</a:t>
            </a:r>
            <a:r>
              <a:rPr lang="en-US" sz="2000" dirty="0" smtClean="0"/>
              <a:t>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b="1" dirty="0"/>
              <a:t>Relationship caused by third variable; </a:t>
            </a:r>
            <a:r>
              <a:rPr lang="en-US" sz="2000" dirty="0"/>
              <a:t>Death due to drowning and soft drink consumption during summer. Both variables are related to heat and humidity (third variable</a:t>
            </a:r>
            <a:r>
              <a:rPr lang="en-US" sz="2000" dirty="0" smtClean="0"/>
              <a:t>). –</a:t>
            </a:r>
            <a:r>
              <a:rPr lang="en-US" sz="2000" dirty="0" smtClean="0">
                <a:solidFill>
                  <a:srgbClr val="00B050"/>
                </a:solidFill>
              </a:rPr>
              <a:t>This is dangerous (Why?)</a:t>
            </a:r>
          </a:p>
          <a:p>
            <a:pPr marL="114300" indent="0"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b="1" dirty="0" smtClean="0"/>
              <a:t>Coincidental </a:t>
            </a:r>
            <a:r>
              <a:rPr lang="en-US" sz="2000" b="1" dirty="0"/>
              <a:t>relationship; </a:t>
            </a:r>
            <a:r>
              <a:rPr lang="en-US" sz="2000" dirty="0"/>
              <a:t>Increase in the number of people exercising and increase in the number of people committing crimes</a:t>
            </a:r>
            <a:r>
              <a:rPr lang="en-US" sz="2000" dirty="0" smtClean="0"/>
              <a:t>.</a:t>
            </a:r>
            <a:r>
              <a:rPr lang="en-US" sz="2000" dirty="0"/>
              <a:t> –</a:t>
            </a:r>
            <a:r>
              <a:rPr lang="en-US" sz="2000" dirty="0">
                <a:solidFill>
                  <a:srgbClr val="00B050"/>
                </a:solidFill>
              </a:rPr>
              <a:t>This is </a:t>
            </a:r>
            <a:r>
              <a:rPr lang="en-US" sz="2000" dirty="0" smtClean="0">
                <a:solidFill>
                  <a:srgbClr val="00B050"/>
                </a:solidFill>
              </a:rPr>
              <a:t> even more dangerous </a:t>
            </a:r>
            <a:r>
              <a:rPr lang="en-US" sz="2000" dirty="0">
                <a:solidFill>
                  <a:srgbClr val="00B050"/>
                </a:solidFill>
              </a:rPr>
              <a:t>(Why</a:t>
            </a:r>
            <a:r>
              <a:rPr lang="en-US" sz="2000" dirty="0" smtClean="0">
                <a:solidFill>
                  <a:srgbClr val="00B050"/>
                </a:solidFill>
              </a:rPr>
              <a:t>?)</a:t>
            </a:r>
          </a:p>
          <a:p>
            <a:pPr marL="114300" indent="0"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/>
              <a:t>Correlation measures association and </a:t>
            </a:r>
            <a:r>
              <a:rPr lang="en-US" sz="2000" b="1" dirty="0"/>
              <a:t>not causation</a:t>
            </a:r>
            <a:r>
              <a:rPr lang="en-US" sz="2000" b="1" dirty="0" smtClean="0"/>
              <a:t>.</a:t>
            </a:r>
            <a:endParaRPr lang="en-US" sz="2000" b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75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76200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8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stock price data from </a:t>
            </a:r>
            <a:r>
              <a:rPr lang="en-US" dirty="0" smtClean="0">
                <a:hlinkClick r:id="rId2"/>
              </a:rPr>
              <a:t>here </a:t>
            </a:r>
            <a:endParaRPr lang="en-US" dirty="0" smtClean="0"/>
          </a:p>
          <a:p>
            <a:r>
              <a:rPr lang="en-US" dirty="0" smtClean="0"/>
              <a:t>Find the correlation between IBM stock price &amp; Intel</a:t>
            </a:r>
          </a:p>
          <a:p>
            <a:r>
              <a:rPr lang="en-US" dirty="0" smtClean="0"/>
              <a:t>Can </a:t>
            </a:r>
            <a:r>
              <a:rPr lang="en-US" dirty="0"/>
              <a:t>we apply correlation on this data? Draw a scatter plot between the </a:t>
            </a:r>
            <a:r>
              <a:rPr lang="en-US" dirty="0" smtClean="0"/>
              <a:t>stocks –What is the type of relationship</a:t>
            </a:r>
            <a:endParaRPr lang="en-US" dirty="0"/>
          </a:p>
          <a:p>
            <a:r>
              <a:rPr lang="en-US" dirty="0" smtClean="0"/>
              <a:t>When Intel stock </a:t>
            </a:r>
            <a:r>
              <a:rPr lang="en-US" dirty="0"/>
              <a:t>price </a:t>
            </a:r>
            <a:r>
              <a:rPr lang="en-US" dirty="0" smtClean="0"/>
              <a:t>increased </a:t>
            </a:r>
          </a:p>
          <a:p>
            <a:pPr lvl="1"/>
            <a:r>
              <a:rPr lang="en-US" dirty="0" smtClean="0"/>
              <a:t>What happened to Microsoft stock price?</a:t>
            </a:r>
          </a:p>
          <a:p>
            <a:pPr lvl="1"/>
            <a:r>
              <a:rPr lang="en-US" dirty="0" smtClean="0"/>
              <a:t>What happened to IBM stock price?</a:t>
            </a:r>
          </a:p>
          <a:p>
            <a:r>
              <a:rPr lang="en-US" dirty="0" smtClean="0"/>
              <a:t>Is there any correlation between opening price of three stocks?</a:t>
            </a:r>
          </a:p>
          <a:p>
            <a:r>
              <a:rPr lang="en-US" dirty="0"/>
              <a:t>Is there any correlation between </a:t>
            </a:r>
            <a:r>
              <a:rPr lang="en-US" dirty="0" smtClean="0"/>
              <a:t>closing </a:t>
            </a:r>
            <a:r>
              <a:rPr lang="en-US" dirty="0"/>
              <a:t>price of three stocks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Correlation between the stocks with respect to change in price?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99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Age </a:t>
            </a:r>
            <a:r>
              <a:rPr lang="en-US" dirty="0" err="1" smtClean="0"/>
              <a:t>vs</a:t>
            </a:r>
            <a:r>
              <a:rPr lang="en-US" dirty="0" smtClean="0"/>
              <a:t> Blood Pressure </a:t>
            </a:r>
            <a:r>
              <a:rPr lang="en-US" dirty="0"/>
              <a:t>d</a:t>
            </a:r>
            <a:r>
              <a:rPr lang="en-US" dirty="0" smtClean="0"/>
              <a:t>ata </a:t>
            </a:r>
          </a:p>
          <a:p>
            <a:r>
              <a:rPr lang="en-US" dirty="0" smtClean="0"/>
              <a:t>Is there any association between age and blood pressure?</a:t>
            </a:r>
          </a:p>
          <a:p>
            <a:r>
              <a:rPr lang="en-US" dirty="0" smtClean="0"/>
              <a:t>Quantify the association between age and blood pressure.</a:t>
            </a:r>
          </a:p>
          <a:p>
            <a:r>
              <a:rPr lang="en-US" dirty="0" smtClean="0"/>
              <a:t>How strong is the association between age and blood pressure?</a:t>
            </a:r>
          </a:p>
          <a:p>
            <a:r>
              <a:rPr lang="en-US" dirty="0" smtClean="0"/>
              <a:t>What is your observation? As age increases does blood pressure increase or decrease?</a:t>
            </a:r>
          </a:p>
          <a:p>
            <a:r>
              <a:rPr lang="en-US" dirty="0" smtClean="0"/>
              <a:t>Are there any outliers? Is your measure of association reliable? Is it high/low due to outliers? </a:t>
            </a:r>
          </a:p>
          <a:p>
            <a:r>
              <a:rPr lang="en-US" dirty="0" smtClean="0"/>
              <a:t>What is the final verdict, in the given sample did you see a strong/moderate/no association between Age &amp; BP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39142406"/>
              </p:ext>
            </p:extLst>
          </p:nvPr>
        </p:nvGraphicFramePr>
        <p:xfrm>
          <a:off x="5867400" y="1371600"/>
          <a:ext cx="914400" cy="771525"/>
        </p:xfrm>
        <a:graphic>
          <a:graphicData uri="http://schemas.openxmlformats.org/presentationml/2006/ole">
            <p:oleObj spid="_x0000_s14414" name="Packager Shell Object" showAsIcon="1" r:id="rId3" imgW="914400" imgH="77148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39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620000" cy="1143000"/>
          </a:xfrm>
        </p:spPr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21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Correlation</a:t>
            </a:r>
          </a:p>
          <a:p>
            <a:r>
              <a:rPr lang="en-US" dirty="0" smtClean="0"/>
              <a:t>Correlation calculation</a:t>
            </a:r>
          </a:p>
          <a:p>
            <a:r>
              <a:rPr lang="en-US" dirty="0" smtClean="0"/>
              <a:t>Properties of correlation</a:t>
            </a:r>
          </a:p>
          <a:p>
            <a:r>
              <a:rPr lang="en-US" dirty="0" smtClean="0"/>
              <a:t>What is Regression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Meaning of Beta</a:t>
            </a:r>
          </a:p>
          <a:p>
            <a:r>
              <a:rPr lang="en-US" dirty="0" smtClean="0"/>
              <a:t>Least squares Coefficient estimation</a:t>
            </a:r>
          </a:p>
          <a:p>
            <a:r>
              <a:rPr lang="en-US" dirty="0" smtClean="0"/>
              <a:t>Goodness of fit</a:t>
            </a:r>
          </a:p>
          <a:p>
            <a:r>
              <a:rPr lang="en-US" dirty="0" smtClean="0"/>
              <a:t>Output interpretation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03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599"/>
            <a:ext cx="7924800" cy="84545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 smtClean="0"/>
              <a:t>Last 30 days data for a KFC shop in a Mall. Number of visitors </a:t>
            </a:r>
            <a:r>
              <a:rPr lang="en-US" sz="1800" dirty="0" err="1" smtClean="0"/>
              <a:t>v.s</a:t>
            </a:r>
            <a:r>
              <a:rPr lang="en-US" sz="1800" dirty="0" smtClean="0"/>
              <a:t> burgers sold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85" t="23611" r="79251" b="10516"/>
          <a:stretch/>
        </p:blipFill>
        <p:spPr bwMode="auto">
          <a:xfrm>
            <a:off x="518361" y="2217057"/>
            <a:ext cx="2181296" cy="425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51693"/>
            <a:ext cx="3965209" cy="266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2800" y="54102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Number of visitors are expected to be 6500 tomorrow. How many burgers will be sold?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77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90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Regression analysis is used to predict the value of one variable (the </a:t>
            </a:r>
            <a:r>
              <a:rPr lang="en-US" b="1" i="1" dirty="0">
                <a:solidFill>
                  <a:srgbClr val="FF0000"/>
                </a:solidFill>
              </a:rPr>
              <a:t>dependent variable</a:t>
            </a:r>
            <a:r>
              <a:rPr lang="en-US" dirty="0"/>
              <a:t>) on the basis of other variables (</a:t>
            </a:r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008000"/>
                </a:solidFill>
              </a:rPr>
              <a:t>independent </a:t>
            </a:r>
            <a:r>
              <a:rPr lang="en-US" b="1" i="1" dirty="0">
                <a:solidFill>
                  <a:srgbClr val="008000"/>
                </a:solidFill>
              </a:rPr>
              <a:t>variables</a:t>
            </a:r>
            <a:r>
              <a:rPr lang="en-US" dirty="0" smtClean="0"/>
              <a:t>).</a:t>
            </a:r>
          </a:p>
          <a:p>
            <a:pPr>
              <a:lnSpc>
                <a:spcPct val="90000"/>
              </a:lnSpc>
            </a:pPr>
            <a:r>
              <a:rPr lang="en-US" dirty="0"/>
              <a:t>In correlation, the two variables are treated as equals.  In regression, one variable is considered independent (=predictor) variable (X) and the other the dependent (=outcome) variable Y.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Dependent </a:t>
            </a:r>
            <a:r>
              <a:rPr lang="en-US" dirty="0"/>
              <a:t>variable: denoted </a:t>
            </a:r>
            <a:r>
              <a:rPr lang="en-US" b="1" dirty="0">
                <a:solidFill>
                  <a:srgbClr val="FF0000"/>
                </a:solidFill>
                <a:latin typeface="Tahoma" pitchFamily="34" charset="0"/>
              </a:rPr>
              <a:t>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Independent variables: denoted </a:t>
            </a:r>
            <a:r>
              <a:rPr lang="en-US" b="1" dirty="0">
                <a:solidFill>
                  <a:srgbClr val="008000"/>
                </a:solidFill>
                <a:latin typeface="Tahoma" pitchFamily="34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ahoma" pitchFamily="34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Tahoma" pitchFamily="34" charset="0"/>
              </a:rPr>
              <a:t>, X</a:t>
            </a:r>
            <a:r>
              <a:rPr lang="en-US" b="1" baseline="-25000" dirty="0">
                <a:solidFill>
                  <a:srgbClr val="008000"/>
                </a:solidFill>
                <a:latin typeface="Tahoma" pitchFamily="34" charset="0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Tahoma" pitchFamily="34" charset="0"/>
              </a:rPr>
              <a:t>, …, </a:t>
            </a:r>
            <a:r>
              <a:rPr lang="en-US" b="1" dirty="0" err="1" smtClean="0">
                <a:solidFill>
                  <a:srgbClr val="008000"/>
                </a:solidFill>
                <a:latin typeface="Tahoma" pitchFamily="34" charset="0"/>
              </a:rPr>
              <a:t>X</a:t>
            </a:r>
            <a:r>
              <a:rPr lang="en-US" b="1" baseline="-25000" dirty="0" err="1" smtClean="0">
                <a:solidFill>
                  <a:srgbClr val="008000"/>
                </a:solidFill>
                <a:latin typeface="Tahoma" pitchFamily="34" charset="0"/>
              </a:rPr>
              <a:t>k</a:t>
            </a:r>
            <a:endParaRPr lang="en-US" b="1" baseline="-25000" dirty="0" smtClean="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5202046"/>
            <a:ext cx="73152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Above model </a:t>
            </a:r>
            <a:r>
              <a:rPr lang="en-US" dirty="0"/>
              <a:t>is referred to as simple linear regression. We would be interested in estimating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from the data we collect. </a:t>
            </a:r>
            <a:endParaRPr lang="el-GR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71202"/>
            <a:ext cx="2692400" cy="4817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52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44" y="4258613"/>
            <a:ext cx="2244156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Linear Regression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23431"/>
            <a:ext cx="7620000" cy="2971800"/>
          </a:xfrm>
        </p:spPr>
        <p:txBody>
          <a:bodyPr/>
          <a:lstStyle/>
          <a:p>
            <a:r>
              <a:rPr lang="en-US" dirty="0"/>
              <a:t>Variables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= Independent Variable (we provide </a:t>
            </a:r>
            <a:r>
              <a:rPr lang="en-US" dirty="0" smtClean="0"/>
              <a:t>this)</a:t>
            </a:r>
          </a:p>
          <a:p>
            <a:pPr lvl="1"/>
            <a:r>
              <a:rPr lang="en-US" dirty="0" smtClean="0"/>
              <a:t>Y </a:t>
            </a:r>
            <a:r>
              <a:rPr lang="en-US" dirty="0"/>
              <a:t>= Dependent Variable (we observe this)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l-GR" dirty="0" smtClean="0"/>
              <a:t>β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Y-Intercept</a:t>
            </a:r>
          </a:p>
          <a:p>
            <a:pPr lvl="1"/>
            <a:r>
              <a:rPr lang="el-GR" dirty="0" smtClean="0"/>
              <a:t>β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Slope</a:t>
            </a:r>
          </a:p>
          <a:p>
            <a:pPr lvl="1"/>
            <a:r>
              <a:rPr lang="el-GR" dirty="0" smtClean="0"/>
              <a:t>ε</a:t>
            </a:r>
            <a:r>
              <a:rPr lang="en-US" dirty="0" smtClean="0"/>
              <a:t> </a:t>
            </a:r>
            <a:r>
              <a:rPr lang="en-US" dirty="0"/>
              <a:t>~ Normal Random Variable (</a:t>
            </a:r>
            <a:r>
              <a:rPr lang="el-GR" dirty="0">
                <a:latin typeface="Times New (W1)" pitchFamily="18" charset="0"/>
              </a:rPr>
              <a:t>μ</a:t>
            </a:r>
            <a:r>
              <a:rPr lang="el-GR" baseline="-25000" dirty="0">
                <a:latin typeface="Times New (W1)" pitchFamily="18" charset="0"/>
              </a:rPr>
              <a:t>ε</a:t>
            </a:r>
            <a:r>
              <a:rPr lang="en-US" baseline="-25000" dirty="0">
                <a:latin typeface="Times New (W1)" pitchFamily="18" charset="0"/>
              </a:rPr>
              <a:t> </a:t>
            </a:r>
            <a:r>
              <a:rPr lang="en-US" dirty="0">
                <a:latin typeface="Times New (W1)" pitchFamily="18" charset="0"/>
              </a:rPr>
              <a:t>= 0, </a:t>
            </a:r>
            <a:r>
              <a:rPr lang="el-GR" dirty="0">
                <a:latin typeface="Times New (W1)" pitchFamily="18" charset="0"/>
              </a:rPr>
              <a:t>σ</a:t>
            </a:r>
            <a:r>
              <a:rPr lang="el-GR" baseline="-25000" dirty="0">
                <a:latin typeface="Times New (W1)" pitchFamily="18" charset="0"/>
              </a:rPr>
              <a:t>ε</a:t>
            </a:r>
            <a:r>
              <a:rPr lang="en-US" dirty="0">
                <a:latin typeface="Times New (W1)" pitchFamily="18" charset="0"/>
              </a:rPr>
              <a:t> = ???) </a:t>
            </a:r>
            <a:r>
              <a:rPr lang="en-US" sz="1800" dirty="0">
                <a:solidFill>
                  <a:srgbClr val="FF0000"/>
                </a:solidFill>
                <a:latin typeface="Times New (W1)" pitchFamily="18" charset="0"/>
              </a:rPr>
              <a:t>[Noise]</a:t>
            </a:r>
            <a:endParaRPr lang="el-GR" sz="1800" dirty="0">
              <a:solidFill>
                <a:srgbClr val="FF0000"/>
              </a:solidFill>
              <a:latin typeface="Times New (W1)" pitchFamily="18" charset="0"/>
            </a:endParaRP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19831"/>
            <a:ext cx="2089006" cy="37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1715869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If you know something about X, this knowledge helps you predict something about Y.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13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Assumptions of linear regression- When Can I fit the linear regression line</a:t>
            </a:r>
            <a:endParaRPr lang="en-US" sz="2400" dirty="0"/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dirty="0"/>
              <a:t>Linear regression assumes that… </a:t>
            </a:r>
          </a:p>
          <a:p>
            <a:pPr marL="868680" lvl="1" indent="-457200">
              <a:lnSpc>
                <a:spcPct val="90000"/>
              </a:lnSpc>
              <a:buAutoNum type="arabicPeriod"/>
            </a:pPr>
            <a:r>
              <a:rPr lang="en-US" sz="2400" b="1" dirty="0" smtClean="0"/>
              <a:t>The </a:t>
            </a:r>
            <a:r>
              <a:rPr lang="en-US" sz="2400" b="1" dirty="0"/>
              <a:t>relationship between X and Y is </a:t>
            </a:r>
            <a:r>
              <a:rPr lang="en-US" sz="2400" b="1" dirty="0" smtClean="0"/>
              <a:t>linear: </a:t>
            </a:r>
            <a:r>
              <a:rPr lang="en-US" dirty="0" smtClean="0"/>
              <a:t>Imagine a quadratic(parabolic</a:t>
            </a:r>
            <a:r>
              <a:rPr lang="en-US" dirty="0"/>
              <a:t>)</a:t>
            </a:r>
            <a:r>
              <a:rPr lang="en-US" dirty="0" smtClean="0"/>
              <a:t> relation ship between X &amp; Y. Does it make sense to fit a straight line through this data.</a:t>
            </a:r>
          </a:p>
          <a:p>
            <a:pPr marL="868680" lvl="1" indent="-457200">
              <a:lnSpc>
                <a:spcPct val="90000"/>
              </a:lnSpc>
              <a:buAutoNum type="arabicPeriod"/>
            </a:pPr>
            <a:endParaRPr lang="en-US" dirty="0" smtClean="0"/>
          </a:p>
          <a:p>
            <a:pPr marL="868680" lvl="1" indent="-457200">
              <a:lnSpc>
                <a:spcPct val="90000"/>
              </a:lnSpc>
              <a:buAutoNum type="arabicPeriod"/>
            </a:pPr>
            <a:r>
              <a:rPr lang="en-US" sz="2400" b="1" dirty="0" smtClean="0"/>
              <a:t>Y </a:t>
            </a:r>
            <a:r>
              <a:rPr lang="en-US" sz="2400" b="1" dirty="0"/>
              <a:t>is distributed normally at each value of </a:t>
            </a:r>
            <a:r>
              <a:rPr lang="en-US" sz="2400" b="1" dirty="0" smtClean="0"/>
              <a:t>X:</a:t>
            </a:r>
            <a:r>
              <a:rPr lang="en-US" sz="2400" dirty="0" smtClean="0"/>
              <a:t> </a:t>
            </a:r>
            <a:r>
              <a:rPr lang="en-US" dirty="0" smtClean="0"/>
              <a:t>Imagine </a:t>
            </a:r>
            <a:r>
              <a:rPr lang="en-US" dirty="0"/>
              <a:t>Y=0 whenever x is a multiple of 5. </a:t>
            </a:r>
            <a:r>
              <a:rPr lang="en-US" dirty="0" smtClean="0"/>
              <a:t>does it make sense to fit a straight line through this data. At each X, Y is normally distributed, which means at each X, Y value is around its overall mean value </a:t>
            </a:r>
          </a:p>
          <a:p>
            <a:pPr marL="868680" lvl="1" indent="-457200">
              <a:lnSpc>
                <a:spcPct val="90000"/>
              </a:lnSpc>
              <a:buAutoNum type="arabicPeriod"/>
            </a:pPr>
            <a:endParaRPr lang="en-US" dirty="0" smtClean="0"/>
          </a:p>
          <a:p>
            <a:pPr marL="868680" lvl="1" indent="-457200">
              <a:lnSpc>
                <a:spcPct val="90000"/>
              </a:lnSpc>
              <a:buAutoNum type="arabicPeriod"/>
            </a:pPr>
            <a:r>
              <a:rPr lang="en-US" sz="2400" b="1" dirty="0" smtClean="0"/>
              <a:t>The </a:t>
            </a:r>
            <a:r>
              <a:rPr lang="en-US" sz="2400" b="1" dirty="0"/>
              <a:t>variance of Y at every value of X is the </a:t>
            </a:r>
            <a:r>
              <a:rPr lang="en-US" sz="2400" b="1" dirty="0" smtClean="0"/>
              <a:t>same (homogeneity </a:t>
            </a:r>
            <a:r>
              <a:rPr lang="en-US" sz="2400" b="1" dirty="0"/>
              <a:t>of variances</a:t>
            </a:r>
            <a:r>
              <a:rPr lang="en-US" sz="2400" b="1" dirty="0" smtClean="0"/>
              <a:t>): </a:t>
            </a:r>
            <a:r>
              <a:rPr lang="en-US" dirty="0" smtClean="0"/>
              <a:t>Imagine data in the form of a cone, as we move away from origin the variance in Y is increasing drastically. Does it make sense to fit a straight line through this data?</a:t>
            </a:r>
          </a:p>
          <a:p>
            <a:pPr marL="868680" lvl="1" indent="-457200">
              <a:lnSpc>
                <a:spcPct val="90000"/>
              </a:lnSpc>
              <a:buAutoNum type="arabicPeriod"/>
            </a:pPr>
            <a:endParaRPr lang="en-US" dirty="0" smtClean="0"/>
          </a:p>
          <a:p>
            <a:pPr marL="868680" lvl="1" indent="-457200">
              <a:lnSpc>
                <a:spcPct val="90000"/>
              </a:lnSpc>
              <a:buAutoNum type="arabicPeriod"/>
            </a:pPr>
            <a:r>
              <a:rPr lang="en-US" sz="2400" b="1" dirty="0" smtClean="0"/>
              <a:t>The </a:t>
            </a:r>
            <a:r>
              <a:rPr lang="en-US" sz="2400" b="1" dirty="0"/>
              <a:t>observations are </a:t>
            </a:r>
            <a:r>
              <a:rPr lang="en-US" sz="2400" b="1" dirty="0" smtClean="0"/>
              <a:t>independent: </a:t>
            </a:r>
            <a:r>
              <a:rPr lang="en-US" sz="2100" dirty="0"/>
              <a:t>There is already one trend in the data If the observations are dependent. One trend line is not sufficient to model in this </a:t>
            </a:r>
            <a:r>
              <a:rPr lang="en-US" sz="2100" dirty="0" smtClean="0"/>
              <a:t>case</a:t>
            </a:r>
            <a:endParaRPr lang="en-US" sz="2400" dirty="0"/>
          </a:p>
          <a:p>
            <a:pPr marL="411480" lvl="1" indent="0"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76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line</a:t>
            </a:r>
            <a:endParaRPr lang="en-US" dirty="0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8059738" y="5562600"/>
            <a:ext cx="409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" y="1721413"/>
            <a:ext cx="7924800" cy="4343400"/>
            <a:chOff x="-76200" y="1524000"/>
            <a:chExt cx="8534400" cy="4514850"/>
          </a:xfrm>
        </p:grpSpPr>
        <p:sp>
          <p:nvSpPr>
            <p:cNvPr id="26626" name="Line 2"/>
            <p:cNvSpPr>
              <a:spLocks noChangeShapeType="1"/>
            </p:cNvSpPr>
            <p:nvPr/>
          </p:nvSpPr>
          <p:spPr bwMode="auto">
            <a:xfrm flipH="1" flipV="1">
              <a:off x="2133600" y="403860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27" name="Line 3"/>
            <p:cNvSpPr>
              <a:spLocks noChangeShapeType="1"/>
            </p:cNvSpPr>
            <p:nvPr/>
          </p:nvSpPr>
          <p:spPr bwMode="auto">
            <a:xfrm flipH="1" flipV="1">
              <a:off x="2133600" y="274320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 flipH="1">
              <a:off x="3868738" y="2865438"/>
              <a:ext cx="6350" cy="2792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 flipV="1">
              <a:off x="1970088" y="2762250"/>
              <a:ext cx="6470650" cy="183038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Freeform 8"/>
            <p:cNvSpPr>
              <a:spLocks/>
            </p:cNvSpPr>
            <p:nvPr/>
          </p:nvSpPr>
          <p:spPr bwMode="auto">
            <a:xfrm>
              <a:off x="4859338" y="4514850"/>
              <a:ext cx="454025" cy="454025"/>
            </a:xfrm>
            <a:custGeom>
              <a:avLst/>
              <a:gdLst>
                <a:gd name="T0" fmla="*/ 0 w 286"/>
                <a:gd name="T1" fmla="*/ 145 h 286"/>
                <a:gd name="T2" fmla="*/ 7 w 286"/>
                <a:gd name="T3" fmla="*/ 99 h 286"/>
                <a:gd name="T4" fmla="*/ 26 w 286"/>
                <a:gd name="T5" fmla="*/ 61 h 286"/>
                <a:gd name="T6" fmla="*/ 61 w 286"/>
                <a:gd name="T7" fmla="*/ 30 h 286"/>
                <a:gd name="T8" fmla="*/ 99 w 286"/>
                <a:gd name="T9" fmla="*/ 8 h 286"/>
                <a:gd name="T10" fmla="*/ 144 w 286"/>
                <a:gd name="T11" fmla="*/ 0 h 286"/>
                <a:gd name="T12" fmla="*/ 186 w 286"/>
                <a:gd name="T13" fmla="*/ 8 h 286"/>
                <a:gd name="T14" fmla="*/ 228 w 286"/>
                <a:gd name="T15" fmla="*/ 30 h 286"/>
                <a:gd name="T16" fmla="*/ 259 w 286"/>
                <a:gd name="T17" fmla="*/ 61 h 286"/>
                <a:gd name="T18" fmla="*/ 278 w 286"/>
                <a:gd name="T19" fmla="*/ 99 h 286"/>
                <a:gd name="T20" fmla="*/ 285 w 286"/>
                <a:gd name="T21" fmla="*/ 145 h 286"/>
                <a:gd name="T22" fmla="*/ 278 w 286"/>
                <a:gd name="T23" fmla="*/ 190 h 286"/>
                <a:gd name="T24" fmla="*/ 259 w 286"/>
                <a:gd name="T25" fmla="*/ 228 h 286"/>
                <a:gd name="T26" fmla="*/ 228 w 286"/>
                <a:gd name="T27" fmla="*/ 259 h 286"/>
                <a:gd name="T28" fmla="*/ 186 w 286"/>
                <a:gd name="T29" fmla="*/ 281 h 286"/>
                <a:gd name="T30" fmla="*/ 144 w 286"/>
                <a:gd name="T31" fmla="*/ 285 h 286"/>
                <a:gd name="T32" fmla="*/ 99 w 286"/>
                <a:gd name="T33" fmla="*/ 281 h 286"/>
                <a:gd name="T34" fmla="*/ 61 w 286"/>
                <a:gd name="T35" fmla="*/ 259 h 286"/>
                <a:gd name="T36" fmla="*/ 26 w 286"/>
                <a:gd name="T37" fmla="*/ 228 h 286"/>
                <a:gd name="T38" fmla="*/ 7 w 286"/>
                <a:gd name="T39" fmla="*/ 190 h 286"/>
                <a:gd name="T40" fmla="*/ 0 w 286"/>
                <a:gd name="T41" fmla="*/ 14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6" h="286">
                  <a:moveTo>
                    <a:pt x="0" y="145"/>
                  </a:moveTo>
                  <a:lnTo>
                    <a:pt x="7" y="99"/>
                  </a:lnTo>
                  <a:lnTo>
                    <a:pt x="26" y="61"/>
                  </a:lnTo>
                  <a:lnTo>
                    <a:pt x="61" y="30"/>
                  </a:lnTo>
                  <a:lnTo>
                    <a:pt x="99" y="8"/>
                  </a:lnTo>
                  <a:lnTo>
                    <a:pt x="144" y="0"/>
                  </a:lnTo>
                  <a:lnTo>
                    <a:pt x="186" y="8"/>
                  </a:lnTo>
                  <a:lnTo>
                    <a:pt x="228" y="30"/>
                  </a:lnTo>
                  <a:lnTo>
                    <a:pt x="259" y="61"/>
                  </a:lnTo>
                  <a:lnTo>
                    <a:pt x="278" y="99"/>
                  </a:lnTo>
                  <a:lnTo>
                    <a:pt x="285" y="145"/>
                  </a:lnTo>
                  <a:lnTo>
                    <a:pt x="278" y="190"/>
                  </a:lnTo>
                  <a:lnTo>
                    <a:pt x="259" y="228"/>
                  </a:lnTo>
                  <a:lnTo>
                    <a:pt x="228" y="259"/>
                  </a:lnTo>
                  <a:lnTo>
                    <a:pt x="186" y="281"/>
                  </a:lnTo>
                  <a:lnTo>
                    <a:pt x="144" y="285"/>
                  </a:lnTo>
                  <a:lnTo>
                    <a:pt x="99" y="281"/>
                  </a:lnTo>
                  <a:lnTo>
                    <a:pt x="61" y="259"/>
                  </a:lnTo>
                  <a:lnTo>
                    <a:pt x="26" y="228"/>
                  </a:lnTo>
                  <a:lnTo>
                    <a:pt x="7" y="190"/>
                  </a:lnTo>
                  <a:lnTo>
                    <a:pt x="0" y="145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4745038" y="5108575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4800600" y="3733800"/>
              <a:ext cx="243840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Random Error for this x value</a:t>
              </a:r>
              <a:endParaRPr lang="en-US" sz="2400" baseline="-25000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1658938" y="1695450"/>
              <a:ext cx="40957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600"/>
                <a:t>y</a:t>
              </a:r>
            </a:p>
          </p:txBody>
        </p:sp>
        <p:sp>
          <p:nvSpPr>
            <p:cNvPr id="26637" name="Freeform 13"/>
            <p:cNvSpPr>
              <a:spLocks/>
            </p:cNvSpPr>
            <p:nvPr/>
          </p:nvSpPr>
          <p:spPr bwMode="auto">
            <a:xfrm>
              <a:off x="7602538" y="2457450"/>
              <a:ext cx="455612" cy="454025"/>
            </a:xfrm>
            <a:custGeom>
              <a:avLst/>
              <a:gdLst>
                <a:gd name="T0" fmla="*/ 0 w 287"/>
                <a:gd name="T1" fmla="*/ 141 h 286"/>
                <a:gd name="T2" fmla="*/ 8 w 287"/>
                <a:gd name="T3" fmla="*/ 99 h 286"/>
                <a:gd name="T4" fmla="*/ 26 w 287"/>
                <a:gd name="T5" fmla="*/ 57 h 286"/>
                <a:gd name="T6" fmla="*/ 57 w 287"/>
                <a:gd name="T7" fmla="*/ 26 h 286"/>
                <a:gd name="T8" fmla="*/ 99 w 287"/>
                <a:gd name="T9" fmla="*/ 8 h 286"/>
                <a:gd name="T10" fmla="*/ 141 w 287"/>
                <a:gd name="T11" fmla="*/ 0 h 286"/>
                <a:gd name="T12" fmla="*/ 187 w 287"/>
                <a:gd name="T13" fmla="*/ 8 h 286"/>
                <a:gd name="T14" fmla="*/ 224 w 287"/>
                <a:gd name="T15" fmla="*/ 26 h 286"/>
                <a:gd name="T16" fmla="*/ 259 w 287"/>
                <a:gd name="T17" fmla="*/ 57 h 286"/>
                <a:gd name="T18" fmla="*/ 278 w 287"/>
                <a:gd name="T19" fmla="*/ 99 h 286"/>
                <a:gd name="T20" fmla="*/ 286 w 287"/>
                <a:gd name="T21" fmla="*/ 141 h 286"/>
                <a:gd name="T22" fmla="*/ 278 w 287"/>
                <a:gd name="T23" fmla="*/ 186 h 286"/>
                <a:gd name="T24" fmla="*/ 259 w 287"/>
                <a:gd name="T25" fmla="*/ 224 h 286"/>
                <a:gd name="T26" fmla="*/ 224 w 287"/>
                <a:gd name="T27" fmla="*/ 259 h 286"/>
                <a:gd name="T28" fmla="*/ 187 w 287"/>
                <a:gd name="T29" fmla="*/ 278 h 286"/>
                <a:gd name="T30" fmla="*/ 141 w 287"/>
                <a:gd name="T31" fmla="*/ 285 h 286"/>
                <a:gd name="T32" fmla="*/ 99 w 287"/>
                <a:gd name="T33" fmla="*/ 278 h 286"/>
                <a:gd name="T34" fmla="*/ 57 w 287"/>
                <a:gd name="T35" fmla="*/ 259 h 286"/>
                <a:gd name="T36" fmla="*/ 26 w 287"/>
                <a:gd name="T37" fmla="*/ 224 h 286"/>
                <a:gd name="T38" fmla="*/ 8 w 287"/>
                <a:gd name="T39" fmla="*/ 186 h 286"/>
                <a:gd name="T40" fmla="*/ 0 w 287"/>
                <a:gd name="T41" fmla="*/ 14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7" h="286">
                  <a:moveTo>
                    <a:pt x="0" y="141"/>
                  </a:moveTo>
                  <a:lnTo>
                    <a:pt x="8" y="99"/>
                  </a:lnTo>
                  <a:lnTo>
                    <a:pt x="26" y="57"/>
                  </a:lnTo>
                  <a:lnTo>
                    <a:pt x="57" y="26"/>
                  </a:lnTo>
                  <a:lnTo>
                    <a:pt x="99" y="8"/>
                  </a:lnTo>
                  <a:lnTo>
                    <a:pt x="141" y="0"/>
                  </a:lnTo>
                  <a:lnTo>
                    <a:pt x="187" y="8"/>
                  </a:lnTo>
                  <a:lnTo>
                    <a:pt x="224" y="26"/>
                  </a:lnTo>
                  <a:lnTo>
                    <a:pt x="259" y="57"/>
                  </a:lnTo>
                  <a:lnTo>
                    <a:pt x="278" y="99"/>
                  </a:lnTo>
                  <a:lnTo>
                    <a:pt x="286" y="141"/>
                  </a:lnTo>
                  <a:lnTo>
                    <a:pt x="278" y="186"/>
                  </a:lnTo>
                  <a:lnTo>
                    <a:pt x="259" y="224"/>
                  </a:lnTo>
                  <a:lnTo>
                    <a:pt x="224" y="259"/>
                  </a:lnTo>
                  <a:lnTo>
                    <a:pt x="187" y="278"/>
                  </a:lnTo>
                  <a:lnTo>
                    <a:pt x="141" y="285"/>
                  </a:lnTo>
                  <a:lnTo>
                    <a:pt x="99" y="278"/>
                  </a:lnTo>
                  <a:lnTo>
                    <a:pt x="57" y="259"/>
                  </a:lnTo>
                  <a:lnTo>
                    <a:pt x="26" y="224"/>
                  </a:lnTo>
                  <a:lnTo>
                    <a:pt x="8" y="186"/>
                  </a:lnTo>
                  <a:lnTo>
                    <a:pt x="0" y="141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Freeform 14"/>
            <p:cNvSpPr>
              <a:spLocks/>
            </p:cNvSpPr>
            <p:nvPr/>
          </p:nvSpPr>
          <p:spPr bwMode="auto">
            <a:xfrm>
              <a:off x="2349500" y="4445000"/>
              <a:ext cx="455613" cy="455613"/>
            </a:xfrm>
            <a:custGeom>
              <a:avLst/>
              <a:gdLst>
                <a:gd name="T0" fmla="*/ 0 w 287"/>
                <a:gd name="T1" fmla="*/ 145 h 287"/>
                <a:gd name="T2" fmla="*/ 8 w 287"/>
                <a:gd name="T3" fmla="*/ 99 h 287"/>
                <a:gd name="T4" fmla="*/ 27 w 287"/>
                <a:gd name="T5" fmla="*/ 62 h 287"/>
                <a:gd name="T6" fmla="*/ 58 w 287"/>
                <a:gd name="T7" fmla="*/ 27 h 287"/>
                <a:gd name="T8" fmla="*/ 99 w 287"/>
                <a:gd name="T9" fmla="*/ 8 h 287"/>
                <a:gd name="T10" fmla="*/ 141 w 287"/>
                <a:gd name="T11" fmla="*/ 0 h 287"/>
                <a:gd name="T12" fmla="*/ 187 w 287"/>
                <a:gd name="T13" fmla="*/ 8 h 287"/>
                <a:gd name="T14" fmla="*/ 225 w 287"/>
                <a:gd name="T15" fmla="*/ 27 h 287"/>
                <a:gd name="T16" fmla="*/ 260 w 287"/>
                <a:gd name="T17" fmla="*/ 62 h 287"/>
                <a:gd name="T18" fmla="*/ 278 w 287"/>
                <a:gd name="T19" fmla="*/ 99 h 287"/>
                <a:gd name="T20" fmla="*/ 286 w 287"/>
                <a:gd name="T21" fmla="*/ 145 h 287"/>
                <a:gd name="T22" fmla="*/ 278 w 287"/>
                <a:gd name="T23" fmla="*/ 187 h 287"/>
                <a:gd name="T24" fmla="*/ 260 w 287"/>
                <a:gd name="T25" fmla="*/ 228 h 287"/>
                <a:gd name="T26" fmla="*/ 225 w 287"/>
                <a:gd name="T27" fmla="*/ 260 h 287"/>
                <a:gd name="T28" fmla="*/ 187 w 287"/>
                <a:gd name="T29" fmla="*/ 278 h 287"/>
                <a:gd name="T30" fmla="*/ 141 w 287"/>
                <a:gd name="T31" fmla="*/ 286 h 287"/>
                <a:gd name="T32" fmla="*/ 99 w 287"/>
                <a:gd name="T33" fmla="*/ 278 h 287"/>
                <a:gd name="T34" fmla="*/ 58 w 287"/>
                <a:gd name="T35" fmla="*/ 260 h 287"/>
                <a:gd name="T36" fmla="*/ 27 w 287"/>
                <a:gd name="T37" fmla="*/ 228 h 287"/>
                <a:gd name="T38" fmla="*/ 8 w 287"/>
                <a:gd name="T39" fmla="*/ 187 h 287"/>
                <a:gd name="T40" fmla="*/ 0 w 287"/>
                <a:gd name="T41" fmla="*/ 14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7" h="287">
                  <a:moveTo>
                    <a:pt x="0" y="145"/>
                  </a:moveTo>
                  <a:lnTo>
                    <a:pt x="8" y="99"/>
                  </a:lnTo>
                  <a:lnTo>
                    <a:pt x="27" y="62"/>
                  </a:lnTo>
                  <a:lnTo>
                    <a:pt x="58" y="27"/>
                  </a:lnTo>
                  <a:lnTo>
                    <a:pt x="99" y="8"/>
                  </a:lnTo>
                  <a:lnTo>
                    <a:pt x="141" y="0"/>
                  </a:lnTo>
                  <a:lnTo>
                    <a:pt x="187" y="8"/>
                  </a:lnTo>
                  <a:lnTo>
                    <a:pt x="225" y="27"/>
                  </a:lnTo>
                  <a:lnTo>
                    <a:pt x="260" y="62"/>
                  </a:lnTo>
                  <a:lnTo>
                    <a:pt x="278" y="99"/>
                  </a:lnTo>
                  <a:lnTo>
                    <a:pt x="286" y="145"/>
                  </a:lnTo>
                  <a:lnTo>
                    <a:pt x="278" y="187"/>
                  </a:lnTo>
                  <a:lnTo>
                    <a:pt x="260" y="228"/>
                  </a:lnTo>
                  <a:lnTo>
                    <a:pt x="225" y="260"/>
                  </a:lnTo>
                  <a:lnTo>
                    <a:pt x="187" y="278"/>
                  </a:lnTo>
                  <a:lnTo>
                    <a:pt x="141" y="286"/>
                  </a:lnTo>
                  <a:lnTo>
                    <a:pt x="99" y="278"/>
                  </a:lnTo>
                  <a:lnTo>
                    <a:pt x="58" y="260"/>
                  </a:lnTo>
                  <a:lnTo>
                    <a:pt x="27" y="228"/>
                  </a:lnTo>
                  <a:lnTo>
                    <a:pt x="8" y="187"/>
                  </a:lnTo>
                  <a:lnTo>
                    <a:pt x="0" y="145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986088" y="4708525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Freeform 16"/>
            <p:cNvSpPr>
              <a:spLocks/>
            </p:cNvSpPr>
            <p:nvPr/>
          </p:nvSpPr>
          <p:spPr bwMode="auto">
            <a:xfrm>
              <a:off x="6858000" y="3581400"/>
              <a:ext cx="455613" cy="454025"/>
            </a:xfrm>
            <a:custGeom>
              <a:avLst/>
              <a:gdLst>
                <a:gd name="T0" fmla="*/ 0 w 287"/>
                <a:gd name="T1" fmla="*/ 144 h 286"/>
                <a:gd name="T2" fmla="*/ 8 w 287"/>
                <a:gd name="T3" fmla="*/ 99 h 286"/>
                <a:gd name="T4" fmla="*/ 26 w 287"/>
                <a:gd name="T5" fmla="*/ 61 h 286"/>
                <a:gd name="T6" fmla="*/ 58 w 287"/>
                <a:gd name="T7" fmla="*/ 26 h 286"/>
                <a:gd name="T8" fmla="*/ 99 w 287"/>
                <a:gd name="T9" fmla="*/ 7 h 286"/>
                <a:gd name="T10" fmla="*/ 141 w 287"/>
                <a:gd name="T11" fmla="*/ 0 h 286"/>
                <a:gd name="T12" fmla="*/ 187 w 287"/>
                <a:gd name="T13" fmla="*/ 7 h 286"/>
                <a:gd name="T14" fmla="*/ 225 w 287"/>
                <a:gd name="T15" fmla="*/ 26 h 286"/>
                <a:gd name="T16" fmla="*/ 260 w 287"/>
                <a:gd name="T17" fmla="*/ 61 h 286"/>
                <a:gd name="T18" fmla="*/ 278 w 287"/>
                <a:gd name="T19" fmla="*/ 99 h 286"/>
                <a:gd name="T20" fmla="*/ 286 w 287"/>
                <a:gd name="T21" fmla="*/ 144 h 286"/>
                <a:gd name="T22" fmla="*/ 278 w 287"/>
                <a:gd name="T23" fmla="*/ 186 h 286"/>
                <a:gd name="T24" fmla="*/ 260 w 287"/>
                <a:gd name="T25" fmla="*/ 228 h 286"/>
                <a:gd name="T26" fmla="*/ 225 w 287"/>
                <a:gd name="T27" fmla="*/ 259 h 286"/>
                <a:gd name="T28" fmla="*/ 187 w 287"/>
                <a:gd name="T29" fmla="*/ 277 h 286"/>
                <a:gd name="T30" fmla="*/ 141 w 287"/>
                <a:gd name="T31" fmla="*/ 285 h 286"/>
                <a:gd name="T32" fmla="*/ 99 w 287"/>
                <a:gd name="T33" fmla="*/ 277 h 286"/>
                <a:gd name="T34" fmla="*/ 58 w 287"/>
                <a:gd name="T35" fmla="*/ 259 h 286"/>
                <a:gd name="T36" fmla="*/ 26 w 287"/>
                <a:gd name="T37" fmla="*/ 228 h 286"/>
                <a:gd name="T38" fmla="*/ 8 w 287"/>
                <a:gd name="T39" fmla="*/ 186 h 286"/>
                <a:gd name="T40" fmla="*/ 0 w 287"/>
                <a:gd name="T41" fmla="*/ 14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7" h="286">
                  <a:moveTo>
                    <a:pt x="0" y="144"/>
                  </a:moveTo>
                  <a:lnTo>
                    <a:pt x="8" y="99"/>
                  </a:lnTo>
                  <a:lnTo>
                    <a:pt x="26" y="61"/>
                  </a:lnTo>
                  <a:lnTo>
                    <a:pt x="58" y="26"/>
                  </a:lnTo>
                  <a:lnTo>
                    <a:pt x="99" y="7"/>
                  </a:lnTo>
                  <a:lnTo>
                    <a:pt x="141" y="0"/>
                  </a:lnTo>
                  <a:lnTo>
                    <a:pt x="187" y="7"/>
                  </a:lnTo>
                  <a:lnTo>
                    <a:pt x="225" y="26"/>
                  </a:lnTo>
                  <a:lnTo>
                    <a:pt x="260" y="61"/>
                  </a:lnTo>
                  <a:lnTo>
                    <a:pt x="278" y="99"/>
                  </a:lnTo>
                  <a:lnTo>
                    <a:pt x="286" y="144"/>
                  </a:lnTo>
                  <a:lnTo>
                    <a:pt x="278" y="186"/>
                  </a:lnTo>
                  <a:lnTo>
                    <a:pt x="260" y="228"/>
                  </a:lnTo>
                  <a:lnTo>
                    <a:pt x="225" y="259"/>
                  </a:lnTo>
                  <a:lnTo>
                    <a:pt x="187" y="277"/>
                  </a:lnTo>
                  <a:lnTo>
                    <a:pt x="141" y="285"/>
                  </a:lnTo>
                  <a:lnTo>
                    <a:pt x="99" y="277"/>
                  </a:lnTo>
                  <a:lnTo>
                    <a:pt x="58" y="259"/>
                  </a:lnTo>
                  <a:lnTo>
                    <a:pt x="26" y="228"/>
                  </a:lnTo>
                  <a:lnTo>
                    <a:pt x="8" y="186"/>
                  </a:lnTo>
                  <a:lnTo>
                    <a:pt x="0" y="144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Freeform 17"/>
            <p:cNvSpPr>
              <a:spLocks/>
            </p:cNvSpPr>
            <p:nvPr/>
          </p:nvSpPr>
          <p:spPr bwMode="auto">
            <a:xfrm>
              <a:off x="5392738" y="2914650"/>
              <a:ext cx="455612" cy="454025"/>
            </a:xfrm>
            <a:custGeom>
              <a:avLst/>
              <a:gdLst>
                <a:gd name="T0" fmla="*/ 0 w 287"/>
                <a:gd name="T1" fmla="*/ 140 h 286"/>
                <a:gd name="T2" fmla="*/ 8 w 287"/>
                <a:gd name="T3" fmla="*/ 99 h 286"/>
                <a:gd name="T4" fmla="*/ 26 w 287"/>
                <a:gd name="T5" fmla="*/ 57 h 286"/>
                <a:gd name="T6" fmla="*/ 61 w 287"/>
                <a:gd name="T7" fmla="*/ 26 h 286"/>
                <a:gd name="T8" fmla="*/ 99 w 287"/>
                <a:gd name="T9" fmla="*/ 7 h 286"/>
                <a:gd name="T10" fmla="*/ 145 w 287"/>
                <a:gd name="T11" fmla="*/ 0 h 286"/>
                <a:gd name="T12" fmla="*/ 187 w 287"/>
                <a:gd name="T13" fmla="*/ 7 h 286"/>
                <a:gd name="T14" fmla="*/ 228 w 287"/>
                <a:gd name="T15" fmla="*/ 26 h 286"/>
                <a:gd name="T16" fmla="*/ 259 w 287"/>
                <a:gd name="T17" fmla="*/ 57 h 286"/>
                <a:gd name="T18" fmla="*/ 278 w 287"/>
                <a:gd name="T19" fmla="*/ 99 h 286"/>
                <a:gd name="T20" fmla="*/ 286 w 287"/>
                <a:gd name="T21" fmla="*/ 140 h 286"/>
                <a:gd name="T22" fmla="*/ 278 w 287"/>
                <a:gd name="T23" fmla="*/ 186 h 286"/>
                <a:gd name="T24" fmla="*/ 259 w 287"/>
                <a:gd name="T25" fmla="*/ 224 h 286"/>
                <a:gd name="T26" fmla="*/ 228 w 287"/>
                <a:gd name="T27" fmla="*/ 259 h 286"/>
                <a:gd name="T28" fmla="*/ 187 w 287"/>
                <a:gd name="T29" fmla="*/ 277 h 286"/>
                <a:gd name="T30" fmla="*/ 145 w 287"/>
                <a:gd name="T31" fmla="*/ 285 h 286"/>
                <a:gd name="T32" fmla="*/ 99 w 287"/>
                <a:gd name="T33" fmla="*/ 277 h 286"/>
                <a:gd name="T34" fmla="*/ 61 w 287"/>
                <a:gd name="T35" fmla="*/ 259 h 286"/>
                <a:gd name="T36" fmla="*/ 26 w 287"/>
                <a:gd name="T37" fmla="*/ 224 h 286"/>
                <a:gd name="T38" fmla="*/ 8 w 287"/>
                <a:gd name="T39" fmla="*/ 186 h 286"/>
                <a:gd name="T40" fmla="*/ 0 w 287"/>
                <a:gd name="T41" fmla="*/ 14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7" h="286">
                  <a:moveTo>
                    <a:pt x="0" y="140"/>
                  </a:moveTo>
                  <a:lnTo>
                    <a:pt x="8" y="99"/>
                  </a:lnTo>
                  <a:lnTo>
                    <a:pt x="26" y="57"/>
                  </a:lnTo>
                  <a:lnTo>
                    <a:pt x="61" y="26"/>
                  </a:lnTo>
                  <a:lnTo>
                    <a:pt x="99" y="7"/>
                  </a:lnTo>
                  <a:lnTo>
                    <a:pt x="145" y="0"/>
                  </a:lnTo>
                  <a:lnTo>
                    <a:pt x="187" y="7"/>
                  </a:lnTo>
                  <a:lnTo>
                    <a:pt x="228" y="26"/>
                  </a:lnTo>
                  <a:lnTo>
                    <a:pt x="259" y="57"/>
                  </a:lnTo>
                  <a:lnTo>
                    <a:pt x="278" y="99"/>
                  </a:lnTo>
                  <a:lnTo>
                    <a:pt x="286" y="140"/>
                  </a:lnTo>
                  <a:lnTo>
                    <a:pt x="278" y="186"/>
                  </a:lnTo>
                  <a:lnTo>
                    <a:pt x="259" y="224"/>
                  </a:lnTo>
                  <a:lnTo>
                    <a:pt x="228" y="259"/>
                  </a:lnTo>
                  <a:lnTo>
                    <a:pt x="187" y="277"/>
                  </a:lnTo>
                  <a:lnTo>
                    <a:pt x="145" y="285"/>
                  </a:lnTo>
                  <a:lnTo>
                    <a:pt x="99" y="277"/>
                  </a:lnTo>
                  <a:lnTo>
                    <a:pt x="61" y="259"/>
                  </a:lnTo>
                  <a:lnTo>
                    <a:pt x="26" y="224"/>
                  </a:lnTo>
                  <a:lnTo>
                    <a:pt x="8" y="186"/>
                  </a:lnTo>
                  <a:lnTo>
                    <a:pt x="0" y="14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2622550" y="3881438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783013" y="2765425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783013" y="2825750"/>
              <a:ext cx="184150" cy="920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83075" y="2795588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Freeform 22"/>
            <p:cNvSpPr>
              <a:spLocks/>
            </p:cNvSpPr>
            <p:nvPr/>
          </p:nvSpPr>
          <p:spPr bwMode="auto">
            <a:xfrm>
              <a:off x="2133600" y="2209800"/>
              <a:ext cx="6323013" cy="3452813"/>
            </a:xfrm>
            <a:custGeom>
              <a:avLst/>
              <a:gdLst>
                <a:gd name="T0" fmla="*/ 1 w 3983"/>
                <a:gd name="T1" fmla="*/ 0 h 2175"/>
                <a:gd name="T2" fmla="*/ 0 w 3983"/>
                <a:gd name="T3" fmla="*/ 2175 h 2175"/>
                <a:gd name="T4" fmla="*/ 3983 w 3983"/>
                <a:gd name="T5" fmla="*/ 2175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3" h="2175">
                  <a:moveTo>
                    <a:pt x="1" y="0"/>
                  </a:moveTo>
                  <a:lnTo>
                    <a:pt x="0" y="2175"/>
                  </a:lnTo>
                  <a:lnTo>
                    <a:pt x="3983" y="217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1747838" y="2287588"/>
              <a:ext cx="1587" cy="1587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1747838" y="2847975"/>
              <a:ext cx="1587" cy="1588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1747838" y="3162300"/>
              <a:ext cx="1587" cy="1588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1747838" y="3470275"/>
              <a:ext cx="1587" cy="1588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1747838" y="3786188"/>
              <a:ext cx="1587" cy="1587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1747838" y="4100513"/>
              <a:ext cx="1587" cy="1587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1747838" y="4408488"/>
              <a:ext cx="1587" cy="1587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1747838" y="4722813"/>
              <a:ext cx="1587" cy="1587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1747838" y="5030788"/>
              <a:ext cx="1587" cy="1587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1747838" y="5346700"/>
              <a:ext cx="1587" cy="1588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1606550" y="4008438"/>
              <a:ext cx="920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5172075" y="5935663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0" y="2438400"/>
              <a:ext cx="2057400" cy="69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/>
                <a:t>Observed Value of y for x</a:t>
              </a:r>
              <a:r>
                <a:rPr lang="en-US" sz="2000" baseline="-25000"/>
                <a:t>i</a:t>
              </a:r>
              <a:endParaRPr lang="en-US" sz="2400" b="1" baseline="-25000"/>
            </a:p>
          </p:txBody>
        </p:sp>
        <p:sp>
          <p:nvSpPr>
            <p:cNvPr id="26660" name="AutoShape 36"/>
            <p:cNvSpPr>
              <a:spLocks/>
            </p:cNvSpPr>
            <p:nvPr/>
          </p:nvSpPr>
          <p:spPr bwMode="auto">
            <a:xfrm>
              <a:off x="1811338" y="4667250"/>
              <a:ext cx="152400" cy="914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6553200" y="3276600"/>
              <a:ext cx="1676400" cy="15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8229600" y="2819400"/>
              <a:ext cx="1588" cy="4572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AutoShape 39"/>
            <p:cNvSpPr>
              <a:spLocks/>
            </p:cNvSpPr>
            <p:nvPr/>
          </p:nvSpPr>
          <p:spPr bwMode="auto">
            <a:xfrm flipH="1">
              <a:off x="3944938" y="2990850"/>
              <a:ext cx="152400" cy="990600"/>
            </a:xfrm>
            <a:prstGeom prst="leftBrace">
              <a:avLst>
                <a:gd name="adj1" fmla="val 54167"/>
                <a:gd name="adj2" fmla="val 48958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Freeform 40"/>
            <p:cNvSpPr>
              <a:spLocks/>
            </p:cNvSpPr>
            <p:nvPr/>
          </p:nvSpPr>
          <p:spPr bwMode="auto">
            <a:xfrm>
              <a:off x="3792538" y="3981450"/>
              <a:ext cx="152400" cy="152400"/>
            </a:xfrm>
            <a:custGeom>
              <a:avLst/>
              <a:gdLst>
                <a:gd name="T0" fmla="*/ 0 w 286"/>
                <a:gd name="T1" fmla="*/ 145 h 286"/>
                <a:gd name="T2" fmla="*/ 7 w 286"/>
                <a:gd name="T3" fmla="*/ 99 h 286"/>
                <a:gd name="T4" fmla="*/ 26 w 286"/>
                <a:gd name="T5" fmla="*/ 61 h 286"/>
                <a:gd name="T6" fmla="*/ 61 w 286"/>
                <a:gd name="T7" fmla="*/ 30 h 286"/>
                <a:gd name="T8" fmla="*/ 99 w 286"/>
                <a:gd name="T9" fmla="*/ 8 h 286"/>
                <a:gd name="T10" fmla="*/ 144 w 286"/>
                <a:gd name="T11" fmla="*/ 0 h 286"/>
                <a:gd name="T12" fmla="*/ 186 w 286"/>
                <a:gd name="T13" fmla="*/ 8 h 286"/>
                <a:gd name="T14" fmla="*/ 228 w 286"/>
                <a:gd name="T15" fmla="*/ 30 h 286"/>
                <a:gd name="T16" fmla="*/ 259 w 286"/>
                <a:gd name="T17" fmla="*/ 61 h 286"/>
                <a:gd name="T18" fmla="*/ 278 w 286"/>
                <a:gd name="T19" fmla="*/ 99 h 286"/>
                <a:gd name="T20" fmla="*/ 285 w 286"/>
                <a:gd name="T21" fmla="*/ 145 h 286"/>
                <a:gd name="T22" fmla="*/ 278 w 286"/>
                <a:gd name="T23" fmla="*/ 190 h 286"/>
                <a:gd name="T24" fmla="*/ 259 w 286"/>
                <a:gd name="T25" fmla="*/ 228 h 286"/>
                <a:gd name="T26" fmla="*/ 228 w 286"/>
                <a:gd name="T27" fmla="*/ 259 h 286"/>
                <a:gd name="T28" fmla="*/ 186 w 286"/>
                <a:gd name="T29" fmla="*/ 281 h 286"/>
                <a:gd name="T30" fmla="*/ 144 w 286"/>
                <a:gd name="T31" fmla="*/ 285 h 286"/>
                <a:gd name="T32" fmla="*/ 99 w 286"/>
                <a:gd name="T33" fmla="*/ 281 h 286"/>
                <a:gd name="T34" fmla="*/ 61 w 286"/>
                <a:gd name="T35" fmla="*/ 259 h 286"/>
                <a:gd name="T36" fmla="*/ 26 w 286"/>
                <a:gd name="T37" fmla="*/ 228 h 286"/>
                <a:gd name="T38" fmla="*/ 7 w 286"/>
                <a:gd name="T39" fmla="*/ 190 h 286"/>
                <a:gd name="T40" fmla="*/ 0 w 286"/>
                <a:gd name="T41" fmla="*/ 14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6" h="286">
                  <a:moveTo>
                    <a:pt x="0" y="145"/>
                  </a:moveTo>
                  <a:lnTo>
                    <a:pt x="7" y="99"/>
                  </a:lnTo>
                  <a:lnTo>
                    <a:pt x="26" y="61"/>
                  </a:lnTo>
                  <a:lnTo>
                    <a:pt x="61" y="30"/>
                  </a:lnTo>
                  <a:lnTo>
                    <a:pt x="99" y="8"/>
                  </a:lnTo>
                  <a:lnTo>
                    <a:pt x="144" y="0"/>
                  </a:lnTo>
                  <a:lnTo>
                    <a:pt x="186" y="8"/>
                  </a:lnTo>
                  <a:lnTo>
                    <a:pt x="228" y="30"/>
                  </a:lnTo>
                  <a:lnTo>
                    <a:pt x="259" y="61"/>
                  </a:lnTo>
                  <a:lnTo>
                    <a:pt x="278" y="99"/>
                  </a:lnTo>
                  <a:lnTo>
                    <a:pt x="285" y="145"/>
                  </a:lnTo>
                  <a:lnTo>
                    <a:pt x="278" y="190"/>
                  </a:lnTo>
                  <a:lnTo>
                    <a:pt x="259" y="228"/>
                  </a:lnTo>
                  <a:lnTo>
                    <a:pt x="228" y="259"/>
                  </a:lnTo>
                  <a:lnTo>
                    <a:pt x="186" y="281"/>
                  </a:lnTo>
                  <a:lnTo>
                    <a:pt x="144" y="285"/>
                  </a:lnTo>
                  <a:lnTo>
                    <a:pt x="99" y="281"/>
                  </a:lnTo>
                  <a:lnTo>
                    <a:pt x="61" y="259"/>
                  </a:lnTo>
                  <a:lnTo>
                    <a:pt x="26" y="228"/>
                  </a:lnTo>
                  <a:lnTo>
                    <a:pt x="7" y="190"/>
                  </a:lnTo>
                  <a:lnTo>
                    <a:pt x="0" y="145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76200" y="3657600"/>
              <a:ext cx="1981200" cy="69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/>
                <a:t>Predicted Value of y for x</a:t>
              </a:r>
              <a:r>
                <a:rPr lang="en-US" sz="2000" baseline="-25000"/>
                <a:t>i</a:t>
              </a:r>
              <a:r>
                <a:rPr lang="en-US" sz="2000"/>
                <a:t> </a:t>
              </a:r>
            </a:p>
          </p:txBody>
        </p:sp>
        <p:graphicFrame>
          <p:nvGraphicFramePr>
            <p:cNvPr id="2666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951215685"/>
                </p:ext>
              </p:extLst>
            </p:nvPr>
          </p:nvGraphicFramePr>
          <p:xfrm>
            <a:off x="3690938" y="1524000"/>
            <a:ext cx="3448050" cy="776288"/>
          </p:xfrm>
          <a:graphic>
            <a:graphicData uri="http://schemas.openxmlformats.org/presentationml/2006/ole">
              <p:oleObj spid="_x0000_s4283" name="Equation" r:id="rId3" imgW="1016000" imgH="228600" progId="Equation.3">
                <p:embed/>
              </p:oleObj>
            </a:graphicData>
          </a:graphic>
        </p:graphicFrame>
        <p:sp>
          <p:nvSpPr>
            <p:cNvPr id="26667" name="Text Box 43"/>
            <p:cNvSpPr txBox="1">
              <a:spLocks noChangeArrowheads="1"/>
            </p:cNvSpPr>
            <p:nvPr/>
          </p:nvSpPr>
          <p:spPr bwMode="auto">
            <a:xfrm>
              <a:off x="3716338" y="558165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x</a:t>
              </a:r>
              <a:r>
                <a:rPr lang="en-US" sz="2400" baseline="-25000"/>
                <a:t>i</a:t>
              </a:r>
            </a:p>
          </p:txBody>
        </p:sp>
        <p:sp>
          <p:nvSpPr>
            <p:cNvPr id="26668" name="Freeform 44"/>
            <p:cNvSpPr>
              <a:spLocks/>
            </p:cNvSpPr>
            <p:nvPr/>
          </p:nvSpPr>
          <p:spPr bwMode="auto">
            <a:xfrm>
              <a:off x="3640138" y="2533650"/>
              <a:ext cx="455612" cy="454025"/>
            </a:xfrm>
            <a:custGeom>
              <a:avLst/>
              <a:gdLst>
                <a:gd name="T0" fmla="*/ 0 w 287"/>
                <a:gd name="T1" fmla="*/ 144 h 286"/>
                <a:gd name="T2" fmla="*/ 8 w 287"/>
                <a:gd name="T3" fmla="*/ 99 h 286"/>
                <a:gd name="T4" fmla="*/ 26 w 287"/>
                <a:gd name="T5" fmla="*/ 61 h 286"/>
                <a:gd name="T6" fmla="*/ 61 w 287"/>
                <a:gd name="T7" fmla="*/ 30 h 286"/>
                <a:gd name="T8" fmla="*/ 99 w 287"/>
                <a:gd name="T9" fmla="*/ 8 h 286"/>
                <a:gd name="T10" fmla="*/ 145 w 287"/>
                <a:gd name="T11" fmla="*/ 0 h 286"/>
                <a:gd name="T12" fmla="*/ 187 w 287"/>
                <a:gd name="T13" fmla="*/ 8 h 286"/>
                <a:gd name="T14" fmla="*/ 228 w 287"/>
                <a:gd name="T15" fmla="*/ 30 h 286"/>
                <a:gd name="T16" fmla="*/ 259 w 287"/>
                <a:gd name="T17" fmla="*/ 61 h 286"/>
                <a:gd name="T18" fmla="*/ 278 w 287"/>
                <a:gd name="T19" fmla="*/ 99 h 286"/>
                <a:gd name="T20" fmla="*/ 286 w 287"/>
                <a:gd name="T21" fmla="*/ 144 h 286"/>
                <a:gd name="T22" fmla="*/ 278 w 287"/>
                <a:gd name="T23" fmla="*/ 190 h 286"/>
                <a:gd name="T24" fmla="*/ 259 w 287"/>
                <a:gd name="T25" fmla="*/ 228 h 286"/>
                <a:gd name="T26" fmla="*/ 228 w 287"/>
                <a:gd name="T27" fmla="*/ 259 h 286"/>
                <a:gd name="T28" fmla="*/ 187 w 287"/>
                <a:gd name="T29" fmla="*/ 281 h 286"/>
                <a:gd name="T30" fmla="*/ 145 w 287"/>
                <a:gd name="T31" fmla="*/ 285 h 286"/>
                <a:gd name="T32" fmla="*/ 99 w 287"/>
                <a:gd name="T33" fmla="*/ 281 h 286"/>
                <a:gd name="T34" fmla="*/ 61 w 287"/>
                <a:gd name="T35" fmla="*/ 259 h 286"/>
                <a:gd name="T36" fmla="*/ 26 w 287"/>
                <a:gd name="T37" fmla="*/ 228 h 286"/>
                <a:gd name="T38" fmla="*/ 8 w 287"/>
                <a:gd name="T39" fmla="*/ 190 h 286"/>
                <a:gd name="T40" fmla="*/ 0 w 287"/>
                <a:gd name="T41" fmla="*/ 14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7" h="286">
                  <a:moveTo>
                    <a:pt x="0" y="144"/>
                  </a:moveTo>
                  <a:lnTo>
                    <a:pt x="8" y="99"/>
                  </a:lnTo>
                  <a:lnTo>
                    <a:pt x="26" y="61"/>
                  </a:lnTo>
                  <a:lnTo>
                    <a:pt x="61" y="30"/>
                  </a:lnTo>
                  <a:lnTo>
                    <a:pt x="99" y="8"/>
                  </a:lnTo>
                  <a:lnTo>
                    <a:pt x="145" y="0"/>
                  </a:lnTo>
                  <a:lnTo>
                    <a:pt x="187" y="8"/>
                  </a:lnTo>
                  <a:lnTo>
                    <a:pt x="228" y="30"/>
                  </a:lnTo>
                  <a:lnTo>
                    <a:pt x="259" y="61"/>
                  </a:lnTo>
                  <a:lnTo>
                    <a:pt x="278" y="99"/>
                  </a:lnTo>
                  <a:lnTo>
                    <a:pt x="286" y="144"/>
                  </a:lnTo>
                  <a:lnTo>
                    <a:pt x="278" y="190"/>
                  </a:lnTo>
                  <a:lnTo>
                    <a:pt x="259" y="228"/>
                  </a:lnTo>
                  <a:lnTo>
                    <a:pt x="228" y="259"/>
                  </a:lnTo>
                  <a:lnTo>
                    <a:pt x="187" y="281"/>
                  </a:lnTo>
                  <a:lnTo>
                    <a:pt x="145" y="285"/>
                  </a:lnTo>
                  <a:lnTo>
                    <a:pt x="99" y="281"/>
                  </a:lnTo>
                  <a:lnTo>
                    <a:pt x="61" y="259"/>
                  </a:lnTo>
                  <a:lnTo>
                    <a:pt x="26" y="228"/>
                  </a:lnTo>
                  <a:lnTo>
                    <a:pt x="8" y="190"/>
                  </a:lnTo>
                  <a:lnTo>
                    <a:pt x="0" y="144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 flipH="1" flipV="1">
              <a:off x="4572000" y="36576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0" name="Line 46"/>
            <p:cNvSpPr>
              <a:spLocks noChangeShapeType="1"/>
            </p:cNvSpPr>
            <p:nvPr/>
          </p:nvSpPr>
          <p:spPr bwMode="auto">
            <a:xfrm>
              <a:off x="6400800" y="2286000"/>
              <a:ext cx="838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6781800" y="3200400"/>
              <a:ext cx="1676400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Slope = </a:t>
              </a:r>
              <a:r>
                <a:rPr lang="el-GR" sz="2400">
                  <a:cs typeface="Arial" charset="0"/>
                </a:rPr>
                <a:t>β</a:t>
              </a:r>
              <a:r>
                <a:rPr lang="en-US" sz="2400" baseline="-25000">
                  <a:cs typeface="Arial" charset="0"/>
                </a:rPr>
                <a:t>1</a:t>
              </a:r>
              <a:endParaRPr lang="el-GR" sz="2400" baseline="-25000">
                <a:cs typeface="Arial" charset="0"/>
              </a:endParaRPr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-76200" y="4876800"/>
              <a:ext cx="1828800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/>
                <a:t>Intercept = </a:t>
              </a:r>
              <a:r>
                <a:rPr lang="el-GR" sz="2000">
                  <a:cs typeface="Arial" charset="0"/>
                </a:rPr>
                <a:t>β</a:t>
              </a:r>
              <a:r>
                <a:rPr lang="en-US" sz="2000" baseline="-25000">
                  <a:cs typeface="Arial" charset="0"/>
                </a:rPr>
                <a:t>0</a:t>
              </a:r>
              <a:r>
                <a:rPr lang="en-US" sz="2000"/>
                <a:t>  </a:t>
              </a:r>
            </a:p>
          </p:txBody>
        </p:sp>
        <p:sp>
          <p:nvSpPr>
            <p:cNvPr id="26673" name="Text Box 49"/>
            <p:cNvSpPr txBox="1">
              <a:spLocks noChangeArrowheads="1"/>
            </p:cNvSpPr>
            <p:nvPr/>
          </p:nvSpPr>
          <p:spPr bwMode="auto">
            <a:xfrm>
              <a:off x="4038600" y="3124200"/>
              <a:ext cx="5334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l-GR" sz="3200">
                  <a:cs typeface="Arial" charset="0"/>
                </a:rPr>
                <a:t>ε</a:t>
              </a:r>
              <a:r>
                <a:rPr lang="en-US" sz="3200" baseline="-25000">
                  <a:cs typeface="Arial" charset="0"/>
                </a:rPr>
                <a:t>i</a:t>
              </a:r>
              <a:endParaRPr lang="el-GR" sz="3200" baseline="-25000">
                <a:cs typeface="Arial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7772400" cy="1717964"/>
          </a:xfrm>
        </p:spPr>
        <p:txBody>
          <a:bodyPr>
            <a:noAutofit/>
          </a:bodyPr>
          <a:lstStyle/>
          <a:p>
            <a:r>
              <a:rPr lang="en-US" sz="2000" dirty="0" smtClean="0"/>
              <a:t>Beta1 denotes the </a:t>
            </a:r>
            <a:r>
              <a:rPr lang="en-US" sz="2000" dirty="0" smtClean="0"/>
              <a:t>slope.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r>
              <a:rPr lang="en-US" sz="2000" dirty="0" smtClean="0"/>
              <a:t>Beta1 </a:t>
            </a:r>
            <a:r>
              <a:rPr lang="en-US" sz="2000" dirty="0"/>
              <a:t>is the estimated change in the average value of y as a result of a one-unit change in </a:t>
            </a:r>
            <a:r>
              <a:rPr lang="en-US" sz="2000" dirty="0" smtClean="0"/>
              <a:t>x</a:t>
            </a:r>
          </a:p>
          <a:p>
            <a:r>
              <a:rPr lang="en-US" sz="2000" dirty="0" smtClean="0"/>
              <a:t>Beta0 </a:t>
            </a:r>
            <a:r>
              <a:rPr lang="en-US" sz="2000" dirty="0"/>
              <a:t>is the estimated average value of y when the value of x is </a:t>
            </a:r>
            <a:r>
              <a:rPr lang="en-US" sz="2000" dirty="0" smtClean="0"/>
              <a:t>zero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67988" y="3241022"/>
            <a:ext cx="6949363" cy="3429158"/>
            <a:chOff x="-76200" y="1524000"/>
            <a:chExt cx="8534400" cy="4514850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 flipH="1" flipV="1">
              <a:off x="2133600" y="403860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H="1" flipV="1">
              <a:off x="2133600" y="274320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3868738" y="2865438"/>
              <a:ext cx="6350" cy="2792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970088" y="2762250"/>
              <a:ext cx="6470650" cy="183038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859338" y="4514850"/>
              <a:ext cx="454025" cy="454025"/>
            </a:xfrm>
            <a:custGeom>
              <a:avLst/>
              <a:gdLst>
                <a:gd name="T0" fmla="*/ 0 w 286"/>
                <a:gd name="T1" fmla="*/ 145 h 286"/>
                <a:gd name="T2" fmla="*/ 7 w 286"/>
                <a:gd name="T3" fmla="*/ 99 h 286"/>
                <a:gd name="T4" fmla="*/ 26 w 286"/>
                <a:gd name="T5" fmla="*/ 61 h 286"/>
                <a:gd name="T6" fmla="*/ 61 w 286"/>
                <a:gd name="T7" fmla="*/ 30 h 286"/>
                <a:gd name="T8" fmla="*/ 99 w 286"/>
                <a:gd name="T9" fmla="*/ 8 h 286"/>
                <a:gd name="T10" fmla="*/ 144 w 286"/>
                <a:gd name="T11" fmla="*/ 0 h 286"/>
                <a:gd name="T12" fmla="*/ 186 w 286"/>
                <a:gd name="T13" fmla="*/ 8 h 286"/>
                <a:gd name="T14" fmla="*/ 228 w 286"/>
                <a:gd name="T15" fmla="*/ 30 h 286"/>
                <a:gd name="T16" fmla="*/ 259 w 286"/>
                <a:gd name="T17" fmla="*/ 61 h 286"/>
                <a:gd name="T18" fmla="*/ 278 w 286"/>
                <a:gd name="T19" fmla="*/ 99 h 286"/>
                <a:gd name="T20" fmla="*/ 285 w 286"/>
                <a:gd name="T21" fmla="*/ 145 h 286"/>
                <a:gd name="T22" fmla="*/ 278 w 286"/>
                <a:gd name="T23" fmla="*/ 190 h 286"/>
                <a:gd name="T24" fmla="*/ 259 w 286"/>
                <a:gd name="T25" fmla="*/ 228 h 286"/>
                <a:gd name="T26" fmla="*/ 228 w 286"/>
                <a:gd name="T27" fmla="*/ 259 h 286"/>
                <a:gd name="T28" fmla="*/ 186 w 286"/>
                <a:gd name="T29" fmla="*/ 281 h 286"/>
                <a:gd name="T30" fmla="*/ 144 w 286"/>
                <a:gd name="T31" fmla="*/ 285 h 286"/>
                <a:gd name="T32" fmla="*/ 99 w 286"/>
                <a:gd name="T33" fmla="*/ 281 h 286"/>
                <a:gd name="T34" fmla="*/ 61 w 286"/>
                <a:gd name="T35" fmla="*/ 259 h 286"/>
                <a:gd name="T36" fmla="*/ 26 w 286"/>
                <a:gd name="T37" fmla="*/ 228 h 286"/>
                <a:gd name="T38" fmla="*/ 7 w 286"/>
                <a:gd name="T39" fmla="*/ 190 h 286"/>
                <a:gd name="T40" fmla="*/ 0 w 286"/>
                <a:gd name="T41" fmla="*/ 14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6" h="286">
                  <a:moveTo>
                    <a:pt x="0" y="145"/>
                  </a:moveTo>
                  <a:lnTo>
                    <a:pt x="7" y="99"/>
                  </a:lnTo>
                  <a:lnTo>
                    <a:pt x="26" y="61"/>
                  </a:lnTo>
                  <a:lnTo>
                    <a:pt x="61" y="30"/>
                  </a:lnTo>
                  <a:lnTo>
                    <a:pt x="99" y="8"/>
                  </a:lnTo>
                  <a:lnTo>
                    <a:pt x="144" y="0"/>
                  </a:lnTo>
                  <a:lnTo>
                    <a:pt x="186" y="8"/>
                  </a:lnTo>
                  <a:lnTo>
                    <a:pt x="228" y="30"/>
                  </a:lnTo>
                  <a:lnTo>
                    <a:pt x="259" y="61"/>
                  </a:lnTo>
                  <a:lnTo>
                    <a:pt x="278" y="99"/>
                  </a:lnTo>
                  <a:lnTo>
                    <a:pt x="285" y="145"/>
                  </a:lnTo>
                  <a:lnTo>
                    <a:pt x="278" y="190"/>
                  </a:lnTo>
                  <a:lnTo>
                    <a:pt x="259" y="228"/>
                  </a:lnTo>
                  <a:lnTo>
                    <a:pt x="228" y="259"/>
                  </a:lnTo>
                  <a:lnTo>
                    <a:pt x="186" y="281"/>
                  </a:lnTo>
                  <a:lnTo>
                    <a:pt x="144" y="285"/>
                  </a:lnTo>
                  <a:lnTo>
                    <a:pt x="99" y="281"/>
                  </a:lnTo>
                  <a:lnTo>
                    <a:pt x="61" y="259"/>
                  </a:lnTo>
                  <a:lnTo>
                    <a:pt x="26" y="228"/>
                  </a:lnTo>
                  <a:lnTo>
                    <a:pt x="7" y="190"/>
                  </a:lnTo>
                  <a:lnTo>
                    <a:pt x="0" y="145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745038" y="5108575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800600" y="3733801"/>
              <a:ext cx="2438400" cy="893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000" dirty="0"/>
                <a:t>Random Error for this x value</a:t>
              </a:r>
              <a:endParaRPr lang="en-US" sz="2000" baseline="-25000" dirty="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58938" y="1695450"/>
              <a:ext cx="40957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600" dirty="0"/>
                <a:t>y</a:t>
              </a: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02538" y="2457450"/>
              <a:ext cx="455612" cy="454025"/>
            </a:xfrm>
            <a:custGeom>
              <a:avLst/>
              <a:gdLst>
                <a:gd name="T0" fmla="*/ 0 w 287"/>
                <a:gd name="T1" fmla="*/ 141 h 286"/>
                <a:gd name="T2" fmla="*/ 8 w 287"/>
                <a:gd name="T3" fmla="*/ 99 h 286"/>
                <a:gd name="T4" fmla="*/ 26 w 287"/>
                <a:gd name="T5" fmla="*/ 57 h 286"/>
                <a:gd name="T6" fmla="*/ 57 w 287"/>
                <a:gd name="T7" fmla="*/ 26 h 286"/>
                <a:gd name="T8" fmla="*/ 99 w 287"/>
                <a:gd name="T9" fmla="*/ 8 h 286"/>
                <a:gd name="T10" fmla="*/ 141 w 287"/>
                <a:gd name="T11" fmla="*/ 0 h 286"/>
                <a:gd name="T12" fmla="*/ 187 w 287"/>
                <a:gd name="T13" fmla="*/ 8 h 286"/>
                <a:gd name="T14" fmla="*/ 224 w 287"/>
                <a:gd name="T15" fmla="*/ 26 h 286"/>
                <a:gd name="T16" fmla="*/ 259 w 287"/>
                <a:gd name="T17" fmla="*/ 57 h 286"/>
                <a:gd name="T18" fmla="*/ 278 w 287"/>
                <a:gd name="T19" fmla="*/ 99 h 286"/>
                <a:gd name="T20" fmla="*/ 286 w 287"/>
                <a:gd name="T21" fmla="*/ 141 h 286"/>
                <a:gd name="T22" fmla="*/ 278 w 287"/>
                <a:gd name="T23" fmla="*/ 186 h 286"/>
                <a:gd name="T24" fmla="*/ 259 w 287"/>
                <a:gd name="T25" fmla="*/ 224 h 286"/>
                <a:gd name="T26" fmla="*/ 224 w 287"/>
                <a:gd name="T27" fmla="*/ 259 h 286"/>
                <a:gd name="T28" fmla="*/ 187 w 287"/>
                <a:gd name="T29" fmla="*/ 278 h 286"/>
                <a:gd name="T30" fmla="*/ 141 w 287"/>
                <a:gd name="T31" fmla="*/ 285 h 286"/>
                <a:gd name="T32" fmla="*/ 99 w 287"/>
                <a:gd name="T33" fmla="*/ 278 h 286"/>
                <a:gd name="T34" fmla="*/ 57 w 287"/>
                <a:gd name="T35" fmla="*/ 259 h 286"/>
                <a:gd name="T36" fmla="*/ 26 w 287"/>
                <a:gd name="T37" fmla="*/ 224 h 286"/>
                <a:gd name="T38" fmla="*/ 8 w 287"/>
                <a:gd name="T39" fmla="*/ 186 h 286"/>
                <a:gd name="T40" fmla="*/ 0 w 287"/>
                <a:gd name="T41" fmla="*/ 14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7" h="286">
                  <a:moveTo>
                    <a:pt x="0" y="141"/>
                  </a:moveTo>
                  <a:lnTo>
                    <a:pt x="8" y="99"/>
                  </a:lnTo>
                  <a:lnTo>
                    <a:pt x="26" y="57"/>
                  </a:lnTo>
                  <a:lnTo>
                    <a:pt x="57" y="26"/>
                  </a:lnTo>
                  <a:lnTo>
                    <a:pt x="99" y="8"/>
                  </a:lnTo>
                  <a:lnTo>
                    <a:pt x="141" y="0"/>
                  </a:lnTo>
                  <a:lnTo>
                    <a:pt x="187" y="8"/>
                  </a:lnTo>
                  <a:lnTo>
                    <a:pt x="224" y="26"/>
                  </a:lnTo>
                  <a:lnTo>
                    <a:pt x="259" y="57"/>
                  </a:lnTo>
                  <a:lnTo>
                    <a:pt x="278" y="99"/>
                  </a:lnTo>
                  <a:lnTo>
                    <a:pt x="286" y="141"/>
                  </a:lnTo>
                  <a:lnTo>
                    <a:pt x="278" y="186"/>
                  </a:lnTo>
                  <a:lnTo>
                    <a:pt x="259" y="224"/>
                  </a:lnTo>
                  <a:lnTo>
                    <a:pt x="224" y="259"/>
                  </a:lnTo>
                  <a:lnTo>
                    <a:pt x="187" y="278"/>
                  </a:lnTo>
                  <a:lnTo>
                    <a:pt x="141" y="285"/>
                  </a:lnTo>
                  <a:lnTo>
                    <a:pt x="99" y="278"/>
                  </a:lnTo>
                  <a:lnTo>
                    <a:pt x="57" y="259"/>
                  </a:lnTo>
                  <a:lnTo>
                    <a:pt x="26" y="224"/>
                  </a:lnTo>
                  <a:lnTo>
                    <a:pt x="8" y="186"/>
                  </a:lnTo>
                  <a:lnTo>
                    <a:pt x="0" y="141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349500" y="4445000"/>
              <a:ext cx="455613" cy="455613"/>
            </a:xfrm>
            <a:custGeom>
              <a:avLst/>
              <a:gdLst>
                <a:gd name="T0" fmla="*/ 0 w 287"/>
                <a:gd name="T1" fmla="*/ 145 h 287"/>
                <a:gd name="T2" fmla="*/ 8 w 287"/>
                <a:gd name="T3" fmla="*/ 99 h 287"/>
                <a:gd name="T4" fmla="*/ 27 w 287"/>
                <a:gd name="T5" fmla="*/ 62 h 287"/>
                <a:gd name="T6" fmla="*/ 58 w 287"/>
                <a:gd name="T7" fmla="*/ 27 h 287"/>
                <a:gd name="T8" fmla="*/ 99 w 287"/>
                <a:gd name="T9" fmla="*/ 8 h 287"/>
                <a:gd name="T10" fmla="*/ 141 w 287"/>
                <a:gd name="T11" fmla="*/ 0 h 287"/>
                <a:gd name="T12" fmla="*/ 187 w 287"/>
                <a:gd name="T13" fmla="*/ 8 h 287"/>
                <a:gd name="T14" fmla="*/ 225 w 287"/>
                <a:gd name="T15" fmla="*/ 27 h 287"/>
                <a:gd name="T16" fmla="*/ 260 w 287"/>
                <a:gd name="T17" fmla="*/ 62 h 287"/>
                <a:gd name="T18" fmla="*/ 278 w 287"/>
                <a:gd name="T19" fmla="*/ 99 h 287"/>
                <a:gd name="T20" fmla="*/ 286 w 287"/>
                <a:gd name="T21" fmla="*/ 145 h 287"/>
                <a:gd name="T22" fmla="*/ 278 w 287"/>
                <a:gd name="T23" fmla="*/ 187 h 287"/>
                <a:gd name="T24" fmla="*/ 260 w 287"/>
                <a:gd name="T25" fmla="*/ 228 h 287"/>
                <a:gd name="T26" fmla="*/ 225 w 287"/>
                <a:gd name="T27" fmla="*/ 260 h 287"/>
                <a:gd name="T28" fmla="*/ 187 w 287"/>
                <a:gd name="T29" fmla="*/ 278 h 287"/>
                <a:gd name="T30" fmla="*/ 141 w 287"/>
                <a:gd name="T31" fmla="*/ 286 h 287"/>
                <a:gd name="T32" fmla="*/ 99 w 287"/>
                <a:gd name="T33" fmla="*/ 278 h 287"/>
                <a:gd name="T34" fmla="*/ 58 w 287"/>
                <a:gd name="T35" fmla="*/ 260 h 287"/>
                <a:gd name="T36" fmla="*/ 27 w 287"/>
                <a:gd name="T37" fmla="*/ 228 h 287"/>
                <a:gd name="T38" fmla="*/ 8 w 287"/>
                <a:gd name="T39" fmla="*/ 187 h 287"/>
                <a:gd name="T40" fmla="*/ 0 w 287"/>
                <a:gd name="T41" fmla="*/ 14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7" h="287">
                  <a:moveTo>
                    <a:pt x="0" y="145"/>
                  </a:moveTo>
                  <a:lnTo>
                    <a:pt x="8" y="99"/>
                  </a:lnTo>
                  <a:lnTo>
                    <a:pt x="27" y="62"/>
                  </a:lnTo>
                  <a:lnTo>
                    <a:pt x="58" y="27"/>
                  </a:lnTo>
                  <a:lnTo>
                    <a:pt x="99" y="8"/>
                  </a:lnTo>
                  <a:lnTo>
                    <a:pt x="141" y="0"/>
                  </a:lnTo>
                  <a:lnTo>
                    <a:pt x="187" y="8"/>
                  </a:lnTo>
                  <a:lnTo>
                    <a:pt x="225" y="27"/>
                  </a:lnTo>
                  <a:lnTo>
                    <a:pt x="260" y="62"/>
                  </a:lnTo>
                  <a:lnTo>
                    <a:pt x="278" y="99"/>
                  </a:lnTo>
                  <a:lnTo>
                    <a:pt x="286" y="145"/>
                  </a:lnTo>
                  <a:lnTo>
                    <a:pt x="278" y="187"/>
                  </a:lnTo>
                  <a:lnTo>
                    <a:pt x="260" y="228"/>
                  </a:lnTo>
                  <a:lnTo>
                    <a:pt x="225" y="260"/>
                  </a:lnTo>
                  <a:lnTo>
                    <a:pt x="187" y="278"/>
                  </a:lnTo>
                  <a:lnTo>
                    <a:pt x="141" y="286"/>
                  </a:lnTo>
                  <a:lnTo>
                    <a:pt x="99" y="278"/>
                  </a:lnTo>
                  <a:lnTo>
                    <a:pt x="58" y="260"/>
                  </a:lnTo>
                  <a:lnTo>
                    <a:pt x="27" y="228"/>
                  </a:lnTo>
                  <a:lnTo>
                    <a:pt x="8" y="187"/>
                  </a:lnTo>
                  <a:lnTo>
                    <a:pt x="0" y="145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986088" y="4708525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858000" y="3581400"/>
              <a:ext cx="455613" cy="454025"/>
            </a:xfrm>
            <a:custGeom>
              <a:avLst/>
              <a:gdLst>
                <a:gd name="T0" fmla="*/ 0 w 287"/>
                <a:gd name="T1" fmla="*/ 144 h 286"/>
                <a:gd name="T2" fmla="*/ 8 w 287"/>
                <a:gd name="T3" fmla="*/ 99 h 286"/>
                <a:gd name="T4" fmla="*/ 26 w 287"/>
                <a:gd name="T5" fmla="*/ 61 h 286"/>
                <a:gd name="T6" fmla="*/ 58 w 287"/>
                <a:gd name="T7" fmla="*/ 26 h 286"/>
                <a:gd name="T8" fmla="*/ 99 w 287"/>
                <a:gd name="T9" fmla="*/ 7 h 286"/>
                <a:gd name="T10" fmla="*/ 141 w 287"/>
                <a:gd name="T11" fmla="*/ 0 h 286"/>
                <a:gd name="T12" fmla="*/ 187 w 287"/>
                <a:gd name="T13" fmla="*/ 7 h 286"/>
                <a:gd name="T14" fmla="*/ 225 w 287"/>
                <a:gd name="T15" fmla="*/ 26 h 286"/>
                <a:gd name="T16" fmla="*/ 260 w 287"/>
                <a:gd name="T17" fmla="*/ 61 h 286"/>
                <a:gd name="T18" fmla="*/ 278 w 287"/>
                <a:gd name="T19" fmla="*/ 99 h 286"/>
                <a:gd name="T20" fmla="*/ 286 w 287"/>
                <a:gd name="T21" fmla="*/ 144 h 286"/>
                <a:gd name="T22" fmla="*/ 278 w 287"/>
                <a:gd name="T23" fmla="*/ 186 h 286"/>
                <a:gd name="T24" fmla="*/ 260 w 287"/>
                <a:gd name="T25" fmla="*/ 228 h 286"/>
                <a:gd name="T26" fmla="*/ 225 w 287"/>
                <a:gd name="T27" fmla="*/ 259 h 286"/>
                <a:gd name="T28" fmla="*/ 187 w 287"/>
                <a:gd name="T29" fmla="*/ 277 h 286"/>
                <a:gd name="T30" fmla="*/ 141 w 287"/>
                <a:gd name="T31" fmla="*/ 285 h 286"/>
                <a:gd name="T32" fmla="*/ 99 w 287"/>
                <a:gd name="T33" fmla="*/ 277 h 286"/>
                <a:gd name="T34" fmla="*/ 58 w 287"/>
                <a:gd name="T35" fmla="*/ 259 h 286"/>
                <a:gd name="T36" fmla="*/ 26 w 287"/>
                <a:gd name="T37" fmla="*/ 228 h 286"/>
                <a:gd name="T38" fmla="*/ 8 w 287"/>
                <a:gd name="T39" fmla="*/ 186 h 286"/>
                <a:gd name="T40" fmla="*/ 0 w 287"/>
                <a:gd name="T41" fmla="*/ 14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7" h="286">
                  <a:moveTo>
                    <a:pt x="0" y="144"/>
                  </a:moveTo>
                  <a:lnTo>
                    <a:pt x="8" y="99"/>
                  </a:lnTo>
                  <a:lnTo>
                    <a:pt x="26" y="61"/>
                  </a:lnTo>
                  <a:lnTo>
                    <a:pt x="58" y="26"/>
                  </a:lnTo>
                  <a:lnTo>
                    <a:pt x="99" y="7"/>
                  </a:lnTo>
                  <a:lnTo>
                    <a:pt x="141" y="0"/>
                  </a:lnTo>
                  <a:lnTo>
                    <a:pt x="187" y="7"/>
                  </a:lnTo>
                  <a:lnTo>
                    <a:pt x="225" y="26"/>
                  </a:lnTo>
                  <a:lnTo>
                    <a:pt x="260" y="61"/>
                  </a:lnTo>
                  <a:lnTo>
                    <a:pt x="278" y="99"/>
                  </a:lnTo>
                  <a:lnTo>
                    <a:pt x="286" y="144"/>
                  </a:lnTo>
                  <a:lnTo>
                    <a:pt x="278" y="186"/>
                  </a:lnTo>
                  <a:lnTo>
                    <a:pt x="260" y="228"/>
                  </a:lnTo>
                  <a:lnTo>
                    <a:pt x="225" y="259"/>
                  </a:lnTo>
                  <a:lnTo>
                    <a:pt x="187" y="277"/>
                  </a:lnTo>
                  <a:lnTo>
                    <a:pt x="141" y="285"/>
                  </a:lnTo>
                  <a:lnTo>
                    <a:pt x="99" y="277"/>
                  </a:lnTo>
                  <a:lnTo>
                    <a:pt x="58" y="259"/>
                  </a:lnTo>
                  <a:lnTo>
                    <a:pt x="26" y="228"/>
                  </a:lnTo>
                  <a:lnTo>
                    <a:pt x="8" y="186"/>
                  </a:lnTo>
                  <a:lnTo>
                    <a:pt x="0" y="144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392738" y="2914650"/>
              <a:ext cx="455612" cy="454025"/>
            </a:xfrm>
            <a:custGeom>
              <a:avLst/>
              <a:gdLst>
                <a:gd name="T0" fmla="*/ 0 w 287"/>
                <a:gd name="T1" fmla="*/ 140 h 286"/>
                <a:gd name="T2" fmla="*/ 8 w 287"/>
                <a:gd name="T3" fmla="*/ 99 h 286"/>
                <a:gd name="T4" fmla="*/ 26 w 287"/>
                <a:gd name="T5" fmla="*/ 57 h 286"/>
                <a:gd name="T6" fmla="*/ 61 w 287"/>
                <a:gd name="T7" fmla="*/ 26 h 286"/>
                <a:gd name="T8" fmla="*/ 99 w 287"/>
                <a:gd name="T9" fmla="*/ 7 h 286"/>
                <a:gd name="T10" fmla="*/ 145 w 287"/>
                <a:gd name="T11" fmla="*/ 0 h 286"/>
                <a:gd name="T12" fmla="*/ 187 w 287"/>
                <a:gd name="T13" fmla="*/ 7 h 286"/>
                <a:gd name="T14" fmla="*/ 228 w 287"/>
                <a:gd name="T15" fmla="*/ 26 h 286"/>
                <a:gd name="T16" fmla="*/ 259 w 287"/>
                <a:gd name="T17" fmla="*/ 57 h 286"/>
                <a:gd name="T18" fmla="*/ 278 w 287"/>
                <a:gd name="T19" fmla="*/ 99 h 286"/>
                <a:gd name="T20" fmla="*/ 286 w 287"/>
                <a:gd name="T21" fmla="*/ 140 h 286"/>
                <a:gd name="T22" fmla="*/ 278 w 287"/>
                <a:gd name="T23" fmla="*/ 186 h 286"/>
                <a:gd name="T24" fmla="*/ 259 w 287"/>
                <a:gd name="T25" fmla="*/ 224 h 286"/>
                <a:gd name="T26" fmla="*/ 228 w 287"/>
                <a:gd name="T27" fmla="*/ 259 h 286"/>
                <a:gd name="T28" fmla="*/ 187 w 287"/>
                <a:gd name="T29" fmla="*/ 277 h 286"/>
                <a:gd name="T30" fmla="*/ 145 w 287"/>
                <a:gd name="T31" fmla="*/ 285 h 286"/>
                <a:gd name="T32" fmla="*/ 99 w 287"/>
                <a:gd name="T33" fmla="*/ 277 h 286"/>
                <a:gd name="T34" fmla="*/ 61 w 287"/>
                <a:gd name="T35" fmla="*/ 259 h 286"/>
                <a:gd name="T36" fmla="*/ 26 w 287"/>
                <a:gd name="T37" fmla="*/ 224 h 286"/>
                <a:gd name="T38" fmla="*/ 8 w 287"/>
                <a:gd name="T39" fmla="*/ 186 h 286"/>
                <a:gd name="T40" fmla="*/ 0 w 287"/>
                <a:gd name="T41" fmla="*/ 14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7" h="286">
                  <a:moveTo>
                    <a:pt x="0" y="140"/>
                  </a:moveTo>
                  <a:lnTo>
                    <a:pt x="8" y="99"/>
                  </a:lnTo>
                  <a:lnTo>
                    <a:pt x="26" y="57"/>
                  </a:lnTo>
                  <a:lnTo>
                    <a:pt x="61" y="26"/>
                  </a:lnTo>
                  <a:lnTo>
                    <a:pt x="99" y="7"/>
                  </a:lnTo>
                  <a:lnTo>
                    <a:pt x="145" y="0"/>
                  </a:lnTo>
                  <a:lnTo>
                    <a:pt x="187" y="7"/>
                  </a:lnTo>
                  <a:lnTo>
                    <a:pt x="228" y="26"/>
                  </a:lnTo>
                  <a:lnTo>
                    <a:pt x="259" y="57"/>
                  </a:lnTo>
                  <a:lnTo>
                    <a:pt x="278" y="99"/>
                  </a:lnTo>
                  <a:lnTo>
                    <a:pt x="286" y="140"/>
                  </a:lnTo>
                  <a:lnTo>
                    <a:pt x="278" y="186"/>
                  </a:lnTo>
                  <a:lnTo>
                    <a:pt x="259" y="224"/>
                  </a:lnTo>
                  <a:lnTo>
                    <a:pt x="228" y="259"/>
                  </a:lnTo>
                  <a:lnTo>
                    <a:pt x="187" y="277"/>
                  </a:lnTo>
                  <a:lnTo>
                    <a:pt x="145" y="285"/>
                  </a:lnTo>
                  <a:lnTo>
                    <a:pt x="99" y="277"/>
                  </a:lnTo>
                  <a:lnTo>
                    <a:pt x="61" y="259"/>
                  </a:lnTo>
                  <a:lnTo>
                    <a:pt x="26" y="224"/>
                  </a:lnTo>
                  <a:lnTo>
                    <a:pt x="8" y="186"/>
                  </a:lnTo>
                  <a:lnTo>
                    <a:pt x="0" y="14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22550" y="3881438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783013" y="2765425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783013" y="2825750"/>
              <a:ext cx="184150" cy="920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283075" y="2795588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133600" y="2209800"/>
              <a:ext cx="6323013" cy="3452813"/>
            </a:xfrm>
            <a:custGeom>
              <a:avLst/>
              <a:gdLst>
                <a:gd name="T0" fmla="*/ 1 w 3983"/>
                <a:gd name="T1" fmla="*/ 0 h 2175"/>
                <a:gd name="T2" fmla="*/ 0 w 3983"/>
                <a:gd name="T3" fmla="*/ 2175 h 2175"/>
                <a:gd name="T4" fmla="*/ 3983 w 3983"/>
                <a:gd name="T5" fmla="*/ 2175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3" h="2175">
                  <a:moveTo>
                    <a:pt x="1" y="0"/>
                  </a:moveTo>
                  <a:lnTo>
                    <a:pt x="0" y="2175"/>
                  </a:lnTo>
                  <a:lnTo>
                    <a:pt x="3983" y="217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747838" y="2287588"/>
              <a:ext cx="1587" cy="1587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747838" y="2847975"/>
              <a:ext cx="1587" cy="1588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747838" y="3162300"/>
              <a:ext cx="1587" cy="1588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747838" y="3470275"/>
              <a:ext cx="1587" cy="1588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747838" y="3786188"/>
              <a:ext cx="1587" cy="1587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747838" y="4100513"/>
              <a:ext cx="1587" cy="1587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747838" y="4408488"/>
              <a:ext cx="1587" cy="1587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747838" y="4722813"/>
              <a:ext cx="1587" cy="1587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747838" y="5030788"/>
              <a:ext cx="1587" cy="1587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747838" y="5346700"/>
              <a:ext cx="1587" cy="1588"/>
            </a:xfrm>
            <a:prstGeom prst="line">
              <a:avLst/>
            </a:prstGeom>
            <a:noFill/>
            <a:ln w="762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606550" y="4008438"/>
              <a:ext cx="920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172075" y="5935663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-76200" y="2438400"/>
              <a:ext cx="2133600" cy="815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/>
                <a:t>Observed Value of y for x</a:t>
              </a:r>
              <a:r>
                <a:rPr lang="en-US" baseline="-25000" dirty="0"/>
                <a:t>i</a:t>
              </a:r>
              <a:endParaRPr lang="en-US" sz="2000" b="1" baseline="-25000" dirty="0"/>
            </a:p>
          </p:txBody>
        </p:sp>
        <p:sp>
          <p:nvSpPr>
            <p:cNvPr id="37" name="AutoShape 36"/>
            <p:cNvSpPr>
              <a:spLocks/>
            </p:cNvSpPr>
            <p:nvPr/>
          </p:nvSpPr>
          <p:spPr bwMode="auto">
            <a:xfrm>
              <a:off x="1811338" y="4667250"/>
              <a:ext cx="152400" cy="914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6553200" y="3276600"/>
              <a:ext cx="1676400" cy="15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8229600" y="2819400"/>
              <a:ext cx="1588" cy="4572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39"/>
            <p:cNvSpPr>
              <a:spLocks/>
            </p:cNvSpPr>
            <p:nvPr/>
          </p:nvSpPr>
          <p:spPr bwMode="auto">
            <a:xfrm flipH="1">
              <a:off x="3944938" y="2990850"/>
              <a:ext cx="152400" cy="990600"/>
            </a:xfrm>
            <a:prstGeom prst="leftBrace">
              <a:avLst>
                <a:gd name="adj1" fmla="val 54167"/>
                <a:gd name="adj2" fmla="val 48958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792538" y="3981450"/>
              <a:ext cx="152400" cy="152400"/>
            </a:xfrm>
            <a:custGeom>
              <a:avLst/>
              <a:gdLst>
                <a:gd name="T0" fmla="*/ 0 w 286"/>
                <a:gd name="T1" fmla="*/ 145 h 286"/>
                <a:gd name="T2" fmla="*/ 7 w 286"/>
                <a:gd name="T3" fmla="*/ 99 h 286"/>
                <a:gd name="T4" fmla="*/ 26 w 286"/>
                <a:gd name="T5" fmla="*/ 61 h 286"/>
                <a:gd name="T6" fmla="*/ 61 w 286"/>
                <a:gd name="T7" fmla="*/ 30 h 286"/>
                <a:gd name="T8" fmla="*/ 99 w 286"/>
                <a:gd name="T9" fmla="*/ 8 h 286"/>
                <a:gd name="T10" fmla="*/ 144 w 286"/>
                <a:gd name="T11" fmla="*/ 0 h 286"/>
                <a:gd name="T12" fmla="*/ 186 w 286"/>
                <a:gd name="T13" fmla="*/ 8 h 286"/>
                <a:gd name="T14" fmla="*/ 228 w 286"/>
                <a:gd name="T15" fmla="*/ 30 h 286"/>
                <a:gd name="T16" fmla="*/ 259 w 286"/>
                <a:gd name="T17" fmla="*/ 61 h 286"/>
                <a:gd name="T18" fmla="*/ 278 w 286"/>
                <a:gd name="T19" fmla="*/ 99 h 286"/>
                <a:gd name="T20" fmla="*/ 285 w 286"/>
                <a:gd name="T21" fmla="*/ 145 h 286"/>
                <a:gd name="T22" fmla="*/ 278 w 286"/>
                <a:gd name="T23" fmla="*/ 190 h 286"/>
                <a:gd name="T24" fmla="*/ 259 w 286"/>
                <a:gd name="T25" fmla="*/ 228 h 286"/>
                <a:gd name="T26" fmla="*/ 228 w 286"/>
                <a:gd name="T27" fmla="*/ 259 h 286"/>
                <a:gd name="T28" fmla="*/ 186 w 286"/>
                <a:gd name="T29" fmla="*/ 281 h 286"/>
                <a:gd name="T30" fmla="*/ 144 w 286"/>
                <a:gd name="T31" fmla="*/ 285 h 286"/>
                <a:gd name="T32" fmla="*/ 99 w 286"/>
                <a:gd name="T33" fmla="*/ 281 h 286"/>
                <a:gd name="T34" fmla="*/ 61 w 286"/>
                <a:gd name="T35" fmla="*/ 259 h 286"/>
                <a:gd name="T36" fmla="*/ 26 w 286"/>
                <a:gd name="T37" fmla="*/ 228 h 286"/>
                <a:gd name="T38" fmla="*/ 7 w 286"/>
                <a:gd name="T39" fmla="*/ 190 h 286"/>
                <a:gd name="T40" fmla="*/ 0 w 286"/>
                <a:gd name="T41" fmla="*/ 14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6" h="286">
                  <a:moveTo>
                    <a:pt x="0" y="145"/>
                  </a:moveTo>
                  <a:lnTo>
                    <a:pt x="7" y="99"/>
                  </a:lnTo>
                  <a:lnTo>
                    <a:pt x="26" y="61"/>
                  </a:lnTo>
                  <a:lnTo>
                    <a:pt x="61" y="30"/>
                  </a:lnTo>
                  <a:lnTo>
                    <a:pt x="99" y="8"/>
                  </a:lnTo>
                  <a:lnTo>
                    <a:pt x="144" y="0"/>
                  </a:lnTo>
                  <a:lnTo>
                    <a:pt x="186" y="8"/>
                  </a:lnTo>
                  <a:lnTo>
                    <a:pt x="228" y="30"/>
                  </a:lnTo>
                  <a:lnTo>
                    <a:pt x="259" y="61"/>
                  </a:lnTo>
                  <a:lnTo>
                    <a:pt x="278" y="99"/>
                  </a:lnTo>
                  <a:lnTo>
                    <a:pt x="285" y="145"/>
                  </a:lnTo>
                  <a:lnTo>
                    <a:pt x="278" y="190"/>
                  </a:lnTo>
                  <a:lnTo>
                    <a:pt x="259" y="228"/>
                  </a:lnTo>
                  <a:lnTo>
                    <a:pt x="228" y="259"/>
                  </a:lnTo>
                  <a:lnTo>
                    <a:pt x="186" y="281"/>
                  </a:lnTo>
                  <a:lnTo>
                    <a:pt x="144" y="285"/>
                  </a:lnTo>
                  <a:lnTo>
                    <a:pt x="99" y="281"/>
                  </a:lnTo>
                  <a:lnTo>
                    <a:pt x="61" y="259"/>
                  </a:lnTo>
                  <a:lnTo>
                    <a:pt x="26" y="228"/>
                  </a:lnTo>
                  <a:lnTo>
                    <a:pt x="7" y="190"/>
                  </a:lnTo>
                  <a:lnTo>
                    <a:pt x="0" y="145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76200" y="3657600"/>
              <a:ext cx="1981200" cy="815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/>
                <a:t>Predicted Value of y for x</a:t>
              </a:r>
              <a:r>
                <a:rPr lang="en-US" baseline="-25000" dirty="0"/>
                <a:t>i</a:t>
              </a:r>
              <a:r>
                <a:rPr lang="en-US" dirty="0"/>
                <a:t> </a:t>
              </a:r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511679725"/>
                </p:ext>
              </p:extLst>
            </p:nvPr>
          </p:nvGraphicFramePr>
          <p:xfrm>
            <a:off x="3690938" y="1524000"/>
            <a:ext cx="3448050" cy="776288"/>
          </p:xfrm>
          <a:graphic>
            <a:graphicData uri="http://schemas.openxmlformats.org/presentationml/2006/ole">
              <p:oleObj spid="_x0000_s5307" name="Equation" r:id="rId3" imgW="1016000" imgH="228600" progId="Equation.3">
                <p:embed/>
              </p:oleObj>
            </a:graphicData>
          </a:graphic>
        </p:graphicFrame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3716338" y="558165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x</a:t>
              </a:r>
              <a:r>
                <a:rPr lang="en-US" sz="2400" baseline="-25000"/>
                <a:t>i</a:t>
              </a: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640138" y="2533650"/>
              <a:ext cx="455612" cy="454025"/>
            </a:xfrm>
            <a:custGeom>
              <a:avLst/>
              <a:gdLst>
                <a:gd name="T0" fmla="*/ 0 w 287"/>
                <a:gd name="T1" fmla="*/ 144 h 286"/>
                <a:gd name="T2" fmla="*/ 8 w 287"/>
                <a:gd name="T3" fmla="*/ 99 h 286"/>
                <a:gd name="T4" fmla="*/ 26 w 287"/>
                <a:gd name="T5" fmla="*/ 61 h 286"/>
                <a:gd name="T6" fmla="*/ 61 w 287"/>
                <a:gd name="T7" fmla="*/ 30 h 286"/>
                <a:gd name="T8" fmla="*/ 99 w 287"/>
                <a:gd name="T9" fmla="*/ 8 h 286"/>
                <a:gd name="T10" fmla="*/ 145 w 287"/>
                <a:gd name="T11" fmla="*/ 0 h 286"/>
                <a:gd name="T12" fmla="*/ 187 w 287"/>
                <a:gd name="T13" fmla="*/ 8 h 286"/>
                <a:gd name="T14" fmla="*/ 228 w 287"/>
                <a:gd name="T15" fmla="*/ 30 h 286"/>
                <a:gd name="T16" fmla="*/ 259 w 287"/>
                <a:gd name="T17" fmla="*/ 61 h 286"/>
                <a:gd name="T18" fmla="*/ 278 w 287"/>
                <a:gd name="T19" fmla="*/ 99 h 286"/>
                <a:gd name="T20" fmla="*/ 286 w 287"/>
                <a:gd name="T21" fmla="*/ 144 h 286"/>
                <a:gd name="T22" fmla="*/ 278 w 287"/>
                <a:gd name="T23" fmla="*/ 190 h 286"/>
                <a:gd name="T24" fmla="*/ 259 w 287"/>
                <a:gd name="T25" fmla="*/ 228 h 286"/>
                <a:gd name="T26" fmla="*/ 228 w 287"/>
                <a:gd name="T27" fmla="*/ 259 h 286"/>
                <a:gd name="T28" fmla="*/ 187 w 287"/>
                <a:gd name="T29" fmla="*/ 281 h 286"/>
                <a:gd name="T30" fmla="*/ 145 w 287"/>
                <a:gd name="T31" fmla="*/ 285 h 286"/>
                <a:gd name="T32" fmla="*/ 99 w 287"/>
                <a:gd name="T33" fmla="*/ 281 h 286"/>
                <a:gd name="T34" fmla="*/ 61 w 287"/>
                <a:gd name="T35" fmla="*/ 259 h 286"/>
                <a:gd name="T36" fmla="*/ 26 w 287"/>
                <a:gd name="T37" fmla="*/ 228 h 286"/>
                <a:gd name="T38" fmla="*/ 8 w 287"/>
                <a:gd name="T39" fmla="*/ 190 h 286"/>
                <a:gd name="T40" fmla="*/ 0 w 287"/>
                <a:gd name="T41" fmla="*/ 14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7" h="286">
                  <a:moveTo>
                    <a:pt x="0" y="144"/>
                  </a:moveTo>
                  <a:lnTo>
                    <a:pt x="8" y="99"/>
                  </a:lnTo>
                  <a:lnTo>
                    <a:pt x="26" y="61"/>
                  </a:lnTo>
                  <a:lnTo>
                    <a:pt x="61" y="30"/>
                  </a:lnTo>
                  <a:lnTo>
                    <a:pt x="99" y="8"/>
                  </a:lnTo>
                  <a:lnTo>
                    <a:pt x="145" y="0"/>
                  </a:lnTo>
                  <a:lnTo>
                    <a:pt x="187" y="8"/>
                  </a:lnTo>
                  <a:lnTo>
                    <a:pt x="228" y="30"/>
                  </a:lnTo>
                  <a:lnTo>
                    <a:pt x="259" y="61"/>
                  </a:lnTo>
                  <a:lnTo>
                    <a:pt x="278" y="99"/>
                  </a:lnTo>
                  <a:lnTo>
                    <a:pt x="286" y="144"/>
                  </a:lnTo>
                  <a:lnTo>
                    <a:pt x="278" y="190"/>
                  </a:lnTo>
                  <a:lnTo>
                    <a:pt x="259" y="228"/>
                  </a:lnTo>
                  <a:lnTo>
                    <a:pt x="228" y="259"/>
                  </a:lnTo>
                  <a:lnTo>
                    <a:pt x="187" y="281"/>
                  </a:lnTo>
                  <a:lnTo>
                    <a:pt x="145" y="285"/>
                  </a:lnTo>
                  <a:lnTo>
                    <a:pt x="99" y="281"/>
                  </a:lnTo>
                  <a:lnTo>
                    <a:pt x="61" y="259"/>
                  </a:lnTo>
                  <a:lnTo>
                    <a:pt x="26" y="228"/>
                  </a:lnTo>
                  <a:lnTo>
                    <a:pt x="8" y="190"/>
                  </a:lnTo>
                  <a:lnTo>
                    <a:pt x="0" y="144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H="1" flipV="1">
              <a:off x="4572000" y="36576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6400800" y="2286000"/>
              <a:ext cx="838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6781800" y="3200400"/>
              <a:ext cx="1676400" cy="503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000" dirty="0"/>
                <a:t>Slope = </a:t>
              </a:r>
              <a:r>
                <a:rPr lang="el-GR" sz="2000" dirty="0">
                  <a:cs typeface="Arial" charset="0"/>
                </a:rPr>
                <a:t>β</a:t>
              </a:r>
              <a:r>
                <a:rPr lang="en-US" sz="2000" baseline="-25000" dirty="0">
                  <a:cs typeface="Arial" charset="0"/>
                </a:rPr>
                <a:t>1</a:t>
              </a:r>
              <a:endParaRPr lang="el-GR" sz="2000" baseline="-25000" dirty="0">
                <a:cs typeface="Arial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-76200" y="4876800"/>
              <a:ext cx="1828800" cy="46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/>
                <a:t>Intercept = </a:t>
              </a:r>
              <a:r>
                <a:rPr lang="el-GR" dirty="0">
                  <a:cs typeface="Arial" charset="0"/>
                </a:rPr>
                <a:t>β</a:t>
              </a:r>
              <a:r>
                <a:rPr lang="en-US" baseline="-25000" dirty="0">
                  <a:cs typeface="Arial" charset="0"/>
                </a:rPr>
                <a:t>0</a:t>
              </a:r>
              <a:r>
                <a:rPr lang="en-US" dirty="0"/>
                <a:t>  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4038600" y="3124200"/>
              <a:ext cx="5334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l-GR" sz="3200">
                  <a:cs typeface="Arial" charset="0"/>
                </a:rPr>
                <a:t>ε</a:t>
              </a:r>
              <a:r>
                <a:rPr lang="en-US" sz="3200" baseline="-25000">
                  <a:cs typeface="Arial" charset="0"/>
                </a:rPr>
                <a:t>i</a:t>
              </a:r>
              <a:endParaRPr lang="el-GR" sz="3200" baseline="-25000">
                <a:cs typeface="Arial" charset="0"/>
              </a:endParaRPr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85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90800"/>
          </a:xfrm>
        </p:spPr>
        <p:txBody>
          <a:bodyPr/>
          <a:lstStyle/>
          <a:p>
            <a:r>
              <a:rPr lang="en-US" dirty="0" smtClean="0"/>
              <a:t>X: x1, x2, x3, x4, x5, x6, x7,……..</a:t>
            </a:r>
          </a:p>
          <a:p>
            <a:r>
              <a:rPr lang="en-US" dirty="0" smtClean="0"/>
              <a:t>Y:y1,</a:t>
            </a:r>
            <a:r>
              <a:rPr lang="en-US" dirty="0"/>
              <a:t> </a:t>
            </a:r>
            <a:r>
              <a:rPr lang="en-US" dirty="0" smtClean="0"/>
              <a:t>y2, y3, y4, y5, y6, y7…….</a:t>
            </a:r>
          </a:p>
          <a:p>
            <a:r>
              <a:rPr lang="en-US" dirty="0" smtClean="0"/>
              <a:t>Imagine a line through all the points</a:t>
            </a:r>
          </a:p>
          <a:p>
            <a:r>
              <a:rPr lang="en-US" dirty="0" smtClean="0"/>
              <a:t>Deviation from each point (residual or error)</a:t>
            </a:r>
          </a:p>
          <a:p>
            <a:r>
              <a:rPr lang="en-US" dirty="0" smtClean="0"/>
              <a:t>Square of the deviation</a:t>
            </a:r>
          </a:p>
          <a:p>
            <a:r>
              <a:rPr lang="en-US" dirty="0" smtClean="0"/>
              <a:t>Minimizing sum of squares of deviation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53897237"/>
              </p:ext>
            </p:extLst>
          </p:nvPr>
        </p:nvGraphicFramePr>
        <p:xfrm>
          <a:off x="1066800" y="4267200"/>
          <a:ext cx="5076825" cy="958850"/>
        </p:xfrm>
        <a:graphic>
          <a:graphicData uri="http://schemas.openxmlformats.org/presentationml/2006/ole">
            <p:oleObj spid="_x0000_s6332" name="Equation" r:id="rId3" imgW="1714500" imgH="60960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762000" y="56388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675" indent="-320675" defTabSz="852488"/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  and  b</a:t>
            </a:r>
            <a:r>
              <a:rPr lang="en-US" baseline="-25000" dirty="0"/>
              <a:t>1</a:t>
            </a:r>
            <a:r>
              <a:rPr lang="en-US" dirty="0"/>
              <a:t>  are obtained by finding the values of  b</a:t>
            </a:r>
            <a:r>
              <a:rPr lang="en-US" baseline="-25000" dirty="0"/>
              <a:t>0</a:t>
            </a:r>
            <a:r>
              <a:rPr lang="en-US" dirty="0"/>
              <a:t>  and  b</a:t>
            </a:r>
            <a:r>
              <a:rPr lang="en-US" baseline="-25000" dirty="0"/>
              <a:t>1</a:t>
            </a:r>
            <a:r>
              <a:rPr lang="en-US" dirty="0"/>
              <a:t>  that </a:t>
            </a:r>
            <a:r>
              <a:rPr lang="en-US" dirty="0">
                <a:solidFill>
                  <a:schemeClr val="folHlink"/>
                </a:solidFill>
              </a:rPr>
              <a:t>minimize the sum of the squared residuals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73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76200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12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/>
              <a:t>B</a:t>
            </a:r>
            <a:r>
              <a:rPr lang="en-US" dirty="0" smtClean="0"/>
              <a:t>urger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burger data </a:t>
            </a:r>
          </a:p>
          <a:p>
            <a:r>
              <a:rPr lang="en-US" dirty="0" smtClean="0"/>
              <a:t>What is the mathematical relation between number of visitors and number of burgers sold?</a:t>
            </a:r>
          </a:p>
          <a:p>
            <a:r>
              <a:rPr lang="en-US" dirty="0" smtClean="0"/>
              <a:t>If what is the increase in the burger sales for every 100 visitors?</a:t>
            </a:r>
          </a:p>
          <a:p>
            <a:r>
              <a:rPr lang="en-US" dirty="0" smtClean="0"/>
              <a:t>If 5000 visitors are expected tomorrow, how much stock should I keep?</a:t>
            </a:r>
          </a:p>
          <a:p>
            <a:r>
              <a:rPr lang="en-US" dirty="0" smtClean="0"/>
              <a:t>If I want to sell 1000 burgers, how many visitors should I expect?</a:t>
            </a:r>
          </a:p>
          <a:p>
            <a:r>
              <a:rPr lang="en-US" dirty="0" smtClean="0"/>
              <a:t>Is it a good plan to increase the burger production above 3000?</a:t>
            </a:r>
          </a:p>
          <a:p>
            <a:r>
              <a:rPr lang="en-US" dirty="0" smtClean="0"/>
              <a:t>How reliable is this mathematical equation?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41049671"/>
              </p:ext>
            </p:extLst>
          </p:nvPr>
        </p:nvGraphicFramePr>
        <p:xfrm>
          <a:off x="5638800" y="1524000"/>
          <a:ext cx="914400" cy="771525"/>
        </p:xfrm>
        <a:graphic>
          <a:graphicData uri="http://schemas.openxmlformats.org/presentationml/2006/ole">
            <p:oleObj spid="_x0000_s15390" name="Packager Shell Object" showAsIcon="1" r:id="rId3" imgW="914400" imgH="77148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204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How good is my regression line?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Take a regression line; Estimate y by  substituting xi from data;  Is it exactly same as </a:t>
            </a:r>
            <a:r>
              <a:rPr lang="en-US" dirty="0" err="1" smtClean="0">
                <a:solidFill>
                  <a:srgbClr val="00B050"/>
                </a:solidFill>
              </a:rPr>
              <a:t>yi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US" dirty="0" smtClean="0"/>
              <a:t>Remember no line is perfect</a:t>
            </a:r>
          </a:p>
          <a:p>
            <a:r>
              <a:rPr lang="en-US" dirty="0" smtClean="0"/>
              <a:t>There is always some error in the estimation</a:t>
            </a:r>
          </a:p>
          <a:p>
            <a:r>
              <a:rPr lang="en-US" dirty="0" smtClean="0"/>
              <a:t>Unless there is comprehensive dependency between predictor and response, there is always some part of response(Y) that can’t be explained by predictor (x)</a:t>
            </a:r>
          </a:p>
          <a:p>
            <a:r>
              <a:rPr lang="en-US" dirty="0" smtClean="0"/>
              <a:t> So, total variance in Y is divided into two parts, </a:t>
            </a:r>
          </a:p>
          <a:p>
            <a:pPr lvl="1"/>
            <a:r>
              <a:rPr lang="en-US" dirty="0" smtClean="0"/>
              <a:t>Variance that can be explained by x, using regression</a:t>
            </a:r>
          </a:p>
          <a:p>
            <a:pPr lvl="1"/>
            <a:r>
              <a:rPr lang="en-US" dirty="0" smtClean="0"/>
              <a:t>Variance that can’t be explained by 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77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 of correlation?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to Sweater sales with increase in temperature?</a:t>
            </a:r>
          </a:p>
          <a:p>
            <a:pPr lvl="1"/>
            <a:r>
              <a:rPr lang="en-US" dirty="0" smtClean="0"/>
              <a:t>What is the strength of association between them?</a:t>
            </a:r>
          </a:p>
          <a:p>
            <a:r>
              <a:rPr lang="en-US" dirty="0" smtClean="0"/>
              <a:t>Ice-crea</a:t>
            </a:r>
            <a:r>
              <a:rPr lang="en-US" dirty="0"/>
              <a:t>m sales </a:t>
            </a:r>
            <a:r>
              <a:rPr lang="en-US" dirty="0" err="1"/>
              <a:t>v.s</a:t>
            </a:r>
            <a:r>
              <a:rPr lang="en-US" dirty="0"/>
              <a:t>  temperature ?</a:t>
            </a:r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What </a:t>
            </a:r>
            <a:r>
              <a:rPr lang="en-US" dirty="0"/>
              <a:t>is the strength of association between them</a:t>
            </a:r>
            <a:r>
              <a:rPr lang="en-US" dirty="0" smtClean="0"/>
              <a:t>?</a:t>
            </a:r>
          </a:p>
          <a:p>
            <a:pPr marL="342900" lvl="1">
              <a:buClr>
                <a:schemeClr val="accent1"/>
              </a:buClr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Which one of these two is stronger? How to quantify the association?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58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Explained and Unexplained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/>
              <a:t>Total variation is made up of two parts: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33994487"/>
              </p:ext>
            </p:extLst>
          </p:nvPr>
        </p:nvGraphicFramePr>
        <p:xfrm>
          <a:off x="685800" y="2286000"/>
          <a:ext cx="6896100" cy="426364"/>
        </p:xfrm>
        <a:graphic>
          <a:graphicData uri="http://schemas.openxmlformats.org/presentationml/2006/ole">
            <p:oleObj spid="_x0000_s7859" name="Equation" r:id="rId3" imgW="1688367" imgH="177723" progId="Equation.3">
              <p:embed/>
            </p:oleObj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743200"/>
            <a:ext cx="2362200" cy="762000"/>
          </a:xfrm>
          <a:prstGeom prst="rect">
            <a:avLst/>
          </a:prstGeom>
          <a:solidFill>
            <a:srgbClr val="FDE0BD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100" dirty="0" smtClean="0"/>
              <a:t>Total sum of Squares</a:t>
            </a:r>
            <a:endParaRPr lang="en-US" sz="21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0" y="2673927"/>
            <a:ext cx="2057400" cy="762000"/>
          </a:xfrm>
          <a:prstGeom prst="rect">
            <a:avLst/>
          </a:prstGeom>
          <a:solidFill>
            <a:srgbClr val="C4E6C9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100" dirty="0"/>
              <a:t>Sum of Squares Regression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75013" y="2700337"/>
            <a:ext cx="2057400" cy="762000"/>
          </a:xfrm>
          <a:prstGeom prst="rect">
            <a:avLst/>
          </a:prstGeom>
          <a:solidFill>
            <a:srgbClr val="FFE9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100"/>
              <a:t>Sum of Squares Error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99738269"/>
              </p:ext>
            </p:extLst>
          </p:nvPr>
        </p:nvGraphicFramePr>
        <p:xfrm>
          <a:off x="76200" y="3810000"/>
          <a:ext cx="2659063" cy="574675"/>
        </p:xfrm>
        <a:graphic>
          <a:graphicData uri="http://schemas.openxmlformats.org/presentationml/2006/ole">
            <p:oleObj spid="_x0000_s7860" name="Equation" r:id="rId4" imgW="1167893" imgH="25389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5913728"/>
              </p:ext>
            </p:extLst>
          </p:nvPr>
        </p:nvGraphicFramePr>
        <p:xfrm>
          <a:off x="3124200" y="3767137"/>
          <a:ext cx="2657475" cy="576263"/>
        </p:xfrm>
        <a:graphic>
          <a:graphicData uri="http://schemas.openxmlformats.org/presentationml/2006/ole">
            <p:oleObj spid="_x0000_s7861" name="Equation" r:id="rId5" imgW="1167893" imgH="253890" progId="Equation.3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13603626"/>
              </p:ext>
            </p:extLst>
          </p:nvPr>
        </p:nvGraphicFramePr>
        <p:xfrm>
          <a:off x="6096000" y="3733800"/>
          <a:ext cx="2362200" cy="554038"/>
        </p:xfrm>
        <a:graphic>
          <a:graphicData uri="http://schemas.openxmlformats.org/presentationml/2006/ole">
            <p:oleObj spid="_x0000_s7862" name="Equation" r:id="rId6" imgW="1180588" imgH="25389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" y="4800600"/>
            <a:ext cx="7848600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675" indent="-320675" defTabSz="852488">
              <a:spcBef>
                <a:spcPct val="40000"/>
              </a:spcBef>
            </a:pPr>
            <a:r>
              <a:rPr lang="en-US" b="1" dirty="0"/>
              <a:t>SST</a:t>
            </a:r>
            <a:r>
              <a:rPr lang="en-US" dirty="0"/>
              <a:t> </a:t>
            </a:r>
            <a:r>
              <a:rPr lang="en-US" dirty="0" smtClean="0"/>
              <a:t>:Measures </a:t>
            </a:r>
            <a:r>
              <a:rPr lang="en-US" dirty="0"/>
              <a:t>the variation of the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values around their mean y</a:t>
            </a:r>
          </a:p>
          <a:p>
            <a:pPr marL="320675" indent="-320675" defTabSz="852488">
              <a:spcBef>
                <a:spcPct val="40000"/>
              </a:spcBef>
            </a:pPr>
            <a:r>
              <a:rPr lang="en-US" b="1" dirty="0"/>
              <a:t>SSE</a:t>
            </a:r>
            <a:r>
              <a:rPr lang="en-US" dirty="0"/>
              <a:t> </a:t>
            </a:r>
            <a:r>
              <a:rPr lang="en-US" dirty="0" smtClean="0"/>
              <a:t>: Variation </a:t>
            </a:r>
            <a:r>
              <a:rPr lang="en-US" dirty="0"/>
              <a:t>attributable to factors other than the relationship between x and y</a:t>
            </a:r>
          </a:p>
          <a:p>
            <a:pPr marL="320675" indent="-320675" defTabSz="852488">
              <a:spcBef>
                <a:spcPct val="40000"/>
              </a:spcBef>
            </a:pPr>
            <a:r>
              <a:rPr lang="en-US" b="1" dirty="0" smtClean="0"/>
              <a:t>SSR</a:t>
            </a:r>
            <a:r>
              <a:rPr lang="en-US" dirty="0" smtClean="0"/>
              <a:t>: Explained </a:t>
            </a:r>
            <a:r>
              <a:rPr lang="en-US" dirty="0"/>
              <a:t>variation attributable to the relationship between x and y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48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Explained and Unexplained Variation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0" y="1447800"/>
            <a:ext cx="8685213" cy="4951413"/>
            <a:chOff x="0" y="1447800"/>
            <a:chExt cx="8685213" cy="4951413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 flipH="1">
              <a:off x="457200" y="46482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H="1">
              <a:off x="457200" y="2133600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41813" y="3960813"/>
              <a:ext cx="685800" cy="457200"/>
            </a:xfrm>
            <a:prstGeom prst="rect">
              <a:avLst/>
            </a:prstGeom>
            <a:solidFill>
              <a:srgbClr val="C4E6C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343400" y="2286000"/>
              <a:ext cx="685800" cy="457200"/>
            </a:xfrm>
            <a:prstGeom prst="rect">
              <a:avLst/>
            </a:prstGeom>
            <a:solidFill>
              <a:srgbClr val="FFE9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09600" y="3048000"/>
              <a:ext cx="685800" cy="457200"/>
            </a:xfrm>
            <a:prstGeom prst="rect">
              <a:avLst/>
            </a:prstGeom>
            <a:solidFill>
              <a:srgbClr val="FDE0BD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57200" y="1752600"/>
              <a:ext cx="0" cy="4159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57200" y="5943600"/>
              <a:ext cx="76390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981075" y="2378075"/>
              <a:ext cx="6269038" cy="271303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581400" y="1981200"/>
              <a:ext cx="304800" cy="3048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733800" y="2309813"/>
              <a:ext cx="0" cy="2319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06788" y="5945188"/>
              <a:ext cx="835025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/>
                <a:t>X</a:t>
              </a:r>
              <a:r>
                <a:rPr lang="en-US" sz="2400" b="1" baseline="-25000"/>
                <a:t>i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2313" y="4648200"/>
              <a:ext cx="717073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077200" y="4419600"/>
              <a:ext cx="466725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 i="1">
                  <a:solidFill>
                    <a:srgbClr val="00FF00"/>
                  </a:solidFill>
                </a:rPr>
                <a:t>y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077200" y="5791200"/>
              <a:ext cx="466725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/>
                <a:t>x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0" y="1828800"/>
              <a:ext cx="771525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>
                  <a:solidFill>
                    <a:schemeClr val="folHlink"/>
                  </a:solidFill>
                </a:rPr>
                <a:t>y</a:t>
              </a:r>
              <a:r>
                <a:rPr lang="en-US" sz="2800" b="1" baseline="-25000">
                  <a:solidFill>
                    <a:schemeClr val="folHlink"/>
                  </a:solidFill>
                </a:rPr>
                <a:t>i</a:t>
              </a: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897188" y="2132013"/>
              <a:ext cx="534987" cy="2519362"/>
            </a:xfrm>
            <a:custGeom>
              <a:avLst/>
              <a:gdLst>
                <a:gd name="T0" fmla="*/ 336 w 337"/>
                <a:gd name="T1" fmla="*/ 0 h 1587"/>
                <a:gd name="T2" fmla="*/ 303 w 337"/>
                <a:gd name="T3" fmla="*/ 5 h 1587"/>
                <a:gd name="T4" fmla="*/ 270 w 337"/>
                <a:gd name="T5" fmla="*/ 10 h 1587"/>
                <a:gd name="T6" fmla="*/ 240 w 337"/>
                <a:gd name="T7" fmla="*/ 23 h 1587"/>
                <a:gd name="T8" fmla="*/ 218 w 337"/>
                <a:gd name="T9" fmla="*/ 42 h 1587"/>
                <a:gd name="T10" fmla="*/ 196 w 337"/>
                <a:gd name="T11" fmla="*/ 60 h 1587"/>
                <a:gd name="T12" fmla="*/ 181 w 337"/>
                <a:gd name="T13" fmla="*/ 83 h 1587"/>
                <a:gd name="T14" fmla="*/ 170 w 337"/>
                <a:gd name="T15" fmla="*/ 106 h 1587"/>
                <a:gd name="T16" fmla="*/ 166 w 337"/>
                <a:gd name="T17" fmla="*/ 134 h 1587"/>
                <a:gd name="T18" fmla="*/ 166 w 337"/>
                <a:gd name="T19" fmla="*/ 659 h 1587"/>
                <a:gd name="T20" fmla="*/ 163 w 337"/>
                <a:gd name="T21" fmla="*/ 687 h 1587"/>
                <a:gd name="T22" fmla="*/ 155 w 337"/>
                <a:gd name="T23" fmla="*/ 710 h 1587"/>
                <a:gd name="T24" fmla="*/ 137 w 337"/>
                <a:gd name="T25" fmla="*/ 733 h 1587"/>
                <a:gd name="T26" fmla="*/ 118 w 337"/>
                <a:gd name="T27" fmla="*/ 756 h 1587"/>
                <a:gd name="T28" fmla="*/ 93 w 337"/>
                <a:gd name="T29" fmla="*/ 770 h 1587"/>
                <a:gd name="T30" fmla="*/ 67 w 337"/>
                <a:gd name="T31" fmla="*/ 784 h 1587"/>
                <a:gd name="T32" fmla="*/ 34 w 337"/>
                <a:gd name="T33" fmla="*/ 789 h 1587"/>
                <a:gd name="T34" fmla="*/ 0 w 337"/>
                <a:gd name="T35" fmla="*/ 793 h 1587"/>
                <a:gd name="T36" fmla="*/ 34 w 337"/>
                <a:gd name="T37" fmla="*/ 798 h 1587"/>
                <a:gd name="T38" fmla="*/ 67 w 337"/>
                <a:gd name="T39" fmla="*/ 802 h 1587"/>
                <a:gd name="T40" fmla="*/ 93 w 337"/>
                <a:gd name="T41" fmla="*/ 816 h 1587"/>
                <a:gd name="T42" fmla="*/ 118 w 337"/>
                <a:gd name="T43" fmla="*/ 835 h 1587"/>
                <a:gd name="T44" fmla="*/ 137 w 337"/>
                <a:gd name="T45" fmla="*/ 853 h 1587"/>
                <a:gd name="T46" fmla="*/ 155 w 337"/>
                <a:gd name="T47" fmla="*/ 876 h 1587"/>
                <a:gd name="T48" fmla="*/ 163 w 337"/>
                <a:gd name="T49" fmla="*/ 899 h 1587"/>
                <a:gd name="T50" fmla="*/ 166 w 337"/>
                <a:gd name="T51" fmla="*/ 927 h 1587"/>
                <a:gd name="T52" fmla="*/ 166 w 337"/>
                <a:gd name="T53" fmla="*/ 1452 h 1587"/>
                <a:gd name="T54" fmla="*/ 170 w 337"/>
                <a:gd name="T55" fmla="*/ 1480 h 1587"/>
                <a:gd name="T56" fmla="*/ 181 w 337"/>
                <a:gd name="T57" fmla="*/ 1503 h 1587"/>
                <a:gd name="T58" fmla="*/ 196 w 337"/>
                <a:gd name="T59" fmla="*/ 1526 h 1587"/>
                <a:gd name="T60" fmla="*/ 218 w 337"/>
                <a:gd name="T61" fmla="*/ 1549 h 1587"/>
                <a:gd name="T62" fmla="*/ 240 w 337"/>
                <a:gd name="T63" fmla="*/ 1563 h 1587"/>
                <a:gd name="T64" fmla="*/ 270 w 337"/>
                <a:gd name="T65" fmla="*/ 1577 h 1587"/>
                <a:gd name="T66" fmla="*/ 303 w 337"/>
                <a:gd name="T67" fmla="*/ 1581 h 1587"/>
                <a:gd name="T68" fmla="*/ 336 w 337"/>
                <a:gd name="T69" fmla="*/ 1586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7" h="1587">
                  <a:moveTo>
                    <a:pt x="336" y="0"/>
                  </a:moveTo>
                  <a:lnTo>
                    <a:pt x="303" y="5"/>
                  </a:lnTo>
                  <a:lnTo>
                    <a:pt x="270" y="10"/>
                  </a:lnTo>
                  <a:lnTo>
                    <a:pt x="240" y="23"/>
                  </a:lnTo>
                  <a:lnTo>
                    <a:pt x="218" y="42"/>
                  </a:lnTo>
                  <a:lnTo>
                    <a:pt x="196" y="60"/>
                  </a:lnTo>
                  <a:lnTo>
                    <a:pt x="181" y="83"/>
                  </a:lnTo>
                  <a:lnTo>
                    <a:pt x="170" y="106"/>
                  </a:lnTo>
                  <a:lnTo>
                    <a:pt x="166" y="134"/>
                  </a:lnTo>
                  <a:lnTo>
                    <a:pt x="166" y="659"/>
                  </a:lnTo>
                  <a:lnTo>
                    <a:pt x="163" y="687"/>
                  </a:lnTo>
                  <a:lnTo>
                    <a:pt x="155" y="710"/>
                  </a:lnTo>
                  <a:lnTo>
                    <a:pt x="137" y="733"/>
                  </a:lnTo>
                  <a:lnTo>
                    <a:pt x="118" y="756"/>
                  </a:lnTo>
                  <a:lnTo>
                    <a:pt x="93" y="770"/>
                  </a:lnTo>
                  <a:lnTo>
                    <a:pt x="67" y="784"/>
                  </a:lnTo>
                  <a:lnTo>
                    <a:pt x="34" y="789"/>
                  </a:lnTo>
                  <a:lnTo>
                    <a:pt x="0" y="793"/>
                  </a:lnTo>
                  <a:lnTo>
                    <a:pt x="34" y="798"/>
                  </a:lnTo>
                  <a:lnTo>
                    <a:pt x="67" y="802"/>
                  </a:lnTo>
                  <a:lnTo>
                    <a:pt x="93" y="816"/>
                  </a:lnTo>
                  <a:lnTo>
                    <a:pt x="118" y="835"/>
                  </a:lnTo>
                  <a:lnTo>
                    <a:pt x="137" y="853"/>
                  </a:lnTo>
                  <a:lnTo>
                    <a:pt x="155" y="876"/>
                  </a:lnTo>
                  <a:lnTo>
                    <a:pt x="163" y="899"/>
                  </a:lnTo>
                  <a:lnTo>
                    <a:pt x="166" y="927"/>
                  </a:lnTo>
                  <a:lnTo>
                    <a:pt x="166" y="1452"/>
                  </a:lnTo>
                  <a:lnTo>
                    <a:pt x="170" y="1480"/>
                  </a:lnTo>
                  <a:lnTo>
                    <a:pt x="181" y="1503"/>
                  </a:lnTo>
                  <a:lnTo>
                    <a:pt x="196" y="1526"/>
                  </a:lnTo>
                  <a:lnTo>
                    <a:pt x="218" y="1549"/>
                  </a:lnTo>
                  <a:lnTo>
                    <a:pt x="240" y="1563"/>
                  </a:lnTo>
                  <a:lnTo>
                    <a:pt x="270" y="1577"/>
                  </a:lnTo>
                  <a:lnTo>
                    <a:pt x="303" y="1581"/>
                  </a:lnTo>
                  <a:lnTo>
                    <a:pt x="336" y="1586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34988" y="3049588"/>
              <a:ext cx="2587625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/>
                <a:t>SST</a:t>
              </a:r>
              <a:r>
                <a:rPr lang="en-US" sz="2400" b="1">
                  <a:solidFill>
                    <a:schemeClr val="tx2"/>
                  </a:solidFill>
                </a:rPr>
                <a:t> </a:t>
              </a:r>
              <a:r>
                <a:rPr lang="en-US" sz="2400" b="1"/>
                <a:t>=</a:t>
              </a:r>
              <a:r>
                <a:rPr lang="en-US" sz="2400" b="1">
                  <a:solidFill>
                    <a:schemeClr val="tx2"/>
                  </a:solidFill>
                </a:rPr>
                <a:t> </a:t>
              </a:r>
              <a:r>
                <a:rPr lang="en-US" sz="2400" b="1">
                  <a:latin typeface="Symbol" pitchFamily="18" charset="2"/>
                </a:rPr>
                <a:t></a:t>
              </a:r>
              <a:r>
                <a:rPr lang="en-US" sz="2400" b="1"/>
                <a:t>(</a:t>
              </a:r>
              <a:r>
                <a:rPr lang="en-US" sz="2400" b="1">
                  <a:solidFill>
                    <a:schemeClr val="folHlink"/>
                  </a:solidFill>
                </a:rPr>
                <a:t>y</a:t>
              </a:r>
              <a:r>
                <a:rPr lang="en-US" sz="2400" b="1" baseline="-25000">
                  <a:solidFill>
                    <a:schemeClr val="folHlink"/>
                  </a:solidFill>
                </a:rPr>
                <a:t>i</a:t>
              </a:r>
              <a:r>
                <a:rPr lang="en-US" sz="2400" b="1" baseline="-25000">
                  <a:solidFill>
                    <a:schemeClr val="tx2"/>
                  </a:solidFill>
                </a:rPr>
                <a:t> </a:t>
              </a:r>
              <a:r>
                <a:rPr lang="en-US" sz="2400" b="1"/>
                <a:t>-</a:t>
              </a:r>
              <a:r>
                <a:rPr lang="en-US" sz="2400" b="1">
                  <a:solidFill>
                    <a:schemeClr val="tx2"/>
                  </a:solidFill>
                </a:rPr>
                <a:t> </a:t>
              </a:r>
              <a:r>
                <a:rPr lang="en-US" sz="2400" b="1">
                  <a:solidFill>
                    <a:srgbClr val="00FF00"/>
                  </a:solidFill>
                </a:rPr>
                <a:t>y</a:t>
              </a:r>
              <a:r>
                <a:rPr lang="en-US" sz="2400" b="1"/>
                <a:t>)</a:t>
              </a:r>
              <a:r>
                <a:rPr lang="en-US" sz="2400" b="1" baseline="30000"/>
                <a:t>2</a:t>
              </a: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886200" y="2133600"/>
              <a:ext cx="311150" cy="1606550"/>
            </a:xfrm>
            <a:custGeom>
              <a:avLst/>
              <a:gdLst>
                <a:gd name="T0" fmla="*/ 0 w 196"/>
                <a:gd name="T1" fmla="*/ 0 h 1012"/>
                <a:gd name="T2" fmla="*/ 18 w 196"/>
                <a:gd name="T3" fmla="*/ 4 h 1012"/>
                <a:gd name="T4" fmla="*/ 41 w 196"/>
                <a:gd name="T5" fmla="*/ 8 h 1012"/>
                <a:gd name="T6" fmla="*/ 73 w 196"/>
                <a:gd name="T7" fmla="*/ 26 h 1012"/>
                <a:gd name="T8" fmla="*/ 91 w 196"/>
                <a:gd name="T9" fmla="*/ 52 h 1012"/>
                <a:gd name="T10" fmla="*/ 100 w 196"/>
                <a:gd name="T11" fmla="*/ 85 h 1012"/>
                <a:gd name="T12" fmla="*/ 100 w 196"/>
                <a:gd name="T13" fmla="*/ 421 h 1012"/>
                <a:gd name="T14" fmla="*/ 109 w 196"/>
                <a:gd name="T15" fmla="*/ 454 h 1012"/>
                <a:gd name="T16" fmla="*/ 127 w 196"/>
                <a:gd name="T17" fmla="*/ 480 h 1012"/>
                <a:gd name="T18" fmla="*/ 159 w 196"/>
                <a:gd name="T19" fmla="*/ 498 h 1012"/>
                <a:gd name="T20" fmla="*/ 195 w 196"/>
                <a:gd name="T21" fmla="*/ 506 h 1012"/>
                <a:gd name="T22" fmla="*/ 159 w 196"/>
                <a:gd name="T23" fmla="*/ 513 h 1012"/>
                <a:gd name="T24" fmla="*/ 127 w 196"/>
                <a:gd name="T25" fmla="*/ 532 h 1012"/>
                <a:gd name="T26" fmla="*/ 109 w 196"/>
                <a:gd name="T27" fmla="*/ 557 h 1012"/>
                <a:gd name="T28" fmla="*/ 100 w 196"/>
                <a:gd name="T29" fmla="*/ 591 h 1012"/>
                <a:gd name="T30" fmla="*/ 100 w 196"/>
                <a:gd name="T31" fmla="*/ 926 h 1012"/>
                <a:gd name="T32" fmla="*/ 91 w 196"/>
                <a:gd name="T33" fmla="*/ 959 h 1012"/>
                <a:gd name="T34" fmla="*/ 73 w 196"/>
                <a:gd name="T35" fmla="*/ 985 h 1012"/>
                <a:gd name="T36" fmla="*/ 41 w 196"/>
                <a:gd name="T37" fmla="*/ 1004 h 1012"/>
                <a:gd name="T38" fmla="*/ 18 w 196"/>
                <a:gd name="T39" fmla="*/ 1011 h 1012"/>
                <a:gd name="T40" fmla="*/ 0 w 196"/>
                <a:gd name="T41" fmla="*/ 1011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1012">
                  <a:moveTo>
                    <a:pt x="0" y="0"/>
                  </a:moveTo>
                  <a:lnTo>
                    <a:pt x="18" y="4"/>
                  </a:lnTo>
                  <a:lnTo>
                    <a:pt x="41" y="8"/>
                  </a:lnTo>
                  <a:lnTo>
                    <a:pt x="73" y="26"/>
                  </a:lnTo>
                  <a:lnTo>
                    <a:pt x="91" y="52"/>
                  </a:lnTo>
                  <a:lnTo>
                    <a:pt x="100" y="85"/>
                  </a:lnTo>
                  <a:lnTo>
                    <a:pt x="100" y="421"/>
                  </a:lnTo>
                  <a:lnTo>
                    <a:pt x="109" y="454"/>
                  </a:lnTo>
                  <a:lnTo>
                    <a:pt x="127" y="480"/>
                  </a:lnTo>
                  <a:lnTo>
                    <a:pt x="159" y="498"/>
                  </a:lnTo>
                  <a:lnTo>
                    <a:pt x="195" y="506"/>
                  </a:lnTo>
                  <a:lnTo>
                    <a:pt x="159" y="513"/>
                  </a:lnTo>
                  <a:lnTo>
                    <a:pt x="127" y="532"/>
                  </a:lnTo>
                  <a:lnTo>
                    <a:pt x="109" y="557"/>
                  </a:lnTo>
                  <a:lnTo>
                    <a:pt x="100" y="591"/>
                  </a:lnTo>
                  <a:lnTo>
                    <a:pt x="100" y="926"/>
                  </a:lnTo>
                  <a:lnTo>
                    <a:pt x="91" y="959"/>
                  </a:lnTo>
                  <a:lnTo>
                    <a:pt x="73" y="985"/>
                  </a:lnTo>
                  <a:lnTo>
                    <a:pt x="41" y="1004"/>
                  </a:lnTo>
                  <a:lnTo>
                    <a:pt x="18" y="1011"/>
                  </a:lnTo>
                  <a:lnTo>
                    <a:pt x="0" y="1011"/>
                  </a:lnTo>
                </a:path>
              </a:pathLst>
            </a:custGeom>
            <a:noFill/>
            <a:ln w="254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268788" y="2287588"/>
              <a:ext cx="2511425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/>
                <a:t>SSE</a:t>
              </a:r>
              <a:r>
                <a:rPr lang="en-US" sz="2400" b="1">
                  <a:solidFill>
                    <a:srgbClr val="FF9900"/>
                  </a:solidFill>
                </a:rPr>
                <a:t> </a:t>
              </a:r>
              <a:r>
                <a:rPr lang="en-US" sz="2400" b="1"/>
                <a:t>= </a:t>
              </a:r>
              <a:r>
                <a:rPr lang="en-US" sz="2400" b="1">
                  <a:latin typeface="Symbol" pitchFamily="18" charset="2"/>
                </a:rPr>
                <a:t></a:t>
              </a:r>
              <a:r>
                <a:rPr lang="en-US" sz="2400" b="1"/>
                <a:t>(</a:t>
              </a:r>
              <a:r>
                <a:rPr lang="en-US" sz="2400" b="1">
                  <a:solidFill>
                    <a:schemeClr val="folHlink"/>
                  </a:solidFill>
                </a:rPr>
                <a:t>y</a:t>
              </a:r>
              <a:r>
                <a:rPr lang="en-US" sz="2400" b="1" baseline="-25000">
                  <a:solidFill>
                    <a:schemeClr val="folHlink"/>
                  </a:solidFill>
                </a:rPr>
                <a:t>i</a:t>
              </a:r>
              <a:r>
                <a:rPr lang="en-US" sz="2400" b="1" baseline="-25000">
                  <a:solidFill>
                    <a:schemeClr val="tx2"/>
                  </a:solidFill>
                </a:rPr>
                <a:t> </a:t>
              </a:r>
              <a:r>
                <a:rPr lang="en-US" sz="2400" b="1"/>
                <a:t>-</a:t>
              </a:r>
              <a:r>
                <a:rPr lang="en-US" sz="2400" b="1">
                  <a:solidFill>
                    <a:schemeClr val="tx2"/>
                  </a:solidFill>
                </a:rPr>
                <a:t> </a:t>
              </a:r>
              <a:r>
                <a:rPr lang="en-US" sz="2400" b="1">
                  <a:solidFill>
                    <a:schemeClr val="hlink"/>
                  </a:solidFill>
                </a:rPr>
                <a:t>y</a:t>
              </a:r>
              <a:r>
                <a:rPr lang="en-US" sz="2400" b="1" baseline="-25000">
                  <a:solidFill>
                    <a:schemeClr val="hlink"/>
                  </a:solidFill>
                </a:rPr>
                <a:t>i </a:t>
              </a:r>
              <a:r>
                <a:rPr lang="en-US" sz="2400" b="1"/>
                <a:t>)</a:t>
              </a:r>
              <a:r>
                <a:rPr lang="en-US" sz="2400" b="1" baseline="30000"/>
                <a:t>2</a:t>
              </a:r>
              <a:r>
                <a:rPr lang="en-US" sz="2400" b="1"/>
                <a:t> 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705475" y="2136775"/>
              <a:ext cx="1076325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 dirty="0">
                  <a:solidFill>
                    <a:schemeClr val="hlink"/>
                  </a:solidFill>
                  <a:latin typeface="Symbol" pitchFamily="18" charset="2"/>
                </a:rPr>
                <a:t></a:t>
              </a: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886200" y="3886200"/>
              <a:ext cx="228600" cy="765175"/>
            </a:xfrm>
            <a:custGeom>
              <a:avLst/>
              <a:gdLst>
                <a:gd name="T0" fmla="*/ 0 w 144"/>
                <a:gd name="T1" fmla="*/ 0 h 577"/>
                <a:gd name="T2" fmla="*/ 28 w 144"/>
                <a:gd name="T3" fmla="*/ 4 h 577"/>
                <a:gd name="T4" fmla="*/ 51 w 144"/>
                <a:gd name="T5" fmla="*/ 14 h 577"/>
                <a:gd name="T6" fmla="*/ 65 w 144"/>
                <a:gd name="T7" fmla="*/ 27 h 577"/>
                <a:gd name="T8" fmla="*/ 69 w 144"/>
                <a:gd name="T9" fmla="*/ 46 h 577"/>
                <a:gd name="T10" fmla="*/ 69 w 144"/>
                <a:gd name="T11" fmla="*/ 239 h 577"/>
                <a:gd name="T12" fmla="*/ 74 w 144"/>
                <a:gd name="T13" fmla="*/ 258 h 577"/>
                <a:gd name="T14" fmla="*/ 92 w 144"/>
                <a:gd name="T15" fmla="*/ 272 h 577"/>
                <a:gd name="T16" fmla="*/ 115 w 144"/>
                <a:gd name="T17" fmla="*/ 281 h 577"/>
                <a:gd name="T18" fmla="*/ 143 w 144"/>
                <a:gd name="T19" fmla="*/ 286 h 577"/>
                <a:gd name="T20" fmla="*/ 115 w 144"/>
                <a:gd name="T21" fmla="*/ 290 h 577"/>
                <a:gd name="T22" fmla="*/ 92 w 144"/>
                <a:gd name="T23" fmla="*/ 299 h 577"/>
                <a:gd name="T24" fmla="*/ 74 w 144"/>
                <a:gd name="T25" fmla="*/ 318 h 577"/>
                <a:gd name="T26" fmla="*/ 69 w 144"/>
                <a:gd name="T27" fmla="*/ 336 h 577"/>
                <a:gd name="T28" fmla="*/ 69 w 144"/>
                <a:gd name="T29" fmla="*/ 525 h 577"/>
                <a:gd name="T30" fmla="*/ 65 w 144"/>
                <a:gd name="T31" fmla="*/ 544 h 577"/>
                <a:gd name="T32" fmla="*/ 51 w 144"/>
                <a:gd name="T33" fmla="*/ 562 h 577"/>
                <a:gd name="T34" fmla="*/ 28 w 144"/>
                <a:gd name="T35" fmla="*/ 571 h 577"/>
                <a:gd name="T36" fmla="*/ 0 w 144"/>
                <a:gd name="T37" fmla="*/ 57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577">
                  <a:moveTo>
                    <a:pt x="0" y="0"/>
                  </a:moveTo>
                  <a:lnTo>
                    <a:pt x="28" y="4"/>
                  </a:lnTo>
                  <a:lnTo>
                    <a:pt x="51" y="14"/>
                  </a:lnTo>
                  <a:lnTo>
                    <a:pt x="65" y="27"/>
                  </a:lnTo>
                  <a:lnTo>
                    <a:pt x="69" y="46"/>
                  </a:lnTo>
                  <a:lnTo>
                    <a:pt x="69" y="239"/>
                  </a:lnTo>
                  <a:lnTo>
                    <a:pt x="74" y="258"/>
                  </a:lnTo>
                  <a:lnTo>
                    <a:pt x="92" y="272"/>
                  </a:lnTo>
                  <a:lnTo>
                    <a:pt x="115" y="281"/>
                  </a:lnTo>
                  <a:lnTo>
                    <a:pt x="143" y="286"/>
                  </a:lnTo>
                  <a:lnTo>
                    <a:pt x="115" y="290"/>
                  </a:lnTo>
                  <a:lnTo>
                    <a:pt x="92" y="299"/>
                  </a:lnTo>
                  <a:lnTo>
                    <a:pt x="74" y="318"/>
                  </a:lnTo>
                  <a:lnTo>
                    <a:pt x="69" y="336"/>
                  </a:lnTo>
                  <a:lnTo>
                    <a:pt x="69" y="525"/>
                  </a:lnTo>
                  <a:lnTo>
                    <a:pt x="65" y="544"/>
                  </a:lnTo>
                  <a:lnTo>
                    <a:pt x="51" y="562"/>
                  </a:lnTo>
                  <a:lnTo>
                    <a:pt x="28" y="571"/>
                  </a:lnTo>
                  <a:lnTo>
                    <a:pt x="0" y="576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267200" y="3962400"/>
              <a:ext cx="3349625" cy="1001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/>
                <a:t>SSR = </a:t>
              </a:r>
              <a:r>
                <a:rPr lang="en-US" sz="2400" b="1">
                  <a:latin typeface="Symbol" pitchFamily="18" charset="2"/>
                </a:rPr>
                <a:t></a:t>
              </a:r>
              <a:r>
                <a:rPr lang="en-US" sz="2400" b="1"/>
                <a:t>(</a:t>
              </a:r>
              <a:r>
                <a:rPr lang="en-US" sz="2400" b="1">
                  <a:solidFill>
                    <a:schemeClr val="hlink"/>
                  </a:solidFill>
                </a:rPr>
                <a:t>y</a:t>
              </a:r>
              <a:r>
                <a:rPr lang="en-US" sz="2400" b="1" baseline="-25000">
                  <a:solidFill>
                    <a:schemeClr val="hlink"/>
                  </a:solidFill>
                </a:rPr>
                <a:t>i </a:t>
              </a:r>
              <a:r>
                <a:rPr lang="en-US" sz="2400" b="1"/>
                <a:t>-</a:t>
              </a:r>
              <a:r>
                <a:rPr lang="en-US" sz="2400" b="1">
                  <a:solidFill>
                    <a:schemeClr val="tx2"/>
                  </a:solidFill>
                </a:rPr>
                <a:t> </a:t>
              </a:r>
              <a:r>
                <a:rPr lang="en-US" sz="2400" b="1">
                  <a:solidFill>
                    <a:srgbClr val="00FF00"/>
                  </a:solidFill>
                </a:rPr>
                <a:t>y</a:t>
              </a:r>
              <a:r>
                <a:rPr lang="en-US" sz="2400" b="1"/>
                <a:t>)</a:t>
              </a:r>
              <a:r>
                <a:rPr lang="en-US" sz="2400" b="1" baseline="30000"/>
                <a:t>2</a:t>
              </a:r>
              <a:r>
                <a:rPr lang="en-US" sz="2400" b="1"/>
                <a:t>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2400" b="1"/>
                <a:t> 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324475" y="3733800"/>
              <a:ext cx="1076325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 dirty="0">
                  <a:solidFill>
                    <a:schemeClr val="hlink"/>
                  </a:solidFill>
                  <a:latin typeface="Symbol" pitchFamily="18" charset="2"/>
                </a:rPr>
                <a:t>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733800" y="4672013"/>
              <a:ext cx="0" cy="1252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8078788" y="4040188"/>
              <a:ext cx="606425" cy="515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>
                  <a:solidFill>
                    <a:srgbClr val="66FF33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019800" y="3581400"/>
              <a:ext cx="606425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>
                  <a:solidFill>
                    <a:srgbClr val="66FF33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286000" y="2667000"/>
              <a:ext cx="606425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>
                  <a:solidFill>
                    <a:srgbClr val="66FF33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7315200" y="22098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</a:rPr>
                <a:t>y</a:t>
              </a: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7315200" y="1981200"/>
              <a:ext cx="1076325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solidFill>
                    <a:schemeClr val="hlink"/>
                  </a:solidFill>
                  <a:latin typeface="Symbol" pitchFamily="18" charset="2"/>
                </a:rPr>
                <a:t>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52400" y="1447800"/>
              <a:ext cx="466725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/>
                <a:t>y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457200" y="3886200"/>
              <a:ext cx="3276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0" y="4419600"/>
              <a:ext cx="457200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>
                  <a:solidFill>
                    <a:srgbClr val="00FF00"/>
                  </a:solidFill>
                </a:rPr>
                <a:t>y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0" y="4038600"/>
              <a:ext cx="606425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>
                  <a:solidFill>
                    <a:srgbClr val="66FF33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76200" y="36576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</a:rPr>
                <a:t>y</a:t>
              </a: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76200" y="3429000"/>
              <a:ext cx="1076325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solidFill>
                    <a:schemeClr val="hlink"/>
                  </a:solidFill>
                  <a:latin typeface="Symbol" pitchFamily="18" charset="2"/>
                </a:rPr>
                <a:t></a:t>
              </a:r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79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36576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 good fit will have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SSE (Minimum or Maximum?)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SSR </a:t>
            </a:r>
            <a:r>
              <a:rPr lang="en-US" dirty="0">
                <a:solidFill>
                  <a:srgbClr val="00B050"/>
                </a:solidFill>
              </a:rPr>
              <a:t>(Minimum or Maximum</a:t>
            </a:r>
            <a:r>
              <a:rPr lang="en-US" dirty="0" smtClean="0">
                <a:solidFill>
                  <a:srgbClr val="00B050"/>
                </a:solidFill>
              </a:rPr>
              <a:t>?)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SSR/SSE</a:t>
            </a:r>
            <a:r>
              <a:rPr lang="en-US" dirty="0">
                <a:solidFill>
                  <a:srgbClr val="00B050"/>
                </a:solidFill>
              </a:rPr>
              <a:t>(Minimum or Maximum?)</a:t>
            </a:r>
          </a:p>
          <a:p>
            <a:pPr marL="320675" indent="-320675" defTabSz="852488"/>
            <a:r>
              <a:rPr lang="en-US" dirty="0"/>
              <a:t>The </a:t>
            </a:r>
            <a:r>
              <a:rPr lang="en-US" dirty="0">
                <a:solidFill>
                  <a:schemeClr val="folHlink"/>
                </a:solidFill>
              </a:rPr>
              <a:t>coefficient of determination</a:t>
            </a:r>
            <a:r>
              <a:rPr lang="en-US" dirty="0"/>
              <a:t> is the portion of the total variation in the dependent variable that is explained by variation in the independent variable</a:t>
            </a:r>
          </a:p>
          <a:p>
            <a:pPr marL="320675" indent="-320675" defTabSz="852488"/>
            <a:endParaRPr lang="en-US" sz="1200" dirty="0"/>
          </a:p>
          <a:p>
            <a:pPr marL="320675" indent="-320675" defTabSz="852488"/>
            <a:r>
              <a:rPr lang="en-US" dirty="0"/>
              <a:t>The coefficient of determination is also called </a:t>
            </a:r>
            <a:r>
              <a:rPr lang="en-US" dirty="0">
                <a:solidFill>
                  <a:schemeClr val="folHlink"/>
                </a:solidFill>
              </a:rPr>
              <a:t>R-squared</a:t>
            </a:r>
            <a:r>
              <a:rPr lang="en-US" dirty="0"/>
              <a:t> and is denoted as </a:t>
            </a:r>
            <a:r>
              <a:rPr lang="en-US" dirty="0">
                <a:solidFill>
                  <a:schemeClr val="folHlink"/>
                </a:solidFill>
              </a:rPr>
              <a:t>R</a:t>
            </a:r>
            <a:r>
              <a:rPr lang="en-US" baseline="30000" dirty="0">
                <a:solidFill>
                  <a:schemeClr val="folHlink"/>
                </a:solidFill>
              </a:rPr>
              <a:t>2</a:t>
            </a:r>
            <a:endParaRPr lang="en-US" dirty="0"/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92720085"/>
              </p:ext>
            </p:extLst>
          </p:nvPr>
        </p:nvGraphicFramePr>
        <p:xfrm>
          <a:off x="1447800" y="5124510"/>
          <a:ext cx="2044700" cy="806908"/>
        </p:xfrm>
        <a:graphic>
          <a:graphicData uri="http://schemas.openxmlformats.org/presentationml/2006/ole">
            <p:oleObj spid="_x0000_s8512" name="Equation" r:id="rId3" imgW="710891" imgH="393529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39333698"/>
              </p:ext>
            </p:extLst>
          </p:nvPr>
        </p:nvGraphicFramePr>
        <p:xfrm>
          <a:off x="5410200" y="5285509"/>
          <a:ext cx="1981200" cy="425829"/>
        </p:xfrm>
        <a:graphic>
          <a:graphicData uri="http://schemas.openxmlformats.org/presentationml/2006/ole">
            <p:oleObj spid="_x0000_s8513" name="Equation" r:id="rId4" imgW="672808" imgH="203112" progId="Equation.3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33800" y="529936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where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61722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single independent variable case, the coefficient of determination is equal to square of simple correlation coefficient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63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relationship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14488" y="5756275"/>
            <a:ext cx="1211262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R</a:t>
            </a:r>
            <a:r>
              <a:rPr lang="en-US" sz="2400" b="1" baseline="30000"/>
              <a:t>2</a:t>
            </a:r>
            <a:r>
              <a:rPr lang="en-US" sz="2400" b="1"/>
              <a:t> = +1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931863" y="205898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947738" y="2211387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7282380" flipH="1">
            <a:off x="3065463" y="2897187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7282380" flipH="1">
            <a:off x="2455863" y="2668587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rot="7282380" flipH="1">
            <a:off x="1998663" y="2516187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7282380" flipH="1">
            <a:off x="1008063" y="2135187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7282380" flipH="1">
            <a:off x="1389063" y="2287587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7282380" flipH="1">
            <a:off x="1770063" y="2439987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55650" y="1524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y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931863" y="3582987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 rot="7282380" flipH="1">
            <a:off x="2684463" y="2744787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194050" y="3352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x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938213" y="425926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1090613" y="4564062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09600" y="40290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y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938213" y="5707062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 rot="14317620">
            <a:off x="1243013" y="5097462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200400" y="55530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x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600200" y="3649662"/>
            <a:ext cx="1033463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R</a:t>
            </a:r>
            <a:r>
              <a:rPr lang="en-US" sz="2400" b="1" baseline="30000"/>
              <a:t>2</a:t>
            </a:r>
            <a:r>
              <a:rPr lang="en-US" sz="2400" b="1"/>
              <a:t> = 1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 rot="14317620">
            <a:off x="1547813" y="5021262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 rot="14317620">
            <a:off x="1852613" y="4945062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 rot="14317620">
            <a:off x="2157413" y="4868862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 rot="14317620">
            <a:off x="2614613" y="4716462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 rot="14317620">
            <a:off x="2919413" y="4640262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 rot="14317620">
            <a:off x="3452813" y="4487862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128655" y="1977091"/>
            <a:ext cx="1033463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R</a:t>
            </a:r>
            <a:r>
              <a:rPr lang="en-US" sz="2400" b="1" baseline="30000" dirty="0"/>
              <a:t>2</a:t>
            </a:r>
            <a:r>
              <a:rPr lang="en-US" sz="2400" b="1" dirty="0"/>
              <a:t> = 1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990110" y="2680421"/>
            <a:ext cx="41910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43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sz="2000" dirty="0"/>
              <a:t>Perfect linear relationship between x and y:  </a:t>
            </a:r>
          </a:p>
          <a:p>
            <a:pPr marL="1143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endParaRPr lang="en-US" sz="2000" dirty="0"/>
          </a:p>
          <a:p>
            <a:pPr marL="1143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sz="2000" dirty="0"/>
              <a:t>100% of the variation in y is explained by variation in x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68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relationship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990600" y="2362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 flipV="1">
            <a:off x="1000125" y="2506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rot="14317620">
            <a:off x="3276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4317620">
            <a:off x="3041650" y="3116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4317620">
            <a:off x="1212850" y="2125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rot="14317620">
            <a:off x="1570038" y="2506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14317620">
            <a:off x="2736850" y="3344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4317620">
            <a:off x="1060450" y="28114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4317620">
            <a:off x="2332038" y="3268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4317620">
            <a:off x="17526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4317620">
            <a:off x="2590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 rot="14317620">
            <a:off x="3048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 rot="14317620">
            <a:off x="1417638" y="2963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 rot="14317620">
            <a:off x="2209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 rot="14317620">
            <a:off x="1752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 rot="14317620">
            <a:off x="2179638" y="2963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808038" y="17430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y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990600" y="3810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276600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x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984250" y="464026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1000125" y="4792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 rot="14317620">
            <a:off x="1212850" y="5707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 rot="14317620">
            <a:off x="1212850" y="5402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 rot="14317620">
            <a:off x="2965450" y="4411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 rot="14317620">
            <a:off x="3117850" y="4792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 rot="14317620">
            <a:off x="1670050" y="5630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 rot="14317620">
            <a:off x="2965450" y="5021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 rot="14317620">
            <a:off x="2508250" y="5630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 rot="14317620">
            <a:off x="2584450" y="4411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rot="14317620">
            <a:off x="2051050" y="4564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 rot="14317620">
            <a:off x="1136650" y="5021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 rot="14317620">
            <a:off x="1365250" y="4640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 rot="14317620">
            <a:off x="1746250" y="5208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 rot="14317620">
            <a:off x="2584450" y="5173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 rot="14317620">
            <a:off x="2203450" y="5326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 rot="14317620">
            <a:off x="2051050" y="5783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55638" y="43338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y</a:t>
            </a: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984250" y="608806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 rot="14317620">
            <a:off x="3346450" y="5249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3246438" y="59340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x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 rot="14317620">
            <a:off x="2508250" y="4868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 rot="14317620">
            <a:off x="2355850" y="4564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 rot="14317620">
            <a:off x="1822450" y="4868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 rot="14317620">
            <a:off x="2636838" y="2887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 rot="14317620">
            <a:off x="19050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 rot="14317620">
            <a:off x="19050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4114800" y="2286000"/>
            <a:ext cx="15494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0 &lt; R</a:t>
            </a:r>
            <a:r>
              <a:rPr lang="en-US" sz="2400" b="1" baseline="30000"/>
              <a:t>2</a:t>
            </a:r>
            <a:r>
              <a:rPr lang="en-US" sz="2400" b="1"/>
              <a:t> &lt;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114800" y="3048000"/>
            <a:ext cx="4191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dirty="0"/>
              <a:t>Weaker linear relationship between x and y:  </a:t>
            </a:r>
          </a:p>
          <a:p>
            <a:pPr eaLnBrk="0" hangingPunct="0"/>
            <a:endParaRPr lang="en-US" sz="2000" dirty="0"/>
          </a:p>
          <a:p>
            <a:pPr eaLnBrk="0" hangingPunct="0"/>
            <a:r>
              <a:rPr lang="en-US" sz="2000" dirty="0"/>
              <a:t>Some but not all of the variation in y is explained by variation in x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 rot="14317620">
            <a:off x="30480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10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relationship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14800" y="2286000"/>
            <a:ext cx="1033463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R</a:t>
            </a:r>
            <a:r>
              <a:rPr lang="en-US" sz="2400" b="1" baseline="30000"/>
              <a:t>2</a:t>
            </a:r>
            <a:r>
              <a:rPr lang="en-US" sz="2400" b="1"/>
              <a:t> = 0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14800" y="3048000"/>
            <a:ext cx="4191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dirty="0"/>
              <a:t>No linear relationship between x and y:  </a:t>
            </a:r>
          </a:p>
          <a:p>
            <a:pPr eaLnBrk="0" hangingPunct="0"/>
            <a:endParaRPr lang="en-US" sz="2000" dirty="0"/>
          </a:p>
          <a:p>
            <a:pPr eaLnBrk="0" hangingPunct="0"/>
            <a:r>
              <a:rPr lang="en-US" sz="2000" dirty="0"/>
              <a:t>The value of Y does not depend on x.  (None of the variation in y is explained by variation in x)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890588" y="293687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4317620">
            <a:off x="1143000" y="3698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4317620">
            <a:off x="2971800" y="3317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rot="14317620">
            <a:off x="2667000" y="34702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14317620">
            <a:off x="2286000" y="37750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4317620">
            <a:off x="2362200" y="3165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4317620">
            <a:off x="1905000" y="3165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4317620">
            <a:off x="1066800" y="32416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4317620">
            <a:off x="1371600" y="33940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 rot="14317620">
            <a:off x="1676400" y="3581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 rot="14317620">
            <a:off x="2057400" y="3546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 rot="14317620">
            <a:off x="1828800" y="38512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33413" y="25542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y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914400" y="45370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 rot="14317620">
            <a:off x="2795588" y="3698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0" y="44592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x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966788" y="36226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624013" y="4613275"/>
            <a:ext cx="1033462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400" b="1"/>
              <a:t>R</a:t>
            </a:r>
            <a:r>
              <a:rPr lang="en-US" sz="2400" b="1" baseline="30000"/>
              <a:t>2</a:t>
            </a:r>
            <a:r>
              <a:rPr lang="en-US" sz="2400" b="1"/>
              <a:t> = 0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6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good is the regression line for burger example?</a:t>
            </a:r>
          </a:p>
          <a:p>
            <a:r>
              <a:rPr lang="en-US" dirty="0"/>
              <a:t>How good is the regression line?</a:t>
            </a:r>
          </a:p>
          <a:p>
            <a:r>
              <a:rPr lang="en-US" dirty="0"/>
              <a:t>What is total sum of squares? How much model explained?</a:t>
            </a:r>
          </a:p>
          <a:p>
            <a:r>
              <a:rPr lang="en-US" dirty="0"/>
              <a:t>What percentage of variation in </a:t>
            </a:r>
            <a:r>
              <a:rPr lang="en-US" dirty="0" smtClean="0"/>
              <a:t>Y(burgers sold) </a:t>
            </a:r>
            <a:r>
              <a:rPr lang="en-US" dirty="0"/>
              <a:t>is explained by </a:t>
            </a:r>
            <a:r>
              <a:rPr lang="en-US" dirty="0" smtClean="0"/>
              <a:t>X(visitors)?</a:t>
            </a:r>
            <a:endParaRPr lang="en-US" dirty="0"/>
          </a:p>
          <a:p>
            <a:r>
              <a:rPr lang="en-US" dirty="0" smtClean="0"/>
              <a:t>In the age </a:t>
            </a:r>
            <a:r>
              <a:rPr lang="en-US" dirty="0" err="1" smtClean="0"/>
              <a:t>vs</a:t>
            </a:r>
            <a:r>
              <a:rPr lang="en-US" dirty="0" smtClean="0"/>
              <a:t> blood pressure example, estimate </a:t>
            </a:r>
            <a:r>
              <a:rPr lang="en-US" dirty="0" err="1" smtClean="0"/>
              <a:t>bp</a:t>
            </a:r>
            <a:r>
              <a:rPr lang="en-US" dirty="0" smtClean="0"/>
              <a:t> for a given age</a:t>
            </a:r>
            <a:endParaRPr lang="en-US" dirty="0"/>
          </a:p>
          <a:p>
            <a:r>
              <a:rPr lang="en-US" dirty="0" smtClean="0"/>
              <a:t>How good is the regression line?</a:t>
            </a:r>
            <a:endParaRPr lang="en-US" dirty="0"/>
          </a:p>
          <a:p>
            <a:r>
              <a:rPr lang="en-US" dirty="0"/>
              <a:t>What is total sum of </a:t>
            </a:r>
            <a:r>
              <a:rPr lang="en-US" dirty="0" smtClean="0"/>
              <a:t>squares? How </a:t>
            </a:r>
            <a:r>
              <a:rPr lang="en-US" dirty="0"/>
              <a:t>much model explained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percentage of variation in Y(blood pressure) is explained by X(age)?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88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of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/>
              <a:t>The standard deviation of the variation of observations around the regression line is estimated </a:t>
            </a:r>
            <a:r>
              <a:rPr lang="en-US" dirty="0" smtClean="0"/>
              <a:t>by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0188651"/>
              </p:ext>
            </p:extLst>
          </p:nvPr>
        </p:nvGraphicFramePr>
        <p:xfrm>
          <a:off x="2514600" y="2743200"/>
          <a:ext cx="2730500" cy="1235925"/>
        </p:xfrm>
        <a:graphic>
          <a:graphicData uri="http://schemas.openxmlformats.org/presentationml/2006/ole">
            <p:oleObj spid="_x0000_s11412" name="Equation" r:id="rId3" imgW="977476" imgH="444307" progId="Equation.3">
              <p:embed/>
            </p:oleObj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4571999"/>
            <a:ext cx="7086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00"/>
                </a:solidFill>
              </a:rPr>
              <a:t>Where</a:t>
            </a:r>
          </a:p>
          <a:p>
            <a:pPr eaLnBrk="0" hangingPunct="0"/>
            <a:r>
              <a:rPr lang="en-US" sz="2000" dirty="0">
                <a:solidFill>
                  <a:srgbClr val="000000"/>
                </a:solidFill>
              </a:rPr>
              <a:t>	SSE  = Sum of squares error</a:t>
            </a:r>
          </a:p>
          <a:p>
            <a:pPr eaLnBrk="0" hangingPunct="0"/>
            <a:r>
              <a:rPr lang="en-US" sz="2000" dirty="0">
                <a:solidFill>
                  <a:srgbClr val="000000"/>
                </a:solidFill>
              </a:rPr>
              <a:t>	      n = Sample size</a:t>
            </a:r>
          </a:p>
          <a:p>
            <a:pPr eaLnBrk="0" hangingPunct="0"/>
            <a:r>
              <a:rPr lang="en-US" sz="2000" dirty="0">
                <a:solidFill>
                  <a:srgbClr val="000000"/>
                </a:solidFill>
              </a:rPr>
              <a:t>   	      k = number of independent variables in the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50238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/>
              <a:t>The Standard Deviation of the Regression Slope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standard error of the regression slope coefficient (b</a:t>
            </a:r>
            <a:r>
              <a:rPr lang="en-US" baseline="-25000"/>
              <a:t>1</a:t>
            </a:r>
            <a:r>
              <a:rPr lang="en-US"/>
              <a:t>) is estimated by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317625" y="2667000"/>
          <a:ext cx="6811963" cy="1873250"/>
        </p:xfrm>
        <a:graphic>
          <a:graphicData uri="http://schemas.openxmlformats.org/presentationml/2006/ole">
            <p:oleObj spid="_x0000_s12725" name="Equation" r:id="rId3" imgW="2400300" imgH="660400" progId="Equation.3">
              <p:embed/>
            </p:oleObj>
          </a:graphicData>
        </a:graphic>
      </p:graphicFrame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85800" y="4648200"/>
            <a:ext cx="815340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where:</a:t>
            </a:r>
          </a:p>
          <a:p>
            <a:pPr eaLnBrk="0" hangingPunct="0">
              <a:lnSpc>
                <a:spcPct val="160000"/>
              </a:lnSpc>
            </a:pPr>
            <a:r>
              <a:rPr 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000">
                <a:solidFill>
                  <a:srgbClr val="000000"/>
                </a:solidFill>
              </a:rPr>
              <a:t>= Estimate of the standard error of the least squares slope</a:t>
            </a:r>
          </a:p>
          <a:p>
            <a:pPr eaLnBrk="0" hangingPunct="0">
              <a:lnSpc>
                <a:spcPct val="120000"/>
              </a:lnSpc>
            </a:pPr>
            <a:endParaRPr lang="en-US" sz="2000">
              <a:solidFill>
                <a:srgbClr val="000000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</a:rPr>
              <a:t>		= Sample standard error of the estimate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1143000" y="4876800"/>
          <a:ext cx="617538" cy="685800"/>
        </p:xfrm>
        <a:graphic>
          <a:graphicData uri="http://schemas.openxmlformats.org/presentationml/2006/ole">
            <p:oleObj spid="_x0000_s12726" name="Equation" r:id="rId4" imgW="215713" imgH="241091" progId="Equation.3">
              <p:embed/>
            </p:oleObj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1066800" y="5638800"/>
          <a:ext cx="1492250" cy="842963"/>
        </p:xfrm>
        <a:graphic>
          <a:graphicData uri="http://schemas.openxmlformats.org/presentationml/2006/ole">
            <p:oleObj spid="_x0000_s12727" name="Equation" r:id="rId5" imgW="787058" imgH="444307" progId="Equation.3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49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Standard Errors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 flipH="1">
            <a:off x="990600" y="4572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 flipV="1">
            <a:off x="1006475" y="47244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 rot="-7282380">
            <a:off x="12192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 rot="-7282380">
            <a:off x="12192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 rot="-7282380">
            <a:off x="29718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 rot="-7282380">
            <a:off x="3124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 rot="-7282380">
            <a:off x="16764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 rot="-7282380">
            <a:off x="29718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 rot="-7282380">
            <a:off x="25146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 rot="-7282380">
            <a:off x="25908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Oval 13"/>
          <p:cNvSpPr>
            <a:spLocks noChangeArrowheads="1"/>
          </p:cNvSpPr>
          <p:nvPr/>
        </p:nvSpPr>
        <p:spPr bwMode="auto">
          <a:xfrm rot="-7282380">
            <a:off x="2057400" y="4495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Oval 14"/>
          <p:cNvSpPr>
            <a:spLocks noChangeArrowheads="1"/>
          </p:cNvSpPr>
          <p:nvPr/>
        </p:nvSpPr>
        <p:spPr bwMode="auto">
          <a:xfrm rot="-7282380">
            <a:off x="11430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Oval 15"/>
          <p:cNvSpPr>
            <a:spLocks noChangeArrowheads="1"/>
          </p:cNvSpPr>
          <p:nvPr/>
        </p:nvSpPr>
        <p:spPr bwMode="auto">
          <a:xfrm rot="-7282380">
            <a:off x="1371600" y="4572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 rot="-7282380">
            <a:off x="1752600" y="51403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 rot="-7282380">
            <a:off x="25908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Oval 18"/>
          <p:cNvSpPr>
            <a:spLocks noChangeArrowheads="1"/>
          </p:cNvSpPr>
          <p:nvPr/>
        </p:nvSpPr>
        <p:spPr bwMode="auto">
          <a:xfrm rot="-7282380">
            <a:off x="22098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Oval 19"/>
          <p:cNvSpPr>
            <a:spLocks noChangeArrowheads="1"/>
          </p:cNvSpPr>
          <p:nvPr/>
        </p:nvSpPr>
        <p:spPr bwMode="auto">
          <a:xfrm rot="-7282380">
            <a:off x="2057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661988" y="42656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y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990600" y="60198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 rot="-7282380">
            <a:off x="33528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 rot="-7282380">
            <a:off x="2514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Oval 24"/>
          <p:cNvSpPr>
            <a:spLocks noChangeArrowheads="1"/>
          </p:cNvSpPr>
          <p:nvPr/>
        </p:nvSpPr>
        <p:spPr bwMode="auto">
          <a:xfrm rot="-7282380">
            <a:off x="2362200" y="4495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Oval 25"/>
          <p:cNvSpPr>
            <a:spLocks noChangeArrowheads="1"/>
          </p:cNvSpPr>
          <p:nvPr/>
        </p:nvSpPr>
        <p:spPr bwMode="auto">
          <a:xfrm rot="-7282380">
            <a:off x="18288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Oval 26"/>
          <p:cNvSpPr>
            <a:spLocks noChangeArrowheads="1"/>
          </p:cNvSpPr>
          <p:nvPr/>
        </p:nvSpPr>
        <p:spPr bwMode="auto">
          <a:xfrm rot="-7282380">
            <a:off x="3054350" y="534193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 flipH="1">
            <a:off x="990600" y="2057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Line 28"/>
          <p:cNvSpPr>
            <a:spLocks noChangeShapeType="1"/>
          </p:cNvSpPr>
          <p:nvPr/>
        </p:nvSpPr>
        <p:spPr bwMode="auto">
          <a:xfrm flipV="1">
            <a:off x="1006475" y="22098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Oval 29"/>
          <p:cNvSpPr>
            <a:spLocks noChangeArrowheads="1"/>
          </p:cNvSpPr>
          <p:nvPr/>
        </p:nvSpPr>
        <p:spPr bwMode="auto">
          <a:xfrm rot="-7282380">
            <a:off x="1143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8" name="Oval 30"/>
          <p:cNvSpPr>
            <a:spLocks noChangeArrowheads="1"/>
          </p:cNvSpPr>
          <p:nvPr/>
        </p:nvSpPr>
        <p:spPr bwMode="auto">
          <a:xfrm rot="-7282380">
            <a:off x="12192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Oval 31"/>
          <p:cNvSpPr>
            <a:spLocks noChangeArrowheads="1"/>
          </p:cNvSpPr>
          <p:nvPr/>
        </p:nvSpPr>
        <p:spPr bwMode="auto">
          <a:xfrm rot="-7282380">
            <a:off x="3352800" y="205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0" name="Oval 32"/>
          <p:cNvSpPr>
            <a:spLocks noChangeArrowheads="1"/>
          </p:cNvSpPr>
          <p:nvPr/>
        </p:nvSpPr>
        <p:spPr bwMode="auto">
          <a:xfrm rot="-7282380">
            <a:off x="31242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Oval 33"/>
          <p:cNvSpPr>
            <a:spLocks noChangeArrowheads="1"/>
          </p:cNvSpPr>
          <p:nvPr/>
        </p:nvSpPr>
        <p:spPr bwMode="auto">
          <a:xfrm rot="-7282380">
            <a:off x="16002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Oval 34"/>
          <p:cNvSpPr>
            <a:spLocks noChangeArrowheads="1"/>
          </p:cNvSpPr>
          <p:nvPr/>
        </p:nvSpPr>
        <p:spPr bwMode="auto">
          <a:xfrm rot="-7282380">
            <a:off x="29718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3" name="Oval 35"/>
          <p:cNvSpPr>
            <a:spLocks noChangeArrowheads="1"/>
          </p:cNvSpPr>
          <p:nvPr/>
        </p:nvSpPr>
        <p:spPr bwMode="auto">
          <a:xfrm rot="-7282380">
            <a:off x="27432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Oval 36"/>
          <p:cNvSpPr>
            <a:spLocks noChangeArrowheads="1"/>
          </p:cNvSpPr>
          <p:nvPr/>
        </p:nvSpPr>
        <p:spPr bwMode="auto">
          <a:xfrm rot="-7282380">
            <a:off x="1447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Oval 37"/>
          <p:cNvSpPr>
            <a:spLocks noChangeArrowheads="1"/>
          </p:cNvSpPr>
          <p:nvPr/>
        </p:nvSpPr>
        <p:spPr bwMode="auto">
          <a:xfrm rot="-7282380">
            <a:off x="18288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3286" name="Oval 38"/>
          <p:cNvSpPr>
            <a:spLocks noChangeArrowheads="1"/>
          </p:cNvSpPr>
          <p:nvPr/>
        </p:nvSpPr>
        <p:spPr bwMode="auto">
          <a:xfrm rot="-7282380">
            <a:off x="2590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Oval 39"/>
          <p:cNvSpPr>
            <a:spLocks noChangeArrowheads="1"/>
          </p:cNvSpPr>
          <p:nvPr/>
        </p:nvSpPr>
        <p:spPr bwMode="auto">
          <a:xfrm rot="-7282380">
            <a:off x="22098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8" name="Oval 40"/>
          <p:cNvSpPr>
            <a:spLocks noChangeArrowheads="1"/>
          </p:cNvSpPr>
          <p:nvPr/>
        </p:nvSpPr>
        <p:spPr bwMode="auto">
          <a:xfrm rot="-7282380">
            <a:off x="1905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661988" y="17510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y</a:t>
            </a:r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990600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 rot="-7282380">
            <a:off x="22860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 rot="-7282380">
            <a:off x="25146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 rot="-7282380">
            <a:off x="20574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 rot="-7282380">
            <a:off x="33528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 flipH="1">
            <a:off x="5562600" y="2057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 flipV="1">
            <a:off x="5578475" y="22098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Text Box 49"/>
          <p:cNvSpPr txBox="1">
            <a:spLocks noChangeArrowheads="1"/>
          </p:cNvSpPr>
          <p:nvPr/>
        </p:nvSpPr>
        <p:spPr bwMode="auto">
          <a:xfrm>
            <a:off x="5233988" y="17510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y</a:t>
            </a:r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>
            <a:off x="5562600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3200400" y="34274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x</a:t>
            </a:r>
          </a:p>
        </p:txBody>
      </p:sp>
      <p:sp>
        <p:nvSpPr>
          <p:cNvPr id="53300" name="Text Box 52"/>
          <p:cNvSpPr txBox="1">
            <a:spLocks noChangeArrowheads="1"/>
          </p:cNvSpPr>
          <p:nvPr/>
        </p:nvSpPr>
        <p:spPr bwMode="auto">
          <a:xfrm>
            <a:off x="3206750" y="59499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x</a:t>
            </a:r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7772400" y="34274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x</a:t>
            </a:r>
          </a:p>
        </p:txBody>
      </p:sp>
      <p:sp>
        <p:nvSpPr>
          <p:cNvPr id="53302" name="Line 54"/>
          <p:cNvSpPr>
            <a:spLocks noChangeShapeType="1"/>
          </p:cNvSpPr>
          <p:nvPr/>
        </p:nvSpPr>
        <p:spPr bwMode="auto">
          <a:xfrm flipV="1">
            <a:off x="5638800" y="2286000"/>
            <a:ext cx="2590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3" name="Line 55"/>
          <p:cNvSpPr>
            <a:spLocks noChangeShapeType="1"/>
          </p:cNvSpPr>
          <p:nvPr/>
        </p:nvSpPr>
        <p:spPr bwMode="auto">
          <a:xfrm flipV="1">
            <a:off x="5638800" y="2057400"/>
            <a:ext cx="2362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4" name="Line 56"/>
          <p:cNvSpPr>
            <a:spLocks noChangeShapeType="1"/>
          </p:cNvSpPr>
          <p:nvPr/>
        </p:nvSpPr>
        <p:spPr bwMode="auto">
          <a:xfrm flipH="1">
            <a:off x="5562600" y="4572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5" name="Line 57"/>
          <p:cNvSpPr>
            <a:spLocks noChangeShapeType="1"/>
          </p:cNvSpPr>
          <p:nvPr/>
        </p:nvSpPr>
        <p:spPr bwMode="auto">
          <a:xfrm flipV="1">
            <a:off x="5867400" y="4495800"/>
            <a:ext cx="2057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5233988" y="42656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y</a:t>
            </a:r>
          </a:p>
        </p:txBody>
      </p:sp>
      <p:sp>
        <p:nvSpPr>
          <p:cNvPr id="53307" name="Line 59"/>
          <p:cNvSpPr>
            <a:spLocks noChangeShapeType="1"/>
          </p:cNvSpPr>
          <p:nvPr/>
        </p:nvSpPr>
        <p:spPr bwMode="auto">
          <a:xfrm>
            <a:off x="5562600" y="60198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7772400" y="59420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x</a:t>
            </a:r>
          </a:p>
        </p:txBody>
      </p:sp>
      <p:sp>
        <p:nvSpPr>
          <p:cNvPr id="53309" name="Line 61"/>
          <p:cNvSpPr>
            <a:spLocks noChangeShapeType="1"/>
          </p:cNvSpPr>
          <p:nvPr/>
        </p:nvSpPr>
        <p:spPr bwMode="auto">
          <a:xfrm>
            <a:off x="5791200" y="5105400"/>
            <a:ext cx="2362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0" name="Line 62"/>
          <p:cNvSpPr>
            <a:spLocks noChangeShapeType="1"/>
          </p:cNvSpPr>
          <p:nvPr/>
        </p:nvSpPr>
        <p:spPr bwMode="auto">
          <a:xfrm flipV="1">
            <a:off x="5638800" y="4800600"/>
            <a:ext cx="2438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311" name="Object 63"/>
          <p:cNvGraphicFramePr>
            <a:graphicFrameLocks noChangeAspect="1"/>
          </p:cNvGraphicFramePr>
          <p:nvPr/>
        </p:nvGraphicFramePr>
        <p:xfrm>
          <a:off x="6096000" y="3581400"/>
          <a:ext cx="1090613" cy="441325"/>
        </p:xfrm>
        <a:graphic>
          <a:graphicData uri="http://schemas.openxmlformats.org/presentationml/2006/ole">
            <p:oleObj spid="_x0000_s13894" name="Equation" r:id="rId3" imgW="596900" imgH="241300" progId="Equation.3">
              <p:embed/>
            </p:oleObj>
          </a:graphicData>
        </a:graphic>
      </p:graphicFrame>
      <p:graphicFrame>
        <p:nvGraphicFramePr>
          <p:cNvPr id="53312" name="Object 64"/>
          <p:cNvGraphicFramePr>
            <a:graphicFrameLocks noChangeAspect="1"/>
          </p:cNvGraphicFramePr>
          <p:nvPr/>
        </p:nvGraphicFramePr>
        <p:xfrm>
          <a:off x="6172200" y="6096000"/>
          <a:ext cx="1066800" cy="441325"/>
        </p:xfrm>
        <a:graphic>
          <a:graphicData uri="http://schemas.openxmlformats.org/presentationml/2006/ole">
            <p:oleObj spid="_x0000_s13895" name="Equation" r:id="rId4" imgW="583947" imgH="241195" progId="Equation.3">
              <p:embed/>
            </p:oleObj>
          </a:graphicData>
        </a:graphic>
      </p:graphicFrame>
      <p:graphicFrame>
        <p:nvGraphicFramePr>
          <p:cNvPr id="53313" name="Object 65"/>
          <p:cNvGraphicFramePr>
            <a:graphicFrameLocks noChangeAspect="1"/>
          </p:cNvGraphicFramePr>
          <p:nvPr/>
        </p:nvGraphicFramePr>
        <p:xfrm>
          <a:off x="1565275" y="3594100"/>
          <a:ext cx="1020763" cy="419100"/>
        </p:xfrm>
        <a:graphic>
          <a:graphicData uri="http://schemas.openxmlformats.org/presentationml/2006/ole">
            <p:oleObj spid="_x0000_s13896" name="Equation" r:id="rId5" imgW="558800" imgH="228600" progId="Equation.3">
              <p:embed/>
            </p:oleObj>
          </a:graphicData>
        </a:graphic>
      </p:graphicFrame>
      <p:graphicFrame>
        <p:nvGraphicFramePr>
          <p:cNvPr id="53314" name="Object 66"/>
          <p:cNvGraphicFramePr>
            <a:graphicFrameLocks noChangeAspect="1"/>
          </p:cNvGraphicFramePr>
          <p:nvPr/>
        </p:nvGraphicFramePr>
        <p:xfrm>
          <a:off x="1655763" y="6110288"/>
          <a:ext cx="974725" cy="417512"/>
        </p:xfrm>
        <a:graphic>
          <a:graphicData uri="http://schemas.openxmlformats.org/presentationml/2006/ole">
            <p:oleObj spid="_x0000_s13897" name="Equation" r:id="rId6" imgW="533169" imgH="228501" progId="Equation.3">
              <p:embed/>
            </p:oleObj>
          </a:graphicData>
        </a:graphic>
      </p:graphicFrame>
      <p:sp>
        <p:nvSpPr>
          <p:cNvPr id="53315" name="Text Box 67"/>
          <p:cNvSpPr txBox="1">
            <a:spLocks noChangeArrowheads="1"/>
          </p:cNvSpPr>
          <p:nvPr/>
        </p:nvSpPr>
        <p:spPr bwMode="auto">
          <a:xfrm>
            <a:off x="690495" y="1358610"/>
            <a:ext cx="2971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Variation of observed y values from the regression line</a:t>
            </a:r>
          </a:p>
        </p:txBody>
      </p:sp>
      <p:sp>
        <p:nvSpPr>
          <p:cNvPr id="53316" name="Text Box 68"/>
          <p:cNvSpPr txBox="1">
            <a:spLocks noChangeArrowheads="1"/>
          </p:cNvSpPr>
          <p:nvPr/>
        </p:nvSpPr>
        <p:spPr bwMode="auto">
          <a:xfrm>
            <a:off x="4876800" y="1385887"/>
            <a:ext cx="3505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Variation in the slope of regression lines from different possible samples</a:t>
            </a:r>
          </a:p>
        </p:txBody>
      </p:sp>
      <p:sp>
        <p:nvSpPr>
          <p:cNvPr id="53317" name="Line 69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85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measure of association(linear association only)</a:t>
            </a:r>
          </a:p>
          <a:p>
            <a:r>
              <a:rPr lang="en-US" dirty="0" smtClean="0"/>
              <a:t>Formula for correlation coefficient</a:t>
            </a:r>
          </a:p>
          <a:p>
            <a:pPr lvl="1">
              <a:buFontTx/>
              <a:buNone/>
            </a:pPr>
            <a:r>
              <a:rPr lang="en-US" i="1" dirty="0" smtClean="0">
                <a:solidFill>
                  <a:srgbClr val="00B050"/>
                </a:solidFill>
              </a:rPr>
              <a:t>r is the ratio of variance together and product of separate variances</a:t>
            </a:r>
          </a:p>
          <a:p>
            <a:pPr lvl="1">
              <a:buFontTx/>
              <a:buNone/>
            </a:pPr>
            <a:endParaRPr lang="en-US" i="1" dirty="0" smtClean="0"/>
          </a:p>
          <a:p>
            <a:pPr lvl="1">
              <a:buFontTx/>
              <a:buNone/>
            </a:pPr>
            <a:r>
              <a:rPr lang="en-US" i="1" dirty="0" smtClean="0"/>
              <a:t>r= </a:t>
            </a:r>
            <a:r>
              <a:rPr lang="en-US" i="1" dirty="0" err="1" smtClean="0"/>
              <a:t>cov</a:t>
            </a:r>
            <a:r>
              <a:rPr lang="en-US" i="1" dirty="0" smtClean="0"/>
              <a:t>(XY)/</a:t>
            </a:r>
            <a:r>
              <a:rPr lang="en-US" i="1" dirty="0" err="1" smtClean="0"/>
              <a:t>sd</a:t>
            </a:r>
            <a:r>
              <a:rPr lang="en-US" i="1" dirty="0" smtClean="0"/>
              <a:t>(x)*</a:t>
            </a:r>
            <a:r>
              <a:rPr lang="en-US" i="1" dirty="0" err="1" smtClean="0"/>
              <a:t>sd</a:t>
            </a:r>
            <a:r>
              <a:rPr lang="en-US" i="1" dirty="0" smtClean="0"/>
              <a:t>(y)</a:t>
            </a:r>
          </a:p>
          <a:p>
            <a:pPr lvl="1">
              <a:buFontTx/>
              <a:buNone/>
            </a:pPr>
            <a:r>
              <a:rPr lang="en-US" i="1" dirty="0" smtClean="0"/>
              <a:t>r</a:t>
            </a:r>
            <a:r>
              <a:rPr lang="en-US" dirty="0" smtClean="0"/>
              <a:t> = [n(</a:t>
            </a:r>
            <a:r>
              <a:rPr lang="en-US" dirty="0" smtClean="0">
                <a:sym typeface="Symbol" pitchFamily="18" charset="2"/>
              </a:rPr>
              <a:t></a:t>
            </a:r>
            <a:r>
              <a:rPr lang="en-US" dirty="0" err="1" smtClean="0">
                <a:sym typeface="Symbol" pitchFamily="18" charset="2"/>
              </a:rPr>
              <a:t>xy</a:t>
            </a:r>
            <a:r>
              <a:rPr lang="en-US" dirty="0" smtClean="0">
                <a:sym typeface="Symbol" pitchFamily="18" charset="2"/>
              </a:rPr>
              <a:t>) – (x)(y)] / {[n(x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 – (x)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][n(y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 – (y)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]}</a:t>
            </a:r>
            <a:r>
              <a:rPr lang="en-US" baseline="30000" dirty="0" smtClean="0">
                <a:sym typeface="Symbol" pitchFamily="18" charset="2"/>
              </a:rPr>
              <a:t>0.5</a:t>
            </a: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Where 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is the number of data pairs, x is the independent variable and y the dependent variable.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6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testing…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772400" cy="990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4900" u="sng" dirty="0">
                <a:latin typeface="Times New Roman" pitchFamily="18" charset="0"/>
                <a:cs typeface="Times New Roman" pitchFamily="18" charset="0"/>
              </a:rPr>
              <a:t>Slope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>
                <a:latin typeface="Times New Roman" pitchFamily="18" charset="0"/>
                <a:cs typeface="Times New Roman" pitchFamily="18" charset="0"/>
              </a:rPr>
              <a:t>Distribution of slope ~ T</a:t>
            </a:r>
            <a:r>
              <a:rPr lang="en-US" sz="4900" baseline="-30000" dirty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sz="4900" dirty="0">
                <a:latin typeface="Times New Roman" pitchFamily="18" charset="0"/>
                <a:cs typeface="Times New Roman" pitchFamily="18" charset="0"/>
              </a:rPr>
              <a:t>(β,</a:t>
            </a:r>
            <a:r>
              <a:rPr lang="en-US" sz="4900" dirty="0" err="1">
                <a:latin typeface="Times New Roman" pitchFamily="18" charset="0"/>
                <a:cs typeface="Times New Roman" pitchFamily="18" charset="0"/>
              </a:rPr>
              <a:t>s.e.</a:t>
            </a:r>
            <a:r>
              <a:rPr lang="en-US" sz="4900" dirty="0">
                <a:latin typeface="Times New Roman" pitchFamily="18" charset="0"/>
                <a:cs typeface="Times New Roman" pitchFamily="18" charset="0"/>
              </a:rPr>
              <a:t>(     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sz="2000" i="1" dirty="0">
              <a:solidFill>
                <a:srgbClr val="00B050"/>
              </a:solidFill>
              <a:latin typeface="Times New Roman" pitchFamily="18" charset="0"/>
              <a:ea typeface="SimSun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ea typeface="SimSun" pitchFamily="2" charset="-122"/>
              </a:rPr>
              <a:t>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066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85388833"/>
              </p:ext>
            </p:extLst>
          </p:nvPr>
        </p:nvGraphicFramePr>
        <p:xfrm>
          <a:off x="5384800" y="2286000"/>
          <a:ext cx="355600" cy="533400"/>
        </p:xfrm>
        <a:graphic>
          <a:graphicData uri="http://schemas.openxmlformats.org/presentationml/2006/ole">
            <p:oleObj spid="_x0000_s10388" r:id="rId3" imgW="152334" imgH="228501" progId="Equation.3">
              <p:embed/>
            </p:oleObj>
          </a:graphicData>
        </a:graphic>
      </p:graphicFrame>
      <p:sp>
        <p:nvSpPr>
          <p:cNvPr id="1006616" name="Rectangle 24"/>
          <p:cNvSpPr>
            <a:spLocks noChangeArrowheads="1"/>
          </p:cNvSpPr>
          <p:nvPr/>
        </p:nvSpPr>
        <p:spPr bwMode="auto">
          <a:xfrm>
            <a:off x="457200" y="3276600"/>
            <a:ext cx="7772400" cy="904863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aseline="0" dirty="0">
                <a:solidFill>
                  <a:schemeClr val="tx1"/>
                </a:solidFill>
                <a:latin typeface="Tahoma" pitchFamily="34" charset="0"/>
              </a:rPr>
              <a:t>H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</a:rPr>
              <a:t>0</a:t>
            </a:r>
            <a:r>
              <a:rPr lang="en-US" sz="2400" baseline="0" dirty="0">
                <a:solidFill>
                  <a:schemeClr val="tx1"/>
                </a:solidFill>
                <a:latin typeface="Tahoma" pitchFamily="34" charset="0"/>
              </a:rPr>
              <a:t>:  </a:t>
            </a:r>
            <a:r>
              <a:rPr lang="el-GR" sz="2400" baseline="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β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</a:rPr>
              <a:t>1</a:t>
            </a:r>
            <a:r>
              <a:rPr lang="en-US" sz="2400" baseline="0" dirty="0">
                <a:solidFill>
                  <a:schemeClr val="tx1"/>
                </a:solidFill>
                <a:latin typeface="Tahoma" pitchFamily="34" charset="0"/>
              </a:rPr>
              <a:t> = 0	(no linear relationship)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aseline="0" dirty="0">
                <a:solidFill>
                  <a:schemeClr val="tx1"/>
                </a:solidFill>
                <a:latin typeface="Tahoma" pitchFamily="34" charset="0"/>
              </a:rPr>
              <a:t>H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</a:rPr>
              <a:t>1</a:t>
            </a:r>
            <a:r>
              <a:rPr lang="en-US" sz="2400" baseline="0" dirty="0">
                <a:solidFill>
                  <a:schemeClr val="tx1"/>
                </a:solidFill>
                <a:latin typeface="Tahoma" pitchFamily="34" charset="0"/>
              </a:rPr>
              <a:t>:  </a:t>
            </a:r>
            <a:r>
              <a:rPr lang="el-GR" sz="2400" baseline="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β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</a:rPr>
              <a:t>1</a:t>
            </a:r>
            <a:r>
              <a:rPr lang="en-US" sz="2400" baseline="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baseline="0" dirty="0">
                <a:solidFill>
                  <a:schemeClr val="tx1"/>
                </a:solidFill>
                <a:latin typeface="Symbol" pitchFamily="18" charset="2"/>
              </a:rPr>
              <a:t> </a:t>
            </a:r>
            <a:r>
              <a:rPr lang="en-US" sz="2400" baseline="0" dirty="0">
                <a:solidFill>
                  <a:schemeClr val="tx1"/>
                </a:solidFill>
                <a:latin typeface="Tahoma" pitchFamily="34" charset="0"/>
              </a:rPr>
              <a:t>0	(linear relationship does exist)</a:t>
            </a:r>
          </a:p>
        </p:txBody>
      </p:sp>
      <p:grpSp>
        <p:nvGrpSpPr>
          <p:cNvPr id="1006618" name="Group 26"/>
          <p:cNvGrpSpPr>
            <a:grpSpLocks/>
          </p:cNvGrpSpPr>
          <p:nvPr/>
        </p:nvGrpSpPr>
        <p:grpSpPr bwMode="auto">
          <a:xfrm>
            <a:off x="2520673" y="4437429"/>
            <a:ext cx="1664667" cy="845317"/>
            <a:chOff x="1296" y="3072"/>
            <a:chExt cx="1344" cy="816"/>
          </a:xfrm>
        </p:grpSpPr>
        <p:pic>
          <p:nvPicPr>
            <p:cNvPr id="1006608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3072"/>
              <a:ext cx="816" cy="81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6617" name="Rectangle 25"/>
            <p:cNvSpPr>
              <a:spLocks noChangeArrowheads="1"/>
            </p:cNvSpPr>
            <p:nvPr/>
          </p:nvSpPr>
          <p:spPr bwMode="auto">
            <a:xfrm>
              <a:off x="1296" y="3312"/>
              <a:ext cx="39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0" i="1" baseline="0">
                  <a:solidFill>
                    <a:schemeClr val="tx1"/>
                  </a:solidFill>
                  <a:ea typeface="SimSun" pitchFamily="2" charset="-122"/>
                </a:rPr>
                <a:t>T</a:t>
              </a:r>
              <a:r>
                <a:rPr lang="en-US" altLang="zh-CN" sz="2400" b="0" i="1" baseline="-30000">
                  <a:solidFill>
                    <a:schemeClr val="tx1"/>
                  </a:solidFill>
                  <a:ea typeface="SimSun" pitchFamily="2" charset="-122"/>
                </a:rPr>
                <a:t>n-2</a:t>
              </a:r>
              <a:r>
                <a:rPr lang="en-US" altLang="zh-CN" sz="2400" b="0" baseline="0">
                  <a:solidFill>
                    <a:schemeClr val="tx1"/>
                  </a:solidFill>
                  <a:ea typeface="SimSun" pitchFamily="2" charset="-122"/>
                </a:rPr>
                <a:t>=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800" y="54864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Reject or accept the null hypothesis based on above test statistic value.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60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burger &amp; BP examples</a:t>
            </a:r>
          </a:p>
          <a:p>
            <a:pPr lvl="1"/>
            <a:r>
              <a:rPr lang="en-US" dirty="0" smtClean="0"/>
              <a:t>What is the standard error of estimates</a:t>
            </a:r>
          </a:p>
          <a:p>
            <a:pPr lvl="1"/>
            <a:r>
              <a:rPr lang="en-US" dirty="0" smtClean="0"/>
              <a:t>What is the standard error estimate of beta </a:t>
            </a:r>
          </a:p>
          <a:p>
            <a:pPr lvl="1"/>
            <a:r>
              <a:rPr lang="en-US" dirty="0" smtClean="0"/>
              <a:t>Compare two standard errors</a:t>
            </a:r>
          </a:p>
          <a:p>
            <a:r>
              <a:rPr lang="en-US" dirty="0" smtClean="0"/>
              <a:t>Which one of these two model is reliable?</a:t>
            </a:r>
          </a:p>
          <a:p>
            <a:r>
              <a:rPr lang="en-US" dirty="0" smtClean="0"/>
              <a:t>Are the coefficients significant?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26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When can </a:t>
            </a:r>
            <a:r>
              <a:rPr lang="en-US" sz="3200" dirty="0"/>
              <a:t>I </a:t>
            </a:r>
            <a:r>
              <a:rPr lang="en-US" sz="3200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fit a linear </a:t>
            </a:r>
            <a:r>
              <a:rPr lang="en-US" sz="3200" dirty="0"/>
              <a:t>regression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6" y="4484132"/>
            <a:ext cx="3456074" cy="214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3926" y="4038600"/>
            <a:ext cx="3456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The observations </a:t>
            </a:r>
            <a:r>
              <a:rPr lang="en-US" sz="1600" dirty="0" smtClean="0"/>
              <a:t>are </a:t>
            </a:r>
            <a:r>
              <a:rPr lang="en-US" sz="1600" b="1" dirty="0" smtClean="0"/>
              <a:t>NOT</a:t>
            </a:r>
            <a:r>
              <a:rPr lang="en-US" sz="1600" dirty="0" smtClean="0"/>
              <a:t> </a:t>
            </a:r>
            <a:r>
              <a:rPr lang="en-US" sz="1600" dirty="0"/>
              <a:t>independent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44957"/>
            <a:ext cx="3596951" cy="223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9561" y="1295400"/>
            <a:ext cx="3429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relationship between X and Y is </a:t>
            </a:r>
            <a:r>
              <a:rPr lang="en-US" sz="1600" b="1" dirty="0" smtClean="0"/>
              <a:t>NOT</a:t>
            </a:r>
            <a:r>
              <a:rPr lang="en-US" sz="1600" dirty="0" smtClean="0"/>
              <a:t> linear</a:t>
            </a:r>
            <a:endParaRPr lang="en-US" sz="1600" dirty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512" y="1670914"/>
            <a:ext cx="3693343" cy="228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14800" y="1295400"/>
            <a:ext cx="4142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Y is </a:t>
            </a:r>
            <a:r>
              <a:rPr lang="en-US" sz="1600" dirty="0" smtClean="0"/>
              <a:t> </a:t>
            </a:r>
            <a:r>
              <a:rPr lang="en-US" sz="1600" b="1" dirty="0" smtClean="0"/>
              <a:t>NOT </a:t>
            </a:r>
            <a:r>
              <a:rPr lang="en-US" sz="1600" dirty="0" smtClean="0"/>
              <a:t>distributed </a:t>
            </a:r>
            <a:r>
              <a:rPr lang="en-US" sz="1600" dirty="0"/>
              <a:t>normally at each value of X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84077"/>
            <a:ext cx="3389313" cy="231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191002" y="3979841"/>
            <a:ext cx="4142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Variance </a:t>
            </a:r>
            <a:r>
              <a:rPr lang="en-US" sz="1600" dirty="0"/>
              <a:t>of Y at every value of X is </a:t>
            </a:r>
            <a:r>
              <a:rPr lang="en-US" sz="1600" dirty="0" smtClean="0"/>
              <a:t> </a:t>
            </a:r>
            <a:r>
              <a:rPr lang="en-US" sz="1600" b="1" dirty="0" smtClean="0"/>
              <a:t>NOT </a:t>
            </a:r>
            <a:r>
              <a:rPr lang="en-US" sz="1600" dirty="0" smtClean="0"/>
              <a:t>same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187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Line 2"/>
          <p:cNvSpPr>
            <a:spLocks noChangeShapeType="1"/>
          </p:cNvSpPr>
          <p:nvPr/>
        </p:nvSpPr>
        <p:spPr bwMode="auto">
          <a:xfrm>
            <a:off x="609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47" name="Oval 3"/>
          <p:cNvSpPr>
            <a:spLocks noChangeArrowheads="1"/>
          </p:cNvSpPr>
          <p:nvPr/>
        </p:nvSpPr>
        <p:spPr bwMode="auto">
          <a:xfrm rot="-7282380">
            <a:off x="21336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48" name="Oval 4"/>
          <p:cNvSpPr>
            <a:spLocks noChangeArrowheads="1"/>
          </p:cNvSpPr>
          <p:nvPr/>
        </p:nvSpPr>
        <p:spPr bwMode="auto">
          <a:xfrm rot="-7282380">
            <a:off x="838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49" name="Oval 5"/>
          <p:cNvSpPr>
            <a:spLocks noChangeArrowheads="1"/>
          </p:cNvSpPr>
          <p:nvPr/>
        </p:nvSpPr>
        <p:spPr bwMode="auto">
          <a:xfrm rot="-7282380">
            <a:off x="25908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50" name="Oval 6"/>
          <p:cNvSpPr>
            <a:spLocks noChangeArrowheads="1"/>
          </p:cNvSpPr>
          <p:nvPr/>
        </p:nvSpPr>
        <p:spPr bwMode="auto">
          <a:xfrm rot="-7282380">
            <a:off x="12192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51" name="Oval 7"/>
          <p:cNvSpPr>
            <a:spLocks noChangeArrowheads="1"/>
          </p:cNvSpPr>
          <p:nvPr/>
        </p:nvSpPr>
        <p:spPr bwMode="auto">
          <a:xfrm rot="-7282380">
            <a:off x="19812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52" name="Oval 8"/>
          <p:cNvSpPr>
            <a:spLocks noChangeArrowheads="1"/>
          </p:cNvSpPr>
          <p:nvPr/>
        </p:nvSpPr>
        <p:spPr bwMode="auto">
          <a:xfrm rot="-7282380">
            <a:off x="2286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53" name="Oval 9"/>
          <p:cNvSpPr>
            <a:spLocks noChangeArrowheads="1"/>
          </p:cNvSpPr>
          <p:nvPr/>
        </p:nvSpPr>
        <p:spPr bwMode="auto">
          <a:xfrm rot="-7282380">
            <a:off x="15240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54" name="Oval 10"/>
          <p:cNvSpPr>
            <a:spLocks noChangeArrowheads="1"/>
          </p:cNvSpPr>
          <p:nvPr/>
        </p:nvSpPr>
        <p:spPr bwMode="auto">
          <a:xfrm rot="-7282380">
            <a:off x="7620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55" name="Oval 11"/>
          <p:cNvSpPr>
            <a:spLocks noChangeArrowheads="1"/>
          </p:cNvSpPr>
          <p:nvPr/>
        </p:nvSpPr>
        <p:spPr bwMode="auto">
          <a:xfrm rot="-7282380">
            <a:off x="10668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56" name="Oval 12"/>
          <p:cNvSpPr>
            <a:spLocks noChangeArrowheads="1"/>
          </p:cNvSpPr>
          <p:nvPr/>
        </p:nvSpPr>
        <p:spPr bwMode="auto">
          <a:xfrm rot="-7282380">
            <a:off x="1295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0157" name="Oval 13"/>
          <p:cNvSpPr>
            <a:spLocks noChangeArrowheads="1"/>
          </p:cNvSpPr>
          <p:nvPr/>
        </p:nvSpPr>
        <p:spPr bwMode="auto">
          <a:xfrm rot="-7282380">
            <a:off x="19050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58" name="Oval 14"/>
          <p:cNvSpPr>
            <a:spLocks noChangeArrowheads="1"/>
          </p:cNvSpPr>
          <p:nvPr/>
        </p:nvSpPr>
        <p:spPr bwMode="auto">
          <a:xfrm rot="-7282380">
            <a:off x="18288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59" name="Oval 15"/>
          <p:cNvSpPr>
            <a:spLocks noChangeArrowheads="1"/>
          </p:cNvSpPr>
          <p:nvPr/>
        </p:nvSpPr>
        <p:spPr bwMode="auto">
          <a:xfrm rot="-7282380">
            <a:off x="16002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60" name="Text Box 16"/>
          <p:cNvSpPr txBox="1">
            <a:spLocks noChangeArrowheads="1"/>
          </p:cNvSpPr>
          <p:nvPr/>
        </p:nvSpPr>
        <p:spPr bwMode="auto">
          <a:xfrm>
            <a:off x="1524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030161" name="Line 17"/>
          <p:cNvSpPr>
            <a:spLocks noChangeShapeType="1"/>
          </p:cNvSpPr>
          <p:nvPr/>
        </p:nvSpPr>
        <p:spPr bwMode="auto">
          <a:xfrm>
            <a:off x="609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62" name="Text Box 18"/>
          <p:cNvSpPr txBox="1">
            <a:spLocks noChangeArrowheads="1"/>
          </p:cNvSpPr>
          <p:nvPr/>
        </p:nvSpPr>
        <p:spPr bwMode="auto">
          <a:xfrm>
            <a:off x="2871788" y="6065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030163" name="Line 19"/>
          <p:cNvSpPr>
            <a:spLocks noChangeShapeType="1"/>
          </p:cNvSpPr>
          <p:nvPr/>
        </p:nvSpPr>
        <p:spPr bwMode="auto">
          <a:xfrm flipH="1">
            <a:off x="609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64" name="Oval 20"/>
          <p:cNvSpPr>
            <a:spLocks noChangeArrowheads="1"/>
          </p:cNvSpPr>
          <p:nvPr/>
        </p:nvSpPr>
        <p:spPr bwMode="auto">
          <a:xfrm rot="-7282380">
            <a:off x="6858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65" name="Oval 21"/>
          <p:cNvSpPr>
            <a:spLocks noChangeArrowheads="1"/>
          </p:cNvSpPr>
          <p:nvPr/>
        </p:nvSpPr>
        <p:spPr bwMode="auto">
          <a:xfrm rot="-7282380">
            <a:off x="914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66" name="Oval 22"/>
          <p:cNvSpPr>
            <a:spLocks noChangeArrowheads="1"/>
          </p:cNvSpPr>
          <p:nvPr/>
        </p:nvSpPr>
        <p:spPr bwMode="auto">
          <a:xfrm rot="-7282380">
            <a:off x="25908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67" name="Oval 23"/>
          <p:cNvSpPr>
            <a:spLocks noChangeArrowheads="1"/>
          </p:cNvSpPr>
          <p:nvPr/>
        </p:nvSpPr>
        <p:spPr bwMode="auto">
          <a:xfrm rot="-7282380">
            <a:off x="27432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68" name="Oval 24"/>
          <p:cNvSpPr>
            <a:spLocks noChangeArrowheads="1"/>
          </p:cNvSpPr>
          <p:nvPr/>
        </p:nvSpPr>
        <p:spPr bwMode="auto">
          <a:xfrm rot="-7282380">
            <a:off x="11430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69" name="Oval 25"/>
          <p:cNvSpPr>
            <a:spLocks noChangeArrowheads="1"/>
          </p:cNvSpPr>
          <p:nvPr/>
        </p:nvSpPr>
        <p:spPr bwMode="auto">
          <a:xfrm rot="-7282380">
            <a:off x="23622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70" name="Oval 26"/>
          <p:cNvSpPr>
            <a:spLocks noChangeArrowheads="1"/>
          </p:cNvSpPr>
          <p:nvPr/>
        </p:nvSpPr>
        <p:spPr bwMode="auto">
          <a:xfrm rot="-7282380">
            <a:off x="1981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71" name="Oval 27"/>
          <p:cNvSpPr>
            <a:spLocks noChangeArrowheads="1"/>
          </p:cNvSpPr>
          <p:nvPr/>
        </p:nvSpPr>
        <p:spPr bwMode="auto">
          <a:xfrm rot="-7282380">
            <a:off x="2057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72" name="Oval 28"/>
          <p:cNvSpPr>
            <a:spLocks noChangeArrowheads="1"/>
          </p:cNvSpPr>
          <p:nvPr/>
        </p:nvSpPr>
        <p:spPr bwMode="auto">
          <a:xfrm rot="-7282380">
            <a:off x="16764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73" name="Oval 29"/>
          <p:cNvSpPr>
            <a:spLocks noChangeArrowheads="1"/>
          </p:cNvSpPr>
          <p:nvPr/>
        </p:nvSpPr>
        <p:spPr bwMode="auto">
          <a:xfrm rot="-7282380">
            <a:off x="762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74" name="Oval 30"/>
          <p:cNvSpPr>
            <a:spLocks noChangeArrowheads="1"/>
          </p:cNvSpPr>
          <p:nvPr/>
        </p:nvSpPr>
        <p:spPr bwMode="auto">
          <a:xfrm rot="-7282380">
            <a:off x="1066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75" name="Oval 31"/>
          <p:cNvSpPr>
            <a:spLocks noChangeArrowheads="1"/>
          </p:cNvSpPr>
          <p:nvPr/>
        </p:nvSpPr>
        <p:spPr bwMode="auto">
          <a:xfrm rot="-7282380">
            <a:off x="13716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0176" name="Oval 32"/>
          <p:cNvSpPr>
            <a:spLocks noChangeArrowheads="1"/>
          </p:cNvSpPr>
          <p:nvPr/>
        </p:nvSpPr>
        <p:spPr bwMode="auto">
          <a:xfrm rot="-7282380">
            <a:off x="2286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77" name="Oval 33"/>
          <p:cNvSpPr>
            <a:spLocks noChangeArrowheads="1"/>
          </p:cNvSpPr>
          <p:nvPr/>
        </p:nvSpPr>
        <p:spPr bwMode="auto">
          <a:xfrm rot="-7282380">
            <a:off x="17526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78" name="Oval 34"/>
          <p:cNvSpPr>
            <a:spLocks noChangeArrowheads="1"/>
          </p:cNvSpPr>
          <p:nvPr/>
        </p:nvSpPr>
        <p:spPr bwMode="auto">
          <a:xfrm rot="-7282380">
            <a:off x="15240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79" name="Text Box 35"/>
          <p:cNvSpPr txBox="1">
            <a:spLocks noChangeArrowheads="1"/>
          </p:cNvSpPr>
          <p:nvPr/>
        </p:nvSpPr>
        <p:spPr bwMode="auto">
          <a:xfrm>
            <a:off x="1524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030180" name="Line 36"/>
          <p:cNvSpPr>
            <a:spLocks noChangeShapeType="1"/>
          </p:cNvSpPr>
          <p:nvPr/>
        </p:nvSpPr>
        <p:spPr bwMode="auto">
          <a:xfrm>
            <a:off x="609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81" name="Oval 37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82" name="Text Box 38"/>
          <p:cNvSpPr txBox="1">
            <a:spLocks noChangeArrowheads="1"/>
          </p:cNvSpPr>
          <p:nvPr/>
        </p:nvSpPr>
        <p:spPr bwMode="auto">
          <a:xfrm>
            <a:off x="28717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030183" name="Rectangle 39"/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 b="0" baseline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30184" name="Line 40"/>
          <p:cNvSpPr>
            <a:spLocks noChangeShapeType="1"/>
          </p:cNvSpPr>
          <p:nvPr/>
        </p:nvSpPr>
        <p:spPr bwMode="auto">
          <a:xfrm>
            <a:off x="54102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85" name="Oval 41"/>
          <p:cNvSpPr>
            <a:spLocks noChangeArrowheads="1"/>
          </p:cNvSpPr>
          <p:nvPr/>
        </p:nvSpPr>
        <p:spPr bwMode="auto">
          <a:xfrm rot="-7282380">
            <a:off x="5486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86" name="Oval 42"/>
          <p:cNvSpPr>
            <a:spLocks noChangeArrowheads="1"/>
          </p:cNvSpPr>
          <p:nvPr/>
        </p:nvSpPr>
        <p:spPr bwMode="auto">
          <a:xfrm rot="-7282380">
            <a:off x="57912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87" name="Oval 43"/>
          <p:cNvSpPr>
            <a:spLocks noChangeArrowheads="1"/>
          </p:cNvSpPr>
          <p:nvPr/>
        </p:nvSpPr>
        <p:spPr bwMode="auto">
          <a:xfrm rot="-7282380">
            <a:off x="7315200" y="4495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88" name="Oval 44"/>
          <p:cNvSpPr>
            <a:spLocks noChangeArrowheads="1"/>
          </p:cNvSpPr>
          <p:nvPr/>
        </p:nvSpPr>
        <p:spPr bwMode="auto">
          <a:xfrm rot="-7282380">
            <a:off x="72390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89" name="Oval 45"/>
          <p:cNvSpPr>
            <a:spLocks noChangeArrowheads="1"/>
          </p:cNvSpPr>
          <p:nvPr/>
        </p:nvSpPr>
        <p:spPr bwMode="auto">
          <a:xfrm rot="-7282380">
            <a:off x="58674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90" name="Oval 46"/>
          <p:cNvSpPr>
            <a:spLocks noChangeArrowheads="1"/>
          </p:cNvSpPr>
          <p:nvPr/>
        </p:nvSpPr>
        <p:spPr bwMode="auto">
          <a:xfrm rot="-7282380">
            <a:off x="69342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91" name="Oval 47"/>
          <p:cNvSpPr>
            <a:spLocks noChangeArrowheads="1"/>
          </p:cNvSpPr>
          <p:nvPr/>
        </p:nvSpPr>
        <p:spPr bwMode="auto">
          <a:xfrm rot="-7282380">
            <a:off x="68580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92" name="Oval 48"/>
          <p:cNvSpPr>
            <a:spLocks noChangeArrowheads="1"/>
          </p:cNvSpPr>
          <p:nvPr/>
        </p:nvSpPr>
        <p:spPr bwMode="auto">
          <a:xfrm rot="-7282380">
            <a:off x="67818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93" name="Oval 49"/>
          <p:cNvSpPr>
            <a:spLocks noChangeArrowheads="1"/>
          </p:cNvSpPr>
          <p:nvPr/>
        </p:nvSpPr>
        <p:spPr bwMode="auto">
          <a:xfrm rot="-7282380">
            <a:off x="70866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94" name="Oval 50"/>
          <p:cNvSpPr>
            <a:spLocks noChangeArrowheads="1"/>
          </p:cNvSpPr>
          <p:nvPr/>
        </p:nvSpPr>
        <p:spPr bwMode="auto">
          <a:xfrm rot="-7282380">
            <a:off x="60960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0195" name="Oval 51"/>
          <p:cNvSpPr>
            <a:spLocks noChangeArrowheads="1"/>
          </p:cNvSpPr>
          <p:nvPr/>
        </p:nvSpPr>
        <p:spPr bwMode="auto">
          <a:xfrm rot="-7282380">
            <a:off x="7086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96" name="Oval 52"/>
          <p:cNvSpPr>
            <a:spLocks noChangeArrowheads="1"/>
          </p:cNvSpPr>
          <p:nvPr/>
        </p:nvSpPr>
        <p:spPr bwMode="auto">
          <a:xfrm rot="-7282380">
            <a:off x="64770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97" name="Oval 53"/>
          <p:cNvSpPr>
            <a:spLocks noChangeArrowheads="1"/>
          </p:cNvSpPr>
          <p:nvPr/>
        </p:nvSpPr>
        <p:spPr bwMode="auto">
          <a:xfrm rot="-7282380">
            <a:off x="63246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98" name="Text Box 54"/>
          <p:cNvSpPr txBox="1">
            <a:spLocks noChangeArrowheads="1"/>
          </p:cNvSpPr>
          <p:nvPr/>
        </p:nvSpPr>
        <p:spPr bwMode="auto">
          <a:xfrm>
            <a:off x="49530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030199" name="Line 55"/>
          <p:cNvSpPr>
            <a:spLocks noChangeShapeType="1"/>
          </p:cNvSpPr>
          <p:nvPr/>
        </p:nvSpPr>
        <p:spPr bwMode="auto">
          <a:xfrm>
            <a:off x="54102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00" name="Line 56"/>
          <p:cNvSpPr>
            <a:spLocks noChangeShapeType="1"/>
          </p:cNvSpPr>
          <p:nvPr/>
        </p:nvSpPr>
        <p:spPr bwMode="auto">
          <a:xfrm flipH="1">
            <a:off x="54102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01" name="Oval 57"/>
          <p:cNvSpPr>
            <a:spLocks noChangeArrowheads="1"/>
          </p:cNvSpPr>
          <p:nvPr/>
        </p:nvSpPr>
        <p:spPr bwMode="auto">
          <a:xfrm rot="-7282380">
            <a:off x="54864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02" name="Oval 58"/>
          <p:cNvSpPr>
            <a:spLocks noChangeArrowheads="1"/>
          </p:cNvSpPr>
          <p:nvPr/>
        </p:nvSpPr>
        <p:spPr bwMode="auto">
          <a:xfrm rot="-7282380">
            <a:off x="57150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03" name="Oval 59"/>
          <p:cNvSpPr>
            <a:spLocks noChangeArrowheads="1"/>
          </p:cNvSpPr>
          <p:nvPr/>
        </p:nvSpPr>
        <p:spPr bwMode="auto">
          <a:xfrm rot="-7282380">
            <a:off x="76200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04" name="Oval 60"/>
          <p:cNvSpPr>
            <a:spLocks noChangeArrowheads="1"/>
          </p:cNvSpPr>
          <p:nvPr/>
        </p:nvSpPr>
        <p:spPr bwMode="auto">
          <a:xfrm rot="-7282380">
            <a:off x="7162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05" name="Oval 61"/>
          <p:cNvSpPr>
            <a:spLocks noChangeArrowheads="1"/>
          </p:cNvSpPr>
          <p:nvPr/>
        </p:nvSpPr>
        <p:spPr bwMode="auto">
          <a:xfrm rot="-7282380">
            <a:off x="60960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06" name="Oval 62"/>
          <p:cNvSpPr>
            <a:spLocks noChangeArrowheads="1"/>
          </p:cNvSpPr>
          <p:nvPr/>
        </p:nvSpPr>
        <p:spPr bwMode="auto">
          <a:xfrm rot="-7282380">
            <a:off x="76200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07" name="Oval 63"/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08" name="Oval 64"/>
          <p:cNvSpPr>
            <a:spLocks noChangeArrowheads="1"/>
          </p:cNvSpPr>
          <p:nvPr/>
        </p:nvSpPr>
        <p:spPr bwMode="auto">
          <a:xfrm rot="-7282380">
            <a:off x="6858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09" name="Oval 65"/>
          <p:cNvSpPr>
            <a:spLocks noChangeArrowheads="1"/>
          </p:cNvSpPr>
          <p:nvPr/>
        </p:nvSpPr>
        <p:spPr bwMode="auto">
          <a:xfrm rot="-7282380">
            <a:off x="64770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10" name="Oval 66"/>
          <p:cNvSpPr>
            <a:spLocks noChangeArrowheads="1"/>
          </p:cNvSpPr>
          <p:nvPr/>
        </p:nvSpPr>
        <p:spPr bwMode="auto">
          <a:xfrm rot="-7282380">
            <a:off x="56388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11" name="Oval 67"/>
          <p:cNvSpPr>
            <a:spLocks noChangeArrowheads="1"/>
          </p:cNvSpPr>
          <p:nvPr/>
        </p:nvSpPr>
        <p:spPr bwMode="auto">
          <a:xfrm rot="-7282380">
            <a:off x="58674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12" name="Oval 68"/>
          <p:cNvSpPr>
            <a:spLocks noChangeArrowheads="1"/>
          </p:cNvSpPr>
          <p:nvPr/>
        </p:nvSpPr>
        <p:spPr bwMode="auto">
          <a:xfrm rot="-7282380">
            <a:off x="61722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0213" name="Oval 69"/>
          <p:cNvSpPr>
            <a:spLocks noChangeArrowheads="1"/>
          </p:cNvSpPr>
          <p:nvPr/>
        </p:nvSpPr>
        <p:spPr bwMode="auto">
          <a:xfrm rot="-7282380">
            <a:off x="70866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14" name="Oval 70"/>
          <p:cNvSpPr>
            <a:spLocks noChangeArrowheads="1"/>
          </p:cNvSpPr>
          <p:nvPr/>
        </p:nvSpPr>
        <p:spPr bwMode="auto">
          <a:xfrm rot="-7282380">
            <a:off x="65532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15" name="Oval 71"/>
          <p:cNvSpPr>
            <a:spLocks noChangeArrowheads="1"/>
          </p:cNvSpPr>
          <p:nvPr/>
        </p:nvSpPr>
        <p:spPr bwMode="auto">
          <a:xfrm rot="-7282380">
            <a:off x="67818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16" name="Text Box 72"/>
          <p:cNvSpPr txBox="1">
            <a:spLocks noChangeArrowheads="1"/>
          </p:cNvSpPr>
          <p:nvPr/>
        </p:nvSpPr>
        <p:spPr bwMode="auto">
          <a:xfrm>
            <a:off x="49530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030217" name="Line 73"/>
          <p:cNvSpPr>
            <a:spLocks noChangeShapeType="1"/>
          </p:cNvSpPr>
          <p:nvPr/>
        </p:nvSpPr>
        <p:spPr bwMode="auto">
          <a:xfrm>
            <a:off x="54102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18" name="Oval 74"/>
          <p:cNvSpPr>
            <a:spLocks noChangeArrowheads="1"/>
          </p:cNvSpPr>
          <p:nvPr/>
        </p:nvSpPr>
        <p:spPr bwMode="auto">
          <a:xfrm rot="-7282380">
            <a:off x="7391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219" name="Text Box 75"/>
          <p:cNvSpPr txBox="1">
            <a:spLocks noChangeArrowheads="1"/>
          </p:cNvSpPr>
          <p:nvPr/>
        </p:nvSpPr>
        <p:spPr bwMode="auto">
          <a:xfrm>
            <a:off x="76723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030220" name="Text Box 76"/>
          <p:cNvSpPr txBox="1">
            <a:spLocks noChangeArrowheads="1"/>
          </p:cNvSpPr>
          <p:nvPr/>
        </p:nvSpPr>
        <p:spPr bwMode="auto">
          <a:xfrm>
            <a:off x="7696200" y="606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030221" name="Text Box 77"/>
          <p:cNvSpPr txBox="1">
            <a:spLocks noChangeArrowheads="1"/>
          </p:cNvSpPr>
          <p:nvPr/>
        </p:nvSpPr>
        <p:spPr bwMode="auto">
          <a:xfrm>
            <a:off x="6096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Linear relationships</a:t>
            </a:r>
          </a:p>
        </p:txBody>
      </p:sp>
      <p:sp>
        <p:nvSpPr>
          <p:cNvPr id="1030222" name="Text Box 78"/>
          <p:cNvSpPr txBox="1">
            <a:spLocks noChangeArrowheads="1"/>
          </p:cNvSpPr>
          <p:nvPr/>
        </p:nvSpPr>
        <p:spPr bwMode="auto">
          <a:xfrm>
            <a:off x="5181600" y="1676400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Curvilinear relationships</a:t>
            </a:r>
          </a:p>
        </p:txBody>
      </p:sp>
      <p:sp>
        <p:nvSpPr>
          <p:cNvPr id="1030223" name="Line 79"/>
          <p:cNvSpPr>
            <a:spLocks noChangeShapeType="1"/>
          </p:cNvSpPr>
          <p:nvPr/>
        </p:nvSpPr>
        <p:spPr bwMode="auto">
          <a:xfrm>
            <a:off x="41148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224" name="Line 80"/>
          <p:cNvSpPr>
            <a:spLocks noChangeShapeType="1"/>
          </p:cNvSpPr>
          <p:nvPr/>
        </p:nvSpPr>
        <p:spPr bwMode="auto">
          <a:xfrm flipV="1">
            <a:off x="609600" y="2590800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225" name="Line 81"/>
          <p:cNvSpPr>
            <a:spLocks noChangeShapeType="1"/>
          </p:cNvSpPr>
          <p:nvPr/>
        </p:nvSpPr>
        <p:spPr bwMode="auto">
          <a:xfrm>
            <a:off x="762000" y="4724400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226" name="Freeform 82"/>
          <p:cNvSpPr>
            <a:spLocks/>
          </p:cNvSpPr>
          <p:nvPr/>
        </p:nvSpPr>
        <p:spPr bwMode="auto">
          <a:xfrm>
            <a:off x="5562600" y="2692400"/>
            <a:ext cx="2209800" cy="1117600"/>
          </a:xfrm>
          <a:custGeom>
            <a:avLst/>
            <a:gdLst>
              <a:gd name="T0" fmla="*/ 0 w 1392"/>
              <a:gd name="T1" fmla="*/ 704 h 704"/>
              <a:gd name="T2" fmla="*/ 720 w 1392"/>
              <a:gd name="T3" fmla="*/ 32 h 704"/>
              <a:gd name="T4" fmla="*/ 1392 w 1392"/>
              <a:gd name="T5" fmla="*/ 512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227" name="Freeform 83"/>
          <p:cNvSpPr>
            <a:spLocks/>
          </p:cNvSpPr>
          <p:nvPr/>
        </p:nvSpPr>
        <p:spPr bwMode="auto">
          <a:xfrm>
            <a:off x="5562600" y="4419600"/>
            <a:ext cx="1828800" cy="1447800"/>
          </a:xfrm>
          <a:custGeom>
            <a:avLst/>
            <a:gdLst>
              <a:gd name="T0" fmla="*/ 0 w 1152"/>
              <a:gd name="T1" fmla="*/ 912 h 912"/>
              <a:gd name="T2" fmla="*/ 816 w 1152"/>
              <a:gd name="T3" fmla="*/ 624 h 912"/>
              <a:gd name="T4" fmla="*/ 1152 w 1152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228" name="Rectangle 8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Type of relationship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74603" y="3758625"/>
            <a:ext cx="213241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is happening to Y when X is increasing?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08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Line 2"/>
          <p:cNvSpPr>
            <a:spLocks noChangeShapeType="1"/>
          </p:cNvSpPr>
          <p:nvPr/>
        </p:nvSpPr>
        <p:spPr bwMode="auto">
          <a:xfrm>
            <a:off x="9144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71" name="Oval 3"/>
          <p:cNvSpPr>
            <a:spLocks noChangeArrowheads="1"/>
          </p:cNvSpPr>
          <p:nvPr/>
        </p:nvSpPr>
        <p:spPr bwMode="auto">
          <a:xfrm rot="-7282380">
            <a:off x="25146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72" name="Oval 4"/>
          <p:cNvSpPr>
            <a:spLocks noChangeArrowheads="1"/>
          </p:cNvSpPr>
          <p:nvPr/>
        </p:nvSpPr>
        <p:spPr bwMode="auto">
          <a:xfrm rot="-7282380">
            <a:off x="11430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73" name="Oval 5"/>
          <p:cNvSpPr>
            <a:spLocks noChangeArrowheads="1"/>
          </p:cNvSpPr>
          <p:nvPr/>
        </p:nvSpPr>
        <p:spPr bwMode="auto">
          <a:xfrm rot="-7282380">
            <a:off x="28956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74" name="Oval 6"/>
          <p:cNvSpPr>
            <a:spLocks noChangeArrowheads="1"/>
          </p:cNvSpPr>
          <p:nvPr/>
        </p:nvSpPr>
        <p:spPr bwMode="auto">
          <a:xfrm rot="-7282380">
            <a:off x="15240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75" name="Oval 7"/>
          <p:cNvSpPr>
            <a:spLocks noChangeArrowheads="1"/>
          </p:cNvSpPr>
          <p:nvPr/>
        </p:nvSpPr>
        <p:spPr bwMode="auto">
          <a:xfrm rot="-7282380">
            <a:off x="22860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76" name="Oval 8"/>
          <p:cNvSpPr>
            <a:spLocks noChangeArrowheads="1"/>
          </p:cNvSpPr>
          <p:nvPr/>
        </p:nvSpPr>
        <p:spPr bwMode="auto">
          <a:xfrm rot="-7282380">
            <a:off x="25908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77" name="Oval 9"/>
          <p:cNvSpPr>
            <a:spLocks noChangeArrowheads="1"/>
          </p:cNvSpPr>
          <p:nvPr/>
        </p:nvSpPr>
        <p:spPr bwMode="auto">
          <a:xfrm rot="-7282380">
            <a:off x="1905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78" name="Oval 10"/>
          <p:cNvSpPr>
            <a:spLocks noChangeArrowheads="1"/>
          </p:cNvSpPr>
          <p:nvPr/>
        </p:nvSpPr>
        <p:spPr bwMode="auto">
          <a:xfrm rot="-7282380">
            <a:off x="10668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79" name="Oval 11"/>
          <p:cNvSpPr>
            <a:spLocks noChangeArrowheads="1"/>
          </p:cNvSpPr>
          <p:nvPr/>
        </p:nvSpPr>
        <p:spPr bwMode="auto">
          <a:xfrm rot="-7282380">
            <a:off x="1371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80" name="Oval 12"/>
          <p:cNvSpPr>
            <a:spLocks noChangeArrowheads="1"/>
          </p:cNvSpPr>
          <p:nvPr/>
        </p:nvSpPr>
        <p:spPr bwMode="auto">
          <a:xfrm rot="-7282380">
            <a:off x="16764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1181" name="Oval 13"/>
          <p:cNvSpPr>
            <a:spLocks noChangeArrowheads="1"/>
          </p:cNvSpPr>
          <p:nvPr/>
        </p:nvSpPr>
        <p:spPr bwMode="auto">
          <a:xfrm rot="-7282380">
            <a:off x="2209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82" name="Oval 14"/>
          <p:cNvSpPr>
            <a:spLocks noChangeArrowheads="1"/>
          </p:cNvSpPr>
          <p:nvPr/>
        </p:nvSpPr>
        <p:spPr bwMode="auto">
          <a:xfrm rot="-7282380">
            <a:off x="21336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83" name="Oval 15"/>
          <p:cNvSpPr>
            <a:spLocks noChangeArrowheads="1"/>
          </p:cNvSpPr>
          <p:nvPr/>
        </p:nvSpPr>
        <p:spPr bwMode="auto">
          <a:xfrm rot="-7282380">
            <a:off x="19050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84" name="Text Box 16"/>
          <p:cNvSpPr txBox="1">
            <a:spLocks noChangeArrowheads="1"/>
          </p:cNvSpPr>
          <p:nvPr/>
        </p:nvSpPr>
        <p:spPr bwMode="auto">
          <a:xfrm>
            <a:off x="4572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031185" name="Line 17"/>
          <p:cNvSpPr>
            <a:spLocks noChangeShapeType="1"/>
          </p:cNvSpPr>
          <p:nvPr/>
        </p:nvSpPr>
        <p:spPr bwMode="auto">
          <a:xfrm>
            <a:off x="9144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86" name="Text Box 18"/>
          <p:cNvSpPr txBox="1">
            <a:spLocks noChangeArrowheads="1"/>
          </p:cNvSpPr>
          <p:nvPr/>
        </p:nvSpPr>
        <p:spPr bwMode="auto">
          <a:xfrm>
            <a:off x="3176588" y="6065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031187" name="Line 19"/>
          <p:cNvSpPr>
            <a:spLocks noChangeShapeType="1"/>
          </p:cNvSpPr>
          <p:nvPr/>
        </p:nvSpPr>
        <p:spPr bwMode="auto">
          <a:xfrm flipH="1">
            <a:off x="9144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88" name="Oval 20"/>
          <p:cNvSpPr>
            <a:spLocks noChangeArrowheads="1"/>
          </p:cNvSpPr>
          <p:nvPr/>
        </p:nvSpPr>
        <p:spPr bwMode="auto">
          <a:xfrm rot="-7282380">
            <a:off x="9906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89" name="Oval 21"/>
          <p:cNvSpPr>
            <a:spLocks noChangeArrowheads="1"/>
          </p:cNvSpPr>
          <p:nvPr/>
        </p:nvSpPr>
        <p:spPr bwMode="auto">
          <a:xfrm rot="-7282380">
            <a:off x="12192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90" name="Oval 22"/>
          <p:cNvSpPr>
            <a:spLocks noChangeArrowheads="1"/>
          </p:cNvSpPr>
          <p:nvPr/>
        </p:nvSpPr>
        <p:spPr bwMode="auto">
          <a:xfrm rot="-7282380">
            <a:off x="28956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91" name="Oval 23"/>
          <p:cNvSpPr>
            <a:spLocks noChangeArrowheads="1"/>
          </p:cNvSpPr>
          <p:nvPr/>
        </p:nvSpPr>
        <p:spPr bwMode="auto">
          <a:xfrm rot="-7282380">
            <a:off x="30480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92" name="Oval 24"/>
          <p:cNvSpPr>
            <a:spLocks noChangeArrowheads="1"/>
          </p:cNvSpPr>
          <p:nvPr/>
        </p:nvSpPr>
        <p:spPr bwMode="auto">
          <a:xfrm rot="-7282380">
            <a:off x="14478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93" name="Oval 25"/>
          <p:cNvSpPr>
            <a:spLocks noChangeArrowheads="1"/>
          </p:cNvSpPr>
          <p:nvPr/>
        </p:nvSpPr>
        <p:spPr bwMode="auto">
          <a:xfrm rot="-7282380">
            <a:off x="32004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94" name="Oval 26"/>
          <p:cNvSpPr>
            <a:spLocks noChangeArrowheads="1"/>
          </p:cNvSpPr>
          <p:nvPr/>
        </p:nvSpPr>
        <p:spPr bwMode="auto">
          <a:xfrm rot="-7282380">
            <a:off x="23622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95" name="Oval 27"/>
          <p:cNvSpPr>
            <a:spLocks noChangeArrowheads="1"/>
          </p:cNvSpPr>
          <p:nvPr/>
        </p:nvSpPr>
        <p:spPr bwMode="auto">
          <a:xfrm rot="-7282380">
            <a:off x="23622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96" name="Oval 28"/>
          <p:cNvSpPr>
            <a:spLocks noChangeArrowheads="1"/>
          </p:cNvSpPr>
          <p:nvPr/>
        </p:nvSpPr>
        <p:spPr bwMode="auto">
          <a:xfrm rot="-7282380">
            <a:off x="27432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97" name="Oval 29"/>
          <p:cNvSpPr>
            <a:spLocks noChangeArrowheads="1"/>
          </p:cNvSpPr>
          <p:nvPr/>
        </p:nvSpPr>
        <p:spPr bwMode="auto">
          <a:xfrm rot="-7282380">
            <a:off x="20574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98" name="Oval 30"/>
          <p:cNvSpPr>
            <a:spLocks noChangeArrowheads="1"/>
          </p:cNvSpPr>
          <p:nvPr/>
        </p:nvSpPr>
        <p:spPr bwMode="auto">
          <a:xfrm rot="-7282380">
            <a:off x="14478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199" name="Oval 31"/>
          <p:cNvSpPr>
            <a:spLocks noChangeArrowheads="1"/>
          </p:cNvSpPr>
          <p:nvPr/>
        </p:nvSpPr>
        <p:spPr bwMode="auto">
          <a:xfrm rot="-7282380">
            <a:off x="16764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1200" name="Oval 32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01" name="Oval 33"/>
          <p:cNvSpPr>
            <a:spLocks noChangeArrowheads="1"/>
          </p:cNvSpPr>
          <p:nvPr/>
        </p:nvSpPr>
        <p:spPr bwMode="auto">
          <a:xfrm rot="-7282380">
            <a:off x="2057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02" name="Oval 34"/>
          <p:cNvSpPr>
            <a:spLocks noChangeArrowheads="1"/>
          </p:cNvSpPr>
          <p:nvPr/>
        </p:nvSpPr>
        <p:spPr bwMode="auto">
          <a:xfrm rot="-7282380">
            <a:off x="1828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03" name="Text Box 35"/>
          <p:cNvSpPr txBox="1">
            <a:spLocks noChangeArrowheads="1"/>
          </p:cNvSpPr>
          <p:nvPr/>
        </p:nvSpPr>
        <p:spPr bwMode="auto">
          <a:xfrm>
            <a:off x="4572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031204" name="Line 36"/>
          <p:cNvSpPr>
            <a:spLocks noChangeShapeType="1"/>
          </p:cNvSpPr>
          <p:nvPr/>
        </p:nvSpPr>
        <p:spPr bwMode="auto">
          <a:xfrm>
            <a:off x="9144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05" name="Text Box 37"/>
          <p:cNvSpPr txBox="1">
            <a:spLocks noChangeArrowheads="1"/>
          </p:cNvSpPr>
          <p:nvPr/>
        </p:nvSpPr>
        <p:spPr bwMode="auto">
          <a:xfrm>
            <a:off x="2785995" y="39465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031206" name="Rectangle 38"/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 b="0" baseline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31207" name="Line 39"/>
          <p:cNvSpPr>
            <a:spLocks noChangeShapeType="1"/>
          </p:cNvSpPr>
          <p:nvPr/>
        </p:nvSpPr>
        <p:spPr bwMode="auto">
          <a:xfrm>
            <a:off x="5715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08" name="Oval 40"/>
          <p:cNvSpPr>
            <a:spLocks noChangeArrowheads="1"/>
          </p:cNvSpPr>
          <p:nvPr/>
        </p:nvSpPr>
        <p:spPr bwMode="auto">
          <a:xfrm rot="-7282380">
            <a:off x="58674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09" name="Oval 41"/>
          <p:cNvSpPr>
            <a:spLocks noChangeArrowheads="1"/>
          </p:cNvSpPr>
          <p:nvPr/>
        </p:nvSpPr>
        <p:spPr bwMode="auto">
          <a:xfrm rot="-7282380">
            <a:off x="58674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10" name="Oval 42"/>
          <p:cNvSpPr>
            <a:spLocks noChangeArrowheads="1"/>
          </p:cNvSpPr>
          <p:nvPr/>
        </p:nvSpPr>
        <p:spPr bwMode="auto">
          <a:xfrm rot="-7282380">
            <a:off x="63246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11" name="Oval 43"/>
          <p:cNvSpPr>
            <a:spLocks noChangeArrowheads="1"/>
          </p:cNvSpPr>
          <p:nvPr/>
        </p:nvSpPr>
        <p:spPr bwMode="auto">
          <a:xfrm rot="-7282380">
            <a:off x="71628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12" name="Oval 44"/>
          <p:cNvSpPr>
            <a:spLocks noChangeArrowheads="1"/>
          </p:cNvSpPr>
          <p:nvPr/>
        </p:nvSpPr>
        <p:spPr bwMode="auto">
          <a:xfrm rot="-7282380">
            <a:off x="60198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13" name="Oval 45"/>
          <p:cNvSpPr>
            <a:spLocks noChangeArrowheads="1"/>
          </p:cNvSpPr>
          <p:nvPr/>
        </p:nvSpPr>
        <p:spPr bwMode="auto">
          <a:xfrm rot="-7282380">
            <a:off x="67056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14" name="Oval 46"/>
          <p:cNvSpPr>
            <a:spLocks noChangeArrowheads="1"/>
          </p:cNvSpPr>
          <p:nvPr/>
        </p:nvSpPr>
        <p:spPr bwMode="auto">
          <a:xfrm rot="-7282380">
            <a:off x="70866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15" name="Oval 47"/>
          <p:cNvSpPr>
            <a:spLocks noChangeArrowheads="1"/>
          </p:cNvSpPr>
          <p:nvPr/>
        </p:nvSpPr>
        <p:spPr bwMode="auto">
          <a:xfrm rot="-7282380">
            <a:off x="70104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16" name="Oval 48"/>
          <p:cNvSpPr>
            <a:spLocks noChangeArrowheads="1"/>
          </p:cNvSpPr>
          <p:nvPr/>
        </p:nvSpPr>
        <p:spPr bwMode="auto">
          <a:xfrm rot="-7282380">
            <a:off x="67056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17" name="Oval 49"/>
          <p:cNvSpPr>
            <a:spLocks noChangeArrowheads="1"/>
          </p:cNvSpPr>
          <p:nvPr/>
        </p:nvSpPr>
        <p:spPr bwMode="auto">
          <a:xfrm rot="-7282380">
            <a:off x="6324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1218" name="Oval 50"/>
          <p:cNvSpPr>
            <a:spLocks noChangeArrowheads="1"/>
          </p:cNvSpPr>
          <p:nvPr/>
        </p:nvSpPr>
        <p:spPr bwMode="auto">
          <a:xfrm rot="-7282380">
            <a:off x="73152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19" name="Oval 51"/>
          <p:cNvSpPr>
            <a:spLocks noChangeArrowheads="1"/>
          </p:cNvSpPr>
          <p:nvPr/>
        </p:nvSpPr>
        <p:spPr bwMode="auto">
          <a:xfrm rot="-7282380">
            <a:off x="67818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20" name="Oval 52"/>
          <p:cNvSpPr>
            <a:spLocks noChangeArrowheads="1"/>
          </p:cNvSpPr>
          <p:nvPr/>
        </p:nvSpPr>
        <p:spPr bwMode="auto">
          <a:xfrm rot="-7282380">
            <a:off x="65532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21" name="Text Box 53"/>
          <p:cNvSpPr txBox="1">
            <a:spLocks noChangeArrowheads="1"/>
          </p:cNvSpPr>
          <p:nvPr/>
        </p:nvSpPr>
        <p:spPr bwMode="auto">
          <a:xfrm>
            <a:off x="52578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031222" name="Line 54"/>
          <p:cNvSpPr>
            <a:spLocks noChangeShapeType="1"/>
          </p:cNvSpPr>
          <p:nvPr/>
        </p:nvSpPr>
        <p:spPr bwMode="auto">
          <a:xfrm>
            <a:off x="5715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23" name="Line 55"/>
          <p:cNvSpPr>
            <a:spLocks noChangeShapeType="1"/>
          </p:cNvSpPr>
          <p:nvPr/>
        </p:nvSpPr>
        <p:spPr bwMode="auto">
          <a:xfrm flipH="1">
            <a:off x="5715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24" name="Oval 56"/>
          <p:cNvSpPr>
            <a:spLocks noChangeArrowheads="1"/>
          </p:cNvSpPr>
          <p:nvPr/>
        </p:nvSpPr>
        <p:spPr bwMode="auto">
          <a:xfrm rot="-7282380">
            <a:off x="68580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25" name="Oval 57"/>
          <p:cNvSpPr>
            <a:spLocks noChangeArrowheads="1"/>
          </p:cNvSpPr>
          <p:nvPr/>
        </p:nvSpPr>
        <p:spPr bwMode="auto">
          <a:xfrm rot="-7282380">
            <a:off x="6019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26" name="Oval 58"/>
          <p:cNvSpPr>
            <a:spLocks noChangeArrowheads="1"/>
          </p:cNvSpPr>
          <p:nvPr/>
        </p:nvSpPr>
        <p:spPr bwMode="auto">
          <a:xfrm rot="-7282380">
            <a:off x="7086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27" name="Oval 59"/>
          <p:cNvSpPr>
            <a:spLocks noChangeArrowheads="1"/>
          </p:cNvSpPr>
          <p:nvPr/>
        </p:nvSpPr>
        <p:spPr bwMode="auto">
          <a:xfrm rot="-7282380">
            <a:off x="74676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28" name="Oval 60"/>
          <p:cNvSpPr>
            <a:spLocks noChangeArrowheads="1"/>
          </p:cNvSpPr>
          <p:nvPr/>
        </p:nvSpPr>
        <p:spPr bwMode="auto">
          <a:xfrm rot="-7282380">
            <a:off x="63246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29" name="Oval 61"/>
          <p:cNvSpPr>
            <a:spLocks noChangeArrowheads="1"/>
          </p:cNvSpPr>
          <p:nvPr/>
        </p:nvSpPr>
        <p:spPr bwMode="auto">
          <a:xfrm rot="-7282380">
            <a:off x="64008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30" name="Oval 62"/>
          <p:cNvSpPr>
            <a:spLocks noChangeArrowheads="1"/>
          </p:cNvSpPr>
          <p:nvPr/>
        </p:nvSpPr>
        <p:spPr bwMode="auto">
          <a:xfrm rot="-7282380">
            <a:off x="66294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31" name="Oval 63"/>
          <p:cNvSpPr>
            <a:spLocks noChangeArrowheads="1"/>
          </p:cNvSpPr>
          <p:nvPr/>
        </p:nvSpPr>
        <p:spPr bwMode="auto">
          <a:xfrm rot="-7282380">
            <a:off x="7162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32" name="Oval 64"/>
          <p:cNvSpPr>
            <a:spLocks noChangeArrowheads="1"/>
          </p:cNvSpPr>
          <p:nvPr/>
        </p:nvSpPr>
        <p:spPr bwMode="auto">
          <a:xfrm rot="-7282380">
            <a:off x="66294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33" name="Oval 65"/>
          <p:cNvSpPr>
            <a:spLocks noChangeArrowheads="1"/>
          </p:cNvSpPr>
          <p:nvPr/>
        </p:nvSpPr>
        <p:spPr bwMode="auto">
          <a:xfrm rot="-7282380">
            <a:off x="60198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34" name="Oval 66"/>
          <p:cNvSpPr>
            <a:spLocks noChangeArrowheads="1"/>
          </p:cNvSpPr>
          <p:nvPr/>
        </p:nvSpPr>
        <p:spPr bwMode="auto">
          <a:xfrm rot="-7282380">
            <a:off x="59436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35" name="Oval 67"/>
          <p:cNvSpPr>
            <a:spLocks noChangeArrowheads="1"/>
          </p:cNvSpPr>
          <p:nvPr/>
        </p:nvSpPr>
        <p:spPr bwMode="auto">
          <a:xfrm rot="-7282380">
            <a:off x="6477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1236" name="Oval 68"/>
          <p:cNvSpPr>
            <a:spLocks noChangeArrowheads="1"/>
          </p:cNvSpPr>
          <p:nvPr/>
        </p:nvSpPr>
        <p:spPr bwMode="auto">
          <a:xfrm rot="-7282380">
            <a:off x="7391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37" name="Oval 69"/>
          <p:cNvSpPr>
            <a:spLocks noChangeArrowheads="1"/>
          </p:cNvSpPr>
          <p:nvPr/>
        </p:nvSpPr>
        <p:spPr bwMode="auto">
          <a:xfrm rot="-7282380">
            <a:off x="68580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38" name="Oval 70"/>
          <p:cNvSpPr>
            <a:spLocks noChangeArrowheads="1"/>
          </p:cNvSpPr>
          <p:nvPr/>
        </p:nvSpPr>
        <p:spPr bwMode="auto">
          <a:xfrm rot="-7282380">
            <a:off x="70866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39" name="Text Box 71"/>
          <p:cNvSpPr txBox="1">
            <a:spLocks noChangeArrowheads="1"/>
          </p:cNvSpPr>
          <p:nvPr/>
        </p:nvSpPr>
        <p:spPr bwMode="auto">
          <a:xfrm>
            <a:off x="52578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031240" name="Line 72"/>
          <p:cNvSpPr>
            <a:spLocks noChangeShapeType="1"/>
          </p:cNvSpPr>
          <p:nvPr/>
        </p:nvSpPr>
        <p:spPr bwMode="auto">
          <a:xfrm>
            <a:off x="5715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41" name="Oval 73"/>
          <p:cNvSpPr>
            <a:spLocks noChangeArrowheads="1"/>
          </p:cNvSpPr>
          <p:nvPr/>
        </p:nvSpPr>
        <p:spPr bwMode="auto">
          <a:xfrm rot="-7282380">
            <a:off x="7924800" y="2362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42" name="Text Box 74"/>
          <p:cNvSpPr txBox="1">
            <a:spLocks noChangeArrowheads="1"/>
          </p:cNvSpPr>
          <p:nvPr/>
        </p:nvSpPr>
        <p:spPr bwMode="auto">
          <a:xfrm>
            <a:off x="79771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031243" name="Text Box 75"/>
          <p:cNvSpPr txBox="1">
            <a:spLocks noChangeArrowheads="1"/>
          </p:cNvSpPr>
          <p:nvPr/>
        </p:nvSpPr>
        <p:spPr bwMode="auto">
          <a:xfrm>
            <a:off x="8001000" y="606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031244" name="Text Box 76"/>
          <p:cNvSpPr txBox="1">
            <a:spLocks noChangeArrowheads="1"/>
          </p:cNvSpPr>
          <p:nvPr/>
        </p:nvSpPr>
        <p:spPr bwMode="auto">
          <a:xfrm>
            <a:off x="9144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Strong relationships</a:t>
            </a:r>
          </a:p>
        </p:txBody>
      </p:sp>
      <p:sp>
        <p:nvSpPr>
          <p:cNvPr id="1031245" name="Text Box 77"/>
          <p:cNvSpPr txBox="1">
            <a:spLocks noChangeArrowheads="1"/>
          </p:cNvSpPr>
          <p:nvPr/>
        </p:nvSpPr>
        <p:spPr bwMode="auto">
          <a:xfrm>
            <a:off x="57912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Weak relationships</a:t>
            </a:r>
          </a:p>
        </p:txBody>
      </p:sp>
      <p:sp>
        <p:nvSpPr>
          <p:cNvPr id="1031246" name="Line 78"/>
          <p:cNvSpPr>
            <a:spLocks noChangeShapeType="1"/>
          </p:cNvSpPr>
          <p:nvPr/>
        </p:nvSpPr>
        <p:spPr bwMode="auto">
          <a:xfrm>
            <a:off x="44196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47" name="Oval 79"/>
          <p:cNvSpPr>
            <a:spLocks noChangeArrowheads="1"/>
          </p:cNvSpPr>
          <p:nvPr/>
        </p:nvSpPr>
        <p:spPr bwMode="auto">
          <a:xfrm rot="-7282380">
            <a:off x="77724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48" name="Oval 80"/>
          <p:cNvSpPr>
            <a:spLocks noChangeArrowheads="1"/>
          </p:cNvSpPr>
          <p:nvPr/>
        </p:nvSpPr>
        <p:spPr bwMode="auto">
          <a:xfrm rot="-7282380">
            <a:off x="76200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49" name="Oval 81"/>
          <p:cNvSpPr>
            <a:spLocks noChangeArrowheads="1"/>
          </p:cNvSpPr>
          <p:nvPr/>
        </p:nvSpPr>
        <p:spPr bwMode="auto">
          <a:xfrm rot="-7282380">
            <a:off x="73914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50" name="Oval 82"/>
          <p:cNvSpPr>
            <a:spLocks noChangeArrowheads="1"/>
          </p:cNvSpPr>
          <p:nvPr/>
        </p:nvSpPr>
        <p:spPr bwMode="auto">
          <a:xfrm rot="-7282380">
            <a:off x="77724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51" name="Oval 83"/>
          <p:cNvSpPr>
            <a:spLocks noChangeArrowheads="1"/>
          </p:cNvSpPr>
          <p:nvPr/>
        </p:nvSpPr>
        <p:spPr bwMode="auto">
          <a:xfrm rot="-7282380">
            <a:off x="76200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52" name="Oval 84"/>
          <p:cNvSpPr>
            <a:spLocks noChangeArrowheads="1"/>
          </p:cNvSpPr>
          <p:nvPr/>
        </p:nvSpPr>
        <p:spPr bwMode="auto">
          <a:xfrm rot="-7282380">
            <a:off x="7772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53" name="Oval 85"/>
          <p:cNvSpPr>
            <a:spLocks noChangeArrowheads="1"/>
          </p:cNvSpPr>
          <p:nvPr/>
        </p:nvSpPr>
        <p:spPr bwMode="auto">
          <a:xfrm rot="-7282380">
            <a:off x="70866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54" name="Oval 86"/>
          <p:cNvSpPr>
            <a:spLocks noChangeArrowheads="1"/>
          </p:cNvSpPr>
          <p:nvPr/>
        </p:nvSpPr>
        <p:spPr bwMode="auto">
          <a:xfrm rot="-7282380">
            <a:off x="64008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255" name="Line 87"/>
          <p:cNvSpPr>
            <a:spLocks noChangeShapeType="1"/>
          </p:cNvSpPr>
          <p:nvPr/>
        </p:nvSpPr>
        <p:spPr bwMode="auto">
          <a:xfrm flipV="1">
            <a:off x="9906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56" name="Line 88"/>
          <p:cNvSpPr>
            <a:spLocks noChangeShapeType="1"/>
          </p:cNvSpPr>
          <p:nvPr/>
        </p:nvSpPr>
        <p:spPr bwMode="auto">
          <a:xfrm flipV="1">
            <a:off x="15240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57" name="Line 89"/>
          <p:cNvSpPr>
            <a:spLocks noChangeShapeType="1"/>
          </p:cNvSpPr>
          <p:nvPr/>
        </p:nvSpPr>
        <p:spPr bwMode="auto">
          <a:xfrm flipV="1">
            <a:off x="57150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58" name="Line 90"/>
          <p:cNvSpPr>
            <a:spLocks noChangeShapeType="1"/>
          </p:cNvSpPr>
          <p:nvPr/>
        </p:nvSpPr>
        <p:spPr bwMode="auto">
          <a:xfrm flipV="1">
            <a:off x="67818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59" name="Line 91"/>
          <p:cNvSpPr>
            <a:spLocks noChangeShapeType="1"/>
          </p:cNvSpPr>
          <p:nvPr/>
        </p:nvSpPr>
        <p:spPr bwMode="auto">
          <a:xfrm>
            <a:off x="13716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60" name="Line 92"/>
          <p:cNvSpPr>
            <a:spLocks noChangeShapeType="1"/>
          </p:cNvSpPr>
          <p:nvPr/>
        </p:nvSpPr>
        <p:spPr bwMode="auto">
          <a:xfrm>
            <a:off x="9144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61" name="Line 93"/>
          <p:cNvSpPr>
            <a:spLocks noChangeShapeType="1"/>
          </p:cNvSpPr>
          <p:nvPr/>
        </p:nvSpPr>
        <p:spPr bwMode="auto">
          <a:xfrm>
            <a:off x="68580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62" name="Line 94"/>
          <p:cNvSpPr>
            <a:spLocks noChangeShapeType="1"/>
          </p:cNvSpPr>
          <p:nvPr/>
        </p:nvSpPr>
        <p:spPr bwMode="auto">
          <a:xfrm>
            <a:off x="57150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63" name="Line 95"/>
          <p:cNvSpPr>
            <a:spLocks noChangeShapeType="1"/>
          </p:cNvSpPr>
          <p:nvPr/>
        </p:nvSpPr>
        <p:spPr bwMode="auto">
          <a:xfrm flipV="1">
            <a:off x="1143000" y="25146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64" name="Line 96"/>
          <p:cNvSpPr>
            <a:spLocks noChangeShapeType="1"/>
          </p:cNvSpPr>
          <p:nvPr/>
        </p:nvSpPr>
        <p:spPr bwMode="auto">
          <a:xfrm>
            <a:off x="10668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65" name="Line 97"/>
          <p:cNvSpPr>
            <a:spLocks noChangeShapeType="1"/>
          </p:cNvSpPr>
          <p:nvPr/>
        </p:nvSpPr>
        <p:spPr bwMode="auto">
          <a:xfrm flipV="1">
            <a:off x="59436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66" name="Line 98"/>
          <p:cNvSpPr>
            <a:spLocks noChangeShapeType="1"/>
          </p:cNvSpPr>
          <p:nvPr/>
        </p:nvSpPr>
        <p:spPr bwMode="auto">
          <a:xfrm>
            <a:off x="60960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67" name="Rectangle 9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Type of relationship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357223" y="3928995"/>
            <a:ext cx="213241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is happening to Y when X is increasing?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2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relationship</a:t>
            </a:r>
          </a:p>
        </p:txBody>
      </p:sp>
      <p:sp>
        <p:nvSpPr>
          <p:cNvPr id="1032195" name="Line 3"/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196" name="Oval 4"/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197" name="Oval 5"/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198" name="Oval 6"/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199" name="Oval 7"/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00" name="Oval 8"/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01" name="Oval 9"/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02" name="Oval 10"/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03" name="Oval 11"/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04" name="Oval 12"/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05" name="Oval 13"/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2206" name="Oval 14"/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07" name="Oval 15"/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08" name="Oval 16"/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09" name="Text Box 17"/>
          <p:cNvSpPr txBox="1">
            <a:spLocks noChangeArrowheads="1"/>
          </p:cNvSpPr>
          <p:nvPr/>
        </p:nvSpPr>
        <p:spPr bwMode="auto">
          <a:xfrm>
            <a:off x="2971800" y="43894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032210" name="Line 18"/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11" name="Text Box 19"/>
          <p:cNvSpPr txBox="1">
            <a:spLocks noChangeArrowheads="1"/>
          </p:cNvSpPr>
          <p:nvPr/>
        </p:nvSpPr>
        <p:spPr bwMode="auto">
          <a:xfrm>
            <a:off x="5691188" y="59896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032212" name="Line 20"/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13" name="Oval 21"/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14" name="Oval 22"/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15" name="Oval 23"/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16" name="Oval 24"/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17" name="Oval 25"/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18" name="Oval 26"/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19" name="Oval 27"/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20" name="Oval 28"/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21" name="Oval 29"/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22" name="Oval 30"/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23" name="Oval 31"/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24" name="Oval 32"/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2225" name="Oval 33"/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26" name="Oval 34"/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27" name="Oval 35"/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28" name="Text Box 36"/>
          <p:cNvSpPr txBox="1">
            <a:spLocks noChangeArrowheads="1"/>
          </p:cNvSpPr>
          <p:nvPr/>
        </p:nvSpPr>
        <p:spPr bwMode="auto">
          <a:xfrm>
            <a:off x="2971800" y="2179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032229" name="Line 37"/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30" name="Text Box 38"/>
          <p:cNvSpPr txBox="1">
            <a:spLocks noChangeArrowheads="1"/>
          </p:cNvSpPr>
          <p:nvPr/>
        </p:nvSpPr>
        <p:spPr bwMode="auto">
          <a:xfrm>
            <a:off x="5691188" y="3779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032231" name="Rectangle 39"/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 b="0" baseline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32232" name="Text Box 40"/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aseline="0">
                <a:solidFill>
                  <a:schemeClr val="tx1"/>
                </a:solidFill>
                <a:latin typeface="Arial" pitchFamily="34" charset="0"/>
              </a:rPr>
              <a:t>No relationship</a:t>
            </a:r>
          </a:p>
        </p:txBody>
      </p:sp>
      <p:sp>
        <p:nvSpPr>
          <p:cNvPr id="1032233" name="Oval 41"/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34" name="Oval 42"/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35" name="Oval 43"/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36" name="Line 44"/>
          <p:cNvSpPr>
            <a:spLocks noChangeShapeType="1"/>
          </p:cNvSpPr>
          <p:nvPr/>
        </p:nvSpPr>
        <p:spPr bwMode="auto">
          <a:xfrm>
            <a:off x="3581400" y="2895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237" name="Line 45"/>
          <p:cNvSpPr>
            <a:spLocks noChangeShapeType="1"/>
          </p:cNvSpPr>
          <p:nvPr/>
        </p:nvSpPr>
        <p:spPr bwMode="auto">
          <a:xfrm>
            <a:off x="3505200" y="5181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33400" y="3859092"/>
            <a:ext cx="213241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is happening to Y when X is increasing?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05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41148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case of exact positive linear relationship the value of r is </a:t>
            </a:r>
            <a:r>
              <a:rPr lang="en-US" sz="2400" dirty="0" smtClean="0">
                <a:solidFill>
                  <a:srgbClr val="00B050"/>
                </a:solidFill>
              </a:rPr>
              <a:t>___.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In case of a strong positive linear relationship, the value of </a:t>
            </a:r>
            <a:r>
              <a:rPr lang="en-US" sz="2400" i="1" dirty="0"/>
              <a:t>r</a:t>
            </a:r>
            <a:r>
              <a:rPr lang="en-US" sz="2400" dirty="0"/>
              <a:t> will be close to </a:t>
            </a:r>
            <a:r>
              <a:rPr lang="en-US" sz="2400" dirty="0">
                <a:solidFill>
                  <a:srgbClr val="00B050"/>
                </a:solidFill>
              </a:rPr>
              <a:t>___.</a:t>
            </a: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="" xmlns:p14="http://schemas.microsoft.com/office/powerpoint/2010/main" val="3791466643"/>
              </p:ext>
            </p:extLst>
          </p:nvPr>
        </p:nvGraphicFramePr>
        <p:xfrm>
          <a:off x="4572000" y="1676400"/>
          <a:ext cx="3810000" cy="2020887"/>
        </p:xfrm>
        <a:graphic>
          <a:graphicData uri="http://schemas.openxmlformats.org/presentationml/2006/ole">
            <p:oleObj spid="_x0000_s1601" name="Chart" r:id="rId3" imgW="3598560" imgH="1905480" progId="Excel.Sheet.8">
              <p:embed/>
            </p:oleObj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Range of Correlation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4191000"/>
            <a:ext cx="42672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case of exact negative linear relationship the value of </a:t>
            </a:r>
            <a:r>
              <a:rPr lang="en-US" sz="2400" i="1" dirty="0" smtClean="0"/>
              <a:t>r</a:t>
            </a:r>
            <a:r>
              <a:rPr lang="en-US" sz="2400" dirty="0" smtClean="0"/>
              <a:t> is </a:t>
            </a:r>
            <a:r>
              <a:rPr lang="en-US" sz="2400" dirty="0">
                <a:solidFill>
                  <a:srgbClr val="00B050"/>
                </a:solidFill>
              </a:rPr>
              <a:t>___.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In case of a strong negative linear relationship, the value of </a:t>
            </a:r>
            <a:r>
              <a:rPr lang="en-US" sz="2400" i="1" dirty="0" smtClean="0"/>
              <a:t>r</a:t>
            </a:r>
            <a:r>
              <a:rPr lang="en-US" sz="2400" dirty="0" smtClean="0"/>
              <a:t> will be close to </a:t>
            </a:r>
            <a:r>
              <a:rPr lang="en-US" sz="2400" dirty="0">
                <a:solidFill>
                  <a:srgbClr val="00B050"/>
                </a:solidFill>
              </a:rPr>
              <a:t>___.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buFontTx/>
              <a:buNone/>
            </a:pPr>
            <a:endParaRPr lang="en-US" sz="2400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54768874"/>
              </p:ext>
            </p:extLst>
          </p:nvPr>
        </p:nvGraphicFramePr>
        <p:xfrm>
          <a:off x="4648200" y="4191000"/>
          <a:ext cx="3810000" cy="2020887"/>
        </p:xfrm>
        <a:graphic>
          <a:graphicData uri="http://schemas.openxmlformats.org/presentationml/2006/ole">
            <p:oleObj spid="_x0000_s1602" name="Chart" r:id="rId4" imgW="3598560" imgH="1905480" progId="Excel.Sheet.8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B89D-D3E5-43CE-B449-A3687AD99A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83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1E8C-F944-4116-8D69-1677AE963C21}" type="slidenum">
              <a:rPr lang="en-US"/>
              <a:pPr/>
              <a:t>9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3810000" cy="1066800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sz="2800" dirty="0"/>
              <a:t>	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In </a:t>
            </a:r>
            <a:r>
              <a:rPr lang="en-US" sz="2800" dirty="0"/>
              <a:t>case of a weak relationship the value of </a:t>
            </a:r>
            <a:r>
              <a:rPr lang="en-US" sz="2800" i="1" dirty="0"/>
              <a:t>r</a:t>
            </a:r>
            <a:r>
              <a:rPr lang="en-US" sz="2800" dirty="0"/>
              <a:t> will be close to </a:t>
            </a:r>
            <a:r>
              <a:rPr lang="en-US" sz="2800" dirty="0" smtClean="0">
                <a:solidFill>
                  <a:srgbClr val="00B050"/>
                </a:solidFill>
              </a:rPr>
              <a:t>___.</a:t>
            </a: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41998" name="Object 1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="" xmlns:p14="http://schemas.microsoft.com/office/powerpoint/2010/main" val="3807008631"/>
              </p:ext>
            </p:extLst>
          </p:nvPr>
        </p:nvGraphicFramePr>
        <p:xfrm>
          <a:off x="4246418" y="1452274"/>
          <a:ext cx="3810000" cy="2020887"/>
        </p:xfrm>
        <a:graphic>
          <a:graphicData uri="http://schemas.openxmlformats.org/presentationml/2006/ole">
            <p:oleObj spid="_x0000_s3648" name="Chart" r:id="rId4" imgW="3598560" imgH="1905480" progId="Excel.Sheet.8">
              <p:embed/>
            </p:oleObj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Range of Correlation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4191000"/>
            <a:ext cx="3810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sz="2000" dirty="0"/>
              <a:t>In case of nonlinear relationship the value of r will be close to </a:t>
            </a:r>
            <a:r>
              <a:rPr lang="en-US" sz="2000" dirty="0" smtClean="0">
                <a:solidFill>
                  <a:srgbClr val="00B050"/>
                </a:solidFill>
              </a:rPr>
              <a:t>___.</a:t>
            </a:r>
            <a:endParaRPr lang="en-US" sz="2000" dirty="0"/>
          </a:p>
          <a:p>
            <a:pPr>
              <a:lnSpc>
                <a:spcPct val="80000"/>
              </a:lnSpc>
              <a:buNone/>
            </a:pPr>
            <a:endParaRPr lang="en-US" sz="2000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45518646"/>
              </p:ext>
            </p:extLst>
          </p:nvPr>
        </p:nvGraphicFramePr>
        <p:xfrm>
          <a:off x="4114800" y="3810000"/>
          <a:ext cx="3810000" cy="2020887"/>
        </p:xfrm>
        <a:graphic>
          <a:graphicData uri="http://schemas.openxmlformats.org/presentationml/2006/ole">
            <p:oleObj spid="_x0000_s3649" name="Chart" r:id="rId5" imgW="3598560" imgH="1905480" progId="Excel.Shee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557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1935745</TotalTime>
  <Words>2388</Words>
  <Application>Microsoft Office PowerPoint</Application>
  <PresentationFormat>On-screen Show (4:3)</PresentationFormat>
  <Paragraphs>533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Adjacency</vt:lpstr>
      <vt:lpstr>Chart</vt:lpstr>
      <vt:lpstr>Packager Shell Object</vt:lpstr>
      <vt:lpstr>Equation</vt:lpstr>
      <vt:lpstr>Microsoft Equation 3.0</vt:lpstr>
      <vt:lpstr>Data Analysis Course  Correlation and Regression</vt:lpstr>
      <vt:lpstr>Contents</vt:lpstr>
      <vt:lpstr>What is need of correlation?</vt:lpstr>
      <vt:lpstr>What is Correlation</vt:lpstr>
      <vt:lpstr>Type of relationship</vt:lpstr>
      <vt:lpstr>Type of relationship</vt:lpstr>
      <vt:lpstr>Type of relationship</vt:lpstr>
      <vt:lpstr>Range of Correlation</vt:lpstr>
      <vt:lpstr>Slide 9</vt:lpstr>
      <vt:lpstr>Strength of Association</vt:lpstr>
      <vt:lpstr>Questions?</vt:lpstr>
      <vt:lpstr>Properties of Correlation</vt:lpstr>
      <vt:lpstr>Lab</vt:lpstr>
      <vt:lpstr>Correlation - Limitations</vt:lpstr>
      <vt:lpstr>Correlation vs. Possible Relationships Between Variables</vt:lpstr>
      <vt:lpstr>Questions</vt:lpstr>
      <vt:lpstr>Lab -Correlation</vt:lpstr>
      <vt:lpstr>Correlation Practice</vt:lpstr>
      <vt:lpstr>Regression</vt:lpstr>
      <vt:lpstr>Why Regression?</vt:lpstr>
      <vt:lpstr>Regression</vt:lpstr>
      <vt:lpstr>Simple Linear Regression Analysis</vt:lpstr>
      <vt:lpstr>Assumptions of linear regression- When Can I fit the linear regression line</vt:lpstr>
      <vt:lpstr>Regression line</vt:lpstr>
      <vt:lpstr>Meaning of Beta</vt:lpstr>
      <vt:lpstr>Least squares Estimation</vt:lpstr>
      <vt:lpstr>Questions</vt:lpstr>
      <vt:lpstr>Lab: Burger Example</vt:lpstr>
      <vt:lpstr>How good is my regression line?</vt:lpstr>
      <vt:lpstr>Explained and Unexplained Variation</vt:lpstr>
      <vt:lpstr>Explained and Unexplained Variation</vt:lpstr>
      <vt:lpstr>Coefficient of determination</vt:lpstr>
      <vt:lpstr>Type of relationship</vt:lpstr>
      <vt:lpstr>Type of relationship</vt:lpstr>
      <vt:lpstr>Type of relationship</vt:lpstr>
      <vt:lpstr>Lab</vt:lpstr>
      <vt:lpstr>Standard Error of Estimate</vt:lpstr>
      <vt:lpstr>The Standard Deviation of the Regression Slope</vt:lpstr>
      <vt:lpstr>Comparing Standard Errors</vt:lpstr>
      <vt:lpstr>Significance testing…</vt:lpstr>
      <vt:lpstr>Lab</vt:lpstr>
      <vt:lpstr>When can I NOT fit a linear regression 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and Regression</dc:title>
  <dc:creator>Koti</dc:creator>
  <cp:lastModifiedBy>dell</cp:lastModifiedBy>
  <cp:revision>174</cp:revision>
  <dcterms:created xsi:type="dcterms:W3CDTF">2006-08-16T00:00:00Z</dcterms:created>
  <dcterms:modified xsi:type="dcterms:W3CDTF">2017-01-20T01:15:46Z</dcterms:modified>
</cp:coreProperties>
</file>