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63" r:id="rId5"/>
    <p:sldId id="259" r:id="rId6"/>
    <p:sldId id="284" r:id="rId7"/>
    <p:sldId id="265" r:id="rId8"/>
    <p:sldId id="260" r:id="rId9"/>
    <p:sldId id="299" r:id="rId10"/>
    <p:sldId id="300" r:id="rId11"/>
    <p:sldId id="301" r:id="rId12"/>
    <p:sldId id="291" r:id="rId13"/>
    <p:sldId id="302" r:id="rId14"/>
    <p:sldId id="264" r:id="rId15"/>
    <p:sldId id="285" r:id="rId16"/>
    <p:sldId id="276" r:id="rId17"/>
    <p:sldId id="293" r:id="rId18"/>
    <p:sldId id="286" r:id="rId19"/>
    <p:sldId id="273" r:id="rId20"/>
    <p:sldId id="298" r:id="rId21"/>
    <p:sldId id="294" r:id="rId22"/>
    <p:sldId id="292" r:id="rId23"/>
    <p:sldId id="295" r:id="rId24"/>
    <p:sldId id="296" r:id="rId25"/>
    <p:sldId id="275" r:id="rId26"/>
    <p:sldId id="277" r:id="rId27"/>
    <p:sldId id="287" r:id="rId28"/>
    <p:sldId id="288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718" autoAdjust="0"/>
  </p:normalViewPr>
  <p:slideViewPr>
    <p:cSldViewPr>
      <p:cViewPr varScale="1">
        <p:scale>
          <a:sx n="67" d="100"/>
          <a:sy n="67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8D097-50A2-4DC3-AA1C-F818C20DE41C}" type="datetimeFigureOut">
              <a:rPr lang="en-US" smtClean="0"/>
              <a:pPr/>
              <a:t>12/30/2016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C8FF9-0223-49DC-904A-B54A83427D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412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0C50-9E94-470C-B9DF-5E22F0E690FF}" type="datetime1">
              <a:rPr lang="en-US" smtClean="0"/>
              <a:pPr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Analysis Course                     Venkat Reddy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05EF-84DF-47E7-8558-EF1E917439B2}" type="datetime1">
              <a:rPr lang="en-US" smtClean="0"/>
              <a:pPr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Analysis Course                     Venkat Reddy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AF35-2DB8-4E98-B938-DD4CC393CBBC}" type="datetime1">
              <a:rPr lang="en-US" smtClean="0"/>
              <a:pPr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Analysis Course                     Venkat Reddy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FF7F-C89C-4CBA-981E-E6DA9D288254}" type="datetime1">
              <a:rPr lang="en-US" smtClean="0"/>
              <a:pPr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Analysis Course                     Venkat Reddy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C110-EDB5-43E2-853A-A89917790A91}" type="datetime1">
              <a:rPr lang="en-US" smtClean="0"/>
              <a:pPr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Analysis Course                     Venkat Reddy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BE97-FDA5-4EC2-8D24-BBD1BD97316B}" type="datetime1">
              <a:rPr lang="en-US" smtClean="0"/>
              <a:pPr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Analysis Course                     Venkat Reddy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3ACA-A70F-43FB-B67C-3C3382BC769E}" type="datetime1">
              <a:rPr lang="en-US" smtClean="0"/>
              <a:pPr/>
              <a:t>12/30/2016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Analysis Course                     Venkat Reddy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0794-9721-45C9-9B5A-1FE4BDDA40F2}" type="datetime1">
              <a:rPr lang="en-US" smtClean="0"/>
              <a:pPr/>
              <a:t>12/30/2016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Analysis Course                     Venkat Reddy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F9B0-AEBA-4AE0-9AFD-0DFDC7EBC6C5}" type="datetime1">
              <a:rPr lang="en-US" smtClean="0"/>
              <a:pPr/>
              <a:t>12/30/2016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Analysis Course                     Venkat Reddy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1AA2-A2FC-4E3A-87B2-CDDDA02667AF}" type="datetime1">
              <a:rPr lang="en-US" smtClean="0"/>
              <a:pPr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Analysis Course                     Venkat Reddy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B20D-8AC1-4CD6-81DE-AA7C672BA42E}" type="datetime1">
              <a:rPr lang="en-US" smtClean="0"/>
              <a:pPr/>
              <a:t>12/30/2016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Data Analysis Course                     Venkat Reddy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Data Analysis Course                     Venkat Reddy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4EED8B7-CA1F-479D-8558-7091F3D94EEC}" type="datetime1">
              <a:rPr lang="en-US" smtClean="0"/>
              <a:pPr/>
              <a:t>12/30/2016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Analysis Course</a:t>
            </a:r>
            <a:br>
              <a:rPr lang="en-US" dirty="0" smtClean="0"/>
            </a:br>
            <a:r>
              <a:rPr lang="en-US" sz="3200" dirty="0" smtClean="0"/>
              <a:t>Multiple Linear Regression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75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Explained and Unexplained </a:t>
            </a:r>
            <a:r>
              <a:rPr lang="en-US" sz="2800" dirty="0" smtClean="0"/>
              <a:t>Variation-Recap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7200"/>
          </a:xfrm>
        </p:spPr>
        <p:txBody>
          <a:bodyPr/>
          <a:lstStyle/>
          <a:p>
            <a:r>
              <a:rPr lang="en-US" dirty="0"/>
              <a:t>Total variation is made up of two parts:</a:t>
            </a:r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12271126"/>
              </p:ext>
            </p:extLst>
          </p:nvPr>
        </p:nvGraphicFramePr>
        <p:xfrm>
          <a:off x="685800" y="2286000"/>
          <a:ext cx="6896100" cy="426364"/>
        </p:xfrm>
        <a:graphic>
          <a:graphicData uri="http://schemas.openxmlformats.org/presentationml/2006/ole">
            <p:oleObj spid="_x0000_s10458" name="Equation" r:id="rId3" imgW="1688367" imgH="177723" progId="Equation.3">
              <p:embed/>
            </p:oleObj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743200"/>
            <a:ext cx="2362200" cy="762000"/>
          </a:xfrm>
          <a:prstGeom prst="rect">
            <a:avLst/>
          </a:prstGeom>
          <a:solidFill>
            <a:srgbClr val="FDE0BD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100" dirty="0" smtClean="0"/>
              <a:t>Total sum of Squares</a:t>
            </a:r>
            <a:endParaRPr lang="en-US" sz="21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96000" y="2673927"/>
            <a:ext cx="2057400" cy="762000"/>
          </a:xfrm>
          <a:prstGeom prst="rect">
            <a:avLst/>
          </a:prstGeom>
          <a:solidFill>
            <a:srgbClr val="C4E6C9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100" dirty="0"/>
              <a:t>Sum of Squares Regression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275013" y="2700337"/>
            <a:ext cx="2057400" cy="762000"/>
          </a:xfrm>
          <a:prstGeom prst="rect">
            <a:avLst/>
          </a:prstGeom>
          <a:solidFill>
            <a:srgbClr val="FFE9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100"/>
              <a:t>Sum of Squares Error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04046023"/>
              </p:ext>
            </p:extLst>
          </p:nvPr>
        </p:nvGraphicFramePr>
        <p:xfrm>
          <a:off x="76200" y="3810000"/>
          <a:ext cx="2659063" cy="574675"/>
        </p:xfrm>
        <a:graphic>
          <a:graphicData uri="http://schemas.openxmlformats.org/presentationml/2006/ole">
            <p:oleObj spid="_x0000_s10459" name="Equation" r:id="rId4" imgW="1167893" imgH="253890" progId="Equation.3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09970627"/>
              </p:ext>
            </p:extLst>
          </p:nvPr>
        </p:nvGraphicFramePr>
        <p:xfrm>
          <a:off x="3124200" y="3767137"/>
          <a:ext cx="2657475" cy="576263"/>
        </p:xfrm>
        <a:graphic>
          <a:graphicData uri="http://schemas.openxmlformats.org/presentationml/2006/ole">
            <p:oleObj spid="_x0000_s10460" name="Equation" r:id="rId5" imgW="1167893" imgH="253890" progId="Equation.3">
              <p:embed/>
            </p:oleObj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84784406"/>
              </p:ext>
            </p:extLst>
          </p:nvPr>
        </p:nvGraphicFramePr>
        <p:xfrm>
          <a:off x="6096000" y="3733800"/>
          <a:ext cx="2362200" cy="554038"/>
        </p:xfrm>
        <a:graphic>
          <a:graphicData uri="http://schemas.openxmlformats.org/presentationml/2006/ole">
            <p:oleObj spid="_x0000_s10461" name="Equation" r:id="rId6" imgW="1180588" imgH="25389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304800" y="4800600"/>
            <a:ext cx="7848600" cy="114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675" indent="-320675" defTabSz="852488">
              <a:spcBef>
                <a:spcPct val="40000"/>
              </a:spcBef>
            </a:pPr>
            <a:r>
              <a:rPr lang="en-US" b="1" dirty="0"/>
              <a:t>SST</a:t>
            </a:r>
            <a:r>
              <a:rPr lang="en-US" dirty="0"/>
              <a:t> </a:t>
            </a:r>
            <a:r>
              <a:rPr lang="en-US" dirty="0" smtClean="0"/>
              <a:t>:Measures </a:t>
            </a:r>
            <a:r>
              <a:rPr lang="en-US" dirty="0"/>
              <a:t>the variation of the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values around their mean y</a:t>
            </a:r>
          </a:p>
          <a:p>
            <a:pPr marL="320675" indent="-320675" defTabSz="852488">
              <a:spcBef>
                <a:spcPct val="40000"/>
              </a:spcBef>
            </a:pPr>
            <a:r>
              <a:rPr lang="en-US" b="1" dirty="0"/>
              <a:t>SSE</a:t>
            </a:r>
            <a:r>
              <a:rPr lang="en-US" dirty="0"/>
              <a:t> </a:t>
            </a:r>
            <a:r>
              <a:rPr lang="en-US" dirty="0" smtClean="0"/>
              <a:t>: Variation </a:t>
            </a:r>
            <a:r>
              <a:rPr lang="en-US" dirty="0"/>
              <a:t>attributable to factors other than the relationship between x and y</a:t>
            </a:r>
          </a:p>
          <a:p>
            <a:pPr marL="320675" indent="-320675" defTabSz="852488">
              <a:spcBef>
                <a:spcPct val="40000"/>
              </a:spcBef>
            </a:pPr>
            <a:r>
              <a:rPr lang="en-US" b="1" dirty="0" smtClean="0"/>
              <a:t>SSR</a:t>
            </a:r>
            <a:r>
              <a:rPr lang="en-US" dirty="0" smtClean="0"/>
              <a:t>: Explained </a:t>
            </a:r>
            <a:r>
              <a:rPr lang="en-US" dirty="0"/>
              <a:t>variation attributable to the relationship between x and y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379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Coefficient of determination-Recap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36576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 good fit will have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SSE (Minimum or Maximum?)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SSR </a:t>
            </a:r>
            <a:r>
              <a:rPr lang="en-US" dirty="0">
                <a:solidFill>
                  <a:srgbClr val="00B050"/>
                </a:solidFill>
              </a:rPr>
              <a:t>(Minimum or Maximum</a:t>
            </a:r>
            <a:r>
              <a:rPr lang="en-US" dirty="0" smtClean="0">
                <a:solidFill>
                  <a:srgbClr val="00B050"/>
                </a:solidFill>
              </a:rPr>
              <a:t>?)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SSR/SSE</a:t>
            </a:r>
            <a:r>
              <a:rPr lang="en-US" dirty="0">
                <a:solidFill>
                  <a:srgbClr val="00B050"/>
                </a:solidFill>
              </a:rPr>
              <a:t>(Minimum or Maximum?)</a:t>
            </a:r>
          </a:p>
          <a:p>
            <a:pPr marL="320675" indent="-320675" defTabSz="852488"/>
            <a:r>
              <a:rPr lang="en-US" dirty="0"/>
              <a:t>The </a:t>
            </a:r>
            <a:r>
              <a:rPr lang="en-US" dirty="0">
                <a:solidFill>
                  <a:schemeClr val="folHlink"/>
                </a:solidFill>
              </a:rPr>
              <a:t>coefficient of determination</a:t>
            </a:r>
            <a:r>
              <a:rPr lang="en-US" dirty="0"/>
              <a:t> is the portion of the total variation in the dependent variable that is explained by variation in the independent variable</a:t>
            </a:r>
          </a:p>
          <a:p>
            <a:pPr marL="320675" indent="-320675" defTabSz="852488"/>
            <a:endParaRPr lang="en-US" sz="1200" dirty="0"/>
          </a:p>
          <a:p>
            <a:pPr marL="320675" indent="-320675" defTabSz="852488"/>
            <a:r>
              <a:rPr lang="en-US" dirty="0"/>
              <a:t>The coefficient of determination is also called </a:t>
            </a:r>
            <a:r>
              <a:rPr lang="en-US" dirty="0">
                <a:solidFill>
                  <a:schemeClr val="folHlink"/>
                </a:solidFill>
              </a:rPr>
              <a:t>R-squared</a:t>
            </a:r>
            <a:r>
              <a:rPr lang="en-US" dirty="0"/>
              <a:t> and is denoted as </a:t>
            </a:r>
            <a:r>
              <a:rPr lang="en-US" dirty="0">
                <a:solidFill>
                  <a:schemeClr val="folHlink"/>
                </a:solidFill>
              </a:rPr>
              <a:t>R</a:t>
            </a:r>
            <a:r>
              <a:rPr lang="en-US" baseline="30000" dirty="0">
                <a:solidFill>
                  <a:schemeClr val="folHlink"/>
                </a:solidFill>
              </a:rPr>
              <a:t>2</a:t>
            </a:r>
            <a:endParaRPr lang="en-US" dirty="0"/>
          </a:p>
          <a:p>
            <a:pPr marL="11430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93631199"/>
              </p:ext>
            </p:extLst>
          </p:nvPr>
        </p:nvGraphicFramePr>
        <p:xfrm>
          <a:off x="1447800" y="5124510"/>
          <a:ext cx="2044700" cy="806908"/>
        </p:xfrm>
        <a:graphic>
          <a:graphicData uri="http://schemas.openxmlformats.org/presentationml/2006/ole">
            <p:oleObj spid="_x0000_s11370" name="Equation" r:id="rId3" imgW="710891" imgH="393529" progId="Equation.3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19255201"/>
              </p:ext>
            </p:extLst>
          </p:nvPr>
        </p:nvGraphicFramePr>
        <p:xfrm>
          <a:off x="5410200" y="5285509"/>
          <a:ext cx="1981200" cy="425829"/>
        </p:xfrm>
        <a:graphic>
          <a:graphicData uri="http://schemas.openxmlformats.org/presentationml/2006/ole">
            <p:oleObj spid="_x0000_s11371" name="Equation" r:id="rId4" imgW="672808" imgH="203112" progId="Equation.3">
              <p:embed/>
            </p:oleObj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733800" y="5299364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where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61722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the single independent variable case, the coefficient of determination is equal to square of simple correlation coefficient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320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Download  death rate data from here</a:t>
            </a:r>
          </a:p>
          <a:p>
            <a:pPr lvl="2"/>
            <a:r>
              <a:rPr lang="en-US" sz="1400" dirty="0" smtClean="0"/>
              <a:t>The </a:t>
            </a:r>
            <a:r>
              <a:rPr lang="en-US" sz="1400" dirty="0"/>
              <a:t>data (X1, X2, X3, X4, X5) are by </a:t>
            </a:r>
            <a:r>
              <a:rPr lang="en-US" sz="1400" dirty="0" smtClean="0"/>
              <a:t>city. Total 50 cities data</a:t>
            </a:r>
          </a:p>
          <a:p>
            <a:pPr lvl="2"/>
            <a:r>
              <a:rPr lang="en-US" sz="1400" dirty="0" smtClean="0"/>
              <a:t>X1 </a:t>
            </a:r>
            <a:r>
              <a:rPr lang="en-US" sz="1400" dirty="0"/>
              <a:t>= death rate per 1000 </a:t>
            </a:r>
            <a:r>
              <a:rPr lang="en-US" sz="1400" dirty="0" smtClean="0"/>
              <a:t>residents</a:t>
            </a:r>
          </a:p>
          <a:p>
            <a:pPr lvl="2"/>
            <a:r>
              <a:rPr lang="en-US" sz="1400" dirty="0" smtClean="0"/>
              <a:t>X2 </a:t>
            </a:r>
            <a:r>
              <a:rPr lang="en-US" sz="1400" dirty="0"/>
              <a:t>= doctor availability per 100,000 </a:t>
            </a:r>
            <a:r>
              <a:rPr lang="en-US" sz="1400" dirty="0" smtClean="0"/>
              <a:t>residents</a:t>
            </a:r>
          </a:p>
          <a:p>
            <a:pPr lvl="2"/>
            <a:r>
              <a:rPr lang="en-US" sz="1400" dirty="0" smtClean="0"/>
              <a:t>X3 </a:t>
            </a:r>
            <a:r>
              <a:rPr lang="en-US" sz="1400" dirty="0"/>
              <a:t>= hospital availability per 100,000 </a:t>
            </a:r>
            <a:r>
              <a:rPr lang="en-US" sz="1400" dirty="0" smtClean="0"/>
              <a:t>residents</a:t>
            </a:r>
          </a:p>
          <a:p>
            <a:pPr lvl="2"/>
            <a:r>
              <a:rPr lang="en-US" sz="1400" dirty="0" smtClean="0"/>
              <a:t>X4 </a:t>
            </a:r>
            <a:r>
              <a:rPr lang="en-US" sz="1400" dirty="0"/>
              <a:t>= annual per capita income in thousands of </a:t>
            </a:r>
            <a:r>
              <a:rPr lang="en-US" sz="1400" dirty="0" smtClean="0"/>
              <a:t>dollars</a:t>
            </a:r>
          </a:p>
          <a:p>
            <a:pPr lvl="2"/>
            <a:r>
              <a:rPr lang="en-US" sz="1400" dirty="0" smtClean="0"/>
              <a:t>X5 </a:t>
            </a:r>
            <a:r>
              <a:rPr lang="en-US" sz="1400" dirty="0"/>
              <a:t>= population density </a:t>
            </a:r>
            <a:r>
              <a:rPr lang="en-US" sz="1400" dirty="0" smtClean="0"/>
              <a:t>people </a:t>
            </a:r>
            <a:r>
              <a:rPr lang="en-US" sz="1400" dirty="0"/>
              <a:t>per square </a:t>
            </a:r>
            <a:r>
              <a:rPr lang="en-US" sz="1400" dirty="0" smtClean="0"/>
              <a:t>mile</a:t>
            </a:r>
          </a:p>
          <a:p>
            <a:pPr lvl="2"/>
            <a:r>
              <a:rPr lang="en-US" sz="1400" dirty="0" smtClean="0"/>
              <a:t>X6 = Number of cars per 500 </a:t>
            </a:r>
          </a:p>
          <a:p>
            <a:r>
              <a:rPr lang="en-US" sz="1600" dirty="0" smtClean="0"/>
              <a:t>What is the mathematical equation between death rate &amp; other variables</a:t>
            </a:r>
          </a:p>
          <a:p>
            <a:r>
              <a:rPr lang="en-US" sz="1600" dirty="0" smtClean="0"/>
              <a:t>What are the coefficient signs? Are they intuitively correct?</a:t>
            </a:r>
          </a:p>
          <a:p>
            <a:r>
              <a:rPr lang="en-US" sz="1600" dirty="0" smtClean="0"/>
              <a:t>How good is the </a:t>
            </a:r>
            <a:r>
              <a:rPr lang="en-US" sz="1600" dirty="0"/>
              <a:t> regression line?</a:t>
            </a:r>
            <a:endParaRPr lang="en-US" sz="1600" dirty="0" smtClean="0"/>
          </a:p>
          <a:p>
            <a:r>
              <a:rPr lang="en-US" sz="1600" dirty="0" smtClean="0"/>
              <a:t>For a </a:t>
            </a:r>
            <a:r>
              <a:rPr lang="en-US" sz="1600" dirty="0"/>
              <a:t>city </a:t>
            </a:r>
            <a:r>
              <a:rPr lang="en-US" sz="1600" dirty="0" smtClean="0"/>
              <a:t> Doctor </a:t>
            </a:r>
            <a:r>
              <a:rPr lang="en-US" sz="1600" dirty="0"/>
              <a:t>availability per 100,000 </a:t>
            </a:r>
            <a:r>
              <a:rPr lang="en-US" sz="1600" dirty="0" smtClean="0"/>
              <a:t>residents  is 112, hospital </a:t>
            </a:r>
            <a:r>
              <a:rPr lang="en-US" sz="1600" dirty="0"/>
              <a:t>availability per 100,000 </a:t>
            </a:r>
            <a:r>
              <a:rPr lang="en-US" sz="1600" dirty="0" smtClean="0"/>
              <a:t>residents is 316,annual </a:t>
            </a:r>
            <a:r>
              <a:rPr lang="en-US" sz="1600" dirty="0"/>
              <a:t>per capita income in thousands of </a:t>
            </a:r>
            <a:r>
              <a:rPr lang="en-US" sz="1600" dirty="0" smtClean="0"/>
              <a:t>dollars is 10.39 , population </a:t>
            </a:r>
            <a:r>
              <a:rPr lang="en-US" sz="1600" dirty="0"/>
              <a:t>density people per square </a:t>
            </a:r>
            <a:r>
              <a:rPr lang="en-US" sz="1600" dirty="0" smtClean="0"/>
              <a:t>mile is 106. What is the expected death rate?</a:t>
            </a:r>
          </a:p>
          <a:p>
            <a:r>
              <a:rPr lang="en-US" sz="1600" dirty="0" smtClean="0"/>
              <a:t>What happens to death rate when doctor availability increases?</a:t>
            </a:r>
          </a:p>
          <a:p>
            <a:r>
              <a:rPr lang="en-US" sz="1600" dirty="0" smtClean="0"/>
              <a:t>Download </a:t>
            </a:r>
            <a:r>
              <a:rPr lang="en-US" sz="1600" dirty="0"/>
              <a:t>SAT score data from here</a:t>
            </a:r>
          </a:p>
          <a:p>
            <a:r>
              <a:rPr lang="en-US" sz="1600" dirty="0"/>
              <a:t>What is the mathematical relation between SAT score and College GPA, High school GPA, Quality </a:t>
            </a:r>
            <a:r>
              <a:rPr lang="en-US" sz="1600" dirty="0" smtClean="0"/>
              <a:t>recommendation</a:t>
            </a:r>
          </a:p>
          <a:p>
            <a:r>
              <a:rPr lang="en-US" sz="1600" dirty="0" smtClean="0"/>
              <a:t>How good is the regression line?</a:t>
            </a:r>
            <a:endParaRPr lang="en-US" sz="1600" dirty="0"/>
          </a:p>
          <a:p>
            <a:pPr lvl="2"/>
            <a:endParaRPr lang="en-US" sz="1600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48416309"/>
              </p:ext>
            </p:extLst>
          </p:nvPr>
        </p:nvGraphicFramePr>
        <p:xfrm>
          <a:off x="5410200" y="5791200"/>
          <a:ext cx="914400" cy="771525"/>
        </p:xfrm>
        <a:graphic>
          <a:graphicData uri="http://schemas.openxmlformats.org/presentationml/2006/ole">
            <p:oleObj spid="_x0000_s9329" name="Packager Shell Object" showAsIcon="1" r:id="rId3" imgW="914400" imgH="771480" progId="Package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85029447"/>
              </p:ext>
            </p:extLst>
          </p:nvPr>
        </p:nvGraphicFramePr>
        <p:xfrm>
          <a:off x="6372578" y="1447800"/>
          <a:ext cx="1095022" cy="923925"/>
        </p:xfrm>
        <a:graphic>
          <a:graphicData uri="http://schemas.openxmlformats.org/presentationml/2006/ole">
            <p:oleObj spid="_x0000_s9330" name="Packager Shell Object" showAsIcon="1" r:id="rId4" imgW="914400" imgH="771480" progId="Package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6655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Lab :R </a:t>
            </a:r>
            <a:r>
              <a:rPr lang="en-US" sz="4000" dirty="0"/>
              <a:t>squared &amp; </a:t>
            </a:r>
            <a:r>
              <a:rPr lang="en-US" sz="4000" dirty="0" err="1"/>
              <a:t>Adj</a:t>
            </a:r>
            <a:r>
              <a:rPr lang="en-US" sz="4000" dirty="0"/>
              <a:t> R squared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336264196"/>
              </p:ext>
            </p:extLst>
          </p:nvPr>
        </p:nvGraphicFramePr>
        <p:xfrm>
          <a:off x="6172200" y="1759634"/>
          <a:ext cx="914400" cy="771525"/>
        </p:xfrm>
        <a:graphic>
          <a:graphicData uri="http://schemas.openxmlformats.org/presentationml/2006/ole">
            <p:oleObj spid="_x0000_s12337" name="Packager Shell Object" showAsIcon="1" r:id="rId3" imgW="914400" imgH="771480" progId="Package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752600"/>
            <a:ext cx="5562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Download the sample data from here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Estimate x1 using x2 &amp; x3 what is R squared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Estimate x1 using x2, x3, x4, x5 </a:t>
            </a:r>
            <a:r>
              <a:rPr lang="en-US" dirty="0"/>
              <a:t>what is R </a:t>
            </a:r>
            <a:r>
              <a:rPr lang="en-US" dirty="0" smtClean="0"/>
              <a:t>squared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Estimate </a:t>
            </a:r>
            <a:r>
              <a:rPr lang="en-US" dirty="0"/>
              <a:t>x1 using x2, x3, x4, </a:t>
            </a:r>
            <a:r>
              <a:rPr lang="en-US" dirty="0" smtClean="0"/>
              <a:t>x5,x6,x7 </a:t>
            </a:r>
            <a:r>
              <a:rPr lang="en-US" dirty="0"/>
              <a:t>what is R squared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X4, x5, x6,x7 are some random variables in this dataset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18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squared &amp; </a:t>
            </a:r>
            <a:r>
              <a:rPr lang="en-US" dirty="0" err="1" smtClean="0"/>
              <a:t>Adj</a:t>
            </a:r>
            <a:r>
              <a:rPr lang="en-US" dirty="0" smtClean="0"/>
              <a:t> R squared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6858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The proportion of total variation in Y explained by </a:t>
            </a:r>
            <a:r>
              <a:rPr lang="en-US" sz="2000" dirty="0" smtClean="0">
                <a:solidFill>
                  <a:srgbClr val="990000"/>
                </a:solidFill>
              </a:rPr>
              <a:t>all X variables</a:t>
            </a:r>
            <a:r>
              <a:rPr lang="en-US" sz="2000" dirty="0" smtClean="0"/>
              <a:t> taken together (the model)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39574060"/>
              </p:ext>
            </p:extLst>
          </p:nvPr>
        </p:nvGraphicFramePr>
        <p:xfrm>
          <a:off x="1676400" y="2520261"/>
          <a:ext cx="3582987" cy="641530"/>
        </p:xfrm>
        <a:graphic>
          <a:graphicData uri="http://schemas.openxmlformats.org/presentationml/2006/ole">
            <p:oleObj spid="_x0000_s3408" name="Equation" r:id="rId3" imgW="2412720" imgH="41904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533400" y="3427458"/>
            <a:ext cx="73914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R-squared  never decreases when a new  X  variable is added to the </a:t>
            </a:r>
            <a:r>
              <a:rPr lang="en-US" dirty="0" smtClean="0">
                <a:solidFill>
                  <a:srgbClr val="00B050"/>
                </a:solidFill>
              </a:rPr>
              <a:t>model – True?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sz="2800" dirty="0" smtClean="0">
                <a:solidFill>
                  <a:srgbClr val="990000"/>
                </a:solidFill>
              </a:rPr>
              <a:t>Adjusted </a:t>
            </a:r>
            <a:r>
              <a:rPr lang="en-US" sz="2800" dirty="0">
                <a:solidFill>
                  <a:srgbClr val="990000"/>
                </a:solidFill>
              </a:rPr>
              <a:t>R squared</a:t>
            </a:r>
            <a:endParaRPr lang="en-US" sz="2800" baseline="30000" dirty="0">
              <a:solidFill>
                <a:srgbClr val="99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Its value depends on the number of explanatory </a:t>
            </a:r>
            <a:r>
              <a:rPr lang="en-US" dirty="0" smtClean="0"/>
              <a:t>variables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imposes a penalty for adding additional explanatory variables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usually written as (R-bar squared</a:t>
            </a:r>
            <a:r>
              <a:rPr lang="en-US" dirty="0" smtClean="0"/>
              <a:t>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09741968"/>
              </p:ext>
            </p:extLst>
          </p:nvPr>
        </p:nvGraphicFramePr>
        <p:xfrm>
          <a:off x="1981200" y="5372100"/>
          <a:ext cx="3048000" cy="571500"/>
        </p:xfrm>
        <a:graphic>
          <a:graphicData uri="http://schemas.openxmlformats.org/presentationml/2006/ole">
            <p:oleObj spid="_x0000_s3409" name="Equation" r:id="rId4" imgW="1511300" imgH="393700" progId="Equation.3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1028700" y="5955268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n-number of observations, k-number of parameters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6718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R-squared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adj</a:t>
            </a:r>
            <a:r>
              <a:rPr lang="en-US" dirty="0" smtClean="0"/>
              <a:t> R squared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676400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18 </a:t>
            </a:r>
            <a:r>
              <a:rPr lang="pt-BR" dirty="0"/>
              <a:t>variables</a:t>
            </a:r>
          </a:p>
          <a:p>
            <a:r>
              <a:rPr lang="pt-BR" dirty="0"/>
              <a:t>N=20</a:t>
            </a:r>
          </a:p>
          <a:p>
            <a:r>
              <a:rPr lang="pt-BR" dirty="0"/>
              <a:t>R-squared=.</a:t>
            </a:r>
            <a:r>
              <a:rPr lang="pt-BR" dirty="0" smtClean="0"/>
              <a:t>95</a:t>
            </a:r>
          </a:p>
          <a:p>
            <a:r>
              <a:rPr lang="pt-BR" dirty="0" smtClean="0">
                <a:solidFill>
                  <a:srgbClr val="00B050"/>
                </a:solidFill>
              </a:rPr>
              <a:t>What is adjusted R-sauared?</a:t>
            </a:r>
          </a:p>
          <a:p>
            <a:r>
              <a:rPr lang="pt-BR" dirty="0" smtClean="0">
                <a:solidFill>
                  <a:srgbClr val="00B050"/>
                </a:solidFill>
              </a:rPr>
              <a:t>What is your conclusion?</a:t>
            </a:r>
            <a:endParaRPr lang="pt-BR" dirty="0">
              <a:solidFill>
                <a:srgbClr val="00B050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65271132"/>
              </p:ext>
            </p:extLst>
          </p:nvPr>
        </p:nvGraphicFramePr>
        <p:xfrm>
          <a:off x="1219200" y="3733800"/>
          <a:ext cx="5715000" cy="1587500"/>
        </p:xfrm>
        <a:graphic>
          <a:graphicData uri="http://schemas.openxmlformats.org/presentationml/2006/ole">
            <p:oleObj spid="_x0000_s5271" name="Equation" r:id="rId3" imgW="2616120" imgH="96516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558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971800"/>
          </a:xfrm>
        </p:spPr>
        <p:txBody>
          <a:bodyPr/>
          <a:lstStyle/>
          <a:p>
            <a:r>
              <a:rPr lang="en-US" dirty="0"/>
              <a:t>Is the Overall Model Significant</a:t>
            </a:r>
            <a:r>
              <a:rPr lang="en-US" dirty="0" smtClean="0"/>
              <a:t>?</a:t>
            </a:r>
          </a:p>
          <a:p>
            <a:r>
              <a:rPr lang="en-US" dirty="0"/>
              <a:t>F-Test for Overall Significance of the </a:t>
            </a:r>
            <a:r>
              <a:rPr lang="en-US" dirty="0" smtClean="0"/>
              <a:t>Model: Shows </a:t>
            </a:r>
            <a:r>
              <a:rPr lang="en-US" dirty="0"/>
              <a:t>if there is </a:t>
            </a:r>
            <a:r>
              <a:rPr lang="en-US" dirty="0" smtClean="0"/>
              <a:t>a relationship </a:t>
            </a:r>
            <a:r>
              <a:rPr lang="en-US" dirty="0"/>
              <a:t>between all of the  X  variables considered together and  Y</a:t>
            </a:r>
          </a:p>
          <a:p>
            <a:r>
              <a:rPr lang="en-US" dirty="0"/>
              <a:t>Use F test statistic; Hypotheses:</a:t>
            </a:r>
          </a:p>
          <a:p>
            <a:pPr lvl="1"/>
            <a:r>
              <a:rPr lang="en-US" sz="1800" dirty="0"/>
              <a:t>H0: β1 = β2 = … = βk = 0  (no </a:t>
            </a:r>
            <a:r>
              <a:rPr lang="en-US" sz="1800" dirty="0" smtClean="0"/>
              <a:t>relationship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H1: at least one  β</a:t>
            </a:r>
            <a:r>
              <a:rPr lang="en-US" sz="1800" dirty="0" err="1"/>
              <a:t>i</a:t>
            </a:r>
            <a:r>
              <a:rPr lang="en-US" sz="1800" dirty="0"/>
              <a:t>  ≠ 0   (at least one </a:t>
            </a:r>
            <a:r>
              <a:rPr lang="en-US" sz="1800" dirty="0" smtClean="0"/>
              <a:t>independent variable </a:t>
            </a:r>
            <a:r>
              <a:rPr lang="en-US" sz="1800" dirty="0"/>
              <a:t>affects Y)</a:t>
            </a:r>
          </a:p>
          <a:p>
            <a:r>
              <a:rPr lang="en-US" dirty="0"/>
              <a:t>Test statistic: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70084223"/>
              </p:ext>
            </p:extLst>
          </p:nvPr>
        </p:nvGraphicFramePr>
        <p:xfrm>
          <a:off x="2286000" y="4509692"/>
          <a:ext cx="3160713" cy="1245654"/>
        </p:xfrm>
        <a:graphic>
          <a:graphicData uri="http://schemas.openxmlformats.org/presentationml/2006/ole">
            <p:oleObj spid="_x0000_s4266" name="Equation" r:id="rId3" imgW="1752600" imgH="9906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6019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Details Later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9267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Multiple variables…good or bad?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regression is wonderful in that it allows you to consider the effect of multiple variables simultaneously.</a:t>
            </a:r>
          </a:p>
          <a:p>
            <a:r>
              <a:rPr lang="en-US" dirty="0"/>
              <a:t>Multiple regression is extremely unpleasant because it allows you to consider the effect of multiple variables simultaneously.</a:t>
            </a:r>
          </a:p>
          <a:p>
            <a:r>
              <a:rPr lang="en-US" dirty="0"/>
              <a:t>The relationships between the explanatory variables are the key to understanding multiple regression.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9292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Significance of coefficients?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Check list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F-test </a:t>
            </a:r>
            <a:r>
              <a:rPr lang="en-US" dirty="0"/>
              <a:t>for model is </a:t>
            </a:r>
            <a:r>
              <a:rPr lang="en-US" dirty="0" smtClean="0"/>
              <a:t>significant or not –F value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Does the model have the best available predictors for y</a:t>
            </a:r>
            <a:r>
              <a:rPr lang="en-US" dirty="0" smtClean="0"/>
              <a:t>? –</a:t>
            </a:r>
            <a:r>
              <a:rPr lang="en-US" dirty="0" err="1" smtClean="0"/>
              <a:t>Adj</a:t>
            </a:r>
            <a:r>
              <a:rPr lang="en-US" dirty="0" smtClean="0"/>
              <a:t> R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Are </a:t>
            </a:r>
            <a:r>
              <a:rPr lang="en-US" dirty="0"/>
              <a:t>all the terms in the model important for predicting y</a:t>
            </a:r>
            <a:r>
              <a:rPr lang="en-US" dirty="0" smtClean="0"/>
              <a:t>? P value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Are all the predictor variables significant? P value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Note that when </a:t>
            </a:r>
            <a:r>
              <a:rPr lang="en-US" dirty="0" smtClean="0"/>
              <a:t>there is just one predictor, F-test </a:t>
            </a:r>
            <a:r>
              <a:rPr lang="en-US" dirty="0"/>
              <a:t>test reduces to the F-test for testing in simple linear regression whether or not B</a:t>
            </a:r>
            <a:r>
              <a:rPr lang="en-US" dirty="0" smtClean="0"/>
              <a:t>eta1= </a:t>
            </a:r>
            <a:r>
              <a:rPr lang="en-US" dirty="0"/>
              <a:t>0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6440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Significance testing of individual variables Beta</a:t>
            </a:r>
            <a:endParaRPr lang="en-US" sz="36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07244296"/>
              </p:ext>
            </p:extLst>
          </p:nvPr>
        </p:nvGraphicFramePr>
        <p:xfrm>
          <a:off x="2327564" y="1733580"/>
          <a:ext cx="1600200" cy="1047750"/>
        </p:xfrm>
        <a:graphic>
          <a:graphicData uri="http://schemas.openxmlformats.org/presentationml/2006/ole">
            <p:oleObj spid="_x0000_s6545" name="Equation" r:id="rId3" imgW="698500" imgH="4572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39530764"/>
              </p:ext>
            </p:extLst>
          </p:nvPr>
        </p:nvGraphicFramePr>
        <p:xfrm>
          <a:off x="2348666" y="3251230"/>
          <a:ext cx="1371600" cy="1060450"/>
        </p:xfrm>
        <a:graphic>
          <a:graphicData uri="http://schemas.openxmlformats.org/presentationml/2006/ole">
            <p:oleObj spid="_x0000_s6546" name="Equation" r:id="rId4" imgW="558558" imgH="431613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15521701"/>
              </p:ext>
            </p:extLst>
          </p:nvPr>
        </p:nvGraphicFramePr>
        <p:xfrm>
          <a:off x="1932490" y="4439959"/>
          <a:ext cx="2438400" cy="1395413"/>
        </p:xfrm>
        <a:graphic>
          <a:graphicData uri="http://schemas.openxmlformats.org/presentationml/2006/ole">
            <p:oleObj spid="_x0000_s6547" name="Equation" r:id="rId5" imgW="1409088" imgH="812447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498764" y="4953000"/>
            <a:ext cx="1433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prstClr val="black"/>
                </a:solidFill>
              </a:rPr>
              <a:t>Reject H0 if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8764" y="2057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test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98764" y="35814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prstClr val="black"/>
                </a:solidFill>
              </a:rPr>
              <a:t>Test </a:t>
            </a:r>
            <a:r>
              <a:rPr lang="en-US" sz="2000" dirty="0">
                <a:solidFill>
                  <a:prstClr val="black"/>
                </a:solidFill>
              </a:rPr>
              <a:t>statistic</a:t>
            </a:r>
            <a:r>
              <a:rPr lang="en-US" sz="2000" dirty="0" smtClean="0">
                <a:solidFill>
                  <a:prstClr val="black"/>
                </a:solidFill>
              </a:rPr>
              <a:t>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007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multiple regression?</a:t>
            </a:r>
          </a:p>
          <a:p>
            <a:r>
              <a:rPr lang="en-US" dirty="0" smtClean="0"/>
              <a:t>The multiple regression model</a:t>
            </a:r>
          </a:p>
          <a:p>
            <a:r>
              <a:rPr lang="en-US" dirty="0" smtClean="0"/>
              <a:t>Meaning of beta </a:t>
            </a:r>
          </a:p>
          <a:p>
            <a:r>
              <a:rPr lang="en-US" dirty="0" smtClean="0"/>
              <a:t>Variance explained</a:t>
            </a:r>
          </a:p>
          <a:p>
            <a:r>
              <a:rPr lang="en-US" dirty="0" smtClean="0"/>
              <a:t>Goodness of fit R </a:t>
            </a:r>
            <a:r>
              <a:rPr lang="en-US" dirty="0" err="1" smtClean="0"/>
              <a:t>sqared</a:t>
            </a:r>
            <a:r>
              <a:rPr lang="en-US" dirty="0" smtClean="0"/>
              <a:t> and </a:t>
            </a:r>
            <a:r>
              <a:rPr lang="en-US" dirty="0" err="1" smtClean="0"/>
              <a:t>Adj</a:t>
            </a:r>
            <a:r>
              <a:rPr lang="en-US" dirty="0" smtClean="0"/>
              <a:t>-R squared</a:t>
            </a:r>
          </a:p>
          <a:p>
            <a:r>
              <a:rPr lang="en-US" dirty="0" smtClean="0"/>
              <a:t>The F value </a:t>
            </a:r>
          </a:p>
          <a:p>
            <a:r>
              <a:rPr lang="en-US" dirty="0" smtClean="0"/>
              <a:t>Multicollinearity</a:t>
            </a:r>
          </a:p>
          <a:p>
            <a:r>
              <a:rPr lang="en-US" dirty="0" smtClean="0"/>
              <a:t>Prediction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85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Variance explained by individual </a:t>
            </a:r>
            <a:r>
              <a:rPr lang="en-US" sz="4000" dirty="0" err="1" smtClean="0"/>
              <a:t>var</a:t>
            </a:r>
            <a:endParaRPr lang="en-US" sz="4000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934075" y="1595438"/>
            <a:ext cx="1609725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IE" altLang="en-GB">
                <a:latin typeface="Tahoma" pitchFamily="34" charset="0"/>
              </a:rPr>
              <a:t>Variance in </a:t>
            </a:r>
            <a:r>
              <a:rPr lang="en-GB" altLang="en-GB">
                <a:latin typeface="Tahoma" pitchFamily="34" charset="0"/>
              </a:rPr>
              <a:t>Y</a:t>
            </a:r>
            <a:endParaRPr lang="en-IE" altLang="en-GB">
              <a:latin typeface="Tahoma" pitchFamily="34" charset="0"/>
            </a:endParaRPr>
          </a:p>
          <a:p>
            <a:pPr algn="ctr"/>
            <a:r>
              <a:rPr lang="en-IE" altLang="en-GB">
                <a:latin typeface="Tahoma" pitchFamily="34" charset="0"/>
              </a:rPr>
              <a:t>related to X</a:t>
            </a:r>
            <a:r>
              <a:rPr lang="en-IE" altLang="en-GB" baseline="-25000">
                <a:latin typeface="Tahoma" pitchFamily="34" charset="0"/>
              </a:rPr>
              <a:t>2</a:t>
            </a:r>
            <a:endParaRPr lang="en-GB" altLang="en-GB" baseline="-25000">
              <a:latin typeface="Tahoma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77863" y="1524000"/>
            <a:ext cx="1733550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IE" altLang="en-GB" sz="2000">
                <a:latin typeface="Tahoma" pitchFamily="34" charset="0"/>
              </a:rPr>
              <a:t>Variance in </a:t>
            </a:r>
            <a:r>
              <a:rPr lang="en-GB" altLang="en-GB" sz="2000">
                <a:latin typeface="Tahoma" pitchFamily="34" charset="0"/>
              </a:rPr>
              <a:t>Y</a:t>
            </a:r>
            <a:endParaRPr lang="en-IE" altLang="en-GB" sz="2000">
              <a:latin typeface="Tahoma" pitchFamily="34" charset="0"/>
            </a:endParaRPr>
          </a:p>
          <a:p>
            <a:pPr algn="ctr"/>
            <a:r>
              <a:rPr lang="en-IE" altLang="en-GB" sz="2000">
                <a:latin typeface="Tahoma" pitchFamily="34" charset="0"/>
              </a:rPr>
              <a:t>related to X</a:t>
            </a:r>
            <a:r>
              <a:rPr lang="en-IE" altLang="en-GB" sz="2000" baseline="-25000">
                <a:latin typeface="Tahoma" pitchFamily="34" charset="0"/>
              </a:rPr>
              <a:t>1</a:t>
            </a:r>
            <a:endParaRPr lang="en-GB" altLang="en-GB" sz="2000" baseline="-25000">
              <a:latin typeface="Tahoma" pitchFamily="34" charset="0"/>
            </a:endParaRPr>
          </a:p>
        </p:txBody>
      </p:sp>
      <p:pic>
        <p:nvPicPr>
          <p:cNvPr id="7" name="Picture 19" descr="multiple cor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2674938"/>
            <a:ext cx="3800475" cy="3467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4278313" y="2316163"/>
            <a:ext cx="1524000" cy="1676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 flipV="1">
            <a:off x="1470025" y="2459038"/>
            <a:ext cx="1368425" cy="15890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8415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What is P-values of a coefficient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 value gives us an idea about the significance of each variable</a:t>
            </a:r>
          </a:p>
          <a:p>
            <a:r>
              <a:rPr lang="en-US" dirty="0" smtClean="0"/>
              <a:t>The </a:t>
            </a:r>
            <a:r>
              <a:rPr lang="en-US" dirty="0"/>
              <a:t>p-values for the individual variables are computed AFTER accounting for the effects of all the other variables.</a:t>
            </a:r>
          </a:p>
          <a:p>
            <a:pPr>
              <a:lnSpc>
                <a:spcPct val="90000"/>
              </a:lnSpc>
            </a:pPr>
            <a:r>
              <a:rPr lang="en-US" dirty="0"/>
              <a:t>Thus, the p-value shown for the variable is the p-value “after accounting to everything else”.</a:t>
            </a:r>
          </a:p>
          <a:p>
            <a:pPr>
              <a:lnSpc>
                <a:spcPct val="90000"/>
              </a:lnSpc>
            </a:pPr>
            <a:r>
              <a:rPr lang="en-US" dirty="0"/>
              <a:t>That p-value basically compares the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fit </a:t>
            </a:r>
            <a:r>
              <a:rPr lang="en-US" dirty="0"/>
              <a:t>of the </a:t>
            </a:r>
            <a:r>
              <a:rPr lang="en-US" dirty="0" smtClean="0"/>
              <a:t>regression </a:t>
            </a:r>
            <a:r>
              <a:rPr lang="en-US" dirty="0"/>
              <a:t>“with everything except to the variable” </a:t>
            </a:r>
            <a:r>
              <a:rPr lang="en-US" dirty="0" err="1" smtClean="0"/>
              <a:t>vs</a:t>
            </a:r>
            <a:r>
              <a:rPr lang="en-US" dirty="0" smtClean="0"/>
              <a:t> the </a:t>
            </a:r>
            <a:r>
              <a:rPr lang="en-US" dirty="0"/>
              <a:t>fit of the regression “with everything including the variable</a:t>
            </a:r>
            <a:r>
              <a:rPr lang="en-US" dirty="0" smtClean="0"/>
              <a:t>”.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There will be no </a:t>
            </a:r>
            <a:r>
              <a:rPr lang="en-US" dirty="0" err="1" smtClean="0"/>
              <a:t>decremant</a:t>
            </a:r>
            <a:r>
              <a:rPr lang="en-US" dirty="0" smtClean="0"/>
              <a:t> or minimal change in </a:t>
            </a:r>
            <a:r>
              <a:rPr lang="en-US" dirty="0" err="1" smtClean="0"/>
              <a:t>adj</a:t>
            </a:r>
            <a:r>
              <a:rPr lang="en-US" dirty="0" smtClean="0"/>
              <a:t> r squared if we remove the variable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Note it is possible all the variables in a regression to produce great individual fits, and yet have none of the variables be individually significant.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4273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Contribution of a Single Independent Variable </a:t>
            </a:r>
            <a:r>
              <a:rPr lang="en-US" sz="3600" dirty="0" err="1"/>
              <a:t>Xj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66700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990000"/>
                </a:solidFill>
              </a:rPr>
              <a:t>SSR(</a:t>
            </a:r>
            <a:r>
              <a:rPr lang="en-US" sz="2800" dirty="0" err="1">
                <a:solidFill>
                  <a:srgbClr val="990000"/>
                </a:solidFill>
              </a:rPr>
              <a:t>X</a:t>
            </a:r>
            <a:r>
              <a:rPr lang="en-US" sz="2800" baseline="-25000" dirty="0" err="1">
                <a:solidFill>
                  <a:srgbClr val="990000"/>
                </a:solidFill>
              </a:rPr>
              <a:t>j</a:t>
            </a:r>
            <a:r>
              <a:rPr lang="en-US" sz="2800" dirty="0">
                <a:solidFill>
                  <a:srgbClr val="990000"/>
                </a:solidFill>
              </a:rPr>
              <a:t> | all variables except </a:t>
            </a:r>
            <a:r>
              <a:rPr lang="en-US" sz="2800" dirty="0" err="1">
                <a:solidFill>
                  <a:srgbClr val="990000"/>
                </a:solidFill>
              </a:rPr>
              <a:t>X</a:t>
            </a:r>
            <a:r>
              <a:rPr lang="en-US" sz="2800" baseline="-25000" dirty="0" err="1">
                <a:solidFill>
                  <a:srgbClr val="990000"/>
                </a:solidFill>
              </a:rPr>
              <a:t>j</a:t>
            </a:r>
            <a:r>
              <a:rPr lang="en-US" sz="2800" dirty="0">
                <a:solidFill>
                  <a:srgbClr val="990000"/>
                </a:solidFill>
              </a:rPr>
              <a:t>)</a:t>
            </a:r>
          </a:p>
          <a:p>
            <a:pPr lvl="1">
              <a:buNone/>
            </a:pPr>
            <a:r>
              <a:rPr lang="en-US" dirty="0"/>
              <a:t>= SSR (all variables) – SSR(all variables except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Measures the contribution of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 in explaining the total variation in Y (SST)</a:t>
            </a:r>
          </a:p>
          <a:p>
            <a:pPr>
              <a:spcBef>
                <a:spcPct val="0"/>
              </a:spcBef>
            </a:pPr>
            <a:r>
              <a:rPr lang="en-US" sz="2000" dirty="0" smtClean="0"/>
              <a:t>Consider </a:t>
            </a:r>
            <a:r>
              <a:rPr lang="en-US" sz="2000" dirty="0"/>
              <a:t>here a 3-variable model:</a:t>
            </a:r>
          </a:p>
          <a:p>
            <a:pPr>
              <a:spcBef>
                <a:spcPct val="0"/>
              </a:spcBef>
              <a:buNone/>
            </a:pPr>
            <a:r>
              <a:rPr lang="en-US" sz="2000" dirty="0"/>
              <a:t> 		SSR(X</a:t>
            </a:r>
            <a:r>
              <a:rPr lang="en-US" sz="2000" baseline="-25000" dirty="0"/>
              <a:t>1</a:t>
            </a:r>
            <a:r>
              <a:rPr lang="en-US" sz="2000" dirty="0"/>
              <a:t> | X</a:t>
            </a:r>
            <a:r>
              <a:rPr lang="en-US" sz="2000" baseline="-25000" dirty="0"/>
              <a:t>2</a:t>
            </a:r>
            <a:r>
              <a:rPr lang="en-US" sz="2000" dirty="0"/>
              <a:t> and X</a:t>
            </a:r>
            <a:r>
              <a:rPr lang="en-US" sz="2000" baseline="-25000" dirty="0"/>
              <a:t>3</a:t>
            </a:r>
            <a:r>
              <a:rPr lang="en-US" sz="2000" dirty="0"/>
              <a:t>)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2400" dirty="0"/>
              <a:t>	= SSR (all variablesX1-x3) – SSR(X</a:t>
            </a:r>
            <a:r>
              <a:rPr lang="en-US" sz="2400" baseline="-25000" dirty="0"/>
              <a:t>2</a:t>
            </a:r>
            <a:r>
              <a:rPr lang="en-US" sz="2400" dirty="0"/>
              <a:t> and X</a:t>
            </a:r>
            <a:r>
              <a:rPr lang="en-US" sz="2400" baseline="-25000" dirty="0"/>
              <a:t>3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 rot="5400000">
            <a:off x="2419350" y="2990851"/>
            <a:ext cx="800100" cy="2895600"/>
          </a:xfrm>
          <a:prstGeom prst="rightBrace">
            <a:avLst>
              <a:gd name="adj1" fmla="val 28450"/>
              <a:gd name="adj2" fmla="val 4952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 rot="5400000">
            <a:off x="5200650" y="3409951"/>
            <a:ext cx="800100" cy="2057400"/>
          </a:xfrm>
          <a:prstGeom prst="rightBrace">
            <a:avLst>
              <a:gd name="adj1" fmla="val 21429"/>
              <a:gd name="adj2" fmla="val 4952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86000" y="4800601"/>
            <a:ext cx="114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SSR</a:t>
            </a:r>
            <a:r>
              <a:rPr lang="en-US" baseline="-25000" dirty="0"/>
              <a:t>UR</a:t>
            </a:r>
            <a:r>
              <a:rPr lang="en-US" dirty="0"/>
              <a:t> Model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105400" y="4724401"/>
            <a:ext cx="114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SSR</a:t>
            </a:r>
            <a:r>
              <a:rPr lang="en-US" baseline="-25000"/>
              <a:t>R </a:t>
            </a:r>
            <a:r>
              <a:rPr lang="en-US"/>
              <a:t>Model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9975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the death rate data what is the individual significance of effect of each variable?</a:t>
            </a:r>
          </a:p>
          <a:p>
            <a:r>
              <a:rPr lang="en-US" dirty="0" smtClean="0"/>
              <a:t>What is the least significant variable?</a:t>
            </a:r>
          </a:p>
          <a:p>
            <a:r>
              <a:rPr lang="en-US" dirty="0" smtClean="0"/>
              <a:t>With increase in number of cars does death rate increase or decrease?</a:t>
            </a:r>
          </a:p>
          <a:p>
            <a:r>
              <a:rPr lang="en-US" dirty="0" smtClean="0"/>
              <a:t>Remove the least significant variable and fit a new regression line</a:t>
            </a:r>
          </a:p>
          <a:p>
            <a:r>
              <a:rPr lang="en-US" dirty="0" smtClean="0"/>
              <a:t>What is new R squared &amp; adjusted r squared?</a:t>
            </a:r>
          </a:p>
          <a:p>
            <a:r>
              <a:rPr lang="en-US" dirty="0" smtClean="0"/>
              <a:t>Download CAT exam data from here</a:t>
            </a:r>
          </a:p>
          <a:p>
            <a:r>
              <a:rPr lang="en-US" dirty="0" smtClean="0"/>
              <a:t>What is r square &amp; </a:t>
            </a:r>
            <a:r>
              <a:rPr lang="en-US" dirty="0" err="1" smtClean="0"/>
              <a:t>adj</a:t>
            </a:r>
            <a:r>
              <a:rPr lang="en-US" dirty="0" smtClean="0"/>
              <a:t> R square</a:t>
            </a:r>
          </a:p>
          <a:p>
            <a:r>
              <a:rPr lang="en-US" dirty="0" smtClean="0"/>
              <a:t>What is the best predictor for CAT score?</a:t>
            </a:r>
          </a:p>
          <a:p>
            <a:r>
              <a:rPr lang="en-US" dirty="0" smtClean="0"/>
              <a:t>As mathematics score increases 10 units what happens to CAT score? </a:t>
            </a:r>
          </a:p>
          <a:p>
            <a:r>
              <a:rPr lang="en-US" dirty="0" smtClean="0"/>
              <a:t>Remove “</a:t>
            </a:r>
            <a:r>
              <a:rPr lang="en-US" dirty="0" err="1" smtClean="0"/>
              <a:t>scinece</a:t>
            </a:r>
            <a:r>
              <a:rPr lang="en-US" dirty="0" smtClean="0"/>
              <a:t>” variable from the model &amp; see </a:t>
            </a:r>
            <a:r>
              <a:rPr lang="en-US" dirty="0" err="1" smtClean="0"/>
              <a:t>maths</a:t>
            </a:r>
            <a:r>
              <a:rPr lang="en-US" dirty="0" smtClean="0"/>
              <a:t> effect </a:t>
            </a:r>
            <a:r>
              <a:rPr lang="en-US" dirty="0"/>
              <a:t>–Multicollinearity</a:t>
            </a: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85546487"/>
              </p:ext>
            </p:extLst>
          </p:nvPr>
        </p:nvGraphicFramePr>
        <p:xfrm>
          <a:off x="6400800" y="4191000"/>
          <a:ext cx="914400" cy="771525"/>
        </p:xfrm>
        <a:graphic>
          <a:graphicData uri="http://schemas.openxmlformats.org/presentationml/2006/ole">
            <p:oleObj spid="_x0000_s13347" name="Packager Shell Object" showAsIcon="1" r:id="rId3" imgW="914400" imgH="771480" progId="Package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1418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Redundancy in the variables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743200"/>
          </a:xfrm>
        </p:spPr>
        <p:txBody>
          <a:bodyPr>
            <a:normAutofit/>
          </a:bodyPr>
          <a:lstStyle/>
          <a:p>
            <a:r>
              <a:rPr lang="en-US" sz="2000" dirty="0"/>
              <a:t>Remember the individual p-values indicate the significance of the variable AFTER all the other variables have been accounted for.</a:t>
            </a:r>
          </a:p>
          <a:p>
            <a:r>
              <a:rPr lang="en-US" sz="2000" dirty="0"/>
              <a:t>It is possible that  </a:t>
            </a:r>
            <a:r>
              <a:rPr lang="en-US" sz="2000" dirty="0" smtClean="0"/>
              <a:t>science (x1) score  </a:t>
            </a:r>
            <a:r>
              <a:rPr lang="en-US" sz="2000" dirty="0"/>
              <a:t>and </a:t>
            </a:r>
            <a:r>
              <a:rPr lang="en-US" sz="2000" dirty="0" err="1" smtClean="0"/>
              <a:t>maths</a:t>
            </a:r>
            <a:r>
              <a:rPr lang="en-US" sz="2000" dirty="0" smtClean="0"/>
              <a:t> score(x2)  </a:t>
            </a:r>
            <a:r>
              <a:rPr lang="en-US" sz="2000" dirty="0"/>
              <a:t>basically are providing the same information about Y. </a:t>
            </a:r>
            <a:endParaRPr lang="en-US" sz="2000" dirty="0" smtClean="0"/>
          </a:p>
          <a:p>
            <a:pPr lvl="1"/>
            <a:r>
              <a:rPr lang="en-US" sz="1800" dirty="0" smtClean="0"/>
              <a:t>Thus</a:t>
            </a:r>
            <a:r>
              <a:rPr lang="en-US" sz="1800" dirty="0"/>
              <a:t>, after 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 conveys little extra information. Similarly, after X</a:t>
            </a:r>
            <a:r>
              <a:rPr lang="en-US" sz="1800" baseline="-25000" dirty="0"/>
              <a:t>2</a:t>
            </a:r>
            <a:r>
              <a:rPr lang="en-US" sz="1800" dirty="0"/>
              <a:t>, X</a:t>
            </a:r>
            <a:r>
              <a:rPr lang="en-US" sz="1800" baseline="-25000" dirty="0"/>
              <a:t>1</a:t>
            </a:r>
            <a:r>
              <a:rPr lang="en-US" sz="1800" dirty="0"/>
              <a:t> conveys little extra information.</a:t>
            </a:r>
          </a:p>
          <a:p>
            <a:r>
              <a:rPr lang="en-US" sz="2000" dirty="0"/>
              <a:t>We can see this by plotting X</a:t>
            </a:r>
            <a:r>
              <a:rPr lang="en-US" sz="2000" baseline="-25000" dirty="0"/>
              <a:t>1</a:t>
            </a:r>
            <a:r>
              <a:rPr lang="en-US" sz="2000" dirty="0"/>
              <a:t> against X</a:t>
            </a:r>
            <a:r>
              <a:rPr lang="en-US" sz="2000" baseline="-25000" dirty="0"/>
              <a:t>2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648200" y="4800600"/>
            <a:ext cx="381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explanatory variables are closely </a:t>
            </a:r>
            <a:r>
              <a:rPr lang="en-US" dirty="0" smtClean="0"/>
              <a:t>related to </a:t>
            </a:r>
            <a:r>
              <a:rPr lang="en-US" dirty="0"/>
              <a:t>each other, hence each </a:t>
            </a:r>
            <a:r>
              <a:rPr lang="en-US" dirty="0" smtClean="0"/>
              <a:t>provides essentially </a:t>
            </a:r>
            <a:r>
              <a:rPr lang="en-US" dirty="0"/>
              <a:t>the same </a:t>
            </a:r>
            <a:r>
              <a:rPr lang="en-US" dirty="0" smtClean="0"/>
              <a:t>information about </a:t>
            </a:r>
            <a:r>
              <a:rPr lang="en-US" dirty="0"/>
              <a:t>Y.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28" y="4200194"/>
            <a:ext cx="3725694" cy="2401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48006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Science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64770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Science</a:t>
            </a:r>
            <a:endParaRPr 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2195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Multicollinearity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5791200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</a:t>
            </a:r>
            <a:r>
              <a:rPr lang="en-US" dirty="0"/>
              <a:t>correlation among X’s is low, OLS has lots of information to estimate b. This gives us confidence in our estimates of </a:t>
            </a:r>
            <a:r>
              <a:rPr lang="en-US" dirty="0" smtClean="0"/>
              <a:t>b. </a:t>
            </a:r>
            <a:r>
              <a:rPr lang="en-US" dirty="0" smtClean="0">
                <a:solidFill>
                  <a:srgbClr val="00B050"/>
                </a:solidFill>
              </a:rPr>
              <a:t>What </a:t>
            </a:r>
            <a:r>
              <a:rPr lang="en-US" dirty="0">
                <a:solidFill>
                  <a:srgbClr val="00B050"/>
                </a:solidFill>
              </a:rPr>
              <a:t>is the definition of regression </a:t>
            </a:r>
            <a:r>
              <a:rPr lang="en-US" dirty="0" smtClean="0">
                <a:solidFill>
                  <a:srgbClr val="00B050"/>
                </a:solidFill>
              </a:rPr>
              <a:t>coefficient?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When </a:t>
            </a:r>
            <a:r>
              <a:rPr lang="en-US" dirty="0"/>
              <a:t>correlation among X’s is high, OLS has very little information to estimate b</a:t>
            </a:r>
            <a:r>
              <a:rPr lang="en-US" dirty="0" smtClean="0"/>
              <a:t>. This </a:t>
            </a:r>
            <a:r>
              <a:rPr lang="en-US" dirty="0"/>
              <a:t>makes us relatively uncertain about our estimate of </a:t>
            </a:r>
            <a:r>
              <a:rPr lang="en-US" dirty="0" smtClean="0"/>
              <a:t>b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When the explanatory variables are closely related to each other, we say they are “collinear”. The general problem is called multicollinearity</a:t>
            </a:r>
            <a:r>
              <a:rPr lang="en-US" dirty="0" smtClean="0"/>
              <a:t>.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6831806" y="1905000"/>
            <a:ext cx="1600200" cy="1371600"/>
          </a:xfrm>
          <a:prstGeom prst="ellipse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0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172200" y="2286000"/>
            <a:ext cx="1676400" cy="1447800"/>
          </a:xfrm>
          <a:prstGeom prst="ellipse">
            <a:avLst/>
          </a:prstGeom>
          <a:solidFill>
            <a:srgbClr val="0000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0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77000" y="3048000"/>
            <a:ext cx="1524000" cy="1295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0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603206" y="2895600"/>
            <a:ext cx="404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>
                <a:latin typeface="Aharoni" pitchFamily="2" charset="-79"/>
                <a:cs typeface="Aharoni" pitchFamily="2" charset="-79"/>
              </a:rPr>
              <a:t>Y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670006" y="2209800"/>
            <a:ext cx="4732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>
                <a:latin typeface="Aharoni" pitchFamily="2" charset="-79"/>
                <a:cs typeface="Aharoni" pitchFamily="2" charset="-79"/>
              </a:rPr>
              <a:t>X1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552242" y="3657600"/>
            <a:ext cx="4732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 dirty="0">
                <a:latin typeface="Aharoni" pitchFamily="2" charset="-79"/>
                <a:cs typeface="Aharoni" pitchFamily="2" charset="-79"/>
              </a:rPr>
              <a:t>X2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" y="1447800"/>
            <a:ext cx="918130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ct val="20000"/>
              </a:spcBef>
              <a:buClr>
                <a:srgbClr val="94B6D2"/>
              </a:buClr>
            </a:pPr>
            <a:r>
              <a:rPr lang="en-US" sz="2200" dirty="0" smtClean="0">
                <a:solidFill>
                  <a:prstClr val="black"/>
                </a:solidFill>
              </a:rPr>
              <a:t>Multicollinearity </a:t>
            </a:r>
            <a:r>
              <a:rPr lang="en-US" sz="2200" dirty="0">
                <a:solidFill>
                  <a:prstClr val="black"/>
                </a:solidFill>
              </a:rPr>
              <a:t>(or </a:t>
            </a:r>
            <a:r>
              <a:rPr lang="en-US" sz="2200" dirty="0" smtClean="0">
                <a:solidFill>
                  <a:prstClr val="black"/>
                </a:solidFill>
              </a:rPr>
              <a:t>inter correlation</a:t>
            </a:r>
            <a:r>
              <a:rPr lang="en-US" sz="2200" dirty="0">
                <a:solidFill>
                  <a:prstClr val="black"/>
                </a:solidFill>
              </a:rPr>
              <a:t>) exists when at least some of the predictor variables are correlated among themselves.</a:t>
            </a:r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6629400" y="4648200"/>
            <a:ext cx="1600200" cy="1371600"/>
          </a:xfrm>
          <a:prstGeom prst="ellipse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0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6096000" y="4953000"/>
            <a:ext cx="1676400" cy="1447800"/>
          </a:xfrm>
          <a:prstGeom prst="ellipse">
            <a:avLst/>
          </a:prstGeom>
          <a:solidFill>
            <a:srgbClr val="0000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0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3" name="Oval 18"/>
          <p:cNvSpPr>
            <a:spLocks noChangeArrowheads="1"/>
          </p:cNvSpPr>
          <p:nvPr/>
        </p:nvSpPr>
        <p:spPr bwMode="auto">
          <a:xfrm>
            <a:off x="6781800" y="4953000"/>
            <a:ext cx="1524000" cy="1295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0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6172200" y="5638800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>
                <a:latin typeface="Aharoni" pitchFamily="2" charset="-79"/>
                <a:cs typeface="Aharoni" pitchFamily="2" charset="-79"/>
              </a:rPr>
              <a:t>Y</a:t>
            </a: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7239000" y="4572000"/>
            <a:ext cx="8620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>
                <a:latin typeface="Aharoni" pitchFamily="2" charset="-79"/>
                <a:cs typeface="Aharoni" pitchFamily="2" charset="-79"/>
              </a:rPr>
              <a:t>X1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7543800" y="5715000"/>
            <a:ext cx="4732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>
                <a:latin typeface="Aharoni" pitchFamily="2" charset="-79"/>
                <a:cs typeface="Aharoni" pitchFamily="2" charset="-79"/>
              </a:rPr>
              <a:t>X2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9659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Multicollinearity-</a:t>
            </a:r>
            <a:r>
              <a:rPr lang="en-US" sz="4800" dirty="0" smtClean="0"/>
              <a:t>Detection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VIF</a:t>
            </a:r>
            <a:r>
              <a:rPr lang="en-US" dirty="0"/>
              <a:t>=1/(1-R</a:t>
            </a:r>
            <a:r>
              <a:rPr lang="en-US" sz="1400" dirty="0"/>
              <a:t>k</a:t>
            </a:r>
            <a:r>
              <a:rPr lang="en-US" dirty="0"/>
              <a:t>2) </a:t>
            </a:r>
          </a:p>
          <a:p>
            <a:r>
              <a:rPr lang="en-US" b="1" dirty="0"/>
              <a:t>High sample correlation </a:t>
            </a:r>
            <a:r>
              <a:rPr lang="en-US" dirty="0"/>
              <a:t>coefficients are sufficient but not necessary for multicollinearity.</a:t>
            </a:r>
          </a:p>
          <a:p>
            <a:r>
              <a:rPr lang="en-US" b="1" dirty="0" smtClean="0"/>
              <a:t>A </a:t>
            </a:r>
            <a:r>
              <a:rPr lang="en-US" b="1" dirty="0"/>
              <a:t>high F statistic or </a:t>
            </a:r>
            <a:r>
              <a:rPr lang="en-US" b="1" dirty="0" smtClean="0"/>
              <a:t>R squared</a:t>
            </a:r>
            <a:r>
              <a:rPr lang="en-US" dirty="0" smtClean="0"/>
              <a:t> </a:t>
            </a:r>
            <a:r>
              <a:rPr lang="en-US" dirty="0"/>
              <a:t>leads us to reject the joint hypothesis that all of the coefficients are zero, but the individual t-statistics are low. (why</a:t>
            </a:r>
            <a:r>
              <a:rPr lang="en-US" dirty="0" smtClean="0"/>
              <a:t>?)</a:t>
            </a:r>
          </a:p>
          <a:p>
            <a:r>
              <a:rPr lang="en-US" dirty="0" smtClean="0"/>
              <a:t>One </a:t>
            </a:r>
            <a:r>
              <a:rPr lang="en-US" dirty="0"/>
              <a:t>can compute the </a:t>
            </a:r>
            <a:r>
              <a:rPr lang="en-US" b="1" dirty="0"/>
              <a:t>condition number</a:t>
            </a:r>
            <a:r>
              <a:rPr lang="en-US" dirty="0"/>
              <a:t>. That is, the ratio of the largest to the smallest root of the matrix </a:t>
            </a:r>
            <a:r>
              <a:rPr lang="en-US" dirty="0" err="1"/>
              <a:t>x'x</a:t>
            </a:r>
            <a:r>
              <a:rPr lang="en-US" dirty="0"/>
              <a:t>. This may not always be useful as the standard errors of the estimates depend on the ratios of elements of the characteristic vectors to the roots.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8335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Multicollinearity-Effects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Effects</a:t>
            </a:r>
          </a:p>
          <a:p>
            <a:pPr lvl="1"/>
            <a:r>
              <a:rPr lang="en-US" dirty="0"/>
              <a:t>Even in the presence of multicollinearity, OLS is BLUE and consistent.</a:t>
            </a:r>
          </a:p>
          <a:p>
            <a:pPr lvl="1"/>
            <a:r>
              <a:rPr lang="en-US" dirty="0" smtClean="0"/>
              <a:t>Counter institutive coefficients</a:t>
            </a:r>
          </a:p>
          <a:p>
            <a:pPr lvl="1"/>
            <a:r>
              <a:rPr lang="en-US" b="1" dirty="0" smtClean="0"/>
              <a:t>Standard </a:t>
            </a:r>
            <a:r>
              <a:rPr lang="en-US" b="1" dirty="0"/>
              <a:t>errors of the estimates tend to be </a:t>
            </a:r>
            <a:r>
              <a:rPr lang="en-US" b="1" dirty="0" smtClean="0"/>
              <a:t>large</a:t>
            </a:r>
            <a:r>
              <a:rPr lang="en-US" dirty="0" smtClean="0"/>
              <a:t>: Large </a:t>
            </a:r>
            <a:r>
              <a:rPr lang="en-US" dirty="0"/>
              <a:t>standard errors mean large confidence intervals. Large standard errors mean small observed test statistics. The researcher will accept too many null hypotheses. The probability of a type II error is large.(</a:t>
            </a:r>
            <a:r>
              <a:rPr lang="en-US" dirty="0">
                <a:solidFill>
                  <a:srgbClr val="00B050"/>
                </a:solidFill>
              </a:rPr>
              <a:t>Any easy way to understand this?)</a:t>
            </a:r>
          </a:p>
          <a:p>
            <a:pPr lvl="1"/>
            <a:r>
              <a:rPr lang="en-US" dirty="0"/>
              <a:t>Estimates of standard errors and parameters tend to be sensitive to changes in the data and the specification of the model.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579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Multicollinearity-Redemption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Drop the troublesome RHS </a:t>
            </a:r>
            <a:r>
              <a:rPr lang="en-US" b="1" dirty="0" smtClean="0"/>
              <a:t>variables: </a:t>
            </a:r>
            <a:r>
              <a:rPr lang="en-US" dirty="0" smtClean="0">
                <a:solidFill>
                  <a:srgbClr val="00B050"/>
                </a:solidFill>
              </a:rPr>
              <a:t>easy &amp; most used method</a:t>
            </a:r>
          </a:p>
          <a:p>
            <a:r>
              <a:rPr lang="en-US" b="1" dirty="0" smtClean="0"/>
              <a:t>Principal </a:t>
            </a:r>
            <a:r>
              <a:rPr lang="en-US" b="1" dirty="0"/>
              <a:t>components estimator: </a:t>
            </a:r>
            <a:r>
              <a:rPr lang="en-US" dirty="0"/>
              <a:t>This involves using a weighted average of the </a:t>
            </a:r>
            <a:r>
              <a:rPr lang="en-US" dirty="0" err="1"/>
              <a:t>regressors</a:t>
            </a:r>
            <a:r>
              <a:rPr lang="en-US" dirty="0"/>
              <a:t>, rather than all of the </a:t>
            </a:r>
            <a:r>
              <a:rPr lang="en-US" dirty="0" err="1"/>
              <a:t>regressors</a:t>
            </a:r>
            <a:r>
              <a:rPr lang="en-US" dirty="0"/>
              <a:t>. </a:t>
            </a:r>
          </a:p>
          <a:p>
            <a:r>
              <a:rPr lang="en-US" b="1" dirty="0" smtClean="0"/>
              <a:t>Ridge </a:t>
            </a:r>
            <a:r>
              <a:rPr lang="en-US" b="1" dirty="0"/>
              <a:t>regression technique: </a:t>
            </a:r>
            <a:r>
              <a:rPr lang="en-US" dirty="0"/>
              <a:t>This involves putting extra weight on the main diagonal of </a:t>
            </a:r>
            <a:r>
              <a:rPr lang="en-US" dirty="0" err="1"/>
              <a:t>x'x</a:t>
            </a:r>
            <a:r>
              <a:rPr lang="en-US" dirty="0"/>
              <a:t> so that it produces more precise estimates. This is a biased estimator. </a:t>
            </a:r>
          </a:p>
          <a:p>
            <a:r>
              <a:rPr lang="en-US" b="1" dirty="0" smtClean="0"/>
              <a:t>Use </a:t>
            </a:r>
            <a:r>
              <a:rPr lang="en-US" b="1" dirty="0"/>
              <a:t>additional data sources</a:t>
            </a:r>
            <a:r>
              <a:rPr lang="en-US" dirty="0"/>
              <a:t>. This does not mean more of the same. It means pooling cross section and time series. </a:t>
            </a:r>
          </a:p>
          <a:p>
            <a:r>
              <a:rPr lang="en-US" b="1" dirty="0" smtClean="0"/>
              <a:t>Transform </a:t>
            </a:r>
            <a:r>
              <a:rPr lang="en-US" b="1" dirty="0"/>
              <a:t>the data. </a:t>
            </a:r>
            <a:r>
              <a:rPr lang="en-US" dirty="0"/>
              <a:t>For example, inversion or differencing. </a:t>
            </a:r>
          </a:p>
          <a:p>
            <a:r>
              <a:rPr lang="en-US" b="1" dirty="0" smtClean="0"/>
              <a:t>Use </a:t>
            </a:r>
            <a:r>
              <a:rPr lang="en-US" b="1" dirty="0"/>
              <a:t>prior information </a:t>
            </a:r>
            <a:r>
              <a:rPr lang="en-US" dirty="0"/>
              <a:t>or restrictions on the coefficients.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7109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</a:t>
            </a:r>
            <a:r>
              <a:rPr lang="en-US" dirty="0" err="1" smtClean="0"/>
              <a:t>vif</a:t>
            </a:r>
            <a:r>
              <a:rPr lang="en-US" dirty="0" smtClean="0"/>
              <a:t> for each of the variables in Cat score data - use </a:t>
            </a:r>
            <a:r>
              <a:rPr lang="en-US" dirty="0" err="1" smtClean="0"/>
              <a:t>vif</a:t>
            </a:r>
            <a:r>
              <a:rPr lang="en-US" dirty="0" smtClean="0"/>
              <a:t> option in SAS</a:t>
            </a:r>
          </a:p>
          <a:p>
            <a:r>
              <a:rPr lang="en-US" dirty="0" smtClean="0"/>
              <a:t>Drop the troublesome variable and build a new line</a:t>
            </a:r>
          </a:p>
          <a:p>
            <a:r>
              <a:rPr lang="en-US" dirty="0"/>
              <a:t>As mathematics score increases 10 units what happens to CAT score? </a:t>
            </a:r>
            <a:endParaRPr lang="en-US" dirty="0" smtClean="0"/>
          </a:p>
          <a:p>
            <a:r>
              <a:rPr lang="en-US" dirty="0" smtClean="0"/>
              <a:t>Remove </a:t>
            </a:r>
            <a:r>
              <a:rPr lang="en-US" dirty="0" err="1" smtClean="0"/>
              <a:t>maths</a:t>
            </a:r>
            <a:r>
              <a:rPr lang="en-US" dirty="0" smtClean="0"/>
              <a:t>  score and build a model.</a:t>
            </a:r>
          </a:p>
          <a:p>
            <a:r>
              <a:rPr lang="en-US" dirty="0"/>
              <a:t>As </a:t>
            </a:r>
            <a:r>
              <a:rPr lang="en-US" dirty="0" smtClean="0"/>
              <a:t>science </a:t>
            </a:r>
            <a:r>
              <a:rPr lang="en-US" dirty="0"/>
              <a:t>score increases 10 units what happens to CAT score?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5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Multiple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Our real world is multivariable</a:t>
            </a:r>
          </a:p>
          <a:p>
            <a:r>
              <a:rPr lang="en-US" sz="2000" dirty="0"/>
              <a:t>Multivariable analysis is a tool to determine the relative contribution of all factors</a:t>
            </a:r>
          </a:p>
          <a:p>
            <a:endParaRPr lang="en-GB" sz="2400" dirty="0" smtClean="0">
              <a:solidFill>
                <a:srgbClr val="00B050"/>
              </a:solidFill>
            </a:endParaRPr>
          </a:p>
          <a:p>
            <a:pPr marL="114300" indent="0">
              <a:buNone/>
            </a:pPr>
            <a:endParaRPr lang="en-GB" sz="2400" dirty="0">
              <a:solidFill>
                <a:srgbClr val="00B050"/>
              </a:solidFill>
            </a:endParaRPr>
          </a:p>
          <a:p>
            <a:r>
              <a:rPr lang="en-GB" sz="2000" dirty="0" smtClean="0">
                <a:solidFill>
                  <a:srgbClr val="00B050"/>
                </a:solidFill>
              </a:rPr>
              <a:t>How </a:t>
            </a:r>
            <a:r>
              <a:rPr lang="en-GB" sz="2000" dirty="0">
                <a:solidFill>
                  <a:srgbClr val="00B050"/>
                </a:solidFill>
              </a:rPr>
              <a:t>do you estimate a country’s GDP? Single or multiple </a:t>
            </a:r>
            <a:r>
              <a:rPr lang="en-GB" sz="2000" dirty="0" smtClean="0">
                <a:solidFill>
                  <a:srgbClr val="00B050"/>
                </a:solidFill>
              </a:rPr>
              <a:t>predictors</a:t>
            </a:r>
          </a:p>
          <a:p>
            <a:r>
              <a:rPr lang="en-US" sz="2100" dirty="0" smtClean="0"/>
              <a:t>Health is just dependent on smoking or drinking? </a:t>
            </a:r>
          </a:p>
          <a:p>
            <a:pPr lvl="1"/>
            <a:r>
              <a:rPr lang="en-US" sz="1900" dirty="0"/>
              <a:t>D</a:t>
            </a:r>
            <a:r>
              <a:rPr lang="en-US" sz="1900" dirty="0" smtClean="0"/>
              <a:t>iet</a:t>
            </a:r>
            <a:r>
              <a:rPr lang="en-US" sz="1900" dirty="0"/>
              <a:t>, exercise, </a:t>
            </a:r>
            <a:r>
              <a:rPr lang="en-US" sz="1900" dirty="0" smtClean="0"/>
              <a:t>genetics, age, job, sleeping </a:t>
            </a:r>
            <a:r>
              <a:rPr lang="en-US" sz="1900" dirty="0"/>
              <a:t>habits </a:t>
            </a:r>
            <a:r>
              <a:rPr lang="en-US" sz="1900" dirty="0" smtClean="0"/>
              <a:t>also play an important roll in deciding one’s health</a:t>
            </a:r>
            <a:endParaRPr lang="en-US" sz="1900" dirty="0"/>
          </a:p>
          <a:p>
            <a:pPr lvl="1"/>
            <a:r>
              <a:rPr lang="en-US" sz="1900" dirty="0"/>
              <a:t>We often want to describe the effect of smoking over and above these other variables</a:t>
            </a:r>
            <a:r>
              <a:rPr lang="en-US" sz="1900" dirty="0" smtClean="0"/>
              <a:t>.</a:t>
            </a:r>
          </a:p>
          <a:p>
            <a:pPr marL="114300" indent="0">
              <a:buNone/>
            </a:pPr>
            <a:endParaRPr lang="en-US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0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Economics Models</a:t>
            </a:r>
            <a:endParaRPr lang="en-US" dirty="0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37544796"/>
              </p:ext>
            </p:extLst>
          </p:nvPr>
        </p:nvGraphicFramePr>
        <p:xfrm>
          <a:off x="808038" y="2057400"/>
          <a:ext cx="6643687" cy="4511675"/>
        </p:xfrm>
        <a:graphic>
          <a:graphicData uri="http://schemas.openxmlformats.org/presentationml/2006/ole">
            <p:oleObj spid="_x0000_s2309" name="Document" r:id="rId3" imgW="5942823" imgH="4415646" progId="Word.Document.8">
              <p:embed/>
            </p:oleObj>
          </a:graphicData>
        </a:graphic>
      </p:graphicFrame>
      <p:sp>
        <p:nvSpPr>
          <p:cNvPr id="3" name="Rectangle 2"/>
          <p:cNvSpPr/>
          <p:nvPr/>
        </p:nvSpPr>
        <p:spPr>
          <a:xfrm>
            <a:off x="609600" y="1480066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Most of the real time models  are multivariate 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14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 Model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0054" y="2667000"/>
            <a:ext cx="2944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data is scattered above and below the </a:t>
            </a:r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 flipV="1">
            <a:off x="609600" y="5181600"/>
            <a:ext cx="1905000" cy="106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5029200" y="4953000"/>
            <a:ext cx="1588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5029200" y="4800600"/>
            <a:ext cx="2438400" cy="15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1314450" y="3143250"/>
            <a:ext cx="5562600" cy="2428875"/>
          </a:xfrm>
          <a:custGeom>
            <a:avLst/>
            <a:gdLst>
              <a:gd name="T0" fmla="*/ 0 w 3504"/>
              <a:gd name="T1" fmla="*/ 1530 h 1530"/>
              <a:gd name="T2" fmla="*/ 1140 w 3504"/>
              <a:gd name="T3" fmla="*/ 522 h 1530"/>
              <a:gd name="T4" fmla="*/ 3504 w 3504"/>
              <a:gd name="T5" fmla="*/ 0 h 1530"/>
              <a:gd name="T6" fmla="*/ 2346 w 3504"/>
              <a:gd name="T7" fmla="*/ 1128 h 1530"/>
              <a:gd name="T8" fmla="*/ 0 w 3504"/>
              <a:gd name="T9" fmla="*/ 1530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04" h="1530">
                <a:moveTo>
                  <a:pt x="0" y="1530"/>
                </a:moveTo>
                <a:lnTo>
                  <a:pt x="1140" y="522"/>
                </a:lnTo>
                <a:lnTo>
                  <a:pt x="3504" y="0"/>
                </a:lnTo>
                <a:lnTo>
                  <a:pt x="2346" y="1128"/>
                </a:lnTo>
                <a:lnTo>
                  <a:pt x="0" y="153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3124200" y="2362200"/>
            <a:ext cx="1588" cy="1600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295400" y="5867400"/>
            <a:ext cx="37338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5029200" y="4800600"/>
            <a:ext cx="18288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6858000" y="3124200"/>
            <a:ext cx="1588" cy="167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1295400" y="5562600"/>
            <a:ext cx="1588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2895600" y="1981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304800" y="6019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7391400" y="4648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sp>
        <p:nvSpPr>
          <p:cNvPr id="23" name="Freeform 17"/>
          <p:cNvSpPr>
            <a:spLocks/>
          </p:cNvSpPr>
          <p:nvPr/>
        </p:nvSpPr>
        <p:spPr bwMode="auto">
          <a:xfrm>
            <a:off x="4572000" y="2667000"/>
            <a:ext cx="1219200" cy="1066800"/>
          </a:xfrm>
          <a:custGeom>
            <a:avLst/>
            <a:gdLst>
              <a:gd name="T0" fmla="*/ 116 w 351"/>
              <a:gd name="T1" fmla="*/ 0 h 444"/>
              <a:gd name="T2" fmla="*/ 39 w 351"/>
              <a:gd name="T3" fmla="*/ 270 h 444"/>
              <a:gd name="T4" fmla="*/ 351 w 351"/>
              <a:gd name="T5" fmla="*/ 444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1" h="444">
                <a:moveTo>
                  <a:pt x="116" y="0"/>
                </a:moveTo>
                <a:cubicBezTo>
                  <a:pt x="105" y="45"/>
                  <a:pt x="0" y="196"/>
                  <a:pt x="39" y="270"/>
                </a:cubicBezTo>
                <a:cubicBezTo>
                  <a:pt x="78" y="344"/>
                  <a:pt x="286" y="408"/>
                  <a:pt x="351" y="4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 rot="19131998">
            <a:off x="1143000" y="41910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Slope for variable X</a:t>
            </a:r>
            <a:r>
              <a:rPr lang="en-US" sz="1600" baseline="-25000"/>
              <a:t>1</a:t>
            </a: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 rot="20978228">
            <a:off x="2057400" y="51816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Slope for variable X</a:t>
            </a:r>
            <a:r>
              <a:rPr lang="en-US" sz="1600" baseline="-25000"/>
              <a:t>2</a:t>
            </a:r>
          </a:p>
        </p:txBody>
      </p:sp>
      <p:graphicFrame>
        <p:nvGraphicFramePr>
          <p:cNvPr id="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37244148"/>
              </p:ext>
            </p:extLst>
          </p:nvPr>
        </p:nvGraphicFramePr>
        <p:xfrm>
          <a:off x="5019675" y="2185988"/>
          <a:ext cx="2838450" cy="536575"/>
        </p:xfrm>
        <a:graphic>
          <a:graphicData uri="http://schemas.openxmlformats.org/presentationml/2006/ole">
            <p:oleObj spid="_x0000_s1269" name="Equation" r:id="rId3" imgW="1346040" imgH="25380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267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400" dirty="0" smtClean="0"/>
              <a:t>Same as earlier</a:t>
            </a:r>
          </a:p>
          <a:p>
            <a:pPr marL="114300" indent="0">
              <a:lnSpc>
                <a:spcPct val="90000"/>
              </a:lnSpc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errors are normally distributed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Errors have a constant variance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 model errors are independent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Errors (residuals) from the regression model: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dirty="0" err="1"/>
              <a:t>ei</a:t>
            </a:r>
            <a:r>
              <a:rPr lang="en-US" dirty="0"/>
              <a:t> = (Yi – Yi)</a:t>
            </a:r>
          </a:p>
          <a:p>
            <a:pPr marL="114300" indent="0">
              <a:lnSpc>
                <a:spcPct val="90000"/>
              </a:lnSpc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414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590800"/>
          </a:xfrm>
        </p:spPr>
        <p:txBody>
          <a:bodyPr/>
          <a:lstStyle/>
          <a:p>
            <a:r>
              <a:rPr lang="en-US" dirty="0"/>
              <a:t>The constant and parameters are derived in the same way as with the bi-</a:t>
            </a:r>
            <a:r>
              <a:rPr lang="en-US" dirty="0" err="1"/>
              <a:t>variate</a:t>
            </a:r>
            <a:r>
              <a:rPr lang="en-US" dirty="0"/>
              <a:t> model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Remember … “Minimizing </a:t>
            </a:r>
            <a:r>
              <a:rPr lang="en-US" dirty="0">
                <a:solidFill>
                  <a:srgbClr val="00B050"/>
                </a:solidFill>
              </a:rPr>
              <a:t>sum of squares of </a:t>
            </a:r>
            <a:r>
              <a:rPr lang="en-US" dirty="0" smtClean="0">
                <a:solidFill>
                  <a:srgbClr val="00B050"/>
                </a:solidFill>
              </a:rPr>
              <a:t>deviation”?</a:t>
            </a:r>
            <a:endParaRPr lang="en-US" dirty="0">
              <a:solidFill>
                <a:srgbClr val="00B050"/>
              </a:solidFill>
            </a:endParaRP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new variable is added it affects the coefficients of the existing variables</a:t>
            </a:r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64696098"/>
              </p:ext>
            </p:extLst>
          </p:nvPr>
        </p:nvGraphicFramePr>
        <p:xfrm>
          <a:off x="762000" y="4572000"/>
          <a:ext cx="6546850" cy="839787"/>
        </p:xfrm>
        <a:graphic>
          <a:graphicData uri="http://schemas.openxmlformats.org/presentationml/2006/ole">
            <p:oleObj spid="_x0000_s7295" name="Equation" r:id="rId3" imgW="2552400" imgH="53316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542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beta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876800"/>
            <a:ext cx="8229600" cy="1752600"/>
          </a:xfrm>
        </p:spPr>
        <p:txBody>
          <a:bodyPr>
            <a:noAutofit/>
          </a:bodyPr>
          <a:lstStyle/>
          <a:p>
            <a:r>
              <a:rPr lang="en-US" sz="1600" dirty="0"/>
              <a:t>The equation Y</a:t>
            </a:r>
            <a:r>
              <a:rPr lang="en-US" sz="1600" baseline="-25000" dirty="0"/>
              <a:t>i</a:t>
            </a:r>
            <a:r>
              <a:rPr lang="en-US" sz="1600" dirty="0"/>
              <a:t> = </a:t>
            </a:r>
            <a:r>
              <a:rPr lang="el-GR" sz="1600" dirty="0">
                <a:cs typeface="Arial" charset="0"/>
              </a:rPr>
              <a:t>β</a:t>
            </a:r>
            <a:r>
              <a:rPr lang="en-US" sz="1600" baseline="-25000" dirty="0">
                <a:cs typeface="Arial" charset="0"/>
              </a:rPr>
              <a:t>0</a:t>
            </a:r>
            <a:r>
              <a:rPr lang="en-US" sz="1600" dirty="0">
                <a:cs typeface="Arial" charset="0"/>
              </a:rPr>
              <a:t> + </a:t>
            </a:r>
            <a:r>
              <a:rPr lang="el-GR" sz="1600" dirty="0">
                <a:cs typeface="Arial" charset="0"/>
              </a:rPr>
              <a:t>β</a:t>
            </a:r>
            <a:r>
              <a:rPr lang="en-US" sz="1600" baseline="-25000" dirty="0">
                <a:cs typeface="Arial" charset="0"/>
              </a:rPr>
              <a:t>1</a:t>
            </a:r>
            <a:r>
              <a:rPr lang="en-US" sz="1600" dirty="0">
                <a:cs typeface="Arial" charset="0"/>
              </a:rPr>
              <a:t> X</a:t>
            </a:r>
            <a:r>
              <a:rPr lang="en-US" sz="1600" baseline="-25000" dirty="0">
                <a:cs typeface="Arial" charset="0"/>
              </a:rPr>
              <a:t>i1</a:t>
            </a:r>
            <a:r>
              <a:rPr lang="en-US" sz="1600" dirty="0">
                <a:cs typeface="Arial" charset="0"/>
              </a:rPr>
              <a:t> + </a:t>
            </a:r>
            <a:r>
              <a:rPr lang="el-GR" sz="1600" dirty="0">
                <a:cs typeface="Arial" charset="0"/>
              </a:rPr>
              <a:t>β</a:t>
            </a:r>
            <a:r>
              <a:rPr lang="en-US" sz="1600" baseline="-25000" dirty="0">
                <a:cs typeface="Arial" charset="0"/>
              </a:rPr>
              <a:t>2</a:t>
            </a:r>
            <a:r>
              <a:rPr lang="en-US" sz="1600" dirty="0">
                <a:cs typeface="Arial" charset="0"/>
              </a:rPr>
              <a:t> X</a:t>
            </a:r>
            <a:r>
              <a:rPr lang="en-US" sz="1600" baseline="-25000" dirty="0">
                <a:cs typeface="Arial" charset="0"/>
              </a:rPr>
              <a:t>i2</a:t>
            </a:r>
            <a:r>
              <a:rPr lang="en-US" sz="1600" dirty="0">
                <a:cs typeface="Arial" charset="0"/>
              </a:rPr>
              <a:t> + </a:t>
            </a:r>
            <a:r>
              <a:rPr lang="el-GR" sz="1600" dirty="0">
                <a:cs typeface="Arial" charset="0"/>
              </a:rPr>
              <a:t>ε</a:t>
            </a:r>
            <a:r>
              <a:rPr lang="en-US" sz="1600" baseline="-25000" dirty="0" err="1">
                <a:cs typeface="Arial" charset="0"/>
              </a:rPr>
              <a:t>i</a:t>
            </a:r>
            <a:r>
              <a:rPr lang="en-US" sz="1600" dirty="0"/>
              <a:t> has the following interpretation.</a:t>
            </a:r>
          </a:p>
          <a:p>
            <a:r>
              <a:rPr lang="en-US" sz="1600" dirty="0"/>
              <a:t>Again, </a:t>
            </a:r>
            <a:r>
              <a:rPr lang="el-GR" sz="1600" dirty="0">
                <a:cs typeface="Arial" charset="0"/>
              </a:rPr>
              <a:t>β</a:t>
            </a:r>
            <a:r>
              <a:rPr lang="en-US" sz="1600" baseline="-25000" dirty="0">
                <a:cs typeface="Arial" charset="0"/>
              </a:rPr>
              <a:t>0</a:t>
            </a:r>
            <a:r>
              <a:rPr lang="en-US" sz="1600" dirty="0"/>
              <a:t> is the intercept (the value of Y when both X</a:t>
            </a:r>
            <a:r>
              <a:rPr lang="en-US" sz="1600" baseline="-25000" dirty="0"/>
              <a:t>1</a:t>
            </a:r>
            <a:r>
              <a:rPr lang="en-US" sz="1600" dirty="0"/>
              <a:t> and X</a:t>
            </a:r>
            <a:r>
              <a:rPr lang="en-US" sz="1600" baseline="-25000" dirty="0"/>
              <a:t>2</a:t>
            </a:r>
            <a:r>
              <a:rPr lang="en-US" sz="1600" dirty="0"/>
              <a:t> are 0).</a:t>
            </a:r>
          </a:p>
          <a:p>
            <a:r>
              <a:rPr lang="el-GR" sz="1600" dirty="0">
                <a:cs typeface="Arial" charset="0"/>
              </a:rPr>
              <a:t>β</a:t>
            </a:r>
            <a:r>
              <a:rPr lang="en-US" sz="1600" baseline="-25000" dirty="0">
                <a:cs typeface="Arial" charset="0"/>
              </a:rPr>
              <a:t>1</a:t>
            </a:r>
            <a:r>
              <a:rPr lang="en-US" sz="1600" dirty="0"/>
              <a:t> is the slope for X</a:t>
            </a:r>
            <a:r>
              <a:rPr lang="en-US" sz="1600" baseline="-25000" dirty="0"/>
              <a:t>1</a:t>
            </a:r>
            <a:r>
              <a:rPr lang="en-US" sz="1600" dirty="0"/>
              <a:t>, so each unit increase in X</a:t>
            </a:r>
            <a:r>
              <a:rPr lang="en-US" sz="1600" baseline="-25000" dirty="0"/>
              <a:t>1</a:t>
            </a:r>
            <a:r>
              <a:rPr lang="en-US" sz="1600" dirty="0"/>
              <a:t> increases Y on AVERAGE by </a:t>
            </a:r>
            <a:r>
              <a:rPr lang="el-GR" sz="1600" dirty="0">
                <a:cs typeface="Arial" charset="0"/>
              </a:rPr>
              <a:t>β</a:t>
            </a:r>
            <a:r>
              <a:rPr lang="en-US" sz="1600" baseline="-25000" dirty="0">
                <a:cs typeface="Arial" charset="0"/>
              </a:rPr>
              <a:t>1</a:t>
            </a:r>
            <a:r>
              <a:rPr lang="en-US" sz="1600" dirty="0"/>
              <a:t> units.</a:t>
            </a:r>
          </a:p>
          <a:p>
            <a:r>
              <a:rPr lang="el-GR" sz="1600" dirty="0">
                <a:cs typeface="Arial" charset="0"/>
              </a:rPr>
              <a:t>β</a:t>
            </a:r>
            <a:r>
              <a:rPr lang="en-US" sz="1600" baseline="-25000" dirty="0">
                <a:cs typeface="Arial" charset="0"/>
              </a:rPr>
              <a:t>2</a:t>
            </a:r>
            <a:r>
              <a:rPr lang="en-US" sz="1600" dirty="0"/>
              <a:t> is the slope for X</a:t>
            </a:r>
            <a:r>
              <a:rPr lang="en-US" sz="1600" baseline="-25000" dirty="0"/>
              <a:t>2</a:t>
            </a:r>
            <a:r>
              <a:rPr lang="en-US" sz="1600" dirty="0"/>
              <a:t>, so each unit increase in X</a:t>
            </a:r>
            <a:r>
              <a:rPr lang="en-US" sz="1600" baseline="-25000" dirty="0"/>
              <a:t>2</a:t>
            </a:r>
            <a:r>
              <a:rPr lang="en-US" sz="1600" dirty="0"/>
              <a:t> increases Y on AVERAGE by </a:t>
            </a:r>
            <a:r>
              <a:rPr lang="el-GR" sz="1600" dirty="0">
                <a:cs typeface="Arial" charset="0"/>
              </a:rPr>
              <a:t>β</a:t>
            </a:r>
            <a:r>
              <a:rPr lang="en-US" sz="1600" baseline="-25000" dirty="0">
                <a:cs typeface="Arial" charset="0"/>
              </a:rPr>
              <a:t>2</a:t>
            </a:r>
            <a:r>
              <a:rPr lang="en-US" sz="1600" dirty="0"/>
              <a:t> units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8760"/>
          <a:stretch/>
        </p:blipFill>
        <p:spPr>
          <a:xfrm>
            <a:off x="1143000" y="1219200"/>
            <a:ext cx="5943600" cy="3406627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98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good is my regression line?-Recap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Take a regression line; Estimate y by  substituting xi from data;  Is it exactly same as </a:t>
            </a:r>
            <a:r>
              <a:rPr lang="en-US" dirty="0" err="1" smtClean="0">
                <a:solidFill>
                  <a:srgbClr val="00B050"/>
                </a:solidFill>
              </a:rPr>
              <a:t>yi</a:t>
            </a:r>
            <a:r>
              <a:rPr lang="en-US" dirty="0" smtClean="0">
                <a:solidFill>
                  <a:srgbClr val="00B050"/>
                </a:solidFill>
              </a:rPr>
              <a:t>?</a:t>
            </a:r>
          </a:p>
          <a:p>
            <a:r>
              <a:rPr lang="en-US" dirty="0" smtClean="0"/>
              <a:t>Remember no line is perfect</a:t>
            </a:r>
          </a:p>
          <a:p>
            <a:r>
              <a:rPr lang="en-US" dirty="0" smtClean="0"/>
              <a:t>There is always some error in the estimation</a:t>
            </a:r>
          </a:p>
          <a:p>
            <a:r>
              <a:rPr lang="en-US" dirty="0" smtClean="0"/>
              <a:t>Unless there is comprehensive dependency between predictor and response, there is always some part of response(Y) that can’t be explained by predictor (x)</a:t>
            </a:r>
          </a:p>
          <a:p>
            <a:r>
              <a:rPr lang="en-US" dirty="0" smtClean="0"/>
              <a:t> So, total variance in Y is divided into two parts, </a:t>
            </a:r>
          </a:p>
          <a:p>
            <a:pPr lvl="1"/>
            <a:r>
              <a:rPr lang="en-US" dirty="0" smtClean="0"/>
              <a:t>Variance that can be explained by x, using regression</a:t>
            </a:r>
          </a:p>
          <a:p>
            <a:pPr lvl="1"/>
            <a:r>
              <a:rPr lang="en-US" dirty="0" smtClean="0"/>
              <a:t>Variance that can’t be explained by 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62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1061</TotalTime>
  <Words>2025</Words>
  <Application>Microsoft Office PowerPoint</Application>
  <PresentationFormat>On-screen Show (4:3)</PresentationFormat>
  <Paragraphs>248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Adjacency</vt:lpstr>
      <vt:lpstr>Document</vt:lpstr>
      <vt:lpstr>Equation</vt:lpstr>
      <vt:lpstr>Packager Shell Object</vt:lpstr>
      <vt:lpstr>Data Analysis Course Multiple Linear Regression</vt:lpstr>
      <vt:lpstr>Contents</vt:lpstr>
      <vt:lpstr>Why Multiple Regression</vt:lpstr>
      <vt:lpstr>Some Economics Models</vt:lpstr>
      <vt:lpstr>Multiple Regression Model</vt:lpstr>
      <vt:lpstr>Assumptions</vt:lpstr>
      <vt:lpstr>Least Squares Estimation</vt:lpstr>
      <vt:lpstr>Meaning of beta</vt:lpstr>
      <vt:lpstr>How good is my regression line?-Recap</vt:lpstr>
      <vt:lpstr>Explained and Unexplained Variation-Recap</vt:lpstr>
      <vt:lpstr>Coefficient of determination-Recap</vt:lpstr>
      <vt:lpstr>Lab</vt:lpstr>
      <vt:lpstr>Lab :R squared &amp; Adj R squared</vt:lpstr>
      <vt:lpstr>R squared &amp; Adj R squared</vt:lpstr>
      <vt:lpstr>R-squared vs adj R squared</vt:lpstr>
      <vt:lpstr>The F statistics</vt:lpstr>
      <vt:lpstr>Multiple variables…good or bad?</vt:lpstr>
      <vt:lpstr>Significance of coefficients?</vt:lpstr>
      <vt:lpstr>Significance testing of individual variables Beta</vt:lpstr>
      <vt:lpstr>Variance explained by individual var</vt:lpstr>
      <vt:lpstr>What is P-values of a coefficient</vt:lpstr>
      <vt:lpstr>Contribution of a Single Independent Variable Xj</vt:lpstr>
      <vt:lpstr>Lab</vt:lpstr>
      <vt:lpstr>Redundancy in the variables</vt:lpstr>
      <vt:lpstr>Multicollinearity</vt:lpstr>
      <vt:lpstr>Multicollinearity-Detection </vt:lpstr>
      <vt:lpstr>Multicollinearity-Effects</vt:lpstr>
      <vt:lpstr>Multicollinearity-Redemption</vt:lpstr>
      <vt:lpstr>Lab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Koti</dc:creator>
  <cp:lastModifiedBy>dell</cp:lastModifiedBy>
  <cp:revision>193</cp:revision>
  <dcterms:created xsi:type="dcterms:W3CDTF">2006-08-16T00:00:00Z</dcterms:created>
  <dcterms:modified xsi:type="dcterms:W3CDTF">2016-12-30T13:59:29Z</dcterms:modified>
</cp:coreProperties>
</file>