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334-DC80-4693-AE5C-FE93C43CCEB3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815D-76A4-4425-9538-4A0B1FEBBC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815D-76A4-4425-9538-4A0B1FEBBCC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C414700D-50FD-4BCF-9659-4A90F87E4A66}" type="datetime1">
              <a:rPr lang="en-US" smtClean="0"/>
              <a:t>12/30/2016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FB04-0D22-40E2-A032-0A92E1D2DD23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9969-2965-42E0-B652-A17060495AD0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BEE89F-E3D7-4F85-AEC8-D5CC0836805F}" type="datetime1">
              <a:rPr lang="en-US" smtClean="0"/>
              <a:t>12/30/2016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C56042C-2194-4209-BD02-2468BEC782E0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7CC-E1C1-496B-9C82-4F4363CF5553}" type="datetime1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214D-3DEE-4E11-8092-E8ED88A92B31}" type="datetime1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5DAE7E-184C-4FCD-A922-F2FB59D01F88}" type="datetime1">
              <a:rPr lang="en-US" smtClean="0"/>
              <a:t>12/30/2016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BE7C-0AE4-4825-863D-F608F790E6E5}" type="datetime1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203FA4-347D-4AC1-B4E4-801F073DEA64}" type="datetime1">
              <a:rPr lang="en-US" smtClean="0"/>
              <a:t>12/30/2016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8F8AD6-16F3-425D-AA2E-6C1210CEE477}" type="datetime1">
              <a:rPr lang="en-US" smtClean="0"/>
              <a:t>12/30/2016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463292-4856-4D15-B9FE-5A2E97455596}" type="datetime1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30"/>
              </a:lnSpc>
            </a:pPr>
            <a:r>
              <a:rPr lang="en-US" spc="-10" smtClean="0"/>
              <a:t>statinfer.com</a:t>
            </a:r>
            <a:endParaRPr lang="en-US" spc="-10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620331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Logistic</a:t>
            </a:r>
            <a:r>
              <a:rPr sz="6000" spc="-1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65" dirty="0"/>
              <a:t>Why </a:t>
            </a:r>
            <a:r>
              <a:rPr sz="4800" spc="-50" dirty="0"/>
              <a:t>not </a:t>
            </a:r>
            <a:r>
              <a:rPr sz="4800" spc="-55" dirty="0"/>
              <a:t>linear</a:t>
            </a:r>
            <a:r>
              <a:rPr sz="4800" spc="-290" dirty="0"/>
              <a:t> </a:t>
            </a:r>
            <a:r>
              <a:rPr sz="4800" dirty="0"/>
              <a:t>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8219440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Consider </a:t>
            </a:r>
            <a:r>
              <a:rPr sz="2400" spc="-20" dirty="0">
                <a:latin typeface="Trebuchet MS"/>
                <a:cs typeface="Trebuchet MS"/>
              </a:rPr>
              <a:t>Product </a:t>
            </a:r>
            <a:r>
              <a:rPr sz="2400" dirty="0">
                <a:latin typeface="Trebuchet MS"/>
                <a:cs typeface="Trebuchet MS"/>
              </a:rPr>
              <a:t>sales </a:t>
            </a:r>
            <a:r>
              <a:rPr sz="2400" spc="-5" dirty="0">
                <a:latin typeface="Trebuchet MS"/>
                <a:cs typeface="Trebuchet MS"/>
              </a:rPr>
              <a:t>data. The dataset has two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columns.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Age – </a:t>
            </a:r>
            <a:r>
              <a:rPr sz="2000" spc="-5" dirty="0">
                <a:latin typeface="Trebuchet MS"/>
                <a:cs typeface="Trebuchet MS"/>
              </a:rPr>
              <a:t>continuous </a:t>
            </a:r>
            <a:r>
              <a:rPr sz="2000" dirty="0">
                <a:latin typeface="Trebuchet MS"/>
                <a:cs typeface="Trebuchet MS"/>
              </a:rPr>
              <a:t>variable </a:t>
            </a:r>
            <a:r>
              <a:rPr sz="2000" spc="-5" dirty="0">
                <a:latin typeface="Trebuchet MS"/>
                <a:cs typeface="Trebuchet MS"/>
              </a:rPr>
              <a:t>between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6-80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9B2C1F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Buy(0- </a:t>
            </a:r>
            <a:r>
              <a:rPr sz="2000" spc="-70" dirty="0">
                <a:latin typeface="Trebuchet MS"/>
                <a:cs typeface="Trebuchet MS"/>
              </a:rPr>
              <a:t>Yes </a:t>
            </a:r>
            <a:r>
              <a:rPr sz="2000" dirty="0">
                <a:latin typeface="Trebuchet MS"/>
                <a:cs typeface="Trebuchet MS"/>
              </a:rPr>
              <a:t>;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1-No)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5411" y="3092195"/>
            <a:ext cx="5335524" cy="320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65" dirty="0"/>
              <a:t>Why </a:t>
            </a:r>
            <a:r>
              <a:rPr sz="4800" spc="-50" dirty="0"/>
              <a:t>not </a:t>
            </a:r>
            <a:r>
              <a:rPr sz="4800" spc="-55" dirty="0"/>
              <a:t>linear</a:t>
            </a:r>
            <a:r>
              <a:rPr sz="4800" spc="-290" dirty="0"/>
              <a:t> </a:t>
            </a:r>
            <a:r>
              <a:rPr sz="4800" dirty="0"/>
              <a:t>?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297935" y="1924811"/>
            <a:ext cx="5814060" cy="3436620"/>
          </a:xfrm>
          <a:custGeom>
            <a:avLst/>
            <a:gdLst/>
            <a:ahLst/>
            <a:cxnLst/>
            <a:rect l="l" t="t" r="r" b="b"/>
            <a:pathLst>
              <a:path w="5814059" h="3436620">
                <a:moveTo>
                  <a:pt x="0" y="3436620"/>
                </a:moveTo>
                <a:lnTo>
                  <a:pt x="5814060" y="3436620"/>
                </a:lnTo>
                <a:lnTo>
                  <a:pt x="5814060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935" y="4782311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1"/>
                </a:moveTo>
                <a:lnTo>
                  <a:pt x="5814060" y="12191"/>
                </a:lnTo>
                <a:lnTo>
                  <a:pt x="5814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935" y="4210811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1"/>
                </a:moveTo>
                <a:lnTo>
                  <a:pt x="5814060" y="12191"/>
                </a:lnTo>
                <a:lnTo>
                  <a:pt x="5814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7935" y="3637788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1"/>
                </a:moveTo>
                <a:lnTo>
                  <a:pt x="5814060" y="12191"/>
                </a:lnTo>
                <a:lnTo>
                  <a:pt x="5814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7935" y="3064764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2"/>
                </a:moveTo>
                <a:lnTo>
                  <a:pt x="5814060" y="12192"/>
                </a:lnTo>
                <a:lnTo>
                  <a:pt x="581406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7935" y="2491739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2"/>
                </a:moveTo>
                <a:lnTo>
                  <a:pt x="5814060" y="12192"/>
                </a:lnTo>
                <a:lnTo>
                  <a:pt x="581406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7935" y="1918716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2"/>
                </a:moveTo>
                <a:lnTo>
                  <a:pt x="5814060" y="12192"/>
                </a:lnTo>
                <a:lnTo>
                  <a:pt x="581406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7935" y="5355335"/>
            <a:ext cx="5814060" cy="12700"/>
          </a:xfrm>
          <a:custGeom>
            <a:avLst/>
            <a:gdLst/>
            <a:ahLst/>
            <a:cxnLst/>
            <a:rect l="l" t="t" r="r" b="b"/>
            <a:pathLst>
              <a:path w="5814059" h="12700">
                <a:moveTo>
                  <a:pt x="0" y="12191"/>
                </a:moveTo>
                <a:lnTo>
                  <a:pt x="5814060" y="12191"/>
                </a:lnTo>
                <a:lnTo>
                  <a:pt x="5814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7935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3359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0308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7255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4203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1152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8100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5047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1995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741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741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815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6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5815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112776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890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890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195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195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6574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574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749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749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1072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1072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69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69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12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12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41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941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791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4791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61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61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3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83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928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928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748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748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490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490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8500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8500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13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313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18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6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8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6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313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31308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926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926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4659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4659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017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6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017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6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3880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3880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1337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1337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41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741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04359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4359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1205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1205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83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83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761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761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2988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2988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5815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6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5815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112776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030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030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759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759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6574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574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6707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67071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4012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4012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67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2086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6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20867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6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570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64523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64523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569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569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251708" y="5434329"/>
            <a:ext cx="920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945128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10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72329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399278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30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853173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50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580121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60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307069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70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034018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80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073652" y="1680972"/>
            <a:ext cx="3793236" cy="417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15561" y="1753361"/>
            <a:ext cx="3657600" cy="4038600"/>
          </a:xfrm>
          <a:custGeom>
            <a:avLst/>
            <a:gdLst/>
            <a:ahLst/>
            <a:cxnLst/>
            <a:rect l="l" t="t" r="r" b="b"/>
            <a:pathLst>
              <a:path w="3657600" h="4038600">
                <a:moveTo>
                  <a:pt x="0" y="4038600"/>
                </a:moveTo>
                <a:lnTo>
                  <a:pt x="365759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669794" y="2308605"/>
            <a:ext cx="2952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669794" y="5139182"/>
            <a:ext cx="3492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794375" y="5434329"/>
            <a:ext cx="4914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40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Trebuchet MS"/>
                <a:cs typeface="Trebuchet MS"/>
              </a:rPr>
              <a:t>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Real-life</a:t>
            </a:r>
            <a:r>
              <a:rPr spc="-160" dirty="0"/>
              <a:t> </a:t>
            </a:r>
            <a:r>
              <a:rPr spc="-6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6445885" cy="343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Gaming </a:t>
            </a:r>
            <a:r>
              <a:rPr sz="2400" dirty="0">
                <a:latin typeface="Trebuchet MS"/>
                <a:cs typeface="Trebuchet MS"/>
              </a:rPr>
              <a:t>- </a:t>
            </a:r>
            <a:r>
              <a:rPr sz="2400" spc="-20" dirty="0">
                <a:latin typeface="Trebuchet MS"/>
                <a:cs typeface="Trebuchet MS"/>
              </a:rPr>
              <a:t>Win </a:t>
            </a:r>
            <a:r>
              <a:rPr sz="2400" dirty="0">
                <a:latin typeface="Trebuchet MS"/>
                <a:cs typeface="Trebuchet MS"/>
              </a:rPr>
              <a:t>vs.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Sales </a:t>
            </a:r>
            <a:r>
              <a:rPr sz="2400" dirty="0">
                <a:latin typeface="Trebuchet MS"/>
                <a:cs typeface="Trebuchet MS"/>
              </a:rPr>
              <a:t>- Buying vs. Not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buying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Marketing </a:t>
            </a:r>
            <a:r>
              <a:rPr sz="2400" spc="-5" dirty="0">
                <a:latin typeface="Trebuchet MS"/>
                <a:cs typeface="Trebuchet MS"/>
              </a:rPr>
              <a:t>– </a:t>
            </a:r>
            <a:r>
              <a:rPr sz="2400" spc="-20" dirty="0">
                <a:latin typeface="Trebuchet MS"/>
                <a:cs typeface="Trebuchet MS"/>
              </a:rPr>
              <a:t>Response </a:t>
            </a:r>
            <a:r>
              <a:rPr sz="2400" dirty="0">
                <a:latin typeface="Trebuchet MS"/>
                <a:cs typeface="Trebuchet MS"/>
              </a:rPr>
              <a:t>vs.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335145" algn="l"/>
              </a:tabLst>
            </a:pPr>
            <a:r>
              <a:rPr sz="2400"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Credit </a:t>
            </a:r>
            <a:r>
              <a:rPr sz="2400" spc="-5" dirty="0">
                <a:latin typeface="Trebuchet MS"/>
                <a:cs typeface="Trebuchet MS"/>
              </a:rPr>
              <a:t>card </a:t>
            </a:r>
            <a:r>
              <a:rPr sz="2400" dirty="0">
                <a:latin typeface="Trebuchet MS"/>
                <a:cs typeface="Trebuchet MS"/>
              </a:rPr>
              <a:t>&amp; </a:t>
            </a:r>
            <a:r>
              <a:rPr sz="2400" spc="-5" dirty="0">
                <a:latin typeface="Trebuchet MS"/>
                <a:cs typeface="Trebuchet MS"/>
              </a:rPr>
              <a:t>Loans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–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Default	</a:t>
            </a:r>
            <a:r>
              <a:rPr sz="2400" dirty="0">
                <a:latin typeface="Trebuchet MS"/>
                <a:cs typeface="Trebuchet MS"/>
              </a:rPr>
              <a:t>vs. </a:t>
            </a:r>
            <a:r>
              <a:rPr sz="2400" spc="-5" dirty="0">
                <a:latin typeface="Trebuchet MS"/>
                <a:cs typeface="Trebuchet MS"/>
              </a:rPr>
              <a:t>Non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Default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0" dirty="0">
                <a:latin typeface="Trebuchet MS"/>
                <a:cs typeface="Trebuchet MS"/>
              </a:rPr>
              <a:t>Operations </a:t>
            </a:r>
            <a:r>
              <a:rPr sz="2400" spc="-5" dirty="0">
                <a:latin typeface="Trebuchet MS"/>
                <a:cs typeface="Trebuchet MS"/>
              </a:rPr>
              <a:t>– Attrition </a:t>
            </a:r>
            <a:r>
              <a:rPr sz="2400" dirty="0">
                <a:latin typeface="Trebuchet MS"/>
                <a:cs typeface="Trebuchet MS"/>
              </a:rPr>
              <a:t>vs.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Retention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dirty="0">
                <a:latin typeface="Trebuchet MS"/>
                <a:cs typeface="Trebuchet MS"/>
              </a:rPr>
              <a:t>Websites </a:t>
            </a:r>
            <a:r>
              <a:rPr sz="2400" spc="-5" dirty="0">
                <a:latin typeface="Trebuchet MS"/>
                <a:cs typeface="Trebuchet MS"/>
              </a:rPr>
              <a:t>– Click </a:t>
            </a:r>
            <a:r>
              <a:rPr sz="2400" dirty="0">
                <a:latin typeface="Trebuchet MS"/>
                <a:cs typeface="Trebuchet MS"/>
              </a:rPr>
              <a:t>vs. No </a:t>
            </a:r>
            <a:r>
              <a:rPr sz="2400" spc="-5" dirty="0">
                <a:latin typeface="Trebuchet MS"/>
                <a:cs typeface="Trebuchet MS"/>
              </a:rPr>
              <a:t>click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Fraud </a:t>
            </a:r>
            <a:r>
              <a:rPr sz="2400" spc="-5" dirty="0">
                <a:latin typeface="Trebuchet MS"/>
                <a:cs typeface="Trebuchet MS"/>
              </a:rPr>
              <a:t>identification –Fraud </a:t>
            </a:r>
            <a:r>
              <a:rPr sz="2400" dirty="0">
                <a:latin typeface="Trebuchet MS"/>
                <a:cs typeface="Trebuchet MS"/>
              </a:rPr>
              <a:t>vs. </a:t>
            </a:r>
            <a:r>
              <a:rPr sz="2400" spc="-5" dirty="0">
                <a:latin typeface="Trebuchet MS"/>
                <a:cs typeface="Trebuchet MS"/>
              </a:rPr>
              <a:t>Non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Fraud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0" dirty="0">
                <a:latin typeface="Trebuchet MS"/>
                <a:cs typeface="Trebuchet MS"/>
              </a:rPr>
              <a:t>Healthcare </a:t>
            </a:r>
            <a:r>
              <a:rPr sz="2400" spc="-5" dirty="0">
                <a:latin typeface="Trebuchet MS"/>
                <a:cs typeface="Trebuchet MS"/>
              </a:rPr>
              <a:t>–Cure </a:t>
            </a:r>
            <a:r>
              <a:rPr sz="2400" dirty="0">
                <a:latin typeface="Trebuchet MS"/>
                <a:cs typeface="Trebuchet MS"/>
              </a:rPr>
              <a:t>vs. No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Cure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601853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 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Logistic</a:t>
            </a:r>
            <a:r>
              <a:rPr sz="6000" spc="-22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8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Function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Some </a:t>
            </a:r>
            <a:r>
              <a:rPr spc="-55" dirty="0"/>
              <a:t>Nonlinear</a:t>
            </a:r>
            <a:r>
              <a:rPr spc="-195" dirty="0"/>
              <a:t> </a:t>
            </a:r>
            <a:r>
              <a:rPr spc="-5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247888" y="5026152"/>
            <a:ext cx="275844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54895" y="1959864"/>
            <a:ext cx="2333244" cy="1961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" y="1600200"/>
            <a:ext cx="1638300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1084" y="1540763"/>
            <a:ext cx="2371343" cy="192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80" y="3892296"/>
            <a:ext cx="2122932" cy="2173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8791" y="4945378"/>
            <a:ext cx="2494788" cy="182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9967" y="3589020"/>
            <a:ext cx="2465832" cy="1847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25918" y="3603497"/>
            <a:ext cx="1348740" cy="299085"/>
          </a:xfrm>
          <a:prstGeom prst="rect">
            <a:avLst/>
          </a:prstGeom>
          <a:solidFill>
            <a:srgbClr val="D24717"/>
          </a:solidFill>
          <a:ln w="25908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750" y="1616202"/>
            <a:ext cx="1348740" cy="299085"/>
          </a:xfrm>
          <a:prstGeom prst="rect">
            <a:avLst/>
          </a:prstGeom>
          <a:solidFill>
            <a:srgbClr val="D24717"/>
          </a:solidFill>
          <a:ln w="25908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2105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Gaussian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7909" y="2442210"/>
            <a:ext cx="1348740" cy="300355"/>
          </a:xfrm>
          <a:prstGeom prst="rect">
            <a:avLst/>
          </a:prstGeom>
          <a:solidFill>
            <a:srgbClr val="D24717"/>
          </a:solidFill>
          <a:ln w="25907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Quadratic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3909" y="3729990"/>
            <a:ext cx="1348740" cy="299085"/>
          </a:xfrm>
          <a:custGeom>
            <a:avLst/>
            <a:gdLst/>
            <a:ahLst/>
            <a:cxnLst/>
            <a:rect l="l" t="t" r="r" b="b"/>
            <a:pathLst>
              <a:path w="1348739" h="299085">
                <a:moveTo>
                  <a:pt x="0" y="298704"/>
                </a:moveTo>
                <a:lnTo>
                  <a:pt x="1348740" y="298704"/>
                </a:lnTo>
                <a:lnTo>
                  <a:pt x="1348740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3909" y="3729990"/>
            <a:ext cx="1348740" cy="299085"/>
          </a:xfrm>
          <a:custGeom>
            <a:avLst/>
            <a:gdLst/>
            <a:ahLst/>
            <a:cxnLst/>
            <a:rect l="l" t="t" r="r" b="b"/>
            <a:pathLst>
              <a:path w="1348739" h="299085">
                <a:moveTo>
                  <a:pt x="0" y="298704"/>
                </a:moveTo>
                <a:lnTo>
                  <a:pt x="1348740" y="298704"/>
                </a:lnTo>
                <a:lnTo>
                  <a:pt x="1348740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25907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5299" y="3599433"/>
            <a:ext cx="11626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Exponentia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0527" y="3874007"/>
            <a:ext cx="933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4726" y="5186934"/>
            <a:ext cx="1432560" cy="463550"/>
          </a:xfrm>
          <a:custGeom>
            <a:avLst/>
            <a:gdLst/>
            <a:ahLst/>
            <a:cxnLst/>
            <a:rect l="l" t="t" r="r" b="b"/>
            <a:pathLst>
              <a:path w="1432560" h="463550">
                <a:moveTo>
                  <a:pt x="0" y="463295"/>
                </a:moveTo>
                <a:lnTo>
                  <a:pt x="1432560" y="463295"/>
                </a:lnTo>
                <a:lnTo>
                  <a:pt x="1432560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4726" y="5186934"/>
            <a:ext cx="1432560" cy="463550"/>
          </a:xfrm>
          <a:custGeom>
            <a:avLst/>
            <a:gdLst/>
            <a:ahLst/>
            <a:cxnLst/>
            <a:rect l="l" t="t" r="r" b="b"/>
            <a:pathLst>
              <a:path w="1432560" h="463550">
                <a:moveTo>
                  <a:pt x="0" y="463295"/>
                </a:moveTo>
                <a:lnTo>
                  <a:pt x="1432560" y="463295"/>
                </a:lnTo>
                <a:lnTo>
                  <a:pt x="1432560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ln w="25907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3976" y="5138673"/>
            <a:ext cx="7327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Dou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040" y="5412943"/>
            <a:ext cx="1232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exponential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0105" y="2544317"/>
            <a:ext cx="1434465" cy="391795"/>
          </a:xfrm>
          <a:prstGeom prst="rect">
            <a:avLst/>
          </a:prstGeom>
          <a:solidFill>
            <a:srgbClr val="D24717"/>
          </a:solidFill>
          <a:ln w="25908">
            <a:solidFill>
              <a:srgbClr val="9B310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polynomial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26373" y="5037582"/>
            <a:ext cx="1348740" cy="299085"/>
          </a:xfrm>
          <a:prstGeom prst="rect">
            <a:avLst/>
          </a:prstGeom>
          <a:solidFill>
            <a:srgbClr val="D24717"/>
          </a:solidFill>
          <a:ln w="25908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0">
              <a:lnSpc>
                <a:spcPts val="2115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5" dirty="0"/>
              <a:t>Logistic</a:t>
            </a:r>
            <a:r>
              <a:rPr spc="-295" dirty="0"/>
              <a:t> </a:t>
            </a:r>
            <a:r>
              <a:rPr spc="-7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00628" y="1924811"/>
            <a:ext cx="5611495" cy="3436620"/>
          </a:xfrm>
          <a:custGeom>
            <a:avLst/>
            <a:gdLst/>
            <a:ahLst/>
            <a:cxnLst/>
            <a:rect l="l" t="t" r="r" b="b"/>
            <a:pathLst>
              <a:path w="5611495" h="3436620">
                <a:moveTo>
                  <a:pt x="0" y="3436620"/>
                </a:moveTo>
                <a:lnTo>
                  <a:pt x="5611368" y="3436620"/>
                </a:lnTo>
                <a:lnTo>
                  <a:pt x="5611368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0628" y="4782311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1"/>
                </a:moveTo>
                <a:lnTo>
                  <a:pt x="5611368" y="12191"/>
                </a:lnTo>
                <a:lnTo>
                  <a:pt x="5611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0628" y="4210811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1"/>
                </a:moveTo>
                <a:lnTo>
                  <a:pt x="5611368" y="12191"/>
                </a:lnTo>
                <a:lnTo>
                  <a:pt x="5611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0628" y="3637788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1"/>
                </a:moveTo>
                <a:lnTo>
                  <a:pt x="5611368" y="12191"/>
                </a:lnTo>
                <a:lnTo>
                  <a:pt x="5611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0628" y="3064764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2"/>
                </a:moveTo>
                <a:lnTo>
                  <a:pt x="5611368" y="12192"/>
                </a:lnTo>
                <a:lnTo>
                  <a:pt x="561136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0628" y="2491739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2"/>
                </a:moveTo>
                <a:lnTo>
                  <a:pt x="5611368" y="12192"/>
                </a:lnTo>
                <a:lnTo>
                  <a:pt x="561136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0628" y="1918716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2"/>
                </a:moveTo>
                <a:lnTo>
                  <a:pt x="5611368" y="12192"/>
                </a:lnTo>
                <a:lnTo>
                  <a:pt x="561136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0628" y="1924811"/>
            <a:ext cx="0" cy="3436620"/>
          </a:xfrm>
          <a:custGeom>
            <a:avLst/>
            <a:gdLst/>
            <a:ahLst/>
            <a:cxnLst/>
            <a:rect l="l" t="t" r="r" b="b"/>
            <a:pathLst>
              <a:path h="3436620">
                <a:moveTo>
                  <a:pt x="0" y="3436620"/>
                </a:moveTo>
                <a:lnTo>
                  <a:pt x="0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1003" y="536143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1003" y="478840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1003" y="421690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1003" y="364388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1003" y="307086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1003" y="249783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1003" y="192481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0628" y="5355335"/>
            <a:ext cx="5611495" cy="12700"/>
          </a:xfrm>
          <a:custGeom>
            <a:avLst/>
            <a:gdLst/>
            <a:ahLst/>
            <a:cxnLst/>
            <a:rect l="l" t="t" r="r" b="b"/>
            <a:pathLst>
              <a:path w="5611495" h="12700">
                <a:moveTo>
                  <a:pt x="0" y="12191"/>
                </a:moveTo>
                <a:lnTo>
                  <a:pt x="5611368" y="12191"/>
                </a:lnTo>
                <a:lnTo>
                  <a:pt x="5611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0628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1667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2708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5271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06311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07352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9916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10956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1995" y="5361432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219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486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486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68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68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034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034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930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930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602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2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9477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9477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4425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4425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117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17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580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80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9013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9013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106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98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98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4359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14359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050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0508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36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2363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34967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6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34967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6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673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6735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6694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6694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246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246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6694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6694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6127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61276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64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488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5352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5352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5919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59196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56632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56632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6486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6486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6590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6590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00443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00443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14359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0" y="56388"/>
                </a:lnTo>
                <a:lnTo>
                  <a:pt x="56388" y="112776"/>
                </a:lnTo>
                <a:lnTo>
                  <a:pt x="112775" y="56388"/>
                </a:lnTo>
                <a:lnTo>
                  <a:pt x="56388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14359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8" y="0"/>
                </a:moveTo>
                <a:lnTo>
                  <a:pt x="112775" y="56388"/>
                </a:lnTo>
                <a:lnTo>
                  <a:pt x="56388" y="112776"/>
                </a:lnTo>
                <a:lnTo>
                  <a:pt x="0" y="56388"/>
                </a:lnTo>
                <a:lnTo>
                  <a:pt x="56388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798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79820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396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3961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968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6840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0971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0971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3600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36008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602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6023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1642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16423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1538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15384" y="530555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2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909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4888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4888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91171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84464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7519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75192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117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0" y="56388"/>
                </a:lnTo>
                <a:lnTo>
                  <a:pt x="56387" y="112776"/>
                </a:lnTo>
                <a:lnTo>
                  <a:pt x="112775" y="56388"/>
                </a:lnTo>
                <a:lnTo>
                  <a:pt x="56387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11795" y="24419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6387" y="0"/>
                </a:moveTo>
                <a:lnTo>
                  <a:pt x="112775" y="56388"/>
                </a:lnTo>
                <a:lnTo>
                  <a:pt x="56387" y="112776"/>
                </a:lnTo>
                <a:lnTo>
                  <a:pt x="0" y="56388"/>
                </a:lnTo>
                <a:lnTo>
                  <a:pt x="56387" y="0"/>
                </a:lnTo>
                <a:close/>
              </a:path>
            </a:pathLst>
          </a:custGeom>
          <a:ln w="12191">
            <a:solidFill>
              <a:srgbClr val="D244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307841" y="5275833"/>
            <a:ext cx="920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194430" y="4703191"/>
            <a:ext cx="2044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r>
              <a:rPr sz="1000" spc="-15" dirty="0">
                <a:latin typeface="Trebuchet MS"/>
                <a:cs typeface="Trebuchet MS"/>
              </a:rPr>
              <a:t>.</a:t>
            </a:r>
            <a:r>
              <a:rPr sz="1000" spc="-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94430" y="4130167"/>
            <a:ext cx="2044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r>
              <a:rPr sz="1000" spc="-15" dirty="0">
                <a:latin typeface="Trebuchet MS"/>
                <a:cs typeface="Trebuchet MS"/>
              </a:rPr>
              <a:t>.</a:t>
            </a:r>
            <a:r>
              <a:rPr sz="1000" spc="-5" dirty="0"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194430" y="3557142"/>
            <a:ext cx="2044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r>
              <a:rPr sz="1000" spc="-15" dirty="0">
                <a:latin typeface="Trebuchet MS"/>
                <a:cs typeface="Trebuchet MS"/>
              </a:rPr>
              <a:t>.</a:t>
            </a:r>
            <a:r>
              <a:rPr sz="1000" spc="-5" dirty="0"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194430" y="2984119"/>
            <a:ext cx="2044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r>
              <a:rPr sz="1000" spc="-15" dirty="0">
                <a:latin typeface="Trebuchet MS"/>
                <a:cs typeface="Trebuchet MS"/>
              </a:rPr>
              <a:t>.</a:t>
            </a:r>
            <a:r>
              <a:rPr sz="1000" spc="-5" dirty="0">
                <a:latin typeface="Trebuchet MS"/>
                <a:cs typeface="Trebuchet MS"/>
              </a:rPr>
              <a:t>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307841" y="2411348"/>
            <a:ext cx="920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194430" y="1838325"/>
            <a:ext cx="2044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1</a:t>
            </a:r>
            <a:r>
              <a:rPr sz="1000" spc="-15" dirty="0">
                <a:latin typeface="Trebuchet MS"/>
                <a:cs typeface="Trebuchet MS"/>
              </a:rPr>
              <a:t>.</a:t>
            </a:r>
            <a:r>
              <a:rPr sz="1000" spc="-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454400" y="5434329"/>
            <a:ext cx="920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22801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10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824476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526151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30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227445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40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929119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50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630794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60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332469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70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034018" y="5434329"/>
            <a:ext cx="1600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80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669794" y="2308605"/>
            <a:ext cx="2952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669794" y="5139182"/>
            <a:ext cx="3492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794375" y="5661050"/>
            <a:ext cx="3994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881628" y="2451354"/>
            <a:ext cx="4436745" cy="2931160"/>
          </a:xfrm>
          <a:custGeom>
            <a:avLst/>
            <a:gdLst/>
            <a:ahLst/>
            <a:cxnLst/>
            <a:rect l="l" t="t" r="r" b="b"/>
            <a:pathLst>
              <a:path w="4436745" h="2931160">
                <a:moveTo>
                  <a:pt x="0" y="2930652"/>
                </a:moveTo>
                <a:lnTo>
                  <a:pt x="762" y="2930652"/>
                </a:lnTo>
                <a:lnTo>
                  <a:pt x="278130" y="2929128"/>
                </a:lnTo>
                <a:lnTo>
                  <a:pt x="553974" y="2924556"/>
                </a:lnTo>
                <a:lnTo>
                  <a:pt x="831342" y="2912364"/>
                </a:lnTo>
                <a:lnTo>
                  <a:pt x="1107186" y="2878836"/>
                </a:lnTo>
                <a:lnTo>
                  <a:pt x="1384554" y="2791968"/>
                </a:lnTo>
                <a:lnTo>
                  <a:pt x="1660398" y="2581656"/>
                </a:lnTo>
                <a:lnTo>
                  <a:pt x="1937766" y="2142744"/>
                </a:lnTo>
                <a:lnTo>
                  <a:pt x="2215134" y="1466088"/>
                </a:lnTo>
                <a:lnTo>
                  <a:pt x="2490978" y="787908"/>
                </a:lnTo>
                <a:lnTo>
                  <a:pt x="2768346" y="348996"/>
                </a:lnTo>
                <a:lnTo>
                  <a:pt x="3044190" y="138684"/>
                </a:lnTo>
                <a:lnTo>
                  <a:pt x="3321557" y="51816"/>
                </a:lnTo>
                <a:lnTo>
                  <a:pt x="3597402" y="19812"/>
                </a:lnTo>
                <a:lnTo>
                  <a:pt x="3874770" y="7620"/>
                </a:lnTo>
                <a:lnTo>
                  <a:pt x="4152138" y="3048"/>
                </a:lnTo>
                <a:lnTo>
                  <a:pt x="4427982" y="0"/>
                </a:lnTo>
                <a:lnTo>
                  <a:pt x="4436364" y="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 </a:t>
            </a:r>
            <a:r>
              <a:rPr spc="-55" dirty="0"/>
              <a:t>Logistic</a:t>
            </a:r>
            <a:r>
              <a:rPr spc="-254" dirty="0"/>
              <a:t> </a:t>
            </a:r>
            <a:r>
              <a:rPr spc="-55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-55" dirty="0"/>
              <a:t>We </a:t>
            </a:r>
            <a:r>
              <a:rPr sz="2200" spc="-5" dirty="0"/>
              <a:t>want a model that </a:t>
            </a:r>
            <a:r>
              <a:rPr sz="2200" spc="-10" dirty="0"/>
              <a:t>predicts probabilities </a:t>
            </a:r>
            <a:r>
              <a:rPr sz="2200" spc="-5" dirty="0"/>
              <a:t>between 0 and 1, that is,</a:t>
            </a:r>
            <a:r>
              <a:rPr sz="2200" spc="-229" dirty="0"/>
              <a:t> </a:t>
            </a:r>
            <a:r>
              <a:rPr sz="2200" spc="5" dirty="0"/>
              <a:t>S-</a:t>
            </a:r>
            <a:endParaRPr sz="2200">
              <a:latin typeface="Arial"/>
              <a:cs typeface="Arial"/>
            </a:endParaRPr>
          </a:p>
          <a:p>
            <a:pPr marL="141605">
              <a:lnSpc>
                <a:spcPts val="2510"/>
              </a:lnSpc>
            </a:pPr>
            <a:r>
              <a:rPr sz="2200" spc="-5" dirty="0"/>
              <a:t>shaped.</a:t>
            </a:r>
            <a:endParaRPr sz="22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-5" dirty="0"/>
              <a:t>There </a:t>
            </a:r>
            <a:r>
              <a:rPr sz="2200" spc="-10" dirty="0"/>
              <a:t>are </a:t>
            </a:r>
            <a:r>
              <a:rPr sz="2200" spc="-5" dirty="0"/>
              <a:t>lots of s-shaped curves. </a:t>
            </a:r>
            <a:r>
              <a:rPr sz="2200" spc="-55" dirty="0"/>
              <a:t>We </a:t>
            </a:r>
            <a:r>
              <a:rPr sz="2200" spc="-10" dirty="0"/>
              <a:t>use </a:t>
            </a:r>
            <a:r>
              <a:rPr sz="2200" spc="-5" dirty="0"/>
              <a:t>the logistic</a:t>
            </a:r>
            <a:r>
              <a:rPr sz="2200" spc="-240" dirty="0"/>
              <a:t> </a:t>
            </a:r>
            <a:r>
              <a:rPr sz="2200" spc="-10" dirty="0"/>
              <a:t>model: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-15" dirty="0"/>
              <a:t>Probability </a:t>
            </a:r>
            <a:r>
              <a:rPr sz="2200" spc="-5" dirty="0"/>
              <a:t>= exp(</a:t>
            </a:r>
            <a:r>
              <a:rPr sz="2200" spc="-5" dirty="0">
                <a:latin typeface="Symbol"/>
                <a:cs typeface="Symbol"/>
              </a:rPr>
              <a:t></a:t>
            </a:r>
            <a:r>
              <a:rPr sz="2175" spc="-7" baseline="-21072" dirty="0"/>
              <a:t>0</a:t>
            </a:r>
            <a:r>
              <a:rPr sz="2200" spc="-5" dirty="0"/>
              <a:t>+ </a:t>
            </a:r>
            <a:r>
              <a:rPr sz="2200" spc="-5" dirty="0">
                <a:latin typeface="Symbol"/>
                <a:cs typeface="Symbol"/>
              </a:rPr>
              <a:t></a:t>
            </a:r>
            <a:r>
              <a:rPr sz="2175" spc="-7" baseline="-21072" dirty="0"/>
              <a:t>1</a:t>
            </a:r>
            <a:r>
              <a:rPr sz="2200" spc="-5" dirty="0"/>
              <a:t>X) </a:t>
            </a:r>
            <a:r>
              <a:rPr sz="2200" spc="-10" dirty="0"/>
              <a:t>/[1 </a:t>
            </a:r>
            <a:r>
              <a:rPr sz="2200" spc="-5" dirty="0"/>
              <a:t>+ exp(</a:t>
            </a:r>
            <a:r>
              <a:rPr sz="2200" spc="-5" dirty="0">
                <a:latin typeface="Symbol"/>
                <a:cs typeface="Symbol"/>
              </a:rPr>
              <a:t></a:t>
            </a:r>
            <a:r>
              <a:rPr sz="2175" spc="-7" baseline="-21072" dirty="0"/>
              <a:t>0</a:t>
            </a:r>
            <a:r>
              <a:rPr sz="2200" spc="-5" dirty="0"/>
              <a:t>+ </a:t>
            </a:r>
            <a:r>
              <a:rPr sz="2200" spc="-5" dirty="0">
                <a:latin typeface="Symbol"/>
                <a:cs typeface="Symbol"/>
              </a:rPr>
              <a:t></a:t>
            </a:r>
            <a:r>
              <a:rPr sz="2175" spc="-7" baseline="-21072" dirty="0"/>
              <a:t>1</a:t>
            </a:r>
            <a:r>
              <a:rPr sz="2200" spc="-5" dirty="0"/>
              <a:t>X)</a:t>
            </a:r>
            <a:r>
              <a:rPr sz="2200" spc="-204" dirty="0"/>
              <a:t> </a:t>
            </a:r>
            <a:r>
              <a:rPr sz="2200" spc="-5" dirty="0"/>
              <a:t>]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5952" y="3874008"/>
            <a:ext cx="0" cy="2476500"/>
          </a:xfrm>
          <a:custGeom>
            <a:avLst/>
            <a:gdLst/>
            <a:ahLst/>
            <a:cxnLst/>
            <a:rect l="l" t="t" r="r" b="b"/>
            <a:pathLst>
              <a:path h="2476500">
                <a:moveTo>
                  <a:pt x="0" y="24765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0232" y="63505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0232" y="58552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232" y="53599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232" y="48646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0232" y="43693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0232" y="38740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5952" y="6350508"/>
            <a:ext cx="3571240" cy="0"/>
          </a:xfrm>
          <a:custGeom>
            <a:avLst/>
            <a:gdLst/>
            <a:ahLst/>
            <a:cxnLst/>
            <a:rect l="l" t="t" r="r" b="b"/>
            <a:pathLst>
              <a:path w="3571240">
                <a:moveTo>
                  <a:pt x="0" y="0"/>
                </a:moveTo>
                <a:lnTo>
                  <a:pt x="35707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5952" y="635050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9015" y="635050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2079" y="635050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3620" y="635050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6683" y="635050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5952" y="3874712"/>
            <a:ext cx="3580129" cy="2475230"/>
          </a:xfrm>
          <a:custGeom>
            <a:avLst/>
            <a:gdLst/>
            <a:ahLst/>
            <a:cxnLst/>
            <a:rect l="l" t="t" r="r" b="b"/>
            <a:pathLst>
              <a:path w="3580129" h="2475229">
                <a:moveTo>
                  <a:pt x="0" y="2475033"/>
                </a:moveTo>
                <a:lnTo>
                  <a:pt x="762" y="2475033"/>
                </a:lnTo>
                <a:lnTo>
                  <a:pt x="223265" y="2473509"/>
                </a:lnTo>
                <a:lnTo>
                  <a:pt x="447294" y="2468937"/>
                </a:lnTo>
                <a:lnTo>
                  <a:pt x="669798" y="2458269"/>
                </a:lnTo>
                <a:lnTo>
                  <a:pt x="892301" y="2430837"/>
                </a:lnTo>
                <a:lnTo>
                  <a:pt x="1116330" y="2357685"/>
                </a:lnTo>
                <a:lnTo>
                  <a:pt x="1338834" y="2179377"/>
                </a:lnTo>
                <a:lnTo>
                  <a:pt x="1562862" y="1809045"/>
                </a:lnTo>
                <a:lnTo>
                  <a:pt x="1785365" y="1237545"/>
                </a:lnTo>
                <a:lnTo>
                  <a:pt x="2009394" y="664521"/>
                </a:lnTo>
                <a:lnTo>
                  <a:pt x="2231898" y="294189"/>
                </a:lnTo>
                <a:lnTo>
                  <a:pt x="2454402" y="115881"/>
                </a:lnTo>
                <a:lnTo>
                  <a:pt x="2678430" y="42729"/>
                </a:lnTo>
                <a:lnTo>
                  <a:pt x="2900934" y="15297"/>
                </a:lnTo>
                <a:lnTo>
                  <a:pt x="3124962" y="4629"/>
                </a:lnTo>
                <a:lnTo>
                  <a:pt x="3347466" y="1581"/>
                </a:lnTo>
                <a:lnTo>
                  <a:pt x="3571494" y="57"/>
                </a:lnTo>
                <a:lnTo>
                  <a:pt x="3579876" y="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0605" y="4761865"/>
            <a:ext cx="236854" cy="168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0605" y="4266310"/>
            <a:ext cx="23685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0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0605" y="3771010"/>
            <a:ext cx="23685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spc="-10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1227" y="4091690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879"/>
                </a:lnTo>
              </a:path>
            </a:pathLst>
          </a:custGeom>
          <a:ln w="1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3368" y="4220796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3633" y="0"/>
                </a:lnTo>
              </a:path>
            </a:pathLst>
          </a:custGeom>
          <a:ln w="9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4125" y="3914397"/>
            <a:ext cx="13144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50" dirty="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2452" y="4056345"/>
            <a:ext cx="829944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80" dirty="0">
                <a:latin typeface="Times New Roman"/>
                <a:cs typeface="Times New Roman"/>
              </a:rPr>
              <a:t>P</a:t>
            </a:r>
            <a:r>
              <a:rPr sz="1750" spc="80" dirty="0">
                <a:latin typeface="Times New Roman"/>
                <a:cs typeface="Times New Roman"/>
              </a:rPr>
              <a:t>(</a:t>
            </a:r>
            <a:r>
              <a:rPr sz="1750" spc="-24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y</a:t>
            </a:r>
            <a:r>
              <a:rPr sz="1750" i="1" spc="-45" dirty="0">
                <a:latin typeface="Times New Roman"/>
                <a:cs typeface="Times New Roman"/>
              </a:rPr>
              <a:t> </a:t>
            </a:r>
            <a:r>
              <a:rPr sz="1750" i="1" spc="80" dirty="0">
                <a:latin typeface="Times New Roman"/>
                <a:cs typeface="Times New Roman"/>
              </a:rPr>
              <a:t>x</a:t>
            </a:r>
            <a:r>
              <a:rPr sz="1750" spc="80" dirty="0">
                <a:latin typeface="Times New Roman"/>
                <a:cs typeface="Times New Roman"/>
              </a:rPr>
              <a:t>)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733" y="3896560"/>
            <a:ext cx="3536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latin typeface="Symbol"/>
                <a:cs typeface="Symbol"/>
              </a:rPr>
              <a:t></a:t>
            </a:r>
            <a:r>
              <a:rPr sz="1100" i="1" spc="-225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Symbol"/>
                <a:cs typeface="Symbol"/>
              </a:rPr>
              <a:t></a:t>
            </a:r>
            <a:r>
              <a:rPr sz="1100" i="1" spc="45" dirty="0">
                <a:latin typeface="Symbol"/>
                <a:cs typeface="Symbol"/>
              </a:rPr>
              <a:t></a:t>
            </a:r>
            <a:r>
              <a:rPr sz="1000" i="1" spc="4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28156" y="4127999"/>
            <a:ext cx="77470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25" spc="89" baseline="-25396" dirty="0">
                <a:latin typeface="Times New Roman"/>
                <a:cs typeface="Times New Roman"/>
              </a:rPr>
              <a:t>1</a:t>
            </a:r>
            <a:r>
              <a:rPr sz="2625" spc="-412" baseline="-25396" dirty="0">
                <a:latin typeface="Times New Roman"/>
                <a:cs typeface="Times New Roman"/>
              </a:rPr>
              <a:t> </a:t>
            </a:r>
            <a:r>
              <a:rPr sz="2625" spc="97" baseline="-25396" dirty="0">
                <a:latin typeface="Symbol"/>
                <a:cs typeface="Symbol"/>
              </a:rPr>
              <a:t></a:t>
            </a:r>
            <a:r>
              <a:rPr sz="2625" spc="-202" baseline="-25396" dirty="0">
                <a:latin typeface="Times New Roman"/>
                <a:cs typeface="Times New Roman"/>
              </a:rPr>
              <a:t> </a:t>
            </a:r>
            <a:r>
              <a:rPr sz="2625" i="1" spc="22" baseline="-25396" dirty="0">
                <a:latin typeface="Times New Roman"/>
                <a:cs typeface="Times New Roman"/>
              </a:rPr>
              <a:t>e</a:t>
            </a:r>
            <a:r>
              <a:rPr sz="1100" i="1" spc="15" dirty="0">
                <a:latin typeface="Symbol"/>
                <a:cs typeface="Symbol"/>
              </a:rPr>
              <a:t>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Symbol"/>
                <a:cs typeface="Symbol"/>
              </a:rPr>
              <a:t></a:t>
            </a:r>
            <a:r>
              <a:rPr sz="1100" i="1" spc="45" dirty="0">
                <a:latin typeface="Symbol"/>
                <a:cs typeface="Symbol"/>
              </a:rPr>
              <a:t></a:t>
            </a:r>
            <a:r>
              <a:rPr sz="1000" i="1" spc="4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Logistic </a:t>
            </a:r>
            <a:r>
              <a:rPr spc="-60" dirty="0"/>
              <a:t>Regression</a:t>
            </a:r>
            <a:r>
              <a:rPr spc="-235" dirty="0"/>
              <a:t> </a:t>
            </a:r>
            <a:r>
              <a:rPr spc="-5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890760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logistic regression, we try to predict the probability instead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direct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8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85" dirty="0">
                <a:latin typeface="Trebuchet MS"/>
                <a:cs typeface="Trebuchet MS"/>
              </a:rPr>
              <a:t>Y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spc="-45" dirty="0">
                <a:latin typeface="Trebuchet MS"/>
                <a:cs typeface="Trebuchet MS"/>
              </a:rPr>
              <a:t>binary, </a:t>
            </a:r>
            <a:r>
              <a:rPr sz="2400" spc="-5" dirty="0">
                <a:latin typeface="Trebuchet MS"/>
                <a:cs typeface="Trebuchet MS"/>
              </a:rPr>
              <a:t>it takes only two </a:t>
            </a:r>
            <a:r>
              <a:rPr sz="2400" dirty="0">
                <a:latin typeface="Trebuchet MS"/>
                <a:cs typeface="Trebuchet MS"/>
              </a:rPr>
              <a:t>values 1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0 </a:t>
            </a:r>
            <a:r>
              <a:rPr sz="2400" spc="-5" dirty="0">
                <a:latin typeface="Trebuchet MS"/>
                <a:cs typeface="Trebuchet MS"/>
              </a:rPr>
              <a:t>instead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predicting </a:t>
            </a:r>
            <a:r>
              <a:rPr sz="2400" dirty="0">
                <a:latin typeface="Trebuchet MS"/>
                <a:cs typeface="Trebuchet MS"/>
              </a:rPr>
              <a:t>1 or 0  </a:t>
            </a:r>
            <a:r>
              <a:rPr sz="2400" spc="-5" dirty="0">
                <a:latin typeface="Trebuchet MS"/>
                <a:cs typeface="Trebuchet MS"/>
              </a:rPr>
              <a:t>we predict the </a:t>
            </a:r>
            <a:r>
              <a:rPr sz="2400" spc="-10" dirty="0">
                <a:latin typeface="Trebuchet MS"/>
                <a:cs typeface="Trebuchet MS"/>
              </a:rPr>
              <a:t>probability </a:t>
            </a:r>
            <a:r>
              <a:rPr sz="2400" dirty="0">
                <a:latin typeface="Trebuchet MS"/>
                <a:cs typeface="Trebuchet MS"/>
              </a:rPr>
              <a:t>of 1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10" dirty="0">
                <a:latin typeface="Trebuchet MS"/>
                <a:cs typeface="Trebuchet MS"/>
              </a:rPr>
              <a:t>probability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zero</a:t>
            </a:r>
            <a:endParaRPr sz="2400">
              <a:latin typeface="Trebuchet MS"/>
              <a:cs typeface="Trebuchet MS"/>
            </a:endParaRPr>
          </a:p>
          <a:p>
            <a:pPr marL="141605" marR="209550" indent="-129539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5" dirty="0">
                <a:latin typeface="Trebuchet MS"/>
                <a:cs typeface="Trebuchet MS"/>
              </a:rPr>
              <a:t>This </a:t>
            </a:r>
            <a:r>
              <a:rPr sz="2400" dirty="0">
                <a:latin typeface="Trebuchet MS"/>
                <a:cs typeface="Trebuchet MS"/>
              </a:rPr>
              <a:t>suits </a:t>
            </a:r>
            <a:r>
              <a:rPr sz="2400" spc="-5" dirty="0">
                <a:latin typeface="Trebuchet MS"/>
                <a:cs typeface="Trebuchet MS"/>
              </a:rPr>
              <a:t>aptly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 binary categorical outputs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YES </a:t>
            </a:r>
            <a:r>
              <a:rPr sz="2400" dirty="0">
                <a:latin typeface="Trebuchet MS"/>
                <a:cs typeface="Trebuchet MS"/>
              </a:rPr>
              <a:t>vs NO; </a:t>
            </a:r>
            <a:r>
              <a:rPr sz="2400" spc="-5" dirty="0">
                <a:latin typeface="Trebuchet MS"/>
                <a:cs typeface="Trebuchet MS"/>
              </a:rPr>
              <a:t>WIN  </a:t>
            </a:r>
            <a:r>
              <a:rPr sz="2400" dirty="0">
                <a:latin typeface="Trebuchet MS"/>
                <a:cs typeface="Trebuchet MS"/>
              </a:rPr>
              <a:t>vs </a:t>
            </a:r>
            <a:r>
              <a:rPr sz="2400" spc="-5" dirty="0">
                <a:latin typeface="Trebuchet MS"/>
                <a:cs typeface="Trebuchet MS"/>
              </a:rPr>
              <a:t>LOSS; </a:t>
            </a:r>
            <a:r>
              <a:rPr sz="2400" dirty="0">
                <a:latin typeface="Trebuchet MS"/>
                <a:cs typeface="Trebuchet MS"/>
              </a:rPr>
              <a:t>Fraud vs </a:t>
            </a:r>
            <a:r>
              <a:rPr sz="2400" spc="-5" dirty="0">
                <a:latin typeface="Trebuchet MS"/>
                <a:cs typeface="Trebuchet MS"/>
              </a:rPr>
              <a:t>Non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Fraud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774065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Logistic 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</a:t>
            </a:r>
            <a:r>
              <a:rPr sz="6000" spc="-10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Line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FF0000"/>
                </a:solidFill>
              </a:rPr>
              <a:t>Lab</a:t>
            </a:r>
            <a:r>
              <a:rPr sz="4800" spc="-50" dirty="0"/>
              <a:t>: </a:t>
            </a:r>
            <a:r>
              <a:rPr sz="4800" spc="-55" dirty="0"/>
              <a:t>Logistic</a:t>
            </a:r>
            <a:r>
              <a:rPr sz="4800" spc="-195" dirty="0"/>
              <a:t> </a:t>
            </a:r>
            <a:r>
              <a:rPr sz="4800" spc="-65" dirty="0"/>
              <a:t>Regression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15" dirty="0"/>
              <a:t>Dataset: </a:t>
            </a:r>
            <a:r>
              <a:rPr spc="-20" dirty="0"/>
              <a:t>Product </a:t>
            </a:r>
            <a:r>
              <a:rPr dirty="0"/>
              <a:t>Sales</a:t>
            </a:r>
            <a:r>
              <a:rPr spc="-25" dirty="0"/>
              <a:t> </a:t>
            </a:r>
            <a:r>
              <a:rPr spc="-10" dirty="0"/>
              <a:t>Data/Product_sales.csv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Build </a:t>
            </a:r>
            <a:r>
              <a:rPr dirty="0"/>
              <a:t>a </a:t>
            </a:r>
            <a:r>
              <a:rPr spc="-5" dirty="0"/>
              <a:t>logistic </a:t>
            </a:r>
            <a:r>
              <a:rPr spc="-15" dirty="0"/>
              <a:t>Regression </a:t>
            </a:r>
            <a:r>
              <a:rPr dirty="0"/>
              <a:t>line </a:t>
            </a:r>
            <a:r>
              <a:rPr spc="-5" dirty="0"/>
              <a:t>between </a:t>
            </a:r>
            <a:r>
              <a:rPr dirty="0"/>
              <a:t>Age 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pc="-5" dirty="0"/>
              <a:t>buying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8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85" dirty="0"/>
              <a:t>A </a:t>
            </a:r>
            <a:r>
              <a:rPr dirty="0"/>
              <a:t>4 </a:t>
            </a:r>
            <a:r>
              <a:rPr spc="-5" dirty="0"/>
              <a:t>years </a:t>
            </a:r>
            <a:r>
              <a:rPr dirty="0"/>
              <a:t>old </a:t>
            </a:r>
            <a:r>
              <a:rPr spc="-45" dirty="0"/>
              <a:t>customer, </a:t>
            </a:r>
            <a:r>
              <a:rPr spc="-5" dirty="0"/>
              <a:t>will he buy the</a:t>
            </a:r>
            <a:r>
              <a:rPr spc="-95" dirty="0"/>
              <a:t> </a:t>
            </a:r>
            <a:r>
              <a:rPr spc="-10" dirty="0"/>
              <a:t>product?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55" dirty="0"/>
              <a:t>If </a:t>
            </a:r>
            <a:r>
              <a:rPr dirty="0"/>
              <a:t>Age </a:t>
            </a:r>
            <a:r>
              <a:rPr spc="-5" dirty="0"/>
              <a:t>is 105 then will that customer buy the</a:t>
            </a:r>
            <a:r>
              <a:rPr spc="-114" dirty="0"/>
              <a:t> </a:t>
            </a:r>
            <a:r>
              <a:rPr spc="-10" dirty="0"/>
              <a:t>product?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286893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</a:t>
            </a:r>
            <a:r>
              <a:rPr sz="6000" spc="-1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e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</a:t>
            </a:r>
            <a:r>
              <a:rPr sz="60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Logistic</a:t>
            </a:r>
            <a:r>
              <a:rPr spc="-225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815339" y="2005581"/>
            <a:ext cx="8822436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1327492"/>
            <a:ext cx="11725656" cy="67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Logistic</a:t>
            </a:r>
            <a:r>
              <a:rPr spc="-225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80644" y="1876043"/>
            <a:ext cx="11160252" cy="408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Logistic</a:t>
            </a:r>
            <a:r>
              <a:rPr spc="-225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691383" y="1543811"/>
            <a:ext cx="5995416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896556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Multiple Logistic</a:t>
            </a:r>
            <a:r>
              <a:rPr sz="6000" spc="-10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Multiple Logistic</a:t>
            </a:r>
            <a:r>
              <a:rPr spc="-22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394825" cy="197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dependent variable 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binary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Instead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single independent/predictor </a:t>
            </a:r>
            <a:r>
              <a:rPr sz="2400" dirty="0">
                <a:latin typeface="Trebuchet MS"/>
                <a:cs typeface="Trebuchet MS"/>
              </a:rPr>
              <a:t>variable, </a:t>
            </a:r>
            <a:r>
              <a:rPr sz="2400" spc="-5" dirty="0">
                <a:latin typeface="Trebuchet MS"/>
                <a:cs typeface="Trebuchet MS"/>
              </a:rPr>
              <a:t>we have multiple  predictors</a:t>
            </a:r>
            <a:endParaRPr sz="2400">
              <a:latin typeface="Trebuchet MS"/>
              <a:cs typeface="Trebuchet MS"/>
            </a:endParaRPr>
          </a:p>
          <a:p>
            <a:pPr marL="141605" marR="125095" indent="-129539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buying </a:t>
            </a:r>
            <a:r>
              <a:rPr sz="2400" dirty="0">
                <a:latin typeface="Trebuchet MS"/>
                <a:cs typeface="Trebuchet MS"/>
              </a:rPr>
              <a:t>/ </a:t>
            </a:r>
            <a:r>
              <a:rPr sz="2400" spc="-5" dirty="0">
                <a:latin typeface="Trebuchet MS"/>
                <a:cs typeface="Trebuchet MS"/>
              </a:rPr>
              <a:t>non-buying </a:t>
            </a:r>
            <a:r>
              <a:rPr sz="2400" spc="-10" dirty="0">
                <a:latin typeface="Trebuchet MS"/>
                <a:cs typeface="Trebuchet MS"/>
              </a:rPr>
              <a:t>depends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customer attributes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age,  </a:t>
            </a:r>
            <a:r>
              <a:rPr sz="2400" spc="-55" dirty="0">
                <a:latin typeface="Trebuchet MS"/>
                <a:cs typeface="Trebuchet MS"/>
              </a:rPr>
              <a:t>gender, </a:t>
            </a:r>
            <a:r>
              <a:rPr sz="2400" spc="-5" dirty="0">
                <a:latin typeface="Trebuchet MS"/>
                <a:cs typeface="Trebuchet MS"/>
              </a:rPr>
              <a:t>place, income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etc.,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rgbClr val="FF0000"/>
                </a:solidFill>
              </a:rPr>
              <a:t>LAB</a:t>
            </a:r>
            <a:r>
              <a:rPr spc="-45" dirty="0"/>
              <a:t>: </a:t>
            </a:r>
            <a:r>
              <a:rPr spc="-55" dirty="0"/>
              <a:t>Multiple Logistic</a:t>
            </a:r>
            <a:r>
              <a:rPr spc="-28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594850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Dataset: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Fiberbits/Fiberbits.csv</a:t>
            </a:r>
            <a:endParaRPr sz="2400">
              <a:latin typeface="Trebuchet MS"/>
              <a:cs typeface="Trebuchet MS"/>
            </a:endParaRPr>
          </a:p>
          <a:p>
            <a:pPr marL="309880" marR="88900" indent="-129539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Active_cust </a:t>
            </a:r>
            <a:r>
              <a:rPr sz="2000" dirty="0">
                <a:latin typeface="Trebuchet MS"/>
                <a:cs typeface="Trebuchet MS"/>
              </a:rPr>
              <a:t>variable </a:t>
            </a:r>
            <a:r>
              <a:rPr sz="2000" spc="-5" dirty="0">
                <a:latin typeface="Trebuchet MS"/>
                <a:cs typeface="Trebuchet MS"/>
              </a:rPr>
              <a:t>indicates whether the customer is </a:t>
            </a:r>
            <a:r>
              <a:rPr sz="2000" dirty="0">
                <a:latin typeface="Trebuchet MS"/>
                <a:cs typeface="Trebuchet MS"/>
              </a:rPr>
              <a:t>active or </a:t>
            </a:r>
            <a:r>
              <a:rPr sz="2000" spc="-5" dirty="0">
                <a:latin typeface="Trebuchet MS"/>
                <a:cs typeface="Trebuchet MS"/>
              </a:rPr>
              <a:t>already </a:t>
            </a:r>
            <a:r>
              <a:rPr sz="2000" dirty="0">
                <a:latin typeface="Trebuchet MS"/>
                <a:cs typeface="Trebuchet MS"/>
              </a:rPr>
              <a:t>left </a:t>
            </a:r>
            <a:r>
              <a:rPr sz="2000" spc="-5" dirty="0">
                <a:latin typeface="Trebuchet MS"/>
                <a:cs typeface="Trebuchet MS"/>
              </a:rPr>
              <a:t>the  </a:t>
            </a:r>
            <a:r>
              <a:rPr sz="2000" dirty="0">
                <a:latin typeface="Trebuchet MS"/>
                <a:cs typeface="Trebuchet MS"/>
              </a:rPr>
              <a:t>network.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model to predict the chance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attrition </a:t>
            </a:r>
            <a:r>
              <a:rPr sz="2400" dirty="0">
                <a:latin typeface="Trebuchet MS"/>
                <a:cs typeface="Trebuchet MS"/>
              </a:rPr>
              <a:t>for a given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customer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using all 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features.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How </a:t>
            </a:r>
            <a:r>
              <a:rPr sz="2400" spc="-5" dirty="0">
                <a:latin typeface="Trebuchet MS"/>
                <a:cs typeface="Trebuchet MS"/>
              </a:rPr>
              <a:t>good is your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What </a:t>
            </a:r>
            <a:r>
              <a:rPr sz="2400" spc="-5" dirty="0">
                <a:latin typeface="Trebuchet MS"/>
                <a:cs typeface="Trebuchet MS"/>
              </a:rPr>
              <a:t>are the </a:t>
            </a:r>
            <a:r>
              <a:rPr sz="2400" dirty="0">
                <a:latin typeface="Trebuchet MS"/>
                <a:cs typeface="Trebuchet MS"/>
              </a:rPr>
              <a:t>most </a:t>
            </a:r>
            <a:r>
              <a:rPr sz="2400" spc="-5" dirty="0">
                <a:latin typeface="Trebuchet MS"/>
                <a:cs typeface="Trebuchet MS"/>
              </a:rPr>
              <a:t>impacting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variables?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Multiple Logistic</a:t>
            </a:r>
            <a:r>
              <a:rPr spc="-254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417319"/>
            <a:ext cx="10997184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4327" y="2426207"/>
            <a:ext cx="6184391" cy="424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602357"/>
            <a:ext cx="8895080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Goodness </a:t>
            </a:r>
            <a:r>
              <a:rPr sz="60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of </a:t>
            </a: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fit </a:t>
            </a: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for </a:t>
            </a:r>
            <a:r>
              <a:rPr sz="60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</a:t>
            </a:r>
            <a:r>
              <a:rPr sz="6000" spc="-29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logistic</a:t>
            </a:r>
            <a:endParaRPr sz="6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5" dirty="0"/>
              <a:t>Goodness </a:t>
            </a:r>
            <a:r>
              <a:rPr sz="4800" spc="-30" dirty="0"/>
              <a:t>of </a:t>
            </a:r>
            <a:r>
              <a:rPr sz="4800" spc="-55" dirty="0"/>
              <a:t>fit </a:t>
            </a:r>
            <a:r>
              <a:rPr sz="4800" spc="-60" dirty="0"/>
              <a:t>for </a:t>
            </a:r>
            <a:r>
              <a:rPr sz="4800" dirty="0"/>
              <a:t>a </a:t>
            </a:r>
            <a:r>
              <a:rPr sz="4800" spc="-55" dirty="0"/>
              <a:t>logistic</a:t>
            </a:r>
            <a:r>
              <a:rPr sz="4800" spc="-555" dirty="0"/>
              <a:t> </a:t>
            </a:r>
            <a:r>
              <a:rPr sz="4800" spc="-55" dirty="0"/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483870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" dirty="0">
                <a:latin typeface="Trebuchet MS"/>
                <a:cs typeface="Trebuchet MS"/>
              </a:rPr>
              <a:t>Classification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Matrix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BIC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ROC </a:t>
            </a:r>
            <a:r>
              <a:rPr sz="2400" dirty="0">
                <a:latin typeface="Trebuchet MS"/>
                <a:cs typeface="Trebuchet MS"/>
              </a:rPr>
              <a:t>&amp; AUC </a:t>
            </a:r>
            <a:r>
              <a:rPr sz="2400" spc="-5" dirty="0">
                <a:latin typeface="Trebuchet MS"/>
                <a:cs typeface="Trebuchet MS"/>
              </a:rPr>
              <a:t>– </a:t>
            </a:r>
            <a:r>
              <a:rPr sz="2400" dirty="0">
                <a:latin typeface="Trebuchet MS"/>
                <a:cs typeface="Trebuchet MS"/>
              </a:rPr>
              <a:t>Area </a:t>
            </a:r>
            <a:r>
              <a:rPr sz="2400" spc="-5" dirty="0">
                <a:latin typeface="Trebuchet MS"/>
                <a:cs typeface="Trebuchet MS"/>
              </a:rPr>
              <a:t>under the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curve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Classification </a:t>
            </a:r>
            <a:r>
              <a:rPr spc="-100" dirty="0"/>
              <a:t>Table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60" dirty="0"/>
              <a:t>Accuracy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3844" y="2508250"/>
          <a:ext cx="8582151" cy="145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0675"/>
                <a:gridCol w="2860674"/>
                <a:gridCol w="2860802"/>
              </a:tblGrid>
              <a:tr h="5302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6062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positive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(TP)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Negatives(FN)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46062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positive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(FP)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Negatives(TN)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389" y="3350514"/>
            <a:ext cx="1716405" cy="441959"/>
          </a:xfrm>
          <a:prstGeom prst="rect">
            <a:avLst/>
          </a:prstGeom>
          <a:ln w="25908">
            <a:solidFill>
              <a:srgbClr val="D24717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Actual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194" y="1803654"/>
            <a:ext cx="4251960" cy="440690"/>
          </a:xfrm>
          <a:prstGeom prst="rect">
            <a:avLst/>
          </a:prstGeom>
          <a:ln w="25908">
            <a:solidFill>
              <a:srgbClr val="D24717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Predicted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76" y="4702047"/>
            <a:ext cx="445071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Also </a:t>
            </a:r>
            <a:r>
              <a:rPr sz="2000" spc="-5" dirty="0">
                <a:latin typeface="Trebuchet MS"/>
                <a:cs typeface="Trebuchet MS"/>
              </a:rPr>
              <a:t>known as confusion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matrix</a:t>
            </a:r>
            <a:endParaRPr sz="2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Trebuchet MS"/>
                <a:cs typeface="Trebuchet MS"/>
              </a:rPr>
              <a:t>Accuracy=(TP+TN)/(TP+FN+FP+TN)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65" dirty="0"/>
              <a:t>Contents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What </a:t>
            </a:r>
            <a:r>
              <a:rPr spc="-5" dirty="0"/>
              <a:t>is the need </a:t>
            </a:r>
            <a:r>
              <a:rPr dirty="0"/>
              <a:t>of </a:t>
            </a:r>
            <a:r>
              <a:rPr spc="-5" dirty="0"/>
              <a:t>logistic</a:t>
            </a:r>
            <a:r>
              <a:rPr spc="-10" dirty="0"/>
              <a:t> </a:t>
            </a:r>
            <a:r>
              <a:rPr spc="-5" dirty="0"/>
              <a:t>regression?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15" dirty="0"/>
              <a:t>Building </a:t>
            </a:r>
            <a:r>
              <a:rPr spc="-5" dirty="0"/>
              <a:t>logistic </a:t>
            </a:r>
            <a:r>
              <a:rPr spc="-15" dirty="0"/>
              <a:t>Regression </a:t>
            </a:r>
            <a:r>
              <a:rPr dirty="0"/>
              <a:t>line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15" dirty="0"/>
              <a:t>Goodness </a:t>
            </a:r>
            <a:r>
              <a:rPr dirty="0"/>
              <a:t>of fit</a:t>
            </a:r>
            <a:r>
              <a:rPr spc="-85" dirty="0"/>
              <a:t> </a:t>
            </a:r>
            <a:r>
              <a:rPr spc="-5" dirty="0"/>
              <a:t>measures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5" dirty="0"/>
              <a:t>Multicollinearity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1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10" dirty="0"/>
              <a:t>Individual </a:t>
            </a:r>
            <a:r>
              <a:rPr spc="-5" dirty="0"/>
              <a:t>Impact of</a:t>
            </a:r>
            <a:r>
              <a:rPr spc="-60" dirty="0"/>
              <a:t> </a:t>
            </a:r>
            <a:r>
              <a:rPr dirty="0"/>
              <a:t>variables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2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5" dirty="0"/>
              <a:t>Model</a:t>
            </a:r>
            <a:r>
              <a:rPr spc="-85" dirty="0"/>
              <a:t> </a:t>
            </a:r>
            <a:r>
              <a:rPr dirty="0"/>
              <a:t>selection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Classification</a:t>
            </a:r>
            <a:r>
              <a:rPr spc="-175" dirty="0"/>
              <a:t> </a:t>
            </a:r>
            <a:r>
              <a:rPr spc="-10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5444" y="2892044"/>
          <a:ext cx="8582151" cy="2304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0675"/>
                <a:gridCol w="2860674"/>
                <a:gridCol w="2860802"/>
              </a:tblGrid>
              <a:tr h="5302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0(Positive)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1(Negative)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2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0(Positive)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(TP)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5725" marR="19494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Actual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 is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Positive,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 truly predicted as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Negatives(FN)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5725" marR="1943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Actual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 is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Positive,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 falsely predicted as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946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1(Negative)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Positives(FP)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5725" marR="1117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Actual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 is Negative, it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 falsely predicted as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sz="10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Negatives(TN)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Actual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 is Negative, it</a:t>
                      </a:r>
                      <a:r>
                        <a:rPr sz="14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truly predicted as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7065" y="4417314"/>
            <a:ext cx="1831975" cy="440690"/>
          </a:xfrm>
          <a:prstGeom prst="rect">
            <a:avLst/>
          </a:prstGeom>
          <a:ln w="25907">
            <a:solidFill>
              <a:srgbClr val="D24717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Actual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Classes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3378" y="2367533"/>
            <a:ext cx="3138170" cy="440690"/>
          </a:xfrm>
          <a:prstGeom prst="rect">
            <a:avLst/>
          </a:prstGeom>
          <a:ln w="25908">
            <a:solidFill>
              <a:srgbClr val="D24717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68655">
              <a:lnSpc>
                <a:spcPct val="100000"/>
              </a:lnSpc>
              <a:spcBef>
                <a:spcPts val="505"/>
              </a:spcBef>
            </a:pPr>
            <a:r>
              <a:rPr sz="1800" spc="-15" dirty="0">
                <a:latin typeface="Trebuchet MS"/>
                <a:cs typeface="Trebuchet MS"/>
              </a:rPr>
              <a:t>Predicted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Classes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175" y="5868517"/>
            <a:ext cx="58369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Trebuchet MS"/>
                <a:cs typeface="Trebuchet MS"/>
              </a:rPr>
              <a:t>Accuracy=(TP+TN)/(TP+FP+FN+TN)</a:t>
            </a:r>
            <a:endParaRPr sz="2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Misclassification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Rate=(FP+FN)/(TP+FP+FN+TN)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469" y="1609597"/>
            <a:ext cx="62471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Sensitivity and Specificity are derived from confusion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rgbClr val="FF0000"/>
                </a:solidFill>
              </a:rPr>
              <a:t>LAB</a:t>
            </a:r>
            <a:r>
              <a:rPr spc="-45" dirty="0"/>
              <a:t>: </a:t>
            </a:r>
            <a:r>
              <a:rPr spc="-55" dirty="0"/>
              <a:t>Confusion Matrix </a:t>
            </a:r>
            <a:r>
              <a:rPr dirty="0"/>
              <a:t>&amp;</a:t>
            </a:r>
            <a:r>
              <a:rPr spc="-310" dirty="0"/>
              <a:t> </a:t>
            </a:r>
            <a:r>
              <a:rPr spc="-60" dirty="0"/>
              <a:t>Accuracy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0" dirty="0"/>
              <a:t>Create </a:t>
            </a:r>
            <a:r>
              <a:rPr spc="-5" dirty="0"/>
              <a:t>confusion matrix </a:t>
            </a:r>
            <a:r>
              <a:rPr dirty="0"/>
              <a:t>for </a:t>
            </a:r>
            <a:r>
              <a:rPr spc="-5" dirty="0"/>
              <a:t>product </a:t>
            </a:r>
            <a:r>
              <a:rPr dirty="0"/>
              <a:t>sales </a:t>
            </a:r>
            <a:r>
              <a:rPr spc="-5" dirty="0"/>
              <a:t>model and </a:t>
            </a:r>
            <a:r>
              <a:rPr dirty="0"/>
              <a:t>find </a:t>
            </a:r>
            <a:r>
              <a:rPr spc="-5" dirty="0"/>
              <a:t>the</a:t>
            </a:r>
            <a:r>
              <a:rPr spc="65" dirty="0"/>
              <a:t> </a:t>
            </a:r>
            <a:r>
              <a:rPr spc="-5" dirty="0"/>
              <a:t>accuracy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0" dirty="0"/>
              <a:t>Create </a:t>
            </a:r>
            <a:r>
              <a:rPr spc="-5" dirty="0"/>
              <a:t>confusion matrix </a:t>
            </a:r>
            <a:r>
              <a:rPr dirty="0"/>
              <a:t>for </a:t>
            </a:r>
            <a:r>
              <a:rPr spc="-5" dirty="0"/>
              <a:t>Fiber bits</a:t>
            </a:r>
            <a:r>
              <a:rPr spc="25" dirty="0"/>
              <a:t> </a:t>
            </a:r>
            <a:r>
              <a:rPr spc="-10" dirty="0"/>
              <a:t>model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5" dirty="0"/>
              <a:t>Find </a:t>
            </a:r>
            <a:r>
              <a:rPr spc="-5" dirty="0"/>
              <a:t>the accuracy </a:t>
            </a:r>
            <a:r>
              <a:rPr dirty="0"/>
              <a:t>value for fiber </a:t>
            </a:r>
            <a:r>
              <a:rPr spc="-5" dirty="0"/>
              <a:t>bits</a:t>
            </a:r>
            <a:r>
              <a:rPr spc="-55" dirty="0"/>
              <a:t> </a:t>
            </a:r>
            <a:r>
              <a:rPr spc="-10" dirty="0"/>
              <a:t>model</a:t>
            </a:r>
          </a:p>
          <a:p>
            <a:pPr marL="141605" marR="1082675" indent="-129539">
              <a:lnSpc>
                <a:spcPct val="100000"/>
              </a:lnSpc>
              <a:spcBef>
                <a:spcPts val="575"/>
              </a:spcBef>
            </a:pPr>
            <a:r>
              <a:rPr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0" dirty="0"/>
              <a:t>Change </a:t>
            </a:r>
            <a:r>
              <a:rPr spc="-5" dirty="0"/>
              <a:t>try three different threshold </a:t>
            </a:r>
            <a:r>
              <a:rPr dirty="0"/>
              <a:t>values </a:t>
            </a:r>
            <a:r>
              <a:rPr spc="-5" dirty="0"/>
              <a:t>and note down the  </a:t>
            </a:r>
            <a:r>
              <a:rPr spc="-10" dirty="0"/>
              <a:t>changes </a:t>
            </a:r>
            <a:r>
              <a:rPr spc="-5" dirty="0"/>
              <a:t>in accuracy </a:t>
            </a:r>
            <a:r>
              <a:rPr dirty="0"/>
              <a:t>value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Confusion Matrix </a:t>
            </a:r>
            <a:r>
              <a:rPr dirty="0"/>
              <a:t>&amp;</a:t>
            </a:r>
            <a:r>
              <a:rPr spc="-285" dirty="0"/>
              <a:t> </a:t>
            </a:r>
            <a:r>
              <a:rPr spc="-60" dirty="0"/>
              <a:t>Accuracy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1763267"/>
            <a:ext cx="10088880" cy="447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Confusion Matrix </a:t>
            </a:r>
            <a:r>
              <a:rPr dirty="0"/>
              <a:t>&amp;</a:t>
            </a:r>
            <a:r>
              <a:rPr spc="-285" dirty="0"/>
              <a:t> </a:t>
            </a:r>
            <a:r>
              <a:rPr spc="-60" dirty="0"/>
              <a:t>Accuracy</a:t>
            </a:r>
          </a:p>
        </p:txBody>
      </p:sp>
      <p:sp>
        <p:nvSpPr>
          <p:cNvPr id="3" name="object 3"/>
          <p:cNvSpPr/>
          <p:nvPr/>
        </p:nvSpPr>
        <p:spPr>
          <a:xfrm>
            <a:off x="1784604" y="2066544"/>
            <a:ext cx="7810500" cy="386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510540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Multicollinearity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Multicollinearity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879965" cy="285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relation is between </a:t>
            </a:r>
            <a:r>
              <a:rPr sz="2400" dirty="0">
                <a:latin typeface="Trebuchet MS"/>
                <a:cs typeface="Trebuchet MS"/>
              </a:rPr>
              <a:t>X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Y </a:t>
            </a:r>
            <a:r>
              <a:rPr sz="2400" spc="-5" dirty="0">
                <a:latin typeface="Trebuchet MS"/>
                <a:cs typeface="Trebuchet MS"/>
              </a:rPr>
              <a:t>is non </a:t>
            </a:r>
            <a:r>
              <a:rPr sz="2400" spc="-50" dirty="0">
                <a:latin typeface="Trebuchet MS"/>
                <a:cs typeface="Trebuchet MS"/>
              </a:rPr>
              <a:t>linear, </a:t>
            </a:r>
            <a:r>
              <a:rPr sz="2400" spc="-5" dirty="0">
                <a:latin typeface="Trebuchet MS"/>
                <a:cs typeface="Trebuchet MS"/>
              </a:rPr>
              <a:t>we used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logistic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regression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199130" algn="l"/>
              </a:tabLst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The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multicollinearity	is an issue </a:t>
            </a:r>
            <a:r>
              <a:rPr sz="2400" dirty="0">
                <a:latin typeface="Trebuchet MS"/>
                <a:cs typeface="Trebuchet MS"/>
              </a:rPr>
              <a:t>related </a:t>
            </a:r>
            <a:r>
              <a:rPr sz="2400" spc="-5" dirty="0">
                <a:latin typeface="Trebuchet MS"/>
                <a:cs typeface="Trebuchet MS"/>
              </a:rPr>
              <a:t>to predictor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" dirty="0">
                <a:latin typeface="Trebuchet MS"/>
                <a:cs typeface="Trebuchet MS"/>
              </a:rPr>
              <a:t>Multicollinearity </a:t>
            </a:r>
            <a:r>
              <a:rPr sz="2400" spc="-5" dirty="0">
                <a:latin typeface="Trebuchet MS"/>
                <a:cs typeface="Trebuchet MS"/>
              </a:rPr>
              <a:t>need to be </a:t>
            </a:r>
            <a:r>
              <a:rPr sz="2400" dirty="0">
                <a:latin typeface="Trebuchet MS"/>
                <a:cs typeface="Trebuchet MS"/>
              </a:rPr>
              <a:t>fixed </a:t>
            </a:r>
            <a:r>
              <a:rPr sz="2400" spc="-5" dirty="0">
                <a:latin typeface="Trebuchet MS"/>
                <a:cs typeface="Trebuchet MS"/>
              </a:rPr>
              <a:t>in logistic </a:t>
            </a:r>
            <a:r>
              <a:rPr sz="2400" dirty="0">
                <a:latin typeface="Trebuchet MS"/>
                <a:cs typeface="Trebuchet MS"/>
              </a:rPr>
              <a:t>regression </a:t>
            </a:r>
            <a:r>
              <a:rPr sz="2400" spc="-5" dirty="0">
                <a:latin typeface="Trebuchet MS"/>
                <a:cs typeface="Trebuchet MS"/>
              </a:rPr>
              <a:t>as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well.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Otherwise </a:t>
            </a:r>
            <a:r>
              <a:rPr sz="2400" spc="-5" dirty="0">
                <a:latin typeface="Trebuchet MS"/>
                <a:cs typeface="Trebuchet MS"/>
              </a:rPr>
              <a:t>the individual coefficients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predictors will be effected  by 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interdependency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process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" dirty="0">
                <a:latin typeface="Trebuchet MS"/>
                <a:cs typeface="Trebuchet MS"/>
              </a:rPr>
              <a:t>identification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same </a:t>
            </a:r>
            <a:r>
              <a:rPr sz="2400" spc="-5" dirty="0">
                <a:latin typeface="Trebuchet MS"/>
                <a:cs typeface="Trebuchet MS"/>
              </a:rPr>
              <a:t>as </a:t>
            </a:r>
            <a:r>
              <a:rPr sz="2400" dirty="0">
                <a:latin typeface="Trebuchet MS"/>
                <a:cs typeface="Trebuchet MS"/>
              </a:rPr>
              <a:t>linear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regression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LAB</a:t>
            </a:r>
            <a:r>
              <a:rPr spc="-60" dirty="0"/>
              <a:t>-Multicollinearity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9061"/>
            <a:ext cx="625919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Clr>
                <a:srgbClr val="D24717"/>
              </a:buClr>
              <a:buFont typeface="Arial"/>
              <a:buChar char="•"/>
              <a:tabLst>
                <a:tab pos="142240" algn="l"/>
              </a:tabLst>
            </a:pPr>
            <a:r>
              <a:rPr sz="2000" spc="-5" dirty="0">
                <a:latin typeface="Trebuchet MS"/>
                <a:cs typeface="Trebuchet MS"/>
              </a:rPr>
              <a:t>Is there </a:t>
            </a:r>
            <a:r>
              <a:rPr sz="2000" dirty="0">
                <a:latin typeface="Trebuchet MS"/>
                <a:cs typeface="Trebuchet MS"/>
              </a:rPr>
              <a:t>any </a:t>
            </a:r>
            <a:r>
              <a:rPr sz="2000" spc="-5" dirty="0">
                <a:latin typeface="Trebuchet MS"/>
                <a:cs typeface="Trebuchet MS"/>
              </a:rPr>
              <a:t>multicollinearity </a:t>
            </a:r>
            <a:r>
              <a:rPr sz="2000" dirty="0">
                <a:latin typeface="Trebuchet MS"/>
                <a:cs typeface="Trebuchet MS"/>
              </a:rPr>
              <a:t>in fiber </a:t>
            </a:r>
            <a:r>
              <a:rPr sz="2000" spc="-5" dirty="0">
                <a:latin typeface="Trebuchet MS"/>
                <a:cs typeface="Trebuchet MS"/>
              </a:rPr>
              <a:t>bits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model?</a:t>
            </a:r>
            <a:endParaRPr sz="20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80"/>
              </a:spcBef>
              <a:buClr>
                <a:srgbClr val="D24717"/>
              </a:buClr>
              <a:buFont typeface="Arial"/>
              <a:buChar char="•"/>
              <a:tabLst>
                <a:tab pos="142240" algn="l"/>
              </a:tabLst>
            </a:pPr>
            <a:r>
              <a:rPr sz="2000" spc="-5" dirty="0">
                <a:latin typeface="Trebuchet MS"/>
                <a:cs typeface="Trebuchet MS"/>
              </a:rPr>
              <a:t>Identify and </a:t>
            </a:r>
            <a:r>
              <a:rPr sz="2000" dirty="0">
                <a:latin typeface="Trebuchet MS"/>
                <a:cs typeface="Trebuchet MS"/>
              </a:rPr>
              <a:t>remove </a:t>
            </a:r>
            <a:r>
              <a:rPr sz="2000" spc="-5" dirty="0">
                <a:latin typeface="Trebuchet MS"/>
                <a:cs typeface="Trebuchet MS"/>
              </a:rPr>
              <a:t>multicollinearity </a:t>
            </a:r>
            <a:r>
              <a:rPr sz="2000" dirty="0">
                <a:latin typeface="Trebuchet MS"/>
                <a:cs typeface="Trebuchet MS"/>
              </a:rPr>
              <a:t>from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-Multicollinearity</a:t>
            </a:r>
          </a:p>
        </p:txBody>
      </p:sp>
      <p:sp>
        <p:nvSpPr>
          <p:cNvPr id="3" name="object 3"/>
          <p:cNvSpPr/>
          <p:nvPr/>
        </p:nvSpPr>
        <p:spPr>
          <a:xfrm>
            <a:off x="803148" y="2154935"/>
            <a:ext cx="9773412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94710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Individual </a:t>
            </a: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Impact </a:t>
            </a:r>
            <a:r>
              <a:rPr sz="60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of</a:t>
            </a:r>
            <a:r>
              <a:rPr sz="6000" spc="-1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8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Variables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Individual Impact </a:t>
            </a:r>
            <a:r>
              <a:rPr spc="-35" dirty="0"/>
              <a:t>of</a:t>
            </a:r>
            <a:r>
              <a:rPr spc="-229" dirty="0"/>
              <a:t> </a:t>
            </a:r>
            <a:r>
              <a:rPr spc="-75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40" dirty="0"/>
              <a:t>Out </a:t>
            </a:r>
            <a:r>
              <a:rPr dirty="0"/>
              <a:t>of </a:t>
            </a:r>
            <a:r>
              <a:rPr spc="-5" dirty="0"/>
              <a:t>these </a:t>
            </a:r>
            <a:r>
              <a:rPr spc="-10" dirty="0"/>
              <a:t>predictor </a:t>
            </a:r>
            <a:r>
              <a:rPr spc="-5" dirty="0"/>
              <a:t>variables, what are the important</a:t>
            </a:r>
            <a:r>
              <a:rPr spc="165" dirty="0"/>
              <a:t> </a:t>
            </a:r>
            <a:r>
              <a:rPr spc="-5" dirty="0"/>
              <a:t>variables?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55" dirty="0"/>
              <a:t>If </a:t>
            </a:r>
            <a:r>
              <a:rPr spc="-5" dirty="0"/>
              <a:t>we have to choose the top </a:t>
            </a:r>
            <a:r>
              <a:rPr dirty="0"/>
              <a:t>5 variables </a:t>
            </a:r>
            <a:r>
              <a:rPr spc="-5" dirty="0"/>
              <a:t>what are</a:t>
            </a:r>
            <a:r>
              <a:rPr spc="-10" dirty="0"/>
              <a:t> </a:t>
            </a:r>
            <a:r>
              <a:rPr spc="-5" dirty="0"/>
              <a:t>they?</a:t>
            </a:r>
          </a:p>
          <a:p>
            <a:pPr marL="141605" marR="173990" indent="-129539">
              <a:lnSpc>
                <a:spcPct val="100000"/>
              </a:lnSpc>
              <a:spcBef>
                <a:spcPts val="575"/>
              </a:spcBef>
            </a:pPr>
            <a:r>
              <a:rPr spc="2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5" dirty="0"/>
              <a:t>While </a:t>
            </a:r>
            <a:r>
              <a:rPr dirty="0"/>
              <a:t>selecting </a:t>
            </a:r>
            <a:r>
              <a:rPr spc="-5" dirty="0"/>
              <a:t>the model, we may want to drop </a:t>
            </a:r>
            <a:r>
              <a:rPr dirty="0"/>
              <a:t>few less </a:t>
            </a:r>
            <a:r>
              <a:rPr spc="-5" dirty="0"/>
              <a:t>impacting  </a:t>
            </a:r>
            <a:r>
              <a:rPr dirty="0"/>
              <a:t>variables.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40" dirty="0"/>
              <a:t>How </a:t>
            </a:r>
            <a:r>
              <a:rPr spc="-5" dirty="0"/>
              <a:t>to </a:t>
            </a:r>
            <a:r>
              <a:rPr dirty="0"/>
              <a:t>rank </a:t>
            </a:r>
            <a:r>
              <a:rPr spc="-5" dirty="0"/>
              <a:t>the predictor </a:t>
            </a:r>
            <a:r>
              <a:rPr dirty="0"/>
              <a:t>variables </a:t>
            </a:r>
            <a:r>
              <a:rPr spc="-5" dirty="0"/>
              <a:t>in the </a:t>
            </a:r>
            <a:r>
              <a:rPr dirty="0"/>
              <a:t>order of </a:t>
            </a:r>
            <a:r>
              <a:rPr spc="-5" dirty="0"/>
              <a:t>their</a:t>
            </a:r>
            <a:r>
              <a:rPr spc="20" dirty="0"/>
              <a:t> </a:t>
            </a:r>
            <a:r>
              <a:rPr spc="-5" dirty="0"/>
              <a:t>importance?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602357"/>
            <a:ext cx="9630410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What </a:t>
            </a:r>
            <a:r>
              <a:rPr sz="60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is </a:t>
            </a:r>
            <a:r>
              <a:rPr sz="60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the </a:t>
            </a:r>
            <a:r>
              <a:rPr sz="60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need </a:t>
            </a:r>
            <a:r>
              <a:rPr sz="60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of</a:t>
            </a:r>
            <a:r>
              <a:rPr sz="6000" spc="-3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non-linear</a:t>
            </a:r>
            <a:endParaRPr sz="6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regression?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59639"/>
            <a:ext cx="920686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528434" algn="l"/>
              </a:tabLst>
            </a:pPr>
            <a:r>
              <a:rPr spc="-55" dirty="0"/>
              <a:t>Individual Impact </a:t>
            </a:r>
            <a:r>
              <a:rPr dirty="0"/>
              <a:t>-</a:t>
            </a:r>
            <a:r>
              <a:rPr spc="-185" dirty="0"/>
              <a:t> </a:t>
            </a:r>
            <a:r>
              <a:rPr/>
              <a:t>z</a:t>
            </a:r>
            <a:r>
              <a:rPr spc="-105"/>
              <a:t> </a:t>
            </a:r>
            <a:r>
              <a:rPr spc="-60" smtClean="0"/>
              <a:t>values</a:t>
            </a:r>
            <a:r>
              <a:rPr smtClean="0"/>
              <a:t>&amp;</a:t>
            </a:r>
            <a:r>
              <a:rPr spc="-160" smtClean="0"/>
              <a:t> </a:t>
            </a:r>
            <a:r>
              <a:rPr spc="-80" dirty="0"/>
              <a:t>Wald</a:t>
            </a:r>
            <a:r>
              <a:rPr spc="-140" dirty="0"/>
              <a:t> </a:t>
            </a:r>
            <a:r>
              <a:rPr spc="-40" dirty="0"/>
              <a:t>chi- </a:t>
            </a:r>
            <a:r>
              <a:rPr dirty="0"/>
              <a:t> </a:t>
            </a:r>
            <a:r>
              <a:rPr spc="-50" dirty="0"/>
              <a:t>square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681210" cy="197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can </a:t>
            </a:r>
            <a:r>
              <a:rPr sz="2400" dirty="0">
                <a:latin typeface="Trebuchet MS"/>
                <a:cs typeface="Trebuchet MS"/>
              </a:rPr>
              <a:t>simply </a:t>
            </a:r>
            <a:r>
              <a:rPr sz="2400" spc="-5" dirty="0">
                <a:latin typeface="Trebuchet MS"/>
                <a:cs typeface="Trebuchet MS"/>
              </a:rPr>
              <a:t>look at the </a:t>
            </a:r>
            <a:r>
              <a:rPr sz="2400" dirty="0">
                <a:latin typeface="Trebuchet MS"/>
                <a:cs typeface="Trebuchet MS"/>
              </a:rPr>
              <a:t>z </a:t>
            </a:r>
            <a:r>
              <a:rPr sz="2400" spc="-5" dirty="0">
                <a:latin typeface="Trebuchet MS"/>
                <a:cs typeface="Trebuchet MS"/>
              </a:rPr>
              <a:t>values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each variable. Look at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their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absolute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41605" marR="198755" indent="-129539">
              <a:lnSpc>
                <a:spcPct val="100000"/>
              </a:lnSpc>
              <a:spcBef>
                <a:spcPts val="575"/>
              </a:spcBef>
            </a:pPr>
            <a:r>
              <a:rPr sz="2400" spc="6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60" dirty="0">
                <a:latin typeface="Trebuchet MS"/>
                <a:cs typeface="Trebuchet MS"/>
              </a:rPr>
              <a:t>Or </a:t>
            </a:r>
            <a:r>
              <a:rPr sz="2400" spc="-5" dirty="0">
                <a:latin typeface="Trebuchet MS"/>
                <a:cs typeface="Trebuchet MS"/>
              </a:rPr>
              <a:t>calculate the </a:t>
            </a:r>
            <a:r>
              <a:rPr sz="2400" spc="-40" dirty="0">
                <a:latin typeface="Trebuchet MS"/>
                <a:cs typeface="Trebuchet MS"/>
              </a:rPr>
              <a:t>Wald </a:t>
            </a:r>
            <a:r>
              <a:rPr sz="2400" spc="-5" dirty="0">
                <a:latin typeface="Trebuchet MS"/>
                <a:cs typeface="Trebuchet MS"/>
              </a:rPr>
              <a:t>chi-square, which is nearly equal to </a:t>
            </a:r>
            <a:r>
              <a:rPr sz="2400" dirty="0">
                <a:latin typeface="Trebuchet MS"/>
                <a:cs typeface="Trebuchet MS"/>
              </a:rPr>
              <a:t>square of 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z-score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" dirty="0">
                <a:latin typeface="Trebuchet MS"/>
                <a:cs typeface="Trebuchet MS"/>
              </a:rPr>
              <a:t>Wald </a:t>
            </a:r>
            <a:r>
              <a:rPr sz="2400" spc="-5" dirty="0">
                <a:latin typeface="Trebuchet MS"/>
                <a:cs typeface="Trebuchet MS"/>
              </a:rPr>
              <a:t>Chi-Square </a:t>
            </a:r>
            <a:r>
              <a:rPr sz="2400" dirty="0">
                <a:latin typeface="Trebuchet MS"/>
                <a:cs typeface="Trebuchet MS"/>
              </a:rPr>
              <a:t>value </a:t>
            </a:r>
            <a:r>
              <a:rPr sz="2400" spc="-5" dirty="0">
                <a:latin typeface="Trebuchet MS"/>
                <a:cs typeface="Trebuchet MS"/>
              </a:rPr>
              <a:t>helps in </a:t>
            </a:r>
            <a:r>
              <a:rPr sz="2400" dirty="0">
                <a:latin typeface="Trebuchet MS"/>
                <a:cs typeface="Trebuchet MS"/>
              </a:rPr>
              <a:t>ranking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rgbClr val="FF0000"/>
                </a:solidFill>
              </a:rPr>
              <a:t>LAB</a:t>
            </a:r>
            <a:r>
              <a:rPr spc="-45" dirty="0"/>
              <a:t>: </a:t>
            </a:r>
            <a:r>
              <a:rPr spc="-55" dirty="0"/>
              <a:t>Individual Impact </a:t>
            </a:r>
            <a:r>
              <a:rPr spc="-35" dirty="0"/>
              <a:t>of</a:t>
            </a:r>
            <a:r>
              <a:rPr spc="-290" dirty="0"/>
              <a:t> </a:t>
            </a:r>
            <a:r>
              <a:rPr spc="-7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43673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Identify </a:t>
            </a:r>
            <a:r>
              <a:rPr sz="2400" spc="-5" dirty="0">
                <a:latin typeface="Trebuchet MS"/>
                <a:cs typeface="Trebuchet MS"/>
              </a:rPr>
              <a:t>top impacting and </a:t>
            </a:r>
            <a:r>
              <a:rPr sz="2400" dirty="0">
                <a:latin typeface="Trebuchet MS"/>
                <a:cs typeface="Trebuchet MS"/>
              </a:rPr>
              <a:t>least </a:t>
            </a:r>
            <a:r>
              <a:rPr sz="2400" spc="-5" dirty="0">
                <a:latin typeface="Trebuchet MS"/>
                <a:cs typeface="Trebuchet MS"/>
              </a:rPr>
              <a:t>impacting variables in </a:t>
            </a:r>
            <a:r>
              <a:rPr sz="2400" dirty="0">
                <a:latin typeface="Trebuchet MS"/>
                <a:cs typeface="Trebuchet MS"/>
              </a:rPr>
              <a:t>fiber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bits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5" dirty="0">
                <a:latin typeface="Trebuchet MS"/>
                <a:cs typeface="Trebuchet MS"/>
              </a:rPr>
              <a:t>Find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variable </a:t>
            </a:r>
            <a:r>
              <a:rPr sz="2400" spc="-5" dirty="0">
                <a:latin typeface="Trebuchet MS"/>
                <a:cs typeface="Trebuchet MS"/>
              </a:rPr>
              <a:t>importance and order them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their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impact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0000"/>
                </a:solidFill>
              </a:rPr>
              <a:t>Code</a:t>
            </a:r>
            <a:r>
              <a:rPr spc="-50" dirty="0"/>
              <a:t>: </a:t>
            </a:r>
            <a:r>
              <a:rPr spc="-55" dirty="0"/>
              <a:t>Individual Impact </a:t>
            </a:r>
            <a:r>
              <a:rPr spc="-35" dirty="0"/>
              <a:t>of</a:t>
            </a:r>
            <a:r>
              <a:rPr spc="-265" dirty="0"/>
              <a:t> </a:t>
            </a:r>
            <a:r>
              <a:rPr spc="-7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455419" y="2081783"/>
            <a:ext cx="7891272" cy="356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514667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Model</a:t>
            </a:r>
            <a:r>
              <a:rPr sz="6000" spc="-114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Selection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How </a:t>
            </a:r>
            <a:r>
              <a:rPr spc="-75" dirty="0"/>
              <a:t>to </a:t>
            </a:r>
            <a:r>
              <a:rPr spc="-70" dirty="0"/>
              <a:t>improve</a:t>
            </a:r>
            <a:r>
              <a:rPr spc="-270" dirty="0"/>
              <a:t> </a:t>
            </a:r>
            <a:r>
              <a:rPr spc="-5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081135" cy="248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By </a:t>
            </a:r>
            <a:r>
              <a:rPr sz="2400" spc="-10" dirty="0">
                <a:latin typeface="Trebuchet MS"/>
                <a:cs typeface="Trebuchet MS"/>
              </a:rPr>
              <a:t>adding </a:t>
            </a:r>
            <a:r>
              <a:rPr sz="2400" spc="-5" dirty="0">
                <a:latin typeface="Trebuchet MS"/>
                <a:cs typeface="Trebuchet MS"/>
              </a:rPr>
              <a:t>more </a:t>
            </a:r>
            <a:r>
              <a:rPr sz="2400" spc="-10" dirty="0">
                <a:latin typeface="Trebuchet MS"/>
                <a:cs typeface="Trebuchet MS"/>
              </a:rPr>
              <a:t>independent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variables?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6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60" dirty="0">
                <a:latin typeface="Trebuchet MS"/>
                <a:cs typeface="Trebuchet MS"/>
              </a:rPr>
              <a:t>By </a:t>
            </a:r>
            <a:r>
              <a:rPr sz="2400" spc="-5" dirty="0">
                <a:latin typeface="Trebuchet MS"/>
                <a:cs typeface="Trebuchet MS"/>
              </a:rPr>
              <a:t>deriving new </a:t>
            </a:r>
            <a:r>
              <a:rPr sz="2400" dirty="0">
                <a:latin typeface="Trebuchet MS"/>
                <a:cs typeface="Trebuchet MS"/>
              </a:rPr>
              <a:t>variables from </a:t>
            </a:r>
            <a:r>
              <a:rPr sz="2400" spc="-5" dirty="0">
                <a:latin typeface="Trebuchet MS"/>
                <a:cs typeface="Trebuchet MS"/>
              </a:rPr>
              <a:t>available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set?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6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60" dirty="0">
                <a:latin typeface="Trebuchet MS"/>
                <a:cs typeface="Trebuchet MS"/>
              </a:rPr>
              <a:t>By </a:t>
            </a:r>
            <a:r>
              <a:rPr sz="2400" spc="-5" dirty="0">
                <a:latin typeface="Trebuchet MS"/>
                <a:cs typeface="Trebuchet MS"/>
              </a:rPr>
              <a:t>transforming </a:t>
            </a:r>
            <a:r>
              <a:rPr sz="2400" dirty="0">
                <a:latin typeface="Trebuchet MS"/>
                <a:cs typeface="Trebuchet MS"/>
              </a:rPr>
              <a:t>variables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6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60" dirty="0">
                <a:latin typeface="Trebuchet MS"/>
                <a:cs typeface="Trebuchet MS"/>
              </a:rPr>
              <a:t>By </a:t>
            </a:r>
            <a:r>
              <a:rPr sz="2400" spc="-5" dirty="0">
                <a:latin typeface="Trebuchet MS"/>
                <a:cs typeface="Trebuchet MS"/>
              </a:rPr>
              <a:t>collecting more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data?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How </a:t>
            </a:r>
            <a:r>
              <a:rPr sz="2400" spc="-5" dirty="0">
                <a:latin typeface="Trebuchet MS"/>
                <a:cs typeface="Trebuchet MS"/>
              </a:rPr>
              <a:t>do we choose best model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list of fitted </a:t>
            </a:r>
            <a:r>
              <a:rPr sz="2400" spc="-5" dirty="0">
                <a:latin typeface="Trebuchet MS"/>
                <a:cs typeface="Trebuchet MS"/>
              </a:rPr>
              <a:t>models with  different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AIC and</a:t>
            </a:r>
            <a:r>
              <a:rPr spc="-260" dirty="0"/>
              <a:t> </a:t>
            </a:r>
            <a:r>
              <a:rPr spc="-40" dirty="0"/>
              <a:t>BIC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893935" cy="395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BIC </a:t>
            </a:r>
            <a:r>
              <a:rPr sz="2400" spc="-5" dirty="0">
                <a:latin typeface="Trebuchet MS"/>
                <a:cs typeface="Trebuchet MS"/>
              </a:rPr>
              <a:t>values are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adjusted R-squared values in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linear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regression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0" dirty="0">
                <a:latin typeface="Trebuchet MS"/>
                <a:cs typeface="Trebuchet MS"/>
              </a:rPr>
              <a:t>Stand-alone </a:t>
            </a:r>
            <a:r>
              <a:rPr sz="2400" spc="-5" dirty="0">
                <a:latin typeface="Trebuchet MS"/>
                <a:cs typeface="Trebuchet MS"/>
              </a:rPr>
              <a:t>model </a:t>
            </a:r>
            <a:r>
              <a:rPr sz="2400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has no </a:t>
            </a:r>
            <a:r>
              <a:rPr sz="2400" dirty="0">
                <a:latin typeface="Trebuchet MS"/>
                <a:cs typeface="Trebuchet MS"/>
              </a:rPr>
              <a:t>real </a:t>
            </a:r>
            <a:r>
              <a:rPr sz="2400" spc="-5" dirty="0">
                <a:latin typeface="Trebuchet MS"/>
                <a:cs typeface="Trebuchet MS"/>
              </a:rPr>
              <a:t>use, but if we are choosing </a:t>
            </a:r>
            <a:r>
              <a:rPr sz="2400" spc="-10" dirty="0">
                <a:latin typeface="Trebuchet MS"/>
                <a:cs typeface="Trebuchet MS"/>
              </a:rPr>
              <a:t>between  </a:t>
            </a:r>
            <a:r>
              <a:rPr sz="2400" spc="-5" dirty="0">
                <a:latin typeface="Trebuchet MS"/>
                <a:cs typeface="Trebuchet MS"/>
              </a:rPr>
              <a:t>the models </a:t>
            </a:r>
            <a:r>
              <a:rPr sz="2400" dirty="0">
                <a:latin typeface="Trebuchet MS"/>
                <a:cs typeface="Trebuchet MS"/>
              </a:rPr>
              <a:t>AIC really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helps.</a:t>
            </a:r>
            <a:endParaRPr sz="2400">
              <a:latin typeface="Trebuchet MS"/>
              <a:cs typeface="Trebuchet MS"/>
            </a:endParaRPr>
          </a:p>
          <a:p>
            <a:pPr marL="141605" marR="107950" indent="-129539">
              <a:lnSpc>
                <a:spcPct val="100000"/>
              </a:lnSpc>
              <a:spcBef>
                <a:spcPts val="575"/>
              </a:spcBef>
            </a:pPr>
            <a:r>
              <a:rPr sz="2400" spc="2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25" dirty="0">
                <a:latin typeface="Trebuchet MS"/>
                <a:cs typeface="Trebuchet MS"/>
              </a:rPr>
              <a:t>Given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collection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models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 data, </a:t>
            </a:r>
            <a:r>
              <a:rPr sz="2400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estimates the quality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each model, </a:t>
            </a:r>
            <a:r>
              <a:rPr sz="2400" dirty="0">
                <a:latin typeface="Trebuchet MS"/>
                <a:cs typeface="Trebuchet MS"/>
              </a:rPr>
              <a:t>relative </a:t>
            </a:r>
            <a:r>
              <a:rPr sz="2400" spc="-5" dirty="0">
                <a:latin typeface="Trebuchet MS"/>
                <a:cs typeface="Trebuchet MS"/>
              </a:rPr>
              <a:t>to each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other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55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we are choosing between two models,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model with </a:t>
            </a:r>
            <a:r>
              <a:rPr sz="2400" dirty="0">
                <a:latin typeface="Trebuchet MS"/>
                <a:cs typeface="Trebuchet MS"/>
              </a:rPr>
              <a:t>less AIC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preferred</a:t>
            </a:r>
            <a:endParaRPr sz="2400">
              <a:latin typeface="Trebuchet MS"/>
              <a:cs typeface="Trebuchet MS"/>
            </a:endParaRPr>
          </a:p>
          <a:p>
            <a:pPr marL="141605" marR="247650" indent="-129539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is an </a:t>
            </a:r>
            <a:r>
              <a:rPr sz="2400" spc="-5" dirty="0">
                <a:solidFill>
                  <a:srgbClr val="918485"/>
                </a:solidFill>
                <a:latin typeface="Trebuchet MS"/>
                <a:cs typeface="Trebuchet MS"/>
              </a:rPr>
              <a:t>estimate </a:t>
            </a:r>
            <a:r>
              <a:rPr sz="2400" dirty="0">
                <a:solidFill>
                  <a:srgbClr val="918485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918485"/>
                </a:solidFill>
                <a:latin typeface="Trebuchet MS"/>
                <a:cs typeface="Trebuchet MS"/>
              </a:rPr>
              <a:t>the information </a:t>
            </a:r>
            <a:r>
              <a:rPr sz="2400" dirty="0">
                <a:solidFill>
                  <a:srgbClr val="918485"/>
                </a:solidFill>
                <a:latin typeface="Trebuchet MS"/>
                <a:cs typeface="Trebuchet MS"/>
              </a:rPr>
              <a:t>lost </a:t>
            </a:r>
            <a:r>
              <a:rPr sz="2400" spc="-5" dirty="0">
                <a:solidFill>
                  <a:srgbClr val="918485"/>
                </a:solidFill>
                <a:latin typeface="Trebuchet MS"/>
                <a:cs typeface="Trebuchet MS"/>
              </a:rPr>
              <a:t>when </a:t>
            </a:r>
            <a:r>
              <a:rPr sz="2400" dirty="0">
                <a:solidFill>
                  <a:srgbClr val="918485"/>
                </a:solidFill>
                <a:latin typeface="Trebuchet MS"/>
                <a:cs typeface="Trebuchet MS"/>
              </a:rPr>
              <a:t>a given </a:t>
            </a:r>
            <a:r>
              <a:rPr sz="2400" spc="-5" dirty="0">
                <a:solidFill>
                  <a:srgbClr val="918485"/>
                </a:solidFill>
                <a:latin typeface="Trebuchet MS"/>
                <a:cs typeface="Trebuchet MS"/>
              </a:rPr>
              <a:t>model is used  to </a:t>
            </a:r>
            <a:r>
              <a:rPr sz="2400" dirty="0">
                <a:solidFill>
                  <a:srgbClr val="918485"/>
                </a:solidFill>
                <a:latin typeface="Trebuchet MS"/>
                <a:cs typeface="Trebuchet MS"/>
              </a:rPr>
              <a:t>represent </a:t>
            </a:r>
            <a:r>
              <a:rPr sz="2400" spc="-5" dirty="0">
                <a:solidFill>
                  <a:srgbClr val="918485"/>
                </a:solidFill>
                <a:latin typeface="Trebuchet MS"/>
                <a:cs typeface="Trebuchet MS"/>
              </a:rPr>
              <a:t>the process </a:t>
            </a:r>
            <a:r>
              <a:rPr sz="2400" spc="-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generates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AIC and</a:t>
            </a:r>
            <a:r>
              <a:rPr spc="-260" dirty="0"/>
              <a:t> </a:t>
            </a:r>
            <a:r>
              <a:rPr spc="-40" dirty="0"/>
              <a:t>BIC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199880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5" dirty="0">
                <a:latin typeface="Trebuchet MS"/>
                <a:cs typeface="Trebuchet MS"/>
              </a:rPr>
              <a:t>AIC= </a:t>
            </a:r>
            <a:r>
              <a:rPr sz="2400" spc="-10" dirty="0">
                <a:latin typeface="Trebuchet MS"/>
                <a:cs typeface="Trebuchet MS"/>
              </a:rPr>
              <a:t>-2ln(L)+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2k</a:t>
            </a:r>
            <a:endParaRPr sz="24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L </a:t>
            </a:r>
            <a:r>
              <a:rPr sz="2000" spc="-5" dirty="0">
                <a:latin typeface="Trebuchet MS"/>
                <a:cs typeface="Trebuchet MS"/>
              </a:rPr>
              <a:t>be the </a:t>
            </a:r>
            <a:r>
              <a:rPr sz="2000" dirty="0">
                <a:latin typeface="Trebuchet MS"/>
                <a:cs typeface="Trebuchet MS"/>
              </a:rPr>
              <a:t>maximum value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likelihood function </a:t>
            </a:r>
            <a:r>
              <a:rPr sz="2000" spc="5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  <a:p>
            <a:pPr marL="309880" indent="-129539">
              <a:lnSpc>
                <a:spcPct val="100000"/>
              </a:lnSpc>
              <a:spcBef>
                <a:spcPts val="480"/>
              </a:spcBef>
              <a:buClr>
                <a:srgbClr val="9B2C1F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k </a:t>
            </a:r>
            <a:r>
              <a:rPr sz="2000" spc="-5" dirty="0">
                <a:latin typeface="Trebuchet MS"/>
                <a:cs typeface="Trebuchet MS"/>
              </a:rPr>
              <a:t>is the number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independent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variables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BIC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substitute to </a:t>
            </a:r>
            <a:r>
              <a:rPr sz="2400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with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slightly different </a:t>
            </a:r>
            <a:r>
              <a:rPr sz="2400" dirty="0">
                <a:latin typeface="Trebuchet MS"/>
                <a:cs typeface="Trebuchet MS"/>
              </a:rPr>
              <a:t>formula. </a:t>
            </a:r>
            <a:r>
              <a:rPr sz="2400" spc="-60" dirty="0">
                <a:latin typeface="Trebuchet MS"/>
                <a:cs typeface="Trebuchet MS"/>
              </a:rPr>
              <a:t>We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will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follow either </a:t>
            </a:r>
            <a:r>
              <a:rPr sz="2400" dirty="0">
                <a:latin typeface="Trebuchet MS"/>
                <a:cs typeface="Trebuchet MS"/>
              </a:rPr>
              <a:t>AIC or BIC </a:t>
            </a:r>
            <a:r>
              <a:rPr sz="2400" spc="-5" dirty="0">
                <a:latin typeface="Trebuchet MS"/>
                <a:cs typeface="Trebuchet MS"/>
              </a:rPr>
              <a:t>throughout our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LAB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9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836785" cy="329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5" dirty="0">
                <a:latin typeface="Trebuchet MS"/>
                <a:cs typeface="Trebuchet MS"/>
              </a:rPr>
              <a:t>Find </a:t>
            </a:r>
            <a:r>
              <a:rPr sz="2400" dirty="0">
                <a:latin typeface="Trebuchet MS"/>
                <a:cs typeface="Trebuchet MS"/>
              </a:rPr>
              <a:t>AIC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BIC </a:t>
            </a:r>
            <a:r>
              <a:rPr sz="2400" spc="-5" dirty="0">
                <a:latin typeface="Trebuchet MS"/>
                <a:cs typeface="Trebuchet MS"/>
              </a:rPr>
              <a:t>values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first </a:t>
            </a:r>
            <a:r>
              <a:rPr sz="2400" spc="-5" dirty="0">
                <a:latin typeface="Trebuchet MS"/>
                <a:cs typeface="Trebuchet MS"/>
              </a:rPr>
              <a:t>fiber </a:t>
            </a:r>
            <a:r>
              <a:rPr sz="2400" spc="-10" dirty="0">
                <a:latin typeface="Trebuchet MS"/>
                <a:cs typeface="Trebuchet MS"/>
              </a:rPr>
              <a:t>bits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model(m1)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What </a:t>
            </a:r>
            <a:r>
              <a:rPr sz="2400" spc="-5" dirty="0">
                <a:latin typeface="Trebuchet MS"/>
                <a:cs typeface="Trebuchet MS"/>
              </a:rPr>
              <a:t>are the top-2 </a:t>
            </a:r>
            <a:r>
              <a:rPr sz="2400" spc="-10" dirty="0">
                <a:latin typeface="Trebuchet MS"/>
                <a:cs typeface="Trebuchet MS"/>
              </a:rPr>
              <a:t>impacting </a:t>
            </a:r>
            <a:r>
              <a:rPr sz="2400" dirty="0">
                <a:latin typeface="Trebuchet MS"/>
                <a:cs typeface="Trebuchet MS"/>
              </a:rPr>
              <a:t>variables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dirty="0">
                <a:latin typeface="Trebuchet MS"/>
                <a:cs typeface="Trebuchet MS"/>
              </a:rPr>
              <a:t>fiber </a:t>
            </a:r>
            <a:r>
              <a:rPr sz="2400" spc="-5" dirty="0">
                <a:latin typeface="Trebuchet MS"/>
                <a:cs typeface="Trebuchet MS"/>
              </a:rPr>
              <a:t>bits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30" dirty="0">
                <a:latin typeface="Trebuchet MS"/>
                <a:cs typeface="Trebuchet MS"/>
              </a:rPr>
              <a:t>What </a:t>
            </a:r>
            <a:r>
              <a:rPr sz="2400" spc="-5" dirty="0">
                <a:latin typeface="Trebuchet MS"/>
                <a:cs typeface="Trebuchet MS"/>
              </a:rPr>
              <a:t>are the </a:t>
            </a:r>
            <a:r>
              <a:rPr sz="2400" dirty="0">
                <a:latin typeface="Trebuchet MS"/>
                <a:cs typeface="Trebuchet MS"/>
              </a:rPr>
              <a:t>least </a:t>
            </a:r>
            <a:r>
              <a:rPr sz="2400" spc="-5" dirty="0">
                <a:latin typeface="Trebuchet MS"/>
                <a:cs typeface="Trebuchet MS"/>
              </a:rPr>
              <a:t>impacting </a:t>
            </a:r>
            <a:r>
              <a:rPr sz="2400" dirty="0">
                <a:latin typeface="Trebuchet MS"/>
                <a:cs typeface="Trebuchet MS"/>
              </a:rPr>
              <a:t>variables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dirty="0">
                <a:latin typeface="Trebuchet MS"/>
                <a:cs typeface="Trebuchet MS"/>
              </a:rPr>
              <a:t>fiber </a:t>
            </a:r>
            <a:r>
              <a:rPr sz="2400" spc="-5" dirty="0">
                <a:latin typeface="Trebuchet MS"/>
                <a:cs typeface="Trebuchet MS"/>
              </a:rPr>
              <a:t>bits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Can </a:t>
            </a:r>
            <a:r>
              <a:rPr sz="2400" spc="-5" dirty="0">
                <a:latin typeface="Trebuchet MS"/>
                <a:cs typeface="Trebuchet MS"/>
              </a:rPr>
              <a:t>we drop any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these </a:t>
            </a:r>
            <a:r>
              <a:rPr sz="2400" dirty="0">
                <a:latin typeface="Trebuchet MS"/>
                <a:cs typeface="Trebuchet MS"/>
              </a:rPr>
              <a:t>variables </a:t>
            </a:r>
            <a:r>
              <a:rPr sz="2400" spc="-5" dirty="0">
                <a:latin typeface="Trebuchet MS"/>
                <a:cs typeface="Trebuchet MS"/>
              </a:rPr>
              <a:t>and 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new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model(m2)</a:t>
            </a:r>
            <a:endParaRPr sz="2400">
              <a:latin typeface="Trebuchet MS"/>
              <a:cs typeface="Trebuchet MS"/>
            </a:endParaRPr>
          </a:p>
          <a:p>
            <a:pPr marL="141605" marR="175260" indent="-129539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0" dirty="0">
                <a:latin typeface="Trebuchet MS"/>
                <a:cs typeface="Trebuchet MS"/>
              </a:rPr>
              <a:t>Can </a:t>
            </a:r>
            <a:r>
              <a:rPr sz="2400" spc="-5" dirty="0">
                <a:latin typeface="Trebuchet MS"/>
                <a:cs typeface="Trebuchet MS"/>
              </a:rPr>
              <a:t>we add any new </a:t>
            </a:r>
            <a:r>
              <a:rPr sz="2400" spc="-10" dirty="0">
                <a:latin typeface="Trebuchet MS"/>
                <a:cs typeface="Trebuchet MS"/>
              </a:rPr>
              <a:t>interaction </a:t>
            </a:r>
            <a:r>
              <a:rPr sz="2400" spc="-5" dirty="0">
                <a:latin typeface="Trebuchet MS"/>
                <a:cs typeface="Trebuchet MS"/>
              </a:rPr>
              <a:t>and polynomial </a:t>
            </a:r>
            <a:r>
              <a:rPr sz="2400" dirty="0">
                <a:latin typeface="Trebuchet MS"/>
                <a:cs typeface="Trebuchet MS"/>
              </a:rPr>
              <a:t>variables </a:t>
            </a:r>
            <a:r>
              <a:rPr sz="2400" spc="-5" dirty="0">
                <a:latin typeface="Trebuchet MS"/>
                <a:cs typeface="Trebuchet MS"/>
              </a:rPr>
              <a:t>to increase  the accuracy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model?(m3)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2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have three models, what the best accuracy that you can expect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this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71827"/>
            <a:ext cx="10160508" cy="465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58083" y="1696211"/>
            <a:ext cx="7004304" cy="3267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59639"/>
            <a:ext cx="752411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45" dirty="0">
                <a:solidFill>
                  <a:srgbClr val="FF0000"/>
                </a:solidFill>
              </a:rPr>
              <a:t>LAB</a:t>
            </a:r>
            <a:r>
              <a:rPr spc="-45" dirty="0"/>
              <a:t>: </a:t>
            </a:r>
            <a:r>
              <a:rPr spc="-50" dirty="0"/>
              <a:t>What </a:t>
            </a:r>
            <a:r>
              <a:rPr spc="-30" dirty="0"/>
              <a:t>is </a:t>
            </a:r>
            <a:r>
              <a:rPr spc="-40" dirty="0"/>
              <a:t>the </a:t>
            </a:r>
            <a:r>
              <a:rPr spc="-45" dirty="0"/>
              <a:t>need </a:t>
            </a:r>
            <a:r>
              <a:rPr spc="-35" dirty="0"/>
              <a:t>of</a:t>
            </a:r>
            <a:r>
              <a:rPr spc="-480" dirty="0"/>
              <a:t> </a:t>
            </a:r>
            <a:r>
              <a:rPr spc="-55" dirty="0"/>
              <a:t>logistic  regression?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15" dirty="0"/>
              <a:t>Dataset: </a:t>
            </a:r>
            <a:r>
              <a:rPr spc="-20" dirty="0"/>
              <a:t>Product </a:t>
            </a:r>
            <a:r>
              <a:rPr dirty="0"/>
              <a:t>Sales</a:t>
            </a:r>
            <a:r>
              <a:rPr spc="-25" dirty="0"/>
              <a:t> </a:t>
            </a:r>
            <a:r>
              <a:rPr spc="-10" dirty="0"/>
              <a:t>Data/Product_sales.csv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What </a:t>
            </a:r>
            <a:r>
              <a:rPr spc="-5" dirty="0"/>
              <a:t>are the </a:t>
            </a:r>
            <a:r>
              <a:rPr dirty="0"/>
              <a:t>variables </a:t>
            </a:r>
            <a:r>
              <a:rPr spc="-5" dirty="0"/>
              <a:t>in the</a:t>
            </a:r>
            <a:r>
              <a:rPr spc="5" dirty="0"/>
              <a:t> </a:t>
            </a:r>
            <a:r>
              <a:rPr spc="-10" dirty="0"/>
              <a:t>dataset?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Build </a:t>
            </a:r>
            <a:r>
              <a:rPr dirty="0"/>
              <a:t>a </a:t>
            </a:r>
            <a:r>
              <a:rPr spc="-10" dirty="0"/>
              <a:t>predictive </a:t>
            </a:r>
            <a:r>
              <a:rPr spc="-5" dirty="0"/>
              <a:t>model </a:t>
            </a:r>
            <a:r>
              <a:rPr dirty="0"/>
              <a:t>for </a:t>
            </a:r>
            <a:r>
              <a:rPr spc="-5" dirty="0"/>
              <a:t>Bought </a:t>
            </a:r>
            <a:r>
              <a:rPr dirty="0"/>
              <a:t>vs</a:t>
            </a:r>
            <a:r>
              <a:rPr spc="-125" dirty="0"/>
              <a:t> </a:t>
            </a:r>
            <a:r>
              <a:rPr dirty="0"/>
              <a:t>Age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What </a:t>
            </a:r>
            <a:r>
              <a:rPr spc="-5" dirty="0"/>
              <a:t>is</a:t>
            </a:r>
            <a:r>
              <a:rPr spc="-60" dirty="0"/>
              <a:t> </a:t>
            </a:r>
            <a:r>
              <a:rPr spc="-10" dirty="0"/>
              <a:t>R-Square?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55" dirty="0"/>
              <a:t>If </a:t>
            </a:r>
            <a:r>
              <a:rPr dirty="0"/>
              <a:t>Age </a:t>
            </a:r>
            <a:r>
              <a:rPr spc="-5" dirty="0"/>
              <a:t>is </a:t>
            </a:r>
            <a:r>
              <a:rPr dirty="0"/>
              <a:t>4 </a:t>
            </a:r>
            <a:r>
              <a:rPr spc="-5" dirty="0"/>
              <a:t>then will that customer buy the</a:t>
            </a:r>
            <a:r>
              <a:rPr spc="-150" dirty="0"/>
              <a:t> </a:t>
            </a:r>
            <a:r>
              <a:rPr spc="-10" dirty="0"/>
              <a:t>product?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5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55" dirty="0"/>
              <a:t>If </a:t>
            </a:r>
            <a:r>
              <a:rPr dirty="0"/>
              <a:t>Age </a:t>
            </a:r>
            <a:r>
              <a:rPr spc="-5" dirty="0"/>
              <a:t>is 105 then will that customer buy the</a:t>
            </a:r>
            <a:r>
              <a:rPr spc="-114" dirty="0"/>
              <a:t> </a:t>
            </a:r>
            <a:r>
              <a:rPr spc="-10" dirty="0"/>
              <a:t>product?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" y="1417319"/>
            <a:ext cx="11675364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652" y="2249423"/>
            <a:ext cx="9744456" cy="4094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008632"/>
            <a:ext cx="10160508" cy="398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46176" y="1754123"/>
            <a:ext cx="11094720" cy="409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solidFill>
                  <a:srgbClr val="FF0000"/>
                </a:solidFill>
              </a:rPr>
              <a:t>Code</a:t>
            </a:r>
            <a:r>
              <a:rPr spc="-60" dirty="0"/>
              <a:t>-Logistic Regression </a:t>
            </a:r>
            <a:r>
              <a:rPr spc="-50" dirty="0"/>
              <a:t>Model</a:t>
            </a:r>
            <a:r>
              <a:rPr spc="-18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27304" y="1417319"/>
            <a:ext cx="9922764" cy="476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602357"/>
            <a:ext cx="6313805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Conclusion:</a:t>
            </a:r>
            <a:r>
              <a:rPr sz="6000" spc="-1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Logistic</a:t>
            </a:r>
            <a:endParaRPr sz="6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600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Regression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Conclusion: Logistic</a:t>
            </a:r>
            <a:r>
              <a:rPr spc="-22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1637029"/>
            <a:ext cx="9921240" cy="27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15" dirty="0">
                <a:latin typeface="Trebuchet MS"/>
                <a:cs typeface="Trebuchet MS"/>
              </a:rPr>
              <a:t>Logistic </a:t>
            </a:r>
            <a:r>
              <a:rPr sz="2400" spc="-15" dirty="0">
                <a:latin typeface="Trebuchet MS"/>
                <a:cs typeface="Trebuchet MS"/>
              </a:rPr>
              <a:t>Regression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good foundation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all classification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  <a:p>
            <a:pPr marL="141605" marR="293370" indent="-129539">
              <a:lnSpc>
                <a:spcPct val="100000"/>
              </a:lnSpc>
              <a:spcBef>
                <a:spcPts val="575"/>
              </a:spcBef>
            </a:pPr>
            <a:r>
              <a:rPr sz="2400" spc="8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85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good </a:t>
            </a:r>
            <a:r>
              <a:rPr sz="2400" spc="-10" dirty="0">
                <a:latin typeface="Trebuchet MS"/>
                <a:cs typeface="Trebuchet MS"/>
              </a:rPr>
              <a:t>understanding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logistic </a:t>
            </a:r>
            <a:r>
              <a:rPr sz="2400" dirty="0">
                <a:latin typeface="Trebuchet MS"/>
                <a:cs typeface="Trebuchet MS"/>
              </a:rPr>
              <a:t>regression </a:t>
            </a:r>
            <a:r>
              <a:rPr sz="2400" spc="-5" dirty="0">
                <a:latin typeface="Trebuchet MS"/>
                <a:cs typeface="Trebuchet MS"/>
              </a:rPr>
              <a:t>and goodness </a:t>
            </a:r>
            <a:r>
              <a:rPr sz="2400" dirty="0">
                <a:latin typeface="Trebuchet MS"/>
                <a:cs typeface="Trebuchet MS"/>
              </a:rPr>
              <a:t>of fit  </a:t>
            </a:r>
            <a:r>
              <a:rPr sz="2400" spc="-5" dirty="0">
                <a:latin typeface="Trebuchet MS"/>
                <a:cs typeface="Trebuchet MS"/>
              </a:rPr>
              <a:t>measures will </a:t>
            </a:r>
            <a:r>
              <a:rPr sz="2400" dirty="0">
                <a:latin typeface="Trebuchet MS"/>
                <a:cs typeface="Trebuchet MS"/>
              </a:rPr>
              <a:t>really </a:t>
            </a:r>
            <a:r>
              <a:rPr sz="2400" spc="-5" dirty="0">
                <a:latin typeface="Trebuchet MS"/>
                <a:cs typeface="Trebuchet MS"/>
              </a:rPr>
              <a:t>help in </a:t>
            </a:r>
            <a:r>
              <a:rPr sz="2400" spc="-10" dirty="0">
                <a:latin typeface="Trebuchet MS"/>
                <a:cs typeface="Trebuchet MS"/>
              </a:rPr>
              <a:t>understanding </a:t>
            </a:r>
            <a:r>
              <a:rPr sz="2400" spc="-5" dirty="0">
                <a:latin typeface="Trebuchet MS"/>
                <a:cs typeface="Trebuchet MS"/>
              </a:rPr>
              <a:t>complex machine </a:t>
            </a:r>
            <a:r>
              <a:rPr sz="2400" dirty="0">
                <a:latin typeface="Trebuchet MS"/>
                <a:cs typeface="Trebuchet MS"/>
              </a:rPr>
              <a:t>learning  </a:t>
            </a:r>
            <a:r>
              <a:rPr sz="2400" spc="-5" dirty="0">
                <a:latin typeface="Trebuchet MS"/>
                <a:cs typeface="Trebuchet MS"/>
              </a:rPr>
              <a:t>algorithms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5" dirty="0">
                <a:latin typeface="Trebuchet MS"/>
                <a:cs typeface="Trebuchet MS"/>
              </a:rPr>
              <a:t>neural networks 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SVMs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</a:pPr>
            <a:r>
              <a:rPr sz="2400"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z="2400" spc="45" dirty="0">
                <a:latin typeface="Trebuchet MS"/>
                <a:cs typeface="Trebuchet MS"/>
              </a:rPr>
              <a:t>One </a:t>
            </a:r>
            <a:r>
              <a:rPr sz="2400" spc="-5" dirty="0">
                <a:latin typeface="Trebuchet MS"/>
                <a:cs typeface="Trebuchet MS"/>
              </a:rPr>
              <a:t>has to be careful while </a:t>
            </a:r>
            <a:r>
              <a:rPr sz="2400" dirty="0">
                <a:latin typeface="Trebuchet MS"/>
                <a:cs typeface="Trebuchet MS"/>
              </a:rPr>
              <a:t>selecting </a:t>
            </a:r>
            <a:r>
              <a:rPr sz="2400" spc="-5" dirty="0">
                <a:latin typeface="Trebuchet MS"/>
                <a:cs typeface="Trebuchet MS"/>
              </a:rPr>
              <a:t>the model, all the goodness </a:t>
            </a:r>
            <a:r>
              <a:rPr sz="2400" dirty="0">
                <a:latin typeface="Trebuchet MS"/>
                <a:cs typeface="Trebuchet MS"/>
              </a:rPr>
              <a:t>of fit  </a:t>
            </a:r>
            <a:r>
              <a:rPr sz="2400" spc="-5" dirty="0">
                <a:latin typeface="Trebuchet MS"/>
                <a:cs typeface="Trebuchet MS"/>
              </a:rPr>
              <a:t>measures are calculated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training data. </a:t>
            </a: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may have to do cross  validation to </a:t>
            </a:r>
            <a:r>
              <a:rPr sz="2400" dirty="0">
                <a:latin typeface="Trebuchet MS"/>
                <a:cs typeface="Trebuchet MS"/>
              </a:rPr>
              <a:t>get </a:t>
            </a:r>
            <a:r>
              <a:rPr sz="2400" spc="-5" dirty="0">
                <a:latin typeface="Trebuchet MS"/>
                <a:cs typeface="Trebuchet MS"/>
              </a:rPr>
              <a:t>an idea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test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error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329304"/>
            <a:ext cx="3975100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Thank</a:t>
            </a:r>
            <a:r>
              <a:rPr sz="7200" spc="-17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7200" spc="-8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you</a:t>
            </a:r>
            <a:endParaRPr sz="7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59639"/>
            <a:ext cx="7909559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45" dirty="0">
                <a:solidFill>
                  <a:srgbClr val="FF0000"/>
                </a:solidFill>
              </a:rPr>
              <a:t>Code </a:t>
            </a:r>
            <a:r>
              <a:rPr dirty="0"/>
              <a:t>- </a:t>
            </a:r>
            <a:r>
              <a:rPr spc="-50" dirty="0"/>
              <a:t>What </a:t>
            </a:r>
            <a:r>
              <a:rPr spc="-30" dirty="0"/>
              <a:t>is </a:t>
            </a:r>
            <a:r>
              <a:rPr spc="-40" dirty="0"/>
              <a:t>the </a:t>
            </a:r>
            <a:r>
              <a:rPr spc="-45" dirty="0"/>
              <a:t>need </a:t>
            </a:r>
            <a:r>
              <a:rPr spc="-35" dirty="0"/>
              <a:t>of</a:t>
            </a:r>
            <a:r>
              <a:rPr spc="-585" dirty="0"/>
              <a:t> </a:t>
            </a:r>
            <a:r>
              <a:rPr spc="-55" dirty="0"/>
              <a:t>logistic  regression?</a:t>
            </a:r>
          </a:p>
        </p:txBody>
      </p:sp>
      <p:sp>
        <p:nvSpPr>
          <p:cNvPr id="3" name="object 3"/>
          <p:cNvSpPr/>
          <p:nvPr/>
        </p:nvSpPr>
        <p:spPr>
          <a:xfrm>
            <a:off x="536448" y="1749551"/>
            <a:ext cx="5975604" cy="4904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3947" y="4664964"/>
            <a:ext cx="3957828" cy="984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7059" y="2071116"/>
            <a:ext cx="4619244" cy="123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Something</a:t>
            </a:r>
            <a:r>
              <a:rPr spc="-145" dirty="0"/>
              <a:t> </a:t>
            </a:r>
            <a:r>
              <a:rPr spc="-55" dirty="0"/>
              <a:t>wrong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40" dirty="0"/>
              <a:t>The </a:t>
            </a:r>
            <a:r>
              <a:rPr spc="-5" dirty="0"/>
              <a:t>model that we built above is not</a:t>
            </a:r>
            <a:r>
              <a:rPr spc="-25" dirty="0"/>
              <a:t> </a:t>
            </a:r>
            <a:r>
              <a:rPr dirty="0"/>
              <a:t>right.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3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30" dirty="0"/>
              <a:t>There </a:t>
            </a:r>
            <a:r>
              <a:rPr spc="-5" dirty="0"/>
              <a:t>is certain issues with the type </a:t>
            </a:r>
            <a:r>
              <a:rPr dirty="0"/>
              <a:t>of </a:t>
            </a:r>
            <a:r>
              <a:rPr spc="-10" dirty="0"/>
              <a:t>dependent</a:t>
            </a:r>
            <a:r>
              <a:rPr spc="50" dirty="0"/>
              <a:t> </a:t>
            </a:r>
            <a:r>
              <a:rPr dirty="0"/>
              <a:t>variable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45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45" dirty="0"/>
              <a:t>The </a:t>
            </a:r>
            <a:r>
              <a:rPr spc="-10" dirty="0"/>
              <a:t>dependent </a:t>
            </a:r>
            <a:r>
              <a:rPr dirty="0"/>
              <a:t>variable </a:t>
            </a:r>
            <a:r>
              <a:rPr spc="-5" dirty="0"/>
              <a:t>is not continuous it </a:t>
            </a:r>
            <a:r>
              <a:rPr dirty="0"/>
              <a:t>is</a:t>
            </a:r>
            <a:r>
              <a:rPr spc="20" dirty="0"/>
              <a:t> </a:t>
            </a:r>
            <a:r>
              <a:rPr spc="-10" dirty="0"/>
              <a:t>binary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20" dirty="0">
                <a:solidFill>
                  <a:srgbClr val="D24717"/>
                </a:solidFill>
                <a:latin typeface="Arial"/>
                <a:cs typeface="Arial"/>
              </a:rPr>
              <a:t>•</a:t>
            </a:r>
            <a:r>
              <a:rPr spc="20" dirty="0"/>
              <a:t>We </a:t>
            </a:r>
            <a:r>
              <a:rPr spc="-5" dirty="0"/>
              <a:t>can’t fit a linear </a:t>
            </a:r>
            <a:r>
              <a:rPr dirty="0"/>
              <a:t>regression </a:t>
            </a:r>
            <a:r>
              <a:rPr spc="-5" dirty="0"/>
              <a:t>line to this</a:t>
            </a:r>
            <a:r>
              <a:rPr spc="10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Linear </a:t>
            </a:r>
            <a:r>
              <a:rPr spc="-60" dirty="0"/>
              <a:t>Regression </a:t>
            </a:r>
            <a:r>
              <a:rPr spc="-45" dirty="0"/>
              <a:t>line </a:t>
            </a:r>
            <a:r>
              <a:rPr spc="-60" dirty="0"/>
              <a:t>for </a:t>
            </a:r>
            <a:r>
              <a:rPr spc="-65" dirty="0"/>
              <a:t>above</a:t>
            </a:r>
            <a:r>
              <a:rPr spc="-330" dirty="0"/>
              <a:t> </a:t>
            </a:r>
            <a:r>
              <a:rPr spc="-5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017776" y="2272283"/>
            <a:ext cx="6391656" cy="4585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863" y="1498091"/>
            <a:ext cx="9744456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516757"/>
            <a:ext cx="519239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7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Why </a:t>
            </a:r>
            <a:r>
              <a:rPr sz="60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not </a:t>
            </a:r>
            <a:r>
              <a:rPr sz="600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linear</a:t>
            </a:r>
            <a:r>
              <a:rPr sz="6000" spc="-2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60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?</a:t>
            </a:r>
            <a:endParaRPr sz="6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1418</Words>
  <Application>Microsoft Office PowerPoint</Application>
  <PresentationFormat>Custom</PresentationFormat>
  <Paragraphs>254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Oriel</vt:lpstr>
      <vt:lpstr>Slide 1</vt:lpstr>
      <vt:lpstr>Slide 2</vt:lpstr>
      <vt:lpstr>Contents</vt:lpstr>
      <vt:lpstr>Slide 4</vt:lpstr>
      <vt:lpstr>LAB: What is the need of logistic  regression?</vt:lpstr>
      <vt:lpstr>Code - What is the need of logistic  regression?</vt:lpstr>
      <vt:lpstr>Something wrong</vt:lpstr>
      <vt:lpstr>Linear Regression line for above data</vt:lpstr>
      <vt:lpstr>Slide 9</vt:lpstr>
      <vt:lpstr>Why not linear ?</vt:lpstr>
      <vt:lpstr>Why not linear ?</vt:lpstr>
      <vt:lpstr>Real-life examples</vt:lpstr>
      <vt:lpstr>Slide 13</vt:lpstr>
      <vt:lpstr>Some Nonlinear functions</vt:lpstr>
      <vt:lpstr>A Logistic Function</vt:lpstr>
      <vt:lpstr>The Logistic function</vt:lpstr>
      <vt:lpstr>Logistic Regression Output</vt:lpstr>
      <vt:lpstr>Slide 18</vt:lpstr>
      <vt:lpstr>Lab: Logistic Regression</vt:lpstr>
      <vt:lpstr>Code: Logistic Regression</vt:lpstr>
      <vt:lpstr>Code: Logistic Regression</vt:lpstr>
      <vt:lpstr>Code: Logistic Regression</vt:lpstr>
      <vt:lpstr>Slide 23</vt:lpstr>
      <vt:lpstr>Multiple Logistic Regression</vt:lpstr>
      <vt:lpstr>LAB: Multiple Logistic Regression</vt:lpstr>
      <vt:lpstr>Code: Multiple Logistic Regression</vt:lpstr>
      <vt:lpstr>Slide 27</vt:lpstr>
      <vt:lpstr>Goodness of fit for a logistic regression</vt:lpstr>
      <vt:lpstr>Classification Table &amp; Accuracy</vt:lpstr>
      <vt:lpstr>Classification Table</vt:lpstr>
      <vt:lpstr>LAB: Confusion Matrix &amp; Accuracy</vt:lpstr>
      <vt:lpstr>Code: Confusion Matrix &amp; Accuracy</vt:lpstr>
      <vt:lpstr>Code: Confusion Matrix &amp; Accuracy</vt:lpstr>
      <vt:lpstr>Slide 34</vt:lpstr>
      <vt:lpstr>Multicollinearity</vt:lpstr>
      <vt:lpstr>LAB-Multicollinearity</vt:lpstr>
      <vt:lpstr>Code-Multicollinearity</vt:lpstr>
      <vt:lpstr>Slide 38</vt:lpstr>
      <vt:lpstr>Individual Impact of Variables</vt:lpstr>
      <vt:lpstr>Individual Impact - z values&amp; Wald chi-  square</vt:lpstr>
      <vt:lpstr>LAB: Individual Impact of Variables</vt:lpstr>
      <vt:lpstr>Code: Individual Impact of Variables</vt:lpstr>
      <vt:lpstr>Slide 43</vt:lpstr>
      <vt:lpstr>How to improve model</vt:lpstr>
      <vt:lpstr>AIC and BIC</vt:lpstr>
      <vt:lpstr>AIC and BIC</vt:lpstr>
      <vt:lpstr>LAB-Logistic Regression Model Selection</vt:lpstr>
      <vt:lpstr>Code-Logistic Regression Model Selection</vt:lpstr>
      <vt:lpstr>Code-Logistic Regression Model Selection</vt:lpstr>
      <vt:lpstr>Code-Logistic Regression Model Selection</vt:lpstr>
      <vt:lpstr>Code-Logistic Regression Model Selection</vt:lpstr>
      <vt:lpstr>Code-Logistic Regression Model Selection</vt:lpstr>
      <vt:lpstr>Code-Logistic Regression Model Selection</vt:lpstr>
      <vt:lpstr>Slide 54</vt:lpstr>
      <vt:lpstr>Conclusion: Logistic Regression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Koti</dc:creator>
  <cp:lastModifiedBy>dell</cp:lastModifiedBy>
  <cp:revision>3</cp:revision>
  <dcterms:created xsi:type="dcterms:W3CDTF">2016-12-30T11:54:41Z</dcterms:created>
  <dcterms:modified xsi:type="dcterms:W3CDTF">2016-12-30T11:59:23Z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2016-12-30T00:00:00Z</vt:filetime>
  </property>
</Properties>
</file>