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p:scale>
          <a:sx n="80" d="100"/>
          <a:sy n="80" d="100"/>
        </p:scale>
        <p:origin x="-210" y="-21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4F5AB-3114-4744-AD9D-468AC4C1BB32}" type="datetimeFigureOut">
              <a:rPr lang="en-US" smtClean="0"/>
              <a:pPr/>
              <a:t>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4FD56-BC2C-4901-9AB8-F4858DB78757}" type="slidenum">
              <a:rPr lang="en-US" smtClean="0"/>
              <a:pPr/>
              <a:t>‹#›</a:t>
            </a:fld>
            <a:endParaRPr lang="en-US"/>
          </a:p>
        </p:txBody>
      </p:sp>
    </p:spTree>
    <p:extLst>
      <p:ext uri="{BB962C8B-B14F-4D97-AF65-F5344CB8AC3E}">
        <p14:creationId xmlns:p14="http://schemas.microsoft.com/office/powerpoint/2010/main" xmlns="" val="2758703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D56-BC2C-4901-9AB8-F4858DB78757}" type="slidenum">
              <a:rPr lang="en-US" smtClean="0"/>
              <a:pPr/>
              <a:t>1</a:t>
            </a:fld>
            <a:endParaRPr lang="en-US"/>
          </a:p>
        </p:txBody>
      </p:sp>
    </p:spTree>
    <p:extLst>
      <p:ext uri="{BB962C8B-B14F-4D97-AF65-F5344CB8AC3E}">
        <p14:creationId xmlns:p14="http://schemas.microsoft.com/office/powerpoint/2010/main" xmlns="" val="394001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2"/>
            <a:ext cx="7543800" cy="2593975"/>
          </a:xfrm>
        </p:spPr>
        <p:txBody>
          <a:bodyPr anchor="b"/>
          <a:lstStyle>
            <a:lvl1pPr>
              <a:defRPr sz="495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15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47E619-4A64-450B-9E80-0882885FB425}" type="datetime1">
              <a:rPr lang="en-US" smtClean="0"/>
              <a:pPr/>
              <a:t>2/1/2017</a:t>
            </a:fld>
            <a:endParaRPr lang="en-US"/>
          </a:p>
        </p:txBody>
      </p:sp>
      <p:sp>
        <p:nvSpPr>
          <p:cNvPr id="5" name="Footer Placeholder 4"/>
          <p:cNvSpPr>
            <a:spLocks noGrp="1"/>
          </p:cNvSpPr>
          <p:nvPr>
            <p:ph type="ftr" sz="quarter" idx="11"/>
          </p:nvPr>
        </p:nvSpPr>
        <p:spPr/>
        <p:txBody>
          <a:bodyPr/>
          <a:lstStyle/>
          <a:p>
            <a:r>
              <a:rPr lang="fi-FI" smtClean="0"/>
              <a:t>Venkat Reddy Konasani http://www.slideshare.net/21_venkat</a:t>
            </a:r>
            <a:endParaRPr lang="en-US"/>
          </a:p>
        </p:txBody>
      </p:sp>
      <p:sp>
        <p:nvSpPr>
          <p:cNvPr id="6" name="Slide Number Placeholder 5"/>
          <p:cNvSpPr>
            <a:spLocks noGrp="1"/>
          </p:cNvSpPr>
          <p:nvPr>
            <p:ph type="sldNum" sz="quarter" idx="12"/>
          </p:nvPr>
        </p:nvSpPr>
        <p:spPr/>
        <p:txBody>
          <a:bodyPr/>
          <a:lstStyle/>
          <a:p>
            <a:fld id="{9B693D2E-3AD8-4936-BDD5-BC8B7471B907}" type="slidenum">
              <a:rPr lang="en-US" smtClean="0"/>
              <a:pPr/>
              <a:t>‹#›</a:t>
            </a:fld>
            <a:endParaRPr lang="en-US"/>
          </a:p>
        </p:txBody>
      </p:sp>
    </p:spTree>
    <p:extLst>
      <p:ext uri="{BB962C8B-B14F-4D97-AF65-F5344CB8AC3E}">
        <p14:creationId xmlns:p14="http://schemas.microsoft.com/office/powerpoint/2010/main" xmlns="" val="2799367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28516-6F99-416E-B9EB-786B484D2557}" type="datetime1">
              <a:rPr lang="en-US" smtClean="0"/>
              <a:pPr/>
              <a:t>2/1/2017</a:t>
            </a:fld>
            <a:endParaRPr lang="en-US"/>
          </a:p>
        </p:txBody>
      </p:sp>
      <p:sp>
        <p:nvSpPr>
          <p:cNvPr id="5" name="Footer Placeholder 4"/>
          <p:cNvSpPr>
            <a:spLocks noGrp="1"/>
          </p:cNvSpPr>
          <p:nvPr>
            <p:ph type="ftr" sz="quarter" idx="11"/>
          </p:nvPr>
        </p:nvSpPr>
        <p:spPr/>
        <p:txBody>
          <a:bodyPr/>
          <a:lstStyle/>
          <a:p>
            <a:r>
              <a:rPr lang="fi-FI" smtClean="0"/>
              <a:t>Venkat Reddy Konasani http://www.slideshare.net/21_venkat</a:t>
            </a:r>
            <a:endParaRPr lang="en-US"/>
          </a:p>
        </p:txBody>
      </p:sp>
      <p:sp>
        <p:nvSpPr>
          <p:cNvPr id="6" name="Slide Number Placeholder 5"/>
          <p:cNvSpPr>
            <a:spLocks noGrp="1"/>
          </p:cNvSpPr>
          <p:nvPr>
            <p:ph type="sldNum" sz="quarter" idx="12"/>
          </p:nvPr>
        </p:nvSpPr>
        <p:spPr/>
        <p:txBody>
          <a:bodyPr/>
          <a:lstStyle/>
          <a:p>
            <a:fld id="{9B693D2E-3AD8-4936-BDD5-BC8B7471B907}" type="slidenum">
              <a:rPr lang="en-US" smtClean="0"/>
              <a:pPr/>
              <a:t>‹#›</a:t>
            </a:fld>
            <a:endParaRPr lang="en-US"/>
          </a:p>
        </p:txBody>
      </p:sp>
    </p:spTree>
    <p:extLst>
      <p:ext uri="{BB962C8B-B14F-4D97-AF65-F5344CB8AC3E}">
        <p14:creationId xmlns:p14="http://schemas.microsoft.com/office/powerpoint/2010/main" xmlns="" val="282836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3E444B-B240-41E5-B482-73CC272E01B2}" type="datetime1">
              <a:rPr lang="en-US" smtClean="0"/>
              <a:pPr/>
              <a:t>2/1/2017</a:t>
            </a:fld>
            <a:endParaRPr lang="en-US"/>
          </a:p>
        </p:txBody>
      </p:sp>
      <p:sp>
        <p:nvSpPr>
          <p:cNvPr id="5" name="Footer Placeholder 4"/>
          <p:cNvSpPr>
            <a:spLocks noGrp="1"/>
          </p:cNvSpPr>
          <p:nvPr>
            <p:ph type="ftr" sz="quarter" idx="11"/>
          </p:nvPr>
        </p:nvSpPr>
        <p:spPr/>
        <p:txBody>
          <a:bodyPr/>
          <a:lstStyle/>
          <a:p>
            <a:r>
              <a:rPr lang="fi-FI" smtClean="0"/>
              <a:t>Venkat Reddy Konasani http://www.slideshare.net/21_venkat</a:t>
            </a:r>
            <a:endParaRPr lang="en-US"/>
          </a:p>
        </p:txBody>
      </p:sp>
      <p:sp>
        <p:nvSpPr>
          <p:cNvPr id="6" name="Slide Number Placeholder 5"/>
          <p:cNvSpPr>
            <a:spLocks noGrp="1"/>
          </p:cNvSpPr>
          <p:nvPr>
            <p:ph type="sldNum" sz="quarter" idx="12"/>
          </p:nvPr>
        </p:nvSpPr>
        <p:spPr/>
        <p:txBody>
          <a:bodyPr/>
          <a:lstStyle/>
          <a:p>
            <a:fld id="{9B693D2E-3AD8-4936-BDD5-BC8B7471B907}" type="slidenum">
              <a:rPr lang="en-US" smtClean="0"/>
              <a:pPr/>
              <a:t>‹#›</a:t>
            </a:fld>
            <a:endParaRPr lang="en-US"/>
          </a:p>
        </p:txBody>
      </p:sp>
    </p:spTree>
    <p:extLst>
      <p:ext uri="{BB962C8B-B14F-4D97-AF65-F5344CB8AC3E}">
        <p14:creationId xmlns:p14="http://schemas.microsoft.com/office/powerpoint/2010/main" xmlns="" val="226098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AD658B-5C75-47E6-9F02-A9151AEEE323}" type="datetime1">
              <a:rPr lang="en-US" smtClean="0"/>
              <a:pPr/>
              <a:t>2/1/2017</a:t>
            </a:fld>
            <a:endParaRPr lang="en-US"/>
          </a:p>
        </p:txBody>
      </p:sp>
      <p:sp>
        <p:nvSpPr>
          <p:cNvPr id="5" name="Footer Placeholder 4"/>
          <p:cNvSpPr>
            <a:spLocks noGrp="1"/>
          </p:cNvSpPr>
          <p:nvPr>
            <p:ph type="ftr" sz="quarter" idx="11"/>
          </p:nvPr>
        </p:nvSpPr>
        <p:spPr/>
        <p:txBody>
          <a:bodyPr/>
          <a:lstStyle/>
          <a:p>
            <a:r>
              <a:rPr lang="fi-FI" smtClean="0"/>
              <a:t>Venkat Reddy Konasani http://www.slideshare.net/21_venkat</a:t>
            </a:r>
            <a:endParaRPr lang="en-US"/>
          </a:p>
        </p:txBody>
      </p:sp>
      <p:sp>
        <p:nvSpPr>
          <p:cNvPr id="6" name="Slide Number Placeholder 5"/>
          <p:cNvSpPr>
            <a:spLocks noGrp="1"/>
          </p:cNvSpPr>
          <p:nvPr>
            <p:ph type="sldNum" sz="quarter" idx="12"/>
          </p:nvPr>
        </p:nvSpPr>
        <p:spPr/>
        <p:txBody>
          <a:bodyPr/>
          <a:lstStyle/>
          <a:p>
            <a:fld id="{9B693D2E-3AD8-4936-BDD5-BC8B7471B907}" type="slidenum">
              <a:rPr lang="en-US" smtClean="0"/>
              <a:pPr/>
              <a:t>‹#›</a:t>
            </a:fld>
            <a:endParaRPr lang="en-US"/>
          </a:p>
        </p:txBody>
      </p:sp>
    </p:spTree>
    <p:extLst>
      <p:ext uri="{BB962C8B-B14F-4D97-AF65-F5344CB8AC3E}">
        <p14:creationId xmlns:p14="http://schemas.microsoft.com/office/powerpoint/2010/main" xmlns="" val="264926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5486400"/>
            <a:ext cx="7659687" cy="1168400"/>
          </a:xfrm>
        </p:spPr>
        <p:txBody>
          <a:bodyPr anchor="t"/>
          <a:lstStyle>
            <a:lvl1pPr algn="l">
              <a:defRPr sz="27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4" y="3852863"/>
            <a:ext cx="6135687" cy="1633538"/>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C8B05-09AB-4B82-BA19-CDC311E019CA}" type="datetime1">
              <a:rPr lang="en-US" smtClean="0"/>
              <a:pPr/>
              <a:t>2/1/2017</a:t>
            </a:fld>
            <a:endParaRPr lang="en-US"/>
          </a:p>
        </p:txBody>
      </p:sp>
      <p:sp>
        <p:nvSpPr>
          <p:cNvPr id="5" name="Footer Placeholder 4"/>
          <p:cNvSpPr>
            <a:spLocks noGrp="1"/>
          </p:cNvSpPr>
          <p:nvPr>
            <p:ph type="ftr" sz="quarter" idx="11"/>
          </p:nvPr>
        </p:nvSpPr>
        <p:spPr/>
        <p:txBody>
          <a:bodyPr/>
          <a:lstStyle/>
          <a:p>
            <a:r>
              <a:rPr lang="fi-FI" smtClean="0"/>
              <a:t>Venkat Reddy Konasani http://www.slideshare.net/21_venkat</a:t>
            </a:r>
            <a:endParaRPr lang="en-US"/>
          </a:p>
        </p:txBody>
      </p:sp>
      <p:sp>
        <p:nvSpPr>
          <p:cNvPr id="6" name="Slide Number Placeholder 5"/>
          <p:cNvSpPr>
            <a:spLocks noGrp="1"/>
          </p:cNvSpPr>
          <p:nvPr>
            <p:ph type="sldNum" sz="quarter" idx="12"/>
          </p:nvPr>
        </p:nvSpPr>
        <p:spPr/>
        <p:txBody>
          <a:bodyPr/>
          <a:lstStyle/>
          <a:p>
            <a:fld id="{9B693D2E-3AD8-4936-BDD5-BC8B7471B907}" type="slidenum">
              <a:rPr lang="en-US" smtClean="0"/>
              <a:pPr/>
              <a:t>‹#›</a:t>
            </a:fld>
            <a:endParaRPr lang="en-US"/>
          </a:p>
        </p:txBody>
      </p:sp>
    </p:spTree>
    <p:extLst>
      <p:ext uri="{BB962C8B-B14F-4D97-AF65-F5344CB8AC3E}">
        <p14:creationId xmlns:p14="http://schemas.microsoft.com/office/powerpoint/2010/main" xmlns="" val="382075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19F866-C7E5-4B91-A05C-BCC13D0DEDD9}" type="datetime1">
              <a:rPr lang="en-US" smtClean="0"/>
              <a:pPr/>
              <a:t>2/1/2017</a:t>
            </a:fld>
            <a:endParaRPr lang="en-US"/>
          </a:p>
        </p:txBody>
      </p:sp>
      <p:sp>
        <p:nvSpPr>
          <p:cNvPr id="6" name="Footer Placeholder 5"/>
          <p:cNvSpPr>
            <a:spLocks noGrp="1"/>
          </p:cNvSpPr>
          <p:nvPr>
            <p:ph type="ftr" sz="quarter" idx="11"/>
          </p:nvPr>
        </p:nvSpPr>
        <p:spPr/>
        <p:txBody>
          <a:bodyPr/>
          <a:lstStyle/>
          <a:p>
            <a:r>
              <a:rPr lang="fi-FI" smtClean="0"/>
              <a:t>Venkat Reddy Konasani http://www.slideshare.net/21_venkat</a:t>
            </a:r>
            <a:endParaRPr lang="en-US"/>
          </a:p>
        </p:txBody>
      </p:sp>
      <p:sp>
        <p:nvSpPr>
          <p:cNvPr id="7" name="Slide Number Placeholder 6"/>
          <p:cNvSpPr>
            <a:spLocks noGrp="1"/>
          </p:cNvSpPr>
          <p:nvPr>
            <p:ph type="sldNum" sz="quarter" idx="12"/>
          </p:nvPr>
        </p:nvSpPr>
        <p:spPr/>
        <p:txBody>
          <a:bodyPr/>
          <a:lstStyle/>
          <a:p>
            <a:fld id="{9B693D2E-3AD8-4936-BDD5-BC8B7471B907}" type="slidenum">
              <a:rPr lang="en-US" smtClean="0"/>
              <a:pPr/>
              <a:t>‹#›</a:t>
            </a:fld>
            <a:endParaRPr lang="en-US"/>
          </a:p>
        </p:txBody>
      </p:sp>
    </p:spTree>
    <p:extLst>
      <p:ext uri="{BB962C8B-B14F-4D97-AF65-F5344CB8AC3E}">
        <p14:creationId xmlns:p14="http://schemas.microsoft.com/office/powerpoint/2010/main" xmlns="" val="155627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91BF2F-AC7B-4FC8-BDB2-E8F585B04EBF}" type="datetime1">
              <a:rPr lang="en-US" smtClean="0"/>
              <a:pPr/>
              <a:t>2/1/2017</a:t>
            </a:fld>
            <a:endParaRPr lang="en-US"/>
          </a:p>
        </p:txBody>
      </p:sp>
      <p:sp>
        <p:nvSpPr>
          <p:cNvPr id="8" name="Footer Placeholder 7"/>
          <p:cNvSpPr>
            <a:spLocks noGrp="1"/>
          </p:cNvSpPr>
          <p:nvPr>
            <p:ph type="ftr" sz="quarter" idx="11"/>
          </p:nvPr>
        </p:nvSpPr>
        <p:spPr/>
        <p:txBody>
          <a:bodyPr/>
          <a:lstStyle/>
          <a:p>
            <a:r>
              <a:rPr lang="fi-FI" smtClean="0"/>
              <a:t>Venkat Reddy Konasani http://www.slideshare.net/21_venkat</a:t>
            </a:r>
            <a:endParaRPr lang="en-US"/>
          </a:p>
        </p:txBody>
      </p:sp>
      <p:sp>
        <p:nvSpPr>
          <p:cNvPr id="9" name="Slide Number Placeholder 8"/>
          <p:cNvSpPr>
            <a:spLocks noGrp="1"/>
          </p:cNvSpPr>
          <p:nvPr>
            <p:ph type="sldNum" sz="quarter" idx="12"/>
          </p:nvPr>
        </p:nvSpPr>
        <p:spPr/>
        <p:txBody>
          <a:bodyPr/>
          <a:lstStyle/>
          <a:p>
            <a:fld id="{9B693D2E-3AD8-4936-BDD5-BC8B7471B907}" type="slidenum">
              <a:rPr lang="en-US" smtClean="0"/>
              <a:pPr/>
              <a:t>‹#›</a:t>
            </a:fld>
            <a:endParaRPr lang="en-US"/>
          </a:p>
        </p:txBody>
      </p:sp>
    </p:spTree>
    <p:extLst>
      <p:ext uri="{BB962C8B-B14F-4D97-AF65-F5344CB8AC3E}">
        <p14:creationId xmlns:p14="http://schemas.microsoft.com/office/powerpoint/2010/main" xmlns="" val="95507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3308FD-B8CA-481C-8B18-B61391B07459}" type="datetime1">
              <a:rPr lang="en-US" smtClean="0"/>
              <a:pPr/>
              <a:t>2/1/2017</a:t>
            </a:fld>
            <a:endParaRPr lang="en-US"/>
          </a:p>
        </p:txBody>
      </p:sp>
      <p:sp>
        <p:nvSpPr>
          <p:cNvPr id="4" name="Footer Placeholder 3"/>
          <p:cNvSpPr>
            <a:spLocks noGrp="1"/>
          </p:cNvSpPr>
          <p:nvPr>
            <p:ph type="ftr" sz="quarter" idx="11"/>
          </p:nvPr>
        </p:nvSpPr>
        <p:spPr/>
        <p:txBody>
          <a:bodyPr/>
          <a:lstStyle/>
          <a:p>
            <a:r>
              <a:rPr lang="fi-FI" smtClean="0"/>
              <a:t>Venkat Reddy Konasani http://www.slideshare.net/21_venkat</a:t>
            </a:r>
            <a:endParaRPr lang="en-US"/>
          </a:p>
        </p:txBody>
      </p:sp>
      <p:sp>
        <p:nvSpPr>
          <p:cNvPr id="5" name="Slide Number Placeholder 4"/>
          <p:cNvSpPr>
            <a:spLocks noGrp="1"/>
          </p:cNvSpPr>
          <p:nvPr>
            <p:ph type="sldNum" sz="quarter" idx="12"/>
          </p:nvPr>
        </p:nvSpPr>
        <p:spPr/>
        <p:txBody>
          <a:bodyPr/>
          <a:lstStyle/>
          <a:p>
            <a:fld id="{9B693D2E-3AD8-4936-BDD5-BC8B7471B907}" type="slidenum">
              <a:rPr lang="en-US" smtClean="0"/>
              <a:pPr/>
              <a:t>‹#›</a:t>
            </a:fld>
            <a:endParaRPr lang="en-US"/>
          </a:p>
        </p:txBody>
      </p:sp>
    </p:spTree>
    <p:extLst>
      <p:ext uri="{BB962C8B-B14F-4D97-AF65-F5344CB8AC3E}">
        <p14:creationId xmlns:p14="http://schemas.microsoft.com/office/powerpoint/2010/main" xmlns="" val="251149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D3CD3-9516-4614-9342-776185660CAF}" type="datetime1">
              <a:rPr lang="en-US" smtClean="0"/>
              <a:pPr/>
              <a:t>2/1/2017</a:t>
            </a:fld>
            <a:endParaRPr lang="en-US"/>
          </a:p>
        </p:txBody>
      </p:sp>
      <p:sp>
        <p:nvSpPr>
          <p:cNvPr id="3" name="Footer Placeholder 2"/>
          <p:cNvSpPr>
            <a:spLocks noGrp="1"/>
          </p:cNvSpPr>
          <p:nvPr>
            <p:ph type="ftr" sz="quarter" idx="11"/>
          </p:nvPr>
        </p:nvSpPr>
        <p:spPr/>
        <p:txBody>
          <a:bodyPr/>
          <a:lstStyle/>
          <a:p>
            <a:r>
              <a:rPr lang="fi-FI" smtClean="0"/>
              <a:t>Venkat Reddy Konasani http://www.slideshare.net/21_venkat</a:t>
            </a:r>
            <a:endParaRPr lang="en-US"/>
          </a:p>
        </p:txBody>
      </p:sp>
      <p:sp>
        <p:nvSpPr>
          <p:cNvPr id="4" name="Slide Number Placeholder 3"/>
          <p:cNvSpPr>
            <a:spLocks noGrp="1"/>
          </p:cNvSpPr>
          <p:nvPr>
            <p:ph type="sldNum" sz="quarter" idx="12"/>
          </p:nvPr>
        </p:nvSpPr>
        <p:spPr/>
        <p:txBody>
          <a:bodyPr/>
          <a:lstStyle/>
          <a:p>
            <a:fld id="{9B693D2E-3AD8-4936-BDD5-BC8B7471B907}" type="slidenum">
              <a:rPr lang="en-US" smtClean="0"/>
              <a:pPr/>
              <a:t>‹#›</a:t>
            </a:fld>
            <a:endParaRPr lang="en-US"/>
          </a:p>
        </p:txBody>
      </p:sp>
    </p:spTree>
    <p:extLst>
      <p:ext uri="{BB962C8B-B14F-4D97-AF65-F5344CB8AC3E}">
        <p14:creationId xmlns:p14="http://schemas.microsoft.com/office/powerpoint/2010/main" xmlns="" val="115506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165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800" y="6096000"/>
            <a:ext cx="7772401" cy="609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E6E151-2467-4FD6-96D2-ECC3ED8BF928}" type="datetime1">
              <a:rPr lang="en-US" smtClean="0"/>
              <a:pPr/>
              <a:t>2/1/2017</a:t>
            </a:fld>
            <a:endParaRPr lang="en-US"/>
          </a:p>
        </p:txBody>
      </p:sp>
      <p:sp>
        <p:nvSpPr>
          <p:cNvPr id="6" name="Footer Placeholder 5"/>
          <p:cNvSpPr>
            <a:spLocks noGrp="1"/>
          </p:cNvSpPr>
          <p:nvPr>
            <p:ph type="ftr" sz="quarter" idx="11"/>
          </p:nvPr>
        </p:nvSpPr>
        <p:spPr/>
        <p:txBody>
          <a:bodyPr/>
          <a:lstStyle/>
          <a:p>
            <a:r>
              <a:rPr lang="fi-FI" smtClean="0"/>
              <a:t>Venkat Reddy Konasani http://www.slideshare.net/21_venkat</a:t>
            </a:r>
            <a:endParaRPr lang="en-US"/>
          </a:p>
        </p:txBody>
      </p:sp>
      <p:sp>
        <p:nvSpPr>
          <p:cNvPr id="7" name="Slide Number Placeholder 6"/>
          <p:cNvSpPr>
            <a:spLocks noGrp="1"/>
          </p:cNvSpPr>
          <p:nvPr>
            <p:ph type="sldNum" sz="quarter" idx="12"/>
          </p:nvPr>
        </p:nvSpPr>
        <p:spPr/>
        <p:txBody>
          <a:bodyPr/>
          <a:lstStyle/>
          <a:p>
            <a:fld id="{9B693D2E-3AD8-4936-BDD5-BC8B7471B907}"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08265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165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FC6CB88-380C-45AB-B4C7-F93FF57070AB}" type="datetime1">
              <a:rPr lang="en-US" smtClean="0"/>
              <a:pPr/>
              <a:t>2/1/2017</a:t>
            </a:fld>
            <a:endParaRPr lang="en-US"/>
          </a:p>
        </p:txBody>
      </p:sp>
      <p:sp>
        <p:nvSpPr>
          <p:cNvPr id="9" name="Slide Number Placeholder 8"/>
          <p:cNvSpPr>
            <a:spLocks noGrp="1"/>
          </p:cNvSpPr>
          <p:nvPr>
            <p:ph type="sldNum" sz="quarter" idx="11"/>
          </p:nvPr>
        </p:nvSpPr>
        <p:spPr/>
        <p:txBody>
          <a:bodyPr/>
          <a:lstStyle/>
          <a:p>
            <a:fld id="{9B693D2E-3AD8-4936-BDD5-BC8B7471B907}" type="slidenum">
              <a:rPr lang="en-US" smtClean="0"/>
              <a:pPr/>
              <a:t>‹#›</a:t>
            </a:fld>
            <a:endParaRPr lang="en-US"/>
          </a:p>
        </p:txBody>
      </p:sp>
      <p:sp>
        <p:nvSpPr>
          <p:cNvPr id="10" name="Footer Placeholder 9"/>
          <p:cNvSpPr>
            <a:spLocks noGrp="1"/>
          </p:cNvSpPr>
          <p:nvPr>
            <p:ph type="ftr" sz="quarter" idx="12"/>
          </p:nvPr>
        </p:nvSpPr>
        <p:spPr/>
        <p:txBody>
          <a:bodyPr/>
          <a:lstStyle/>
          <a:p>
            <a:r>
              <a:rPr lang="fi-FI" smtClean="0"/>
              <a:t>Venkat Reddy Konasani http://www.slideshare.net/21_venkat</a:t>
            </a:r>
            <a:endParaRPr lang="en-US"/>
          </a:p>
        </p:txBody>
      </p:sp>
    </p:spTree>
    <p:extLst>
      <p:ext uri="{BB962C8B-B14F-4D97-AF65-F5344CB8AC3E}">
        <p14:creationId xmlns:p14="http://schemas.microsoft.com/office/powerpoint/2010/main" xmlns="" val="252437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350">
                <a:solidFill>
                  <a:srgbClr val="FFFFFF"/>
                </a:solidFill>
              </a:defRPr>
            </a:lvl1pPr>
          </a:lstStyle>
          <a:p>
            <a:fld id="{9B693D2E-3AD8-4936-BDD5-BC8B7471B907}" type="slidenum">
              <a:rPr lang="en-US" smtClean="0"/>
              <a:pPr/>
              <a:t>‹#›</a:t>
            </a:fld>
            <a:endParaRPr lang="en-US"/>
          </a:p>
        </p:txBody>
      </p:sp>
      <p:sp>
        <p:nvSpPr>
          <p:cNvPr id="5" name="Footer Placeholder 4"/>
          <p:cNvSpPr>
            <a:spLocks noGrp="1"/>
          </p:cNvSpPr>
          <p:nvPr>
            <p:ph type="ftr" sz="quarter" idx="3"/>
          </p:nvPr>
        </p:nvSpPr>
        <p:spPr>
          <a:xfrm rot="16200000">
            <a:off x="7586911" y="4048760"/>
            <a:ext cx="2367281" cy="365760"/>
          </a:xfrm>
          <a:prstGeom prst="rect">
            <a:avLst/>
          </a:prstGeom>
        </p:spPr>
        <p:txBody>
          <a:bodyPr vert="horz" lIns="91440" tIns="45720" rIns="91440" bIns="45720" rtlCol="0" anchor="ctr"/>
          <a:lstStyle>
            <a:lvl1pPr algn="r">
              <a:defRPr sz="900">
                <a:solidFill>
                  <a:schemeClr val="bg2"/>
                </a:solidFill>
              </a:defRPr>
            </a:lvl1pPr>
          </a:lstStyle>
          <a:p>
            <a:r>
              <a:rPr lang="fi-FI" smtClean="0"/>
              <a:t>Venkat Reddy Konasani http://www.slideshare.net/21_venkat</a:t>
            </a:r>
            <a:endParaRPr lang="en-US"/>
          </a:p>
        </p:txBody>
      </p:sp>
      <p:sp>
        <p:nvSpPr>
          <p:cNvPr id="4" name="Date Placeholder 3"/>
          <p:cNvSpPr>
            <a:spLocks noGrp="1"/>
          </p:cNvSpPr>
          <p:nvPr>
            <p:ph type="dt" sz="half" idx="2"/>
          </p:nvPr>
        </p:nvSpPr>
        <p:spPr>
          <a:xfrm rot="16200000">
            <a:off x="7551352" y="1645920"/>
            <a:ext cx="2438399" cy="365760"/>
          </a:xfrm>
          <a:prstGeom prst="rect">
            <a:avLst/>
          </a:prstGeom>
        </p:spPr>
        <p:txBody>
          <a:bodyPr vert="horz" lIns="91440" tIns="45720" rIns="91440" bIns="45720" rtlCol="0" anchor="ctr"/>
          <a:lstStyle>
            <a:lvl1pPr algn="l">
              <a:defRPr sz="900">
                <a:solidFill>
                  <a:schemeClr val="bg2"/>
                </a:solidFill>
              </a:defRPr>
            </a:lvl1pPr>
          </a:lstStyle>
          <a:p>
            <a:fld id="{0184E804-EC65-49E3-8B0C-843892D014F1}" type="datetime1">
              <a:rPr lang="en-US" smtClean="0"/>
              <a:pPr/>
              <a:t>2/1/2017</a:t>
            </a:fld>
            <a:endParaRPr lang="en-US"/>
          </a:p>
        </p:txBody>
      </p:sp>
    </p:spTree>
    <p:extLst>
      <p:ext uri="{BB962C8B-B14F-4D97-AF65-F5344CB8AC3E}">
        <p14:creationId xmlns:p14="http://schemas.microsoft.com/office/powerpoint/2010/main" xmlns="" val="2570737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spcBef>
          <a:spcPct val="0"/>
        </a:spcBef>
        <a:buNone/>
        <a:defRPr sz="3450" kern="1200" cap="none" spc="-75" baseline="0">
          <a:ln>
            <a:noFill/>
          </a:ln>
          <a:solidFill>
            <a:schemeClr val="tx2"/>
          </a:solidFill>
          <a:effectLst/>
          <a:latin typeface="+mj-lt"/>
          <a:ea typeface="+mj-ea"/>
          <a:cs typeface="+mj-cs"/>
        </a:defRPr>
      </a:lvl1pPr>
    </p:titleStyle>
    <p:bodyStyle>
      <a:lvl1pPr marL="257175" indent="-171450" algn="l" defTabSz="685800" rtl="0" eaLnBrk="1" latinLnBrk="0" hangingPunct="1">
        <a:spcBef>
          <a:spcPct val="20000"/>
        </a:spcBef>
        <a:buClr>
          <a:schemeClr val="accent1"/>
        </a:buClr>
        <a:buFont typeface="Arial" pitchFamily="34" charset="0"/>
        <a:buChar char="•"/>
        <a:defRPr sz="1650" kern="1200">
          <a:solidFill>
            <a:schemeClr val="tx1"/>
          </a:solidFill>
          <a:latin typeface="+mn-lt"/>
          <a:ea typeface="+mn-ea"/>
          <a:cs typeface="+mn-cs"/>
        </a:defRPr>
      </a:lvl1pPr>
      <a:lvl2pPr marL="480060" indent="-171450" algn="l" defTabSz="685800" rtl="0" eaLnBrk="1" latinLnBrk="0" hangingPunct="1">
        <a:spcBef>
          <a:spcPct val="20000"/>
        </a:spcBef>
        <a:buClr>
          <a:schemeClr val="accent2"/>
        </a:buClr>
        <a:buFont typeface="Arial" pitchFamily="34" charset="0"/>
        <a:buChar char="•"/>
        <a:defRPr sz="1500" kern="1200">
          <a:solidFill>
            <a:schemeClr val="tx1"/>
          </a:solidFill>
          <a:latin typeface="+mn-lt"/>
          <a:ea typeface="+mn-ea"/>
          <a:cs typeface="+mn-cs"/>
        </a:defRPr>
      </a:lvl2pPr>
      <a:lvl3pPr marL="754380" indent="-171450" algn="l" defTabSz="685800" rtl="0" eaLnBrk="1" latinLnBrk="0" hangingPunct="1">
        <a:spcBef>
          <a:spcPct val="20000"/>
        </a:spcBef>
        <a:buClr>
          <a:schemeClr val="accent3"/>
        </a:buClr>
        <a:buFont typeface="Arial" pitchFamily="34" charset="0"/>
        <a:buChar char="•"/>
        <a:defRPr sz="1350" kern="1200">
          <a:solidFill>
            <a:schemeClr val="tx1"/>
          </a:solidFill>
          <a:latin typeface="+mn-lt"/>
          <a:ea typeface="+mn-ea"/>
          <a:cs typeface="+mn-cs"/>
        </a:defRPr>
      </a:lvl3pPr>
      <a:lvl4pPr marL="960120" indent="-171450" algn="l" defTabSz="685800" rtl="0" eaLnBrk="1" latinLnBrk="0" hangingPunct="1">
        <a:spcBef>
          <a:spcPct val="20000"/>
        </a:spcBef>
        <a:buClr>
          <a:schemeClr val="accent4"/>
        </a:buClr>
        <a:buFont typeface="Arial" pitchFamily="34" charset="0"/>
        <a:buChar char="•"/>
        <a:defRPr sz="1200" kern="1200">
          <a:solidFill>
            <a:schemeClr val="tx1"/>
          </a:solidFill>
          <a:latin typeface="+mn-lt"/>
          <a:ea typeface="+mn-ea"/>
          <a:cs typeface="+mn-cs"/>
        </a:defRPr>
      </a:lvl4pPr>
      <a:lvl5pPr marL="1165860" indent="-171450" algn="l" defTabSz="685800" rtl="0" eaLnBrk="1" latinLnBrk="0" hangingPunct="1">
        <a:spcBef>
          <a:spcPct val="20000"/>
        </a:spcBef>
        <a:buClr>
          <a:schemeClr val="accent5"/>
        </a:buClr>
        <a:buFont typeface="Arial" pitchFamily="34" charset="0"/>
        <a:buChar char="•"/>
        <a:defRPr sz="1050" kern="1200" baseline="0">
          <a:solidFill>
            <a:schemeClr val="tx1"/>
          </a:solidFill>
          <a:latin typeface="+mn-lt"/>
          <a:ea typeface="+mn-ea"/>
          <a:cs typeface="+mn-cs"/>
        </a:defRPr>
      </a:lvl5pPr>
      <a:lvl6pPr marL="1303020" indent="-137160" algn="l" defTabSz="685800" rtl="0" eaLnBrk="1" latinLnBrk="0" hangingPunct="1">
        <a:spcBef>
          <a:spcPct val="20000"/>
        </a:spcBef>
        <a:buClr>
          <a:schemeClr val="accent1"/>
        </a:buClr>
        <a:buFont typeface="Arial" pitchFamily="34" charset="0"/>
        <a:buChar char="•"/>
        <a:defRPr sz="1050" kern="1200" baseline="0">
          <a:solidFill>
            <a:schemeClr val="tx1"/>
          </a:solidFill>
          <a:latin typeface="+mn-lt"/>
          <a:ea typeface="+mn-ea"/>
          <a:cs typeface="+mn-cs"/>
        </a:defRPr>
      </a:lvl6pPr>
      <a:lvl7pPr marL="1440180" indent="-137160" algn="l" defTabSz="685800" rtl="0" eaLnBrk="1" latinLnBrk="0" hangingPunct="1">
        <a:spcBef>
          <a:spcPct val="20000"/>
        </a:spcBef>
        <a:buClr>
          <a:schemeClr val="accent2"/>
        </a:buClr>
        <a:buFont typeface="Arial" pitchFamily="34" charset="0"/>
        <a:buChar char="•"/>
        <a:defRPr sz="1050" kern="1200">
          <a:solidFill>
            <a:schemeClr val="tx1"/>
          </a:solidFill>
          <a:latin typeface="+mn-lt"/>
          <a:ea typeface="+mn-ea"/>
          <a:cs typeface="+mn-cs"/>
        </a:defRPr>
      </a:lvl7pPr>
      <a:lvl8pPr marL="1577340" indent="-137160" algn="l" defTabSz="685800" rtl="0" eaLnBrk="1" latinLnBrk="0" hangingPunct="1">
        <a:spcBef>
          <a:spcPct val="20000"/>
        </a:spcBef>
        <a:buClr>
          <a:schemeClr val="accent3"/>
        </a:buClr>
        <a:buFont typeface="Arial" pitchFamily="34" charset="0"/>
        <a:buChar char="•"/>
        <a:defRPr sz="1050" kern="1200">
          <a:solidFill>
            <a:schemeClr val="tx1"/>
          </a:solidFill>
          <a:latin typeface="+mn-lt"/>
          <a:ea typeface="+mn-ea"/>
          <a:cs typeface="+mn-cs"/>
        </a:defRPr>
      </a:lvl8pPr>
      <a:lvl9pPr marL="1714500" indent="-137160" algn="l" defTabSz="685800" rtl="0" eaLnBrk="1" latinLnBrk="0" hangingPunct="1">
        <a:spcBef>
          <a:spcPct val="20000"/>
        </a:spcBef>
        <a:buClr>
          <a:schemeClr val="accent4"/>
        </a:buClr>
        <a:buFont typeface="Arial"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
            </a:r>
            <a:br>
              <a:rPr lang="en-US" sz="4400" dirty="0" smtClean="0"/>
            </a:br>
            <a:r>
              <a:rPr lang="en-US" sz="4400" dirty="0" smtClean="0"/>
              <a:t> </a:t>
            </a:r>
            <a:br>
              <a:rPr lang="en-US" sz="4400" dirty="0" smtClean="0"/>
            </a:br>
            <a:r>
              <a:rPr lang="en-US" sz="4400" dirty="0" smtClean="0"/>
              <a:t/>
            </a:r>
            <a:br>
              <a:rPr lang="en-US" sz="4400" dirty="0" smtClean="0"/>
            </a:br>
            <a:r>
              <a:rPr lang="en-US" sz="4400" dirty="0" smtClean="0"/>
              <a:t> Decision Trees </a:t>
            </a:r>
            <a:br>
              <a:rPr lang="en-US" sz="4400" dirty="0" smtClean="0"/>
            </a:br>
            <a:r>
              <a:rPr lang="en-US" dirty="0" smtClean="0"/>
              <a:t/>
            </a:r>
            <a:br>
              <a:rPr lang="en-US" dirty="0" smtClean="0"/>
            </a:b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1</a:t>
            </a:fld>
            <a:endParaRPr lang="en-US"/>
          </a:p>
        </p:txBody>
      </p:sp>
    </p:spTree>
    <p:extLst>
      <p:ext uri="{BB962C8B-B14F-4D97-AF65-F5344CB8AC3E}">
        <p14:creationId xmlns:p14="http://schemas.microsoft.com/office/powerpoint/2010/main" xmlns="" val="2631699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5172573"/>
          </a:xfrm>
        </p:spPr>
        <p:txBody>
          <a:bodyPr/>
          <a:lstStyle/>
          <a:p>
            <a:r>
              <a:rPr lang="en-US" dirty="0" smtClean="0"/>
              <a:t/>
            </a:r>
            <a:br>
              <a:rPr lang="en-US" dirty="0" smtClean="0"/>
            </a:br>
            <a:r>
              <a:rPr lang="en-US" dirty="0" smtClean="0"/>
              <a:t>The Decision Tree Philosophy</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11</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0" y="1898741"/>
            <a:ext cx="4650377" cy="402802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60188" y="1871664"/>
            <a:ext cx="3692202" cy="11458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Re-Arranging the data</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12</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1280161"/>
            <a:ext cx="7620000" cy="47679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Re-Arranging the data</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13</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1110343"/>
            <a:ext cx="7620000" cy="49508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4767625"/>
          </a:xfrm>
        </p:spPr>
        <p:txBody>
          <a:bodyPr/>
          <a:lstStyle/>
          <a:p>
            <a:r>
              <a:rPr lang="en-US" dirty="0" smtClean="0"/>
              <a:t/>
            </a:r>
            <a:br>
              <a:rPr lang="en-US" dirty="0" smtClean="0"/>
            </a:br>
            <a:r>
              <a:rPr lang="en-US" dirty="0" smtClean="0"/>
              <a:t>The Decision Tree Approach</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Decision Tree Approach</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•The aim is to decide the whole population or the data set into segments </a:t>
            </a:r>
          </a:p>
          <a:p>
            <a:pPr>
              <a:buNone/>
            </a:pPr>
            <a:r>
              <a:rPr lang="en-US" dirty="0" smtClean="0"/>
              <a:t>•The segmentation need to be useful for business decision making.</a:t>
            </a:r>
          </a:p>
          <a:p>
            <a:pPr>
              <a:buNone/>
            </a:pPr>
            <a:r>
              <a:rPr lang="en-US" dirty="0" smtClean="0"/>
              <a:t>•If one class is really dominating in a segments</a:t>
            </a:r>
          </a:p>
          <a:p>
            <a:pPr>
              <a:buNone/>
            </a:pPr>
            <a:r>
              <a:rPr lang="en-US" dirty="0" smtClean="0"/>
              <a:t>	•Then it will be easy for us to classify the unknown items</a:t>
            </a:r>
          </a:p>
          <a:p>
            <a:pPr>
              <a:buNone/>
            </a:pPr>
            <a:r>
              <a:rPr lang="en-US" dirty="0" smtClean="0"/>
              <a:t>	•Then its very easy for applying business strategy</a:t>
            </a:r>
          </a:p>
          <a:p>
            <a:pPr>
              <a:buNone/>
            </a:pPr>
            <a:r>
              <a:rPr lang="en-US" dirty="0" smtClean="0"/>
              <a:t>•For example: </a:t>
            </a:r>
          </a:p>
          <a:p>
            <a:pPr>
              <a:buNone/>
            </a:pPr>
            <a:r>
              <a:rPr lang="en-US" dirty="0" smtClean="0"/>
              <a:t>	•It takes no great skill to say that the customers have 50% chance to buy and 50% chance to not buy.  </a:t>
            </a:r>
          </a:p>
          <a:p>
            <a:pPr>
              <a:buNone/>
            </a:pPr>
            <a:r>
              <a:rPr lang="en-US" dirty="0" smtClean="0"/>
              <a:t>	•A good splitting criterion segments the customers with 90% -10% buying probability, say Gender=“Female” customers have 5% buying probability and 95% not buying</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Sales Segmentation Based on Age</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16</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789300" y="1600200"/>
            <a:ext cx="6955799"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Sales Segmentation Based on Gender</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17</a:t>
            </a:fld>
            <a:endParaRPr lang="en-US"/>
          </a:p>
        </p:txBody>
      </p:sp>
      <p:pic>
        <p:nvPicPr>
          <p:cNvPr id="5123" name="Picture 3"/>
          <p:cNvPicPr>
            <a:picLocks noGrp="1" noChangeAspect="1" noChangeArrowheads="1"/>
          </p:cNvPicPr>
          <p:nvPr>
            <p:ph idx="1"/>
          </p:nvPr>
        </p:nvPicPr>
        <p:blipFill>
          <a:blip r:embed="rId2"/>
          <a:srcRect/>
          <a:stretch>
            <a:fillRect/>
          </a:stretch>
        </p:blipFill>
        <p:spPr bwMode="auto">
          <a:xfrm>
            <a:off x="457200" y="1691685"/>
            <a:ext cx="7620000" cy="46176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questions</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•Ok we are looking for pure segments</a:t>
            </a:r>
          </a:p>
          <a:p>
            <a:pPr>
              <a:buNone/>
            </a:pPr>
            <a:r>
              <a:rPr lang="en-US" sz="2000" dirty="0" smtClean="0"/>
              <a:t>•Dataset has many attributes</a:t>
            </a:r>
          </a:p>
          <a:p>
            <a:pPr>
              <a:buNone/>
            </a:pPr>
            <a:r>
              <a:rPr lang="en-US" sz="2000" dirty="0" smtClean="0"/>
              <a:t>•Which is the right attribute for pure segmentation?</a:t>
            </a:r>
          </a:p>
          <a:p>
            <a:pPr>
              <a:buNone/>
            </a:pPr>
            <a:r>
              <a:rPr lang="en-US" sz="2000" dirty="0" smtClean="0"/>
              <a:t>•Can we start with any attribute?</a:t>
            </a:r>
          </a:p>
          <a:p>
            <a:pPr>
              <a:buNone/>
            </a:pPr>
            <a:r>
              <a:rPr lang="en-US" sz="2000" dirty="0" smtClean="0"/>
              <a:t>•Which attribute to start? –The best separating attribute</a:t>
            </a:r>
          </a:p>
          <a:p>
            <a:pPr>
              <a:buNone/>
            </a:pPr>
            <a:r>
              <a:rPr lang="en-US" sz="2000" dirty="0" smtClean="0"/>
              <a:t>•Customer Age can impact the sales, gender can impact sales , customer place and demographics can impact the sales. How to identify the best attribute and the split?</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963568"/>
          </a:xfrm>
        </p:spPr>
        <p:txBody>
          <a:bodyPr/>
          <a:lstStyle/>
          <a:p>
            <a:r>
              <a:rPr lang="en-US" dirty="0" smtClean="0"/>
              <a:t/>
            </a:r>
            <a:br>
              <a:rPr lang="en-US" dirty="0" smtClean="0"/>
            </a:br>
            <a:r>
              <a:rPr lang="en-US" dirty="0" smtClean="0"/>
              <a:t>The Splitting Criterion</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6731"/>
            <a:ext cx="7620000" cy="2651760"/>
          </a:xfrm>
        </p:spPr>
        <p:txBody>
          <a:bodyPr/>
          <a:lstStyle/>
          <a:p>
            <a:r>
              <a:rPr lang="en-US" sz="4400" dirty="0" smtClean="0"/>
              <a:t>Introduction</a:t>
            </a:r>
            <a:endParaRPr lang="en-US" sz="44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Splitting Criterion</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•The best split is </a:t>
            </a:r>
          </a:p>
          <a:p>
            <a:pPr>
              <a:buNone/>
            </a:pPr>
            <a:r>
              <a:rPr lang="en-US" sz="2000" dirty="0" smtClean="0"/>
              <a:t>	•The split does the best job of separating the data into groups</a:t>
            </a:r>
          </a:p>
          <a:p>
            <a:pPr>
              <a:buNone/>
            </a:pPr>
            <a:r>
              <a:rPr lang="en-US" sz="2000" dirty="0" smtClean="0"/>
              <a:t>		•Where a single class(either 0 or 1) predominates in each group</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Sales Segmentation Based on Age</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21</a:t>
            </a:fld>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789300" y="1600200"/>
            <a:ext cx="6955799"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Sales Segmentation Based on Gender</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22</a:t>
            </a:fld>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457200" y="1691685"/>
            <a:ext cx="7620000" cy="46176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Impurity (Diversity) Measures: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•We are looking for a impurity or diversity measure that will give high score for this Age variable(high impurity while segmenting), Low score for Gender variable(Low impurity while segmenting)</a:t>
            </a:r>
          </a:p>
          <a:p>
            <a:pPr>
              <a:buNone/>
            </a:pPr>
            <a:endParaRPr lang="en-US" dirty="0" smtClean="0"/>
          </a:p>
        </p:txBody>
      </p:sp>
      <p:sp>
        <p:nvSpPr>
          <p:cNvPr id="5" name="Slide Number Placeholder 4"/>
          <p:cNvSpPr>
            <a:spLocks noGrp="1"/>
          </p:cNvSpPr>
          <p:nvPr>
            <p:ph type="sldNum" sz="quarter" idx="12"/>
          </p:nvPr>
        </p:nvSpPr>
        <p:spPr/>
        <p:txBody>
          <a:bodyPr/>
          <a:lstStyle/>
          <a:p>
            <a:fld id="{9B693D2E-3AD8-4936-BDD5-BC8B7471B907}" type="slidenum">
              <a:rPr lang="en-US" smtClean="0"/>
              <a:pPr/>
              <a:t>23</a:t>
            </a:fld>
            <a:endParaRPr lang="en-US"/>
          </a:p>
        </p:txBody>
      </p:sp>
      <p:pic>
        <p:nvPicPr>
          <p:cNvPr id="8195" name="Picture 3"/>
          <p:cNvPicPr>
            <a:picLocks noChangeAspect="1" noChangeArrowheads="1"/>
          </p:cNvPicPr>
          <p:nvPr/>
        </p:nvPicPr>
        <p:blipFill>
          <a:blip r:embed="rId2"/>
          <a:srcRect/>
          <a:stretch>
            <a:fillRect/>
          </a:stretch>
        </p:blipFill>
        <p:spPr bwMode="auto">
          <a:xfrm>
            <a:off x="156754" y="3110697"/>
            <a:ext cx="4376057" cy="3020171"/>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cstate="print"/>
          <a:srcRect/>
          <a:stretch>
            <a:fillRect/>
          </a:stretch>
        </p:blipFill>
        <p:spPr bwMode="auto">
          <a:xfrm>
            <a:off x="4578472" y="3108960"/>
            <a:ext cx="3886260" cy="30567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Impurity (Diversity) Measures: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a:t>
            </a:r>
            <a:r>
              <a:rPr lang="en-US" b="1" dirty="0" smtClean="0"/>
              <a:t>Entropy: </a:t>
            </a:r>
            <a:r>
              <a:rPr lang="en-US" dirty="0" smtClean="0"/>
              <a:t>Characterizes the impurity/diversity of segment</a:t>
            </a:r>
          </a:p>
          <a:p>
            <a:pPr>
              <a:buNone/>
            </a:pPr>
            <a:r>
              <a:rPr lang="en-US" dirty="0" smtClean="0"/>
              <a:t>•Measure of uncertainty/Impurity</a:t>
            </a:r>
          </a:p>
          <a:p>
            <a:pPr>
              <a:buNone/>
            </a:pPr>
            <a:r>
              <a:rPr lang="en-US" dirty="0" smtClean="0"/>
              <a:t>•Entropy measures the information amount in a message</a:t>
            </a:r>
          </a:p>
          <a:p>
            <a:pPr>
              <a:buNone/>
            </a:pPr>
            <a:r>
              <a:rPr lang="en-US" dirty="0" smtClean="0"/>
              <a:t>•S is a segment of training examples, </a:t>
            </a:r>
            <a:r>
              <a:rPr lang="en-US" dirty="0" err="1" smtClean="0"/>
              <a:t>p+is</a:t>
            </a:r>
            <a:r>
              <a:rPr lang="en-US" dirty="0" smtClean="0"/>
              <a:t> the proportion of positive examples, p-is the proportion of negative examples</a:t>
            </a:r>
          </a:p>
          <a:p>
            <a:pPr>
              <a:buNone/>
            </a:pPr>
            <a:r>
              <a:rPr lang="en-US" dirty="0" smtClean="0"/>
              <a:t>•Entropy(S) = -p+log2p+-p-log2p-</a:t>
            </a:r>
          </a:p>
          <a:p>
            <a:pPr>
              <a:buNone/>
            </a:pPr>
            <a:r>
              <a:rPr lang="en-US" dirty="0" smtClean="0"/>
              <a:t>	•Where </a:t>
            </a:r>
            <a:r>
              <a:rPr lang="en-US" dirty="0" err="1" smtClean="0"/>
              <a:t>p+is</a:t>
            </a:r>
            <a:r>
              <a:rPr lang="en-US" dirty="0" smtClean="0"/>
              <a:t> the </a:t>
            </a:r>
            <a:r>
              <a:rPr lang="en-US" dirty="0" err="1" smtClean="0"/>
              <a:t>probabailty</a:t>
            </a:r>
            <a:r>
              <a:rPr lang="en-US" dirty="0" smtClean="0"/>
              <a:t> of positive class and p-is the </a:t>
            </a:r>
            <a:r>
              <a:rPr lang="en-US" dirty="0" err="1" smtClean="0"/>
              <a:t>probabailty</a:t>
            </a:r>
            <a:r>
              <a:rPr lang="en-US" dirty="0" smtClean="0"/>
              <a:t> of negative class </a:t>
            </a:r>
          </a:p>
          <a:p>
            <a:pPr>
              <a:buNone/>
            </a:pPr>
            <a:r>
              <a:rPr lang="en-US" dirty="0" smtClean="0"/>
              <a:t>•Entropy is highest when the split has p of 0.5. </a:t>
            </a:r>
          </a:p>
          <a:p>
            <a:pPr>
              <a:buNone/>
            </a:pPr>
            <a:r>
              <a:rPr lang="en-US" dirty="0" smtClean="0"/>
              <a:t>•Entropy is least when the split is pure .</a:t>
            </a:r>
            <a:r>
              <a:rPr lang="en-US" dirty="0" err="1" smtClean="0"/>
              <a:t>ie</a:t>
            </a:r>
            <a:r>
              <a:rPr lang="en-US" dirty="0" smtClean="0"/>
              <a:t> p of 1</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is highest when the split has p of 0.5</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•Entropy(S) = -p+log2p+-p-log2p-</a:t>
            </a:r>
          </a:p>
          <a:p>
            <a:pPr>
              <a:buNone/>
            </a:pPr>
            <a:r>
              <a:rPr lang="en-US" dirty="0" smtClean="0"/>
              <a:t>•Entropy is highest when the split has p of 0.5 </a:t>
            </a:r>
          </a:p>
          <a:p>
            <a:pPr>
              <a:buNone/>
            </a:pPr>
            <a:r>
              <a:rPr lang="en-US" dirty="0" smtClean="0"/>
              <a:t>•50-50 class ratio in a segment is really impure, hence entropy is high</a:t>
            </a:r>
          </a:p>
          <a:p>
            <a:pPr>
              <a:buNone/>
            </a:pPr>
            <a:r>
              <a:rPr lang="en-US" dirty="0" smtClean="0"/>
              <a:t>	•Entropy(S) = -p+log2p+-p-log2p-</a:t>
            </a:r>
          </a:p>
          <a:p>
            <a:pPr>
              <a:buNone/>
            </a:pPr>
            <a:r>
              <a:rPr lang="en-US" dirty="0" smtClean="0"/>
              <a:t>	•Entropy(S) = -0.5*log2(0.5)  -0.5*log2(0.5)</a:t>
            </a:r>
          </a:p>
          <a:p>
            <a:pPr>
              <a:buNone/>
            </a:pPr>
            <a:r>
              <a:rPr lang="en-US" dirty="0" smtClean="0"/>
              <a:t>	•Entropy(S) = 1 </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25</a:t>
            </a:fld>
            <a:endParaRPr lang="en-US"/>
          </a:p>
        </p:txBody>
      </p:sp>
      <p:pic>
        <p:nvPicPr>
          <p:cNvPr id="9218" name="Picture 2"/>
          <p:cNvPicPr>
            <a:picLocks noChangeAspect="1" noChangeArrowheads="1"/>
          </p:cNvPicPr>
          <p:nvPr/>
        </p:nvPicPr>
        <p:blipFill>
          <a:blip r:embed="rId2"/>
          <a:srcRect/>
          <a:stretch>
            <a:fillRect/>
          </a:stretch>
        </p:blipFill>
        <p:spPr bwMode="auto">
          <a:xfrm>
            <a:off x="3513909" y="3521819"/>
            <a:ext cx="4833938" cy="33361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is least when the split is pure .</a:t>
            </a:r>
            <a:r>
              <a:rPr lang="en-US" dirty="0" err="1" smtClean="0"/>
              <a:t>iep</a:t>
            </a:r>
            <a:r>
              <a:rPr lang="en-US" dirty="0" smtClean="0"/>
              <a:t> of 1</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•Entropy(S) = -p+log2p+-p-log2p-</a:t>
            </a:r>
          </a:p>
          <a:p>
            <a:pPr>
              <a:buNone/>
            </a:pPr>
            <a:r>
              <a:rPr lang="en-US" dirty="0" smtClean="0"/>
              <a:t>	•Entropy is least when the split is pure .</a:t>
            </a:r>
            <a:r>
              <a:rPr lang="en-US" dirty="0" err="1" smtClean="0"/>
              <a:t>ie</a:t>
            </a:r>
            <a:r>
              <a:rPr lang="en-US" dirty="0" smtClean="0"/>
              <a:t> p of 1</a:t>
            </a:r>
          </a:p>
          <a:p>
            <a:pPr>
              <a:buNone/>
            </a:pPr>
            <a:r>
              <a:rPr lang="en-US" dirty="0" smtClean="0"/>
              <a:t>	•100-0 class ratio in a segment is really pure, hence entropy is </a:t>
            </a:r>
            <a:r>
              <a:rPr lang="en-US" dirty="0" smtClean="0"/>
              <a:t>low</a:t>
            </a:r>
          </a:p>
          <a:p>
            <a:pPr>
              <a:buNone/>
            </a:pPr>
            <a:r>
              <a:rPr lang="en-US" dirty="0" smtClean="0"/>
              <a:t>		•Entropy(S) = -plog2p-qlog2q</a:t>
            </a:r>
          </a:p>
          <a:p>
            <a:pPr>
              <a:buNone/>
            </a:pPr>
            <a:r>
              <a:rPr lang="en-US" dirty="0" smtClean="0"/>
              <a:t>		•Entropy(S) = -1*log2(1)  -0*log2(0)</a:t>
            </a:r>
          </a:p>
          <a:p>
            <a:pPr>
              <a:buNone/>
            </a:pPr>
            <a:r>
              <a:rPr lang="en-US" dirty="0" smtClean="0"/>
              <a:t>		•Entropy(S) = 0</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less the entropy, the better the split</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•The less the entropy, the better the split</a:t>
            </a:r>
          </a:p>
          <a:p>
            <a:pPr>
              <a:buNone/>
            </a:pPr>
            <a:r>
              <a:rPr lang="en-US" sz="2000" dirty="0" smtClean="0"/>
              <a:t>•Entropy is formulated in such a way that, its value will be high for impure segments</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300762"/>
            <a:ext cx="7620000" cy="5368517"/>
          </a:xfrm>
        </p:spPr>
        <p:txBody>
          <a:bodyPr/>
          <a:lstStyle/>
          <a:p>
            <a:r>
              <a:rPr lang="en-US" dirty="0" smtClean="0"/>
              <a:t/>
            </a:r>
            <a:br>
              <a:rPr lang="en-US" dirty="0" smtClean="0"/>
            </a:br>
            <a:r>
              <a:rPr lang="en-US" dirty="0" smtClean="0"/>
              <a:t>Entropy Calculation -Example</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Calculation </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•Entropy at root</a:t>
            </a:r>
          </a:p>
          <a:p>
            <a:pPr>
              <a:buNone/>
            </a:pPr>
            <a:r>
              <a:rPr lang="en-US" dirty="0" smtClean="0"/>
              <a:t>•Total population at root 100 [50+,50-]</a:t>
            </a:r>
          </a:p>
          <a:p>
            <a:pPr>
              <a:buNone/>
            </a:pPr>
            <a:r>
              <a:rPr lang="en-US" dirty="0" smtClean="0"/>
              <a:t>	•Entropy(S) = -p+log2p+-p-log2p-</a:t>
            </a:r>
          </a:p>
          <a:p>
            <a:pPr>
              <a:buNone/>
            </a:pPr>
            <a:r>
              <a:rPr lang="en-US" dirty="0" smtClean="0"/>
              <a:t>	•-0.5 log2(0.5) -0.5 log2(0.5) </a:t>
            </a:r>
          </a:p>
          <a:p>
            <a:pPr>
              <a:buNone/>
            </a:pPr>
            <a:r>
              <a:rPr lang="en-US" dirty="0" smtClean="0"/>
              <a:t>	•-(0.5)*(-1) -(0.5)*(-1) </a:t>
            </a:r>
          </a:p>
          <a:p>
            <a:pPr>
              <a:buNone/>
            </a:pPr>
            <a:r>
              <a:rPr lang="en-US" dirty="0" smtClean="0"/>
              <a:t>	•1</a:t>
            </a:r>
          </a:p>
          <a:p>
            <a:pPr>
              <a:buNone/>
            </a:pPr>
            <a:r>
              <a:rPr lang="en-US" dirty="0" smtClean="0"/>
              <a:t>	•100% Impurity at root</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29</a:t>
            </a:fld>
            <a:endParaRPr lang="en-US"/>
          </a:p>
        </p:txBody>
      </p:sp>
      <p:pic>
        <p:nvPicPr>
          <p:cNvPr id="11266" name="Picture 2"/>
          <p:cNvPicPr>
            <a:picLocks noChangeAspect="1" noChangeArrowheads="1"/>
          </p:cNvPicPr>
          <p:nvPr/>
        </p:nvPicPr>
        <p:blipFill>
          <a:blip r:embed="rId2"/>
          <a:srcRect/>
          <a:stretch>
            <a:fillRect/>
          </a:stretch>
        </p:blipFill>
        <p:spPr bwMode="auto">
          <a:xfrm>
            <a:off x="4049486" y="3068382"/>
            <a:ext cx="4442052" cy="3065718"/>
          </a:xfrm>
          <a:prstGeom prst="rect">
            <a:avLst/>
          </a:prstGeom>
          <a:noFill/>
          <a:ln w="9525">
            <a:noFill/>
            <a:miter lim="800000"/>
            <a:headEnd/>
            <a:tailEnd/>
          </a:ln>
          <a:effectLst/>
        </p:spPr>
      </p:pic>
      <p:sp>
        <p:nvSpPr>
          <p:cNvPr id="7" name="Rectangle 6"/>
          <p:cNvSpPr/>
          <p:nvPr/>
        </p:nvSpPr>
        <p:spPr>
          <a:xfrm>
            <a:off x="4127864" y="2408311"/>
            <a:ext cx="4193176" cy="369332"/>
          </a:xfrm>
          <a:prstGeom prst="rect">
            <a:avLst/>
          </a:prstGeom>
        </p:spPr>
        <p:txBody>
          <a:bodyPr wrap="square">
            <a:spAutoFit/>
          </a:bodyPr>
          <a:lstStyle/>
          <a:p>
            <a:r>
              <a:rPr lang="pl-PL" dirty="0" smtClean="0"/>
              <a:t>Entropy(S) = -p+ log2 p+ -p-log2 p-</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pPr>
              <a:buNone/>
            </a:pPr>
            <a:endParaRPr lang="en-US" sz="2400" dirty="0" smtClean="0"/>
          </a:p>
          <a:p>
            <a:pPr>
              <a:buNone/>
            </a:pPr>
            <a:r>
              <a:rPr lang="en-US" sz="2400" dirty="0" smtClean="0"/>
              <a:t>•What is segmentation</a:t>
            </a:r>
          </a:p>
          <a:p>
            <a:pPr>
              <a:buNone/>
            </a:pPr>
            <a:r>
              <a:rPr lang="en-US" sz="2400" dirty="0" smtClean="0"/>
              <a:t>•What is a Decision tree</a:t>
            </a:r>
          </a:p>
          <a:p>
            <a:pPr>
              <a:buNone/>
            </a:pPr>
            <a:r>
              <a:rPr lang="en-US" sz="2400" dirty="0" smtClean="0"/>
              <a:t>•Decision Trees Algorithm </a:t>
            </a:r>
          </a:p>
          <a:p>
            <a:pPr>
              <a:buNone/>
            </a:pPr>
            <a:r>
              <a:rPr lang="en-US" sz="2400" dirty="0" smtClean="0"/>
              <a:t>•Best Splitting attribute</a:t>
            </a:r>
          </a:p>
          <a:p>
            <a:pPr>
              <a:buNone/>
            </a:pPr>
            <a:r>
              <a:rPr lang="en-US" sz="2400" dirty="0" smtClean="0"/>
              <a:t>•Building decision Trees</a:t>
            </a:r>
          </a:p>
          <a:p>
            <a:pPr>
              <a:buNone/>
            </a:pPr>
            <a:r>
              <a:rPr lang="en-US" sz="2400" dirty="0" smtClean="0"/>
              <a:t>•Tree validation</a:t>
            </a:r>
          </a:p>
          <a:p>
            <a:pPr>
              <a:buNone/>
            </a:pPr>
            <a:r>
              <a:rPr lang="en-US" sz="2400" dirty="0" smtClean="0"/>
              <a:t>•Pruning </a:t>
            </a:r>
          </a:p>
          <a:p>
            <a:pPr>
              <a:buNone/>
            </a:pPr>
            <a:r>
              <a:rPr lang="en-US" sz="2400" dirty="0" smtClean="0"/>
              <a:t>•Prediction using the model</a:t>
            </a:r>
          </a:p>
          <a:p>
            <a:pPr>
              <a:buNone/>
            </a:pPr>
            <a:endParaRPr lang="en-US" sz="24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Calculation</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30</a:t>
            </a:fld>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457200" y="1293223"/>
            <a:ext cx="7620000" cy="42609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Calculation</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31</a:t>
            </a:fld>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457200" y="1371600"/>
            <a:ext cx="7620000" cy="42716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5590585"/>
          </a:xfrm>
        </p:spPr>
        <p:txBody>
          <a:bodyPr/>
          <a:lstStyle/>
          <a:p>
            <a:r>
              <a:rPr lang="en-US" dirty="0" smtClean="0"/>
              <a:t/>
            </a:r>
            <a:br>
              <a:rPr lang="en-US" dirty="0" smtClean="0"/>
            </a:br>
            <a:r>
              <a:rPr lang="en-US" dirty="0" smtClean="0"/>
              <a:t>LAB: Entropy Calculation -Example</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Entropy Calculation</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•Calculate entropy at the root for the given population</a:t>
            </a:r>
          </a:p>
          <a:p>
            <a:pPr>
              <a:buNone/>
            </a:pPr>
            <a:r>
              <a:rPr lang="en-US" sz="2000" dirty="0" smtClean="0"/>
              <a:t>•Calculate the entropy for the two distinct gender segments </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33</a:t>
            </a:fld>
            <a:endParaRPr lang="en-US"/>
          </a:p>
        </p:txBody>
      </p:sp>
      <p:pic>
        <p:nvPicPr>
          <p:cNvPr id="14338" name="Picture 2"/>
          <p:cNvPicPr>
            <a:picLocks noChangeAspect="1" noChangeArrowheads="1"/>
          </p:cNvPicPr>
          <p:nvPr/>
        </p:nvPicPr>
        <p:blipFill>
          <a:blip r:embed="rId2"/>
          <a:srcRect/>
          <a:stretch>
            <a:fillRect/>
          </a:stretch>
        </p:blipFill>
        <p:spPr bwMode="auto">
          <a:xfrm>
            <a:off x="2340157" y="2988266"/>
            <a:ext cx="5798004" cy="35160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Code-Entropy Calculation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•Entropy at root 100%</a:t>
            </a:r>
          </a:p>
          <a:p>
            <a:pPr>
              <a:buNone/>
            </a:pPr>
            <a:r>
              <a:rPr lang="en-US" dirty="0" smtClean="0"/>
              <a:t>•Male Segment : (-48/60)*log(48/60,2)-(12/60)*log(12/60,2)</a:t>
            </a:r>
          </a:p>
          <a:p>
            <a:pPr>
              <a:buNone/>
            </a:pPr>
            <a:r>
              <a:rPr lang="en-US" dirty="0" smtClean="0"/>
              <a:t>	•0.7219281</a:t>
            </a:r>
          </a:p>
          <a:p>
            <a:pPr>
              <a:buNone/>
            </a:pPr>
            <a:r>
              <a:rPr lang="en-US" dirty="0" smtClean="0"/>
              <a:t>•</a:t>
            </a:r>
            <a:r>
              <a:rPr lang="en-US" dirty="0" err="1" smtClean="0"/>
              <a:t>FemaleSegment</a:t>
            </a:r>
            <a:r>
              <a:rPr lang="en-US" dirty="0" smtClean="0"/>
              <a:t> : (-2/40)*log(2/40,2)-(38/40)*log(38/40,2)</a:t>
            </a:r>
          </a:p>
          <a:p>
            <a:pPr>
              <a:buNone/>
            </a:pPr>
            <a:r>
              <a:rPr lang="en-US" dirty="0" smtClean="0"/>
              <a:t>	•0.286397</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185636"/>
          </a:xfrm>
        </p:spPr>
        <p:txBody>
          <a:bodyPr/>
          <a:lstStyle/>
          <a:p>
            <a:r>
              <a:rPr lang="en-US" dirty="0" smtClean="0"/>
              <a:t/>
            </a:r>
            <a:br>
              <a:rPr lang="en-US" dirty="0" smtClean="0"/>
            </a:br>
            <a:r>
              <a:rPr lang="en-US" dirty="0" smtClean="0"/>
              <a:t>Information Gain</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Gain</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•Information Gain= </a:t>
            </a:r>
            <a:r>
              <a:rPr lang="en-US" sz="2000" dirty="0" err="1" smtClean="0"/>
              <a:t>entropyBeforeSplit–entropyAfterSplit</a:t>
            </a:r>
            <a:endParaRPr lang="en-US" sz="2000" dirty="0" smtClean="0"/>
          </a:p>
          <a:p>
            <a:pPr>
              <a:buNone/>
            </a:pPr>
            <a:r>
              <a:rPr lang="en-US" sz="2000" dirty="0" smtClean="0"/>
              <a:t>•Easy way to understand Information gain= (overall entropy at parent node) –(sum of weighted entropy at each child node)</a:t>
            </a:r>
          </a:p>
          <a:p>
            <a:pPr>
              <a:buNone/>
            </a:pPr>
            <a:r>
              <a:rPr lang="en-US" sz="2000" dirty="0" smtClean="0"/>
              <a:t>•Attribute with maximum information is best split attribute</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394642"/>
          </a:xfrm>
        </p:spPr>
        <p:txBody>
          <a:bodyPr/>
          <a:lstStyle/>
          <a:p>
            <a:r>
              <a:rPr lang="en-US" dirty="0" smtClean="0"/>
              <a:t/>
            </a:r>
            <a:br>
              <a:rPr lang="en-US" dirty="0" smtClean="0"/>
            </a:br>
            <a:r>
              <a:rPr lang="en-US" dirty="0" smtClean="0"/>
              <a:t>Information Gain-Calculation</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Information Gain-Calculation</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38</a:t>
            </a:fld>
            <a:endParaRPr lang="en-US"/>
          </a:p>
        </p:txBody>
      </p:sp>
      <p:pic>
        <p:nvPicPr>
          <p:cNvPr id="15362" name="Picture 2"/>
          <p:cNvPicPr>
            <a:picLocks noGrp="1" noChangeAspect="1" noChangeArrowheads="1"/>
          </p:cNvPicPr>
          <p:nvPr>
            <p:ph idx="1"/>
          </p:nvPr>
        </p:nvPicPr>
        <p:blipFill>
          <a:blip r:embed="rId2" cstate="print"/>
          <a:srcRect/>
          <a:stretch>
            <a:fillRect/>
          </a:stretch>
        </p:blipFill>
        <p:spPr bwMode="auto">
          <a:xfrm>
            <a:off x="788284" y="1600200"/>
            <a:ext cx="3057659" cy="2109651"/>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4767943" y="1568497"/>
            <a:ext cx="3551190" cy="2153549"/>
          </a:xfrm>
          <a:prstGeom prst="rect">
            <a:avLst/>
          </a:prstGeom>
          <a:noFill/>
          <a:ln w="9525">
            <a:noFill/>
            <a:miter lim="800000"/>
            <a:headEnd/>
            <a:tailEnd/>
          </a:ln>
          <a:effectLst/>
        </p:spPr>
      </p:pic>
      <p:pic>
        <p:nvPicPr>
          <p:cNvPr id="15365" name="Picture 5"/>
          <p:cNvPicPr>
            <a:picLocks noChangeAspect="1" noChangeArrowheads="1"/>
          </p:cNvPicPr>
          <p:nvPr/>
        </p:nvPicPr>
        <p:blipFill>
          <a:blip r:embed="rId4"/>
          <a:srcRect/>
          <a:stretch>
            <a:fillRect/>
          </a:stretch>
        </p:blipFill>
        <p:spPr bwMode="auto">
          <a:xfrm>
            <a:off x="0" y="4432119"/>
            <a:ext cx="8439053" cy="18772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Information Gain</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39</a:t>
            </a:fld>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457200" y="1476104"/>
            <a:ext cx="7620000" cy="4182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4676185"/>
          </a:xfrm>
        </p:spPr>
        <p:txBody>
          <a:bodyPr/>
          <a:lstStyle/>
          <a:p>
            <a:r>
              <a:rPr lang="en-US" dirty="0" smtClean="0"/>
              <a:t/>
            </a:r>
            <a:br>
              <a:rPr lang="en-US" dirty="0" smtClean="0"/>
            </a:br>
            <a:r>
              <a:rPr lang="en-US" dirty="0" smtClean="0"/>
              <a:t>What is Segmentation?</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Output-Information Gain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•Entropy([28+,39-]) </a:t>
            </a:r>
            <a:r>
              <a:rPr lang="en-US" dirty="0" err="1" smtClean="0"/>
              <a:t>Ovearll</a:t>
            </a:r>
            <a:r>
              <a:rPr lang="en-US" dirty="0" smtClean="0"/>
              <a:t> = -28/67 log228/67 –39/67 log239/67 = 98% (Impurity)</a:t>
            </a:r>
          </a:p>
          <a:p>
            <a:pPr>
              <a:buNone/>
            </a:pPr>
            <a:r>
              <a:rPr lang="en-US" dirty="0" smtClean="0"/>
              <a:t>•Entropy([25+,4-]) Owing a car = 57%</a:t>
            </a:r>
          </a:p>
          <a:p>
            <a:pPr>
              <a:buNone/>
            </a:pPr>
            <a:r>
              <a:rPr lang="en-US" dirty="0" smtClean="0"/>
              <a:t>•Entropy([3+,35-]) No car = 40%</a:t>
            </a:r>
          </a:p>
          <a:p>
            <a:pPr>
              <a:buNone/>
            </a:pPr>
            <a:r>
              <a:rPr lang="en-US" dirty="0" smtClean="0"/>
              <a:t>•Information Gain for Owing a car =98-((29/67)*57+(38/67)*40)=</a:t>
            </a:r>
            <a:r>
              <a:rPr lang="en-US" b="1" dirty="0" smtClean="0"/>
              <a:t>50.6</a:t>
            </a:r>
          </a:p>
          <a:p>
            <a:pPr>
              <a:buNone/>
            </a:pPr>
            <a:endParaRPr lang="en-US" dirty="0" smtClean="0"/>
          </a:p>
          <a:p>
            <a:pPr>
              <a:buNone/>
            </a:pPr>
            <a:r>
              <a:rPr lang="it-IT" dirty="0" smtClean="0"/>
              <a:t>•Entropy([19+,21-]) Male= 99%</a:t>
            </a:r>
          </a:p>
          <a:p>
            <a:pPr>
              <a:buNone/>
            </a:pPr>
            <a:r>
              <a:rPr lang="pl-PL" dirty="0" smtClean="0"/>
              <a:t>•Entropy([9+,18-]) Female = 91%</a:t>
            </a:r>
          </a:p>
          <a:p>
            <a:pPr>
              <a:buNone/>
            </a:pPr>
            <a:r>
              <a:rPr lang="en-US" dirty="0" smtClean="0"/>
              <a:t>•Information Gain for Gender=98-((40/67)*99+(21/67)*91) =10.3</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Purity (Diversity) Measures</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41</a:t>
            </a:fld>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879021" y="1658983"/>
            <a:ext cx="3771900" cy="2371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277076"/>
          </a:xfrm>
        </p:spPr>
        <p:txBody>
          <a:bodyPr/>
          <a:lstStyle/>
          <a:p>
            <a:r>
              <a:rPr lang="en-US" dirty="0" smtClean="0"/>
              <a:t/>
            </a:r>
            <a:br>
              <a:rPr lang="en-US" dirty="0" smtClean="0"/>
            </a:br>
            <a:r>
              <a:rPr lang="en-US" dirty="0" smtClean="0"/>
              <a:t>The Decision tree Algorithm</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The Decision tree Algorithm</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•The major step is to identify the best split variables and best split criteria</a:t>
            </a:r>
          </a:p>
          <a:p>
            <a:pPr>
              <a:buNone/>
            </a:pPr>
            <a:r>
              <a:rPr lang="en-US" sz="2000" dirty="0" smtClean="0"/>
              <a:t>•Once we have the split then we have to go to segment level and drill down further</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Decision tree Algorithm</a:t>
            </a:r>
            <a:endParaRPr lang="en-US" dirty="0"/>
          </a:p>
        </p:txBody>
      </p:sp>
      <p:sp>
        <p:nvSpPr>
          <p:cNvPr id="3" name="Content Placeholder 2"/>
          <p:cNvSpPr>
            <a:spLocks noGrp="1"/>
          </p:cNvSpPr>
          <p:nvPr>
            <p:ph idx="1"/>
          </p:nvPr>
        </p:nvSpPr>
        <p:spPr/>
        <p:txBody>
          <a:bodyPr/>
          <a:lstStyle/>
          <a:p>
            <a:pPr>
              <a:buNone/>
            </a:pPr>
            <a:r>
              <a:rPr lang="en-US" dirty="0" smtClean="0"/>
              <a:t>Until stopped:</a:t>
            </a:r>
          </a:p>
          <a:p>
            <a:pPr>
              <a:buNone/>
            </a:pPr>
            <a:r>
              <a:rPr lang="en-US" dirty="0" smtClean="0"/>
              <a:t>1.Select a leaf node</a:t>
            </a:r>
          </a:p>
          <a:p>
            <a:pPr>
              <a:buNone/>
            </a:pPr>
            <a:r>
              <a:rPr lang="en-US" dirty="0" smtClean="0"/>
              <a:t>2.Find the best splitting attribute </a:t>
            </a:r>
          </a:p>
          <a:p>
            <a:pPr>
              <a:buNone/>
            </a:pPr>
            <a:r>
              <a:rPr lang="en-US" dirty="0" smtClean="0"/>
              <a:t>3.Spilt the node using the attribute </a:t>
            </a:r>
          </a:p>
          <a:p>
            <a:pPr>
              <a:buNone/>
            </a:pPr>
            <a:r>
              <a:rPr lang="en-US" dirty="0" smtClean="0"/>
              <a:t>4.Go to each child node and repeat step 2 &amp; 3 </a:t>
            </a:r>
          </a:p>
          <a:p>
            <a:pPr>
              <a:buNone/>
            </a:pPr>
            <a:endParaRPr lang="en-US" dirty="0" smtClean="0"/>
          </a:p>
          <a:p>
            <a:pPr>
              <a:buNone/>
            </a:pPr>
            <a:r>
              <a:rPr lang="en-US" dirty="0" smtClean="0"/>
              <a:t>Stopping criteria:</a:t>
            </a:r>
          </a:p>
          <a:p>
            <a:pPr>
              <a:buNone/>
            </a:pPr>
            <a:r>
              <a:rPr lang="en-US" dirty="0" smtClean="0"/>
              <a:t>•Each leaf-node contains examples of one type</a:t>
            </a:r>
          </a:p>
          <a:p>
            <a:pPr>
              <a:buNone/>
            </a:pPr>
            <a:r>
              <a:rPr lang="en-US" dirty="0" smtClean="0"/>
              <a:t>•Algorithm ran out of attributes</a:t>
            </a:r>
          </a:p>
          <a:p>
            <a:pPr>
              <a:buNone/>
            </a:pPr>
            <a:r>
              <a:rPr lang="en-US" dirty="0" smtClean="0"/>
              <a:t>•No further significant information gain</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Decision tree Algorithm-Demo</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45</a:t>
            </a:fld>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457200" y="1358537"/>
            <a:ext cx="7620000" cy="44319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Decision tree Algorithm-Demo</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46</a:t>
            </a:fld>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457200" y="1383475"/>
            <a:ext cx="7620000" cy="43593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Decision tree Algorithm-Demo</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47</a:t>
            </a:fld>
            <a:endParaRPr lang="en-US"/>
          </a:p>
        </p:txBody>
      </p:sp>
      <p:pic>
        <p:nvPicPr>
          <p:cNvPr id="20483" name="Picture 3"/>
          <p:cNvPicPr>
            <a:picLocks noGrp="1" noChangeAspect="1" noChangeArrowheads="1"/>
          </p:cNvPicPr>
          <p:nvPr>
            <p:ph idx="1"/>
          </p:nvPr>
        </p:nvPicPr>
        <p:blipFill>
          <a:blip r:embed="rId2"/>
          <a:srcRect/>
          <a:stretch>
            <a:fillRect/>
          </a:stretch>
        </p:blipFill>
        <p:spPr bwMode="auto">
          <a:xfrm>
            <a:off x="457200" y="1840676"/>
            <a:ext cx="7620000" cy="35594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Decision tree Algorithm</a:t>
            </a:r>
            <a:endParaRPr lang="en-US" dirty="0"/>
          </a:p>
        </p:txBody>
      </p:sp>
      <p:sp>
        <p:nvSpPr>
          <p:cNvPr id="3" name="Content Placeholder 2"/>
          <p:cNvSpPr>
            <a:spLocks noGrp="1"/>
          </p:cNvSpPr>
          <p:nvPr>
            <p:ph idx="1"/>
          </p:nvPr>
        </p:nvSpPr>
        <p:spPr/>
        <p:txBody>
          <a:bodyPr>
            <a:normAutofit/>
          </a:bodyPr>
          <a:lstStyle/>
          <a:p>
            <a:pPr>
              <a:buNone/>
            </a:pPr>
            <a:r>
              <a:rPr lang="en-US" sz="2000" dirty="0" smtClean="0"/>
              <a:t>Until stopped:</a:t>
            </a:r>
          </a:p>
          <a:p>
            <a:pPr>
              <a:buNone/>
            </a:pPr>
            <a:r>
              <a:rPr lang="en-US" sz="2000" dirty="0" smtClean="0"/>
              <a:t>1.Select a leaf node</a:t>
            </a:r>
          </a:p>
          <a:p>
            <a:pPr>
              <a:buNone/>
            </a:pPr>
            <a:r>
              <a:rPr lang="en-US" sz="2000" dirty="0" smtClean="0"/>
              <a:t>2.Find the best splitting attribute </a:t>
            </a:r>
          </a:p>
          <a:p>
            <a:pPr>
              <a:buNone/>
            </a:pPr>
            <a:r>
              <a:rPr lang="en-US" sz="2000" dirty="0" smtClean="0"/>
              <a:t>3.Spilt the node using the attribute </a:t>
            </a:r>
          </a:p>
          <a:p>
            <a:pPr>
              <a:buNone/>
            </a:pPr>
            <a:r>
              <a:rPr lang="en-US" sz="2000" dirty="0" smtClean="0"/>
              <a:t>4.Go to each child node and repeat step 2 &amp; 3 </a:t>
            </a:r>
          </a:p>
          <a:p>
            <a:pPr>
              <a:buNone/>
            </a:pPr>
            <a:endParaRPr lang="en-US" sz="2000" dirty="0" smtClean="0"/>
          </a:p>
          <a:p>
            <a:pPr>
              <a:buNone/>
            </a:pPr>
            <a:r>
              <a:rPr lang="en-US" sz="2000" dirty="0" smtClean="0"/>
              <a:t>Stopping criteria:</a:t>
            </a:r>
          </a:p>
          <a:p>
            <a:pPr>
              <a:buNone/>
            </a:pPr>
            <a:r>
              <a:rPr lang="en-US" sz="2000" dirty="0" smtClean="0"/>
              <a:t>	•Each leaf-node contains examples of one type</a:t>
            </a:r>
          </a:p>
          <a:p>
            <a:pPr>
              <a:buNone/>
            </a:pPr>
            <a:r>
              <a:rPr lang="en-US" sz="2000" dirty="0" smtClean="0"/>
              <a:t>	•Algorithm ran out of attributes</a:t>
            </a:r>
          </a:p>
          <a:p>
            <a:pPr>
              <a:buNone/>
            </a:pPr>
            <a:r>
              <a:rPr lang="en-US" sz="2000" dirty="0" smtClean="0"/>
              <a:t>	•No further significant information gain</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888656"/>
          </a:xfrm>
        </p:spPr>
        <p:txBody>
          <a:bodyPr/>
          <a:lstStyle/>
          <a:p>
            <a:r>
              <a:rPr lang="en-US" dirty="0" smtClean="0"/>
              <a:t/>
            </a:r>
            <a:br>
              <a:rPr lang="en-US" dirty="0" smtClean="0"/>
            </a:br>
            <a:r>
              <a:rPr lang="en-US" dirty="0" smtClean="0"/>
              <a:t>Many Splits for a single variable</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What is Segmentation?</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•Imagine a scenario where we want to run a SMS marketing campaign to attract more customers in the next quarter</a:t>
            </a:r>
          </a:p>
          <a:p>
            <a:pPr>
              <a:buNone/>
            </a:pPr>
            <a:r>
              <a:rPr lang="en-US" sz="2000" dirty="0" smtClean="0"/>
              <a:t>•Some customers like to see high discount</a:t>
            </a:r>
          </a:p>
          <a:p>
            <a:pPr>
              <a:buNone/>
            </a:pPr>
            <a:r>
              <a:rPr lang="en-US" sz="2000" dirty="0" smtClean="0"/>
              <a:t>•Some customers want to see a large collection of items</a:t>
            </a:r>
          </a:p>
          <a:p>
            <a:pPr>
              <a:buNone/>
            </a:pPr>
            <a:r>
              <a:rPr lang="en-US" sz="2000" dirty="0" smtClean="0"/>
              <a:t>•Some customers are fans of particular brands</a:t>
            </a:r>
          </a:p>
          <a:p>
            <a:pPr>
              <a:buNone/>
            </a:pPr>
            <a:r>
              <a:rPr lang="en-US" sz="2000" dirty="0" smtClean="0"/>
              <a:t>•Some customers are Male some are Female</a:t>
            </a:r>
          </a:p>
          <a:p>
            <a:pPr>
              <a:buNone/>
            </a:pPr>
            <a:r>
              <a:rPr lang="en-US" sz="2000" dirty="0" smtClean="0"/>
              <a:t>•Divide them based on their demographics, buying patterns and profile related attributes</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Splits for a single variable</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•Sometimes we may find multiple values taken by a variable</a:t>
            </a:r>
          </a:p>
          <a:p>
            <a:pPr>
              <a:buNone/>
            </a:pPr>
            <a:r>
              <a:rPr lang="en-US" dirty="0" smtClean="0"/>
              <a:t>	•which will lead to multiple split options for a single variable </a:t>
            </a:r>
          </a:p>
          <a:p>
            <a:pPr>
              <a:buNone/>
            </a:pPr>
            <a:r>
              <a:rPr lang="en-US" dirty="0" smtClean="0"/>
              <a:t>		•that will give us multiple information gain values for a single variable</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50</a:t>
            </a:fld>
            <a:endParaRPr lang="en-US"/>
          </a:p>
        </p:txBody>
      </p:sp>
      <p:pic>
        <p:nvPicPr>
          <p:cNvPr id="21506" name="Picture 2"/>
          <p:cNvPicPr>
            <a:picLocks noChangeAspect="1" noChangeArrowheads="1"/>
          </p:cNvPicPr>
          <p:nvPr/>
        </p:nvPicPr>
        <p:blipFill>
          <a:blip r:embed="rId2"/>
          <a:srcRect/>
          <a:stretch>
            <a:fillRect/>
          </a:stretch>
        </p:blipFill>
        <p:spPr bwMode="auto">
          <a:xfrm>
            <a:off x="943656" y="3277899"/>
            <a:ext cx="6734175" cy="2962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Splits for a single variable</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51</a:t>
            </a:fld>
            <a:endParaRPr lang="en-US"/>
          </a:p>
        </p:txBody>
      </p:sp>
      <p:pic>
        <p:nvPicPr>
          <p:cNvPr id="22531" name="Picture 3"/>
          <p:cNvPicPr>
            <a:picLocks noGrp="1" noChangeAspect="1" noChangeArrowheads="1"/>
          </p:cNvPicPr>
          <p:nvPr>
            <p:ph idx="1"/>
          </p:nvPr>
        </p:nvPicPr>
        <p:blipFill>
          <a:blip r:embed="rId2"/>
          <a:srcRect/>
          <a:stretch>
            <a:fillRect/>
          </a:stretch>
        </p:blipFill>
        <p:spPr bwMode="auto">
          <a:xfrm>
            <a:off x="457200" y="1270660"/>
            <a:ext cx="7620000" cy="4628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Decision tree Algorithm-Full version</a:t>
            </a:r>
            <a:endParaRPr lang="en-US" dirty="0"/>
          </a:p>
        </p:txBody>
      </p:sp>
      <p:sp>
        <p:nvSpPr>
          <p:cNvPr id="3" name="Content Placeholder 2"/>
          <p:cNvSpPr>
            <a:spLocks noGrp="1"/>
          </p:cNvSpPr>
          <p:nvPr>
            <p:ph idx="1"/>
          </p:nvPr>
        </p:nvSpPr>
        <p:spPr/>
        <p:txBody>
          <a:bodyPr/>
          <a:lstStyle/>
          <a:p>
            <a:pPr>
              <a:buNone/>
            </a:pPr>
            <a:r>
              <a:rPr lang="en-US" dirty="0" smtClean="0"/>
              <a:t>Until stopped:</a:t>
            </a:r>
          </a:p>
          <a:p>
            <a:pPr>
              <a:buNone/>
            </a:pPr>
            <a:r>
              <a:rPr lang="en-US" dirty="0" smtClean="0"/>
              <a:t>1.Select a leaf node</a:t>
            </a:r>
          </a:p>
          <a:p>
            <a:pPr>
              <a:buNone/>
            </a:pPr>
            <a:r>
              <a:rPr lang="en-US" dirty="0" smtClean="0"/>
              <a:t>2.Select an attribute</a:t>
            </a:r>
          </a:p>
          <a:p>
            <a:pPr>
              <a:buNone/>
            </a:pPr>
            <a:r>
              <a:rPr lang="en-US" dirty="0" smtClean="0"/>
              <a:t>	•Partition the node population and calculate information gain.</a:t>
            </a:r>
          </a:p>
          <a:p>
            <a:pPr>
              <a:buNone/>
            </a:pPr>
            <a:r>
              <a:rPr lang="en-US" dirty="0" smtClean="0"/>
              <a:t>	•Find the split with maximum information gain for a this attribute </a:t>
            </a:r>
          </a:p>
          <a:p>
            <a:pPr>
              <a:buNone/>
            </a:pPr>
            <a:r>
              <a:rPr lang="en-US" dirty="0" smtClean="0"/>
              <a:t>3.Repeat this for all attributes </a:t>
            </a:r>
          </a:p>
          <a:p>
            <a:pPr>
              <a:buNone/>
            </a:pPr>
            <a:r>
              <a:rPr lang="en-US" dirty="0" smtClean="0"/>
              <a:t>	•Find the best splitting attribute along with best split rule </a:t>
            </a:r>
          </a:p>
          <a:p>
            <a:pPr>
              <a:buNone/>
            </a:pPr>
            <a:r>
              <a:rPr lang="en-US" dirty="0" smtClean="0"/>
              <a:t>4.Spilt the node using the attribute </a:t>
            </a:r>
          </a:p>
          <a:p>
            <a:pPr>
              <a:buNone/>
            </a:pPr>
            <a:r>
              <a:rPr lang="en-US" dirty="0" smtClean="0"/>
              <a:t>5.Go to each child node and repeat step 2 to 4 </a:t>
            </a:r>
          </a:p>
          <a:p>
            <a:pPr>
              <a:buNone/>
            </a:pPr>
            <a:endParaRPr lang="en-US" dirty="0" smtClean="0"/>
          </a:p>
          <a:p>
            <a:pPr>
              <a:buNone/>
            </a:pPr>
            <a:r>
              <a:rPr lang="en-US" dirty="0" smtClean="0"/>
              <a:t>Stopping criteria:</a:t>
            </a:r>
          </a:p>
          <a:p>
            <a:pPr>
              <a:buNone/>
            </a:pPr>
            <a:r>
              <a:rPr lang="en-US" dirty="0" smtClean="0"/>
              <a:t>	•Each leaf-node contains examples of one type</a:t>
            </a:r>
          </a:p>
          <a:p>
            <a:pPr>
              <a:buNone/>
            </a:pPr>
            <a:r>
              <a:rPr lang="en-US" dirty="0" smtClean="0"/>
              <a:t>	•Algorithm ran out of attributes</a:t>
            </a:r>
          </a:p>
          <a:p>
            <a:pPr>
              <a:buNone/>
            </a:pPr>
            <a:r>
              <a:rPr lang="en-US" dirty="0" smtClean="0"/>
              <a:t>	•No further significant information gain</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5009881"/>
          </a:xfrm>
        </p:spPr>
        <p:txBody>
          <a:bodyPr/>
          <a:lstStyle/>
          <a:p>
            <a:r>
              <a:rPr lang="en-US" dirty="0" smtClean="0"/>
              <a:t/>
            </a:r>
            <a:br>
              <a:rPr lang="en-US" dirty="0" smtClean="0"/>
            </a:br>
            <a:r>
              <a:rPr lang="en-US" dirty="0" smtClean="0"/>
              <a:t>LAB: Decision Tree Building</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LAB: Decision Tree Building</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a:t>
            </a:r>
            <a:r>
              <a:rPr lang="en-US" sz="2000" dirty="0" err="1" smtClean="0"/>
              <a:t>Data:Ecom_Cust_Relationship_Management</a:t>
            </a:r>
            <a:r>
              <a:rPr lang="en-US" sz="2000" dirty="0" smtClean="0"/>
              <a:t>/Ecom_Cust_Survey.csv</a:t>
            </a:r>
          </a:p>
          <a:p>
            <a:pPr>
              <a:buNone/>
            </a:pPr>
            <a:r>
              <a:rPr lang="en-US" sz="2000" dirty="0" smtClean="0"/>
              <a:t>•How many customers have participated in the survey?</a:t>
            </a:r>
          </a:p>
          <a:p>
            <a:pPr>
              <a:buNone/>
            </a:pPr>
            <a:r>
              <a:rPr lang="en-US" sz="2000" dirty="0" smtClean="0"/>
              <a:t>•Overall most of the customers are satisfied or </a:t>
            </a:r>
            <a:r>
              <a:rPr lang="en-US" sz="2000" dirty="0" err="1" smtClean="0"/>
              <a:t>dis</a:t>
            </a:r>
            <a:r>
              <a:rPr lang="en-US" sz="2000" dirty="0" smtClean="0"/>
              <a:t>-satisfied?</a:t>
            </a:r>
          </a:p>
          <a:p>
            <a:pPr>
              <a:buNone/>
            </a:pPr>
            <a:r>
              <a:rPr lang="en-US" sz="2000" dirty="0" smtClean="0"/>
              <a:t>•Can you segment the data and find the concentrated satisfied and </a:t>
            </a:r>
            <a:r>
              <a:rPr lang="en-US" sz="2000" dirty="0" err="1" smtClean="0"/>
              <a:t>dis</a:t>
            </a:r>
            <a:r>
              <a:rPr lang="en-US" sz="2000" dirty="0" smtClean="0"/>
              <a:t>-satisfied customer segments ?</a:t>
            </a:r>
          </a:p>
          <a:p>
            <a:pPr>
              <a:buNone/>
            </a:pPr>
            <a:r>
              <a:rPr lang="en-US" sz="2000" dirty="0" smtClean="0"/>
              <a:t>•What are the major characteristics of satisfied customers?</a:t>
            </a:r>
          </a:p>
          <a:p>
            <a:pPr>
              <a:buNone/>
            </a:pPr>
            <a:r>
              <a:rPr lang="en-US" sz="2000" dirty="0" smtClean="0"/>
              <a:t>•What are the major characteristics of </a:t>
            </a:r>
            <a:r>
              <a:rPr lang="en-US" sz="2000" dirty="0" err="1" smtClean="0"/>
              <a:t>dis</a:t>
            </a:r>
            <a:r>
              <a:rPr lang="en-US" sz="2000" dirty="0" smtClean="0"/>
              <a:t>-satisfied customers?</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Code-Decision Tree Building</a:t>
            </a:r>
            <a:endParaRPr lang="en-US" dirty="0"/>
          </a:p>
        </p:txBody>
      </p:sp>
      <p:sp>
        <p:nvSpPr>
          <p:cNvPr id="3" name="Content Placeholder 2"/>
          <p:cNvSpPr>
            <a:spLocks noGrp="1"/>
          </p:cNvSpPr>
          <p:nvPr>
            <p:ph idx="1"/>
          </p:nvPr>
        </p:nvSpPr>
        <p:spPr/>
        <p:txBody>
          <a:bodyPr/>
          <a:lstStyle/>
          <a:p>
            <a:pPr>
              <a:buNone/>
            </a:pPr>
            <a:r>
              <a:rPr lang="en-US" dirty="0" err="1" smtClean="0"/>
              <a:t>rpart</a:t>
            </a:r>
            <a:r>
              <a:rPr lang="en-US" dirty="0" smtClean="0"/>
              <a:t>(formula, method, data, control)</a:t>
            </a:r>
          </a:p>
          <a:p>
            <a:pPr>
              <a:buNone/>
            </a:pPr>
            <a:endParaRPr lang="en-US" dirty="0" smtClean="0"/>
          </a:p>
          <a:p>
            <a:pPr>
              <a:buNone/>
            </a:pPr>
            <a:endParaRPr lang="en-US" dirty="0" smtClean="0"/>
          </a:p>
          <a:p>
            <a:pPr>
              <a:buNone/>
            </a:pPr>
            <a:r>
              <a:rPr lang="en-US" dirty="0" smtClean="0"/>
              <a:t>•Formula : y~x1+x2+x3</a:t>
            </a:r>
          </a:p>
          <a:p>
            <a:pPr>
              <a:buNone/>
            </a:pPr>
            <a:r>
              <a:rPr lang="en-US" dirty="0" smtClean="0"/>
              <a:t>•method: “Class” for classification trees , “</a:t>
            </a:r>
            <a:r>
              <a:rPr lang="en-US" dirty="0" err="1" smtClean="0"/>
              <a:t>anova</a:t>
            </a:r>
            <a:r>
              <a:rPr lang="en-US" dirty="0" smtClean="0"/>
              <a:t>” for regression trees with continuous output</a:t>
            </a:r>
          </a:p>
          <a:p>
            <a:pPr>
              <a:buNone/>
            </a:pPr>
            <a:r>
              <a:rPr lang="en-US" dirty="0" smtClean="0"/>
              <a:t>•For controlling tree growth. For example, control=</a:t>
            </a:r>
            <a:r>
              <a:rPr lang="en-US" dirty="0" err="1" smtClean="0"/>
              <a:t>rpart.control</a:t>
            </a:r>
            <a:r>
              <a:rPr lang="en-US" dirty="0" smtClean="0"/>
              <a:t>(</a:t>
            </a:r>
            <a:r>
              <a:rPr lang="en-US" dirty="0" err="1" smtClean="0"/>
              <a:t>minsplit</a:t>
            </a:r>
            <a:r>
              <a:rPr lang="en-US" dirty="0" smtClean="0"/>
              <a:t>=30, cp=0.001) </a:t>
            </a:r>
          </a:p>
          <a:p>
            <a:pPr>
              <a:buNone/>
            </a:pPr>
            <a:r>
              <a:rPr lang="en-US" dirty="0" smtClean="0"/>
              <a:t>	•</a:t>
            </a:r>
            <a:r>
              <a:rPr lang="en-US" b="1" dirty="0" err="1" smtClean="0"/>
              <a:t>Minsplit</a:t>
            </a:r>
            <a:r>
              <a:rPr lang="en-US" b="1" dirty="0" smtClean="0"/>
              <a:t>: </a:t>
            </a:r>
            <a:r>
              <a:rPr lang="en-US" dirty="0" smtClean="0"/>
              <a:t>Minimum number of observations in a node be 30 before attempting a split and that </a:t>
            </a:r>
          </a:p>
          <a:p>
            <a:pPr>
              <a:buNone/>
            </a:pPr>
            <a:r>
              <a:rPr lang="en-US" dirty="0" smtClean="0"/>
              <a:t>	•A split must decrease the overall lack of fit by a factor of 0.001 (cost complexity factor) before being attempted.(details later)</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31752"/>
          </a:xfrm>
        </p:spPr>
        <p:txBody>
          <a:bodyPr/>
          <a:lstStyle/>
          <a:p>
            <a:r>
              <a:rPr lang="en-US" dirty="0" smtClean="0"/>
              <a:t/>
            </a:r>
            <a:br>
              <a:rPr lang="en-US" dirty="0" smtClean="0"/>
            </a:br>
            <a:r>
              <a:rPr lang="en-US" dirty="0" smtClean="0"/>
              <a:t>Tree Validation</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Table &amp; Accuracy</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57</a:t>
            </a:fld>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457200" y="1163782"/>
            <a:ext cx="7620000" cy="44071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5437393"/>
          </a:xfrm>
        </p:spPr>
        <p:txBody>
          <a:bodyPr/>
          <a:lstStyle/>
          <a:p>
            <a:r>
              <a:rPr lang="en-US" dirty="0" smtClean="0"/>
              <a:t/>
            </a:r>
            <a:br>
              <a:rPr lang="en-US" dirty="0" smtClean="0"/>
            </a:br>
            <a:r>
              <a:rPr lang="en-US" dirty="0" smtClean="0"/>
              <a:t>LAB: Tree Validation</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LAB: Tree Validation</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•Create the confusion matrix for the model</a:t>
            </a:r>
          </a:p>
          <a:p>
            <a:pPr>
              <a:buNone/>
            </a:pPr>
            <a:r>
              <a:rPr lang="en-US" sz="2000" dirty="0" smtClean="0"/>
              <a:t>•Find the accuracy of the classification for the   </a:t>
            </a:r>
            <a:r>
              <a:rPr lang="en-US" sz="2000" dirty="0" err="1" smtClean="0"/>
              <a:t>Ecom_Cust_Surveymodel</a:t>
            </a:r>
            <a:endParaRPr lang="en-US" sz="2000" dirty="0" smtClean="0"/>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Segmentation?</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•One size doesn't fit all</a:t>
            </a:r>
          </a:p>
          <a:p>
            <a:pPr>
              <a:buNone/>
            </a:pPr>
            <a:r>
              <a:rPr lang="en-US" sz="2000" dirty="0" smtClean="0"/>
              <a:t>•Divide the population in such a way that </a:t>
            </a:r>
          </a:p>
          <a:p>
            <a:pPr>
              <a:buNone/>
            </a:pPr>
            <a:r>
              <a:rPr lang="en-US" sz="2000" dirty="0" smtClean="0"/>
              <a:t>•Customers inside a group are homogeneous</a:t>
            </a:r>
          </a:p>
          <a:p>
            <a:pPr>
              <a:buNone/>
            </a:pPr>
            <a:r>
              <a:rPr lang="en-US" sz="2000" dirty="0" smtClean="0"/>
              <a:t>•Customers across groups are heterogeneous</a:t>
            </a:r>
          </a:p>
          <a:p>
            <a:pPr>
              <a:buNone/>
            </a:pPr>
            <a:r>
              <a:rPr lang="en-US" sz="2000" dirty="0" smtClean="0"/>
              <a:t>•Is there any statistical way of dividing them correctly based on the data</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5045507"/>
          </a:xfrm>
        </p:spPr>
        <p:txBody>
          <a:bodyPr/>
          <a:lstStyle/>
          <a:p>
            <a:r>
              <a:rPr lang="en-US" dirty="0" smtClean="0"/>
              <a:t/>
            </a:r>
            <a:br>
              <a:rPr lang="en-US" dirty="0" smtClean="0"/>
            </a:br>
            <a:r>
              <a:rPr lang="en-US" dirty="0" smtClean="0"/>
              <a:t>The Problem of </a:t>
            </a:r>
            <a:r>
              <a:rPr lang="en-US" dirty="0" err="1" smtClean="0"/>
              <a:t>Overfitting</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The Problem of </a:t>
            </a:r>
            <a:r>
              <a:rPr lang="en-US" dirty="0" err="1" smtClean="0"/>
              <a:t>Overfitting</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•Dataset: “Buyers Profiles/Train_data.csv”</a:t>
            </a:r>
          </a:p>
          <a:p>
            <a:pPr>
              <a:buNone/>
            </a:pPr>
            <a:r>
              <a:rPr lang="en-US" sz="2000" dirty="0" smtClean="0"/>
              <a:t>•Import both test and training data</a:t>
            </a:r>
          </a:p>
          <a:p>
            <a:pPr>
              <a:buNone/>
            </a:pPr>
            <a:r>
              <a:rPr lang="en-US" sz="2000" dirty="0" smtClean="0"/>
              <a:t>•Build a decision tree model on training data</a:t>
            </a:r>
          </a:p>
          <a:p>
            <a:pPr>
              <a:buNone/>
            </a:pPr>
            <a:r>
              <a:rPr lang="en-US" sz="2000" dirty="0" smtClean="0"/>
              <a:t>•Find the accuracy on training data</a:t>
            </a:r>
          </a:p>
          <a:p>
            <a:pPr>
              <a:buNone/>
            </a:pPr>
            <a:r>
              <a:rPr lang="en-US" sz="2000" dirty="0" smtClean="0"/>
              <a:t>•Find the predictions for test data</a:t>
            </a:r>
          </a:p>
          <a:p>
            <a:pPr>
              <a:buNone/>
            </a:pPr>
            <a:r>
              <a:rPr lang="en-US" sz="2000" dirty="0" smtClean="0"/>
              <a:t>•What is the model prediction accuracy on test data?</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a:t>
            </a:r>
            <a:r>
              <a:rPr lang="en-US" dirty="0" err="1" smtClean="0"/>
              <a:t>Overfitting</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•Build a decision tree on Prune_Sample.csv</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62</a:t>
            </a:fld>
            <a:endParaRPr lang="en-US"/>
          </a:p>
        </p:txBody>
      </p:sp>
      <p:pic>
        <p:nvPicPr>
          <p:cNvPr id="24579" name="Picture 3"/>
          <p:cNvPicPr>
            <a:picLocks noChangeAspect="1" noChangeArrowheads="1"/>
          </p:cNvPicPr>
          <p:nvPr/>
        </p:nvPicPr>
        <p:blipFill>
          <a:blip r:embed="rId2"/>
          <a:srcRect/>
          <a:stretch>
            <a:fillRect/>
          </a:stretch>
        </p:blipFill>
        <p:spPr bwMode="auto">
          <a:xfrm>
            <a:off x="4074010" y="2600696"/>
            <a:ext cx="4434535" cy="3847605"/>
          </a:xfrm>
          <a:prstGeom prst="rect">
            <a:avLst/>
          </a:prstGeom>
          <a:noFill/>
          <a:ln w="9525">
            <a:noFill/>
            <a:miter lim="800000"/>
            <a:headEnd/>
            <a:tailEnd/>
          </a:ln>
          <a:effectLst/>
        </p:spPr>
      </p:pic>
      <p:pic>
        <p:nvPicPr>
          <p:cNvPr id="24580" name="Picture 4"/>
          <p:cNvPicPr>
            <a:picLocks noChangeAspect="1" noChangeArrowheads="1"/>
          </p:cNvPicPr>
          <p:nvPr/>
        </p:nvPicPr>
        <p:blipFill>
          <a:blip r:embed="rId3"/>
          <a:srcRect/>
          <a:stretch>
            <a:fillRect/>
          </a:stretch>
        </p:blipFill>
        <p:spPr bwMode="auto">
          <a:xfrm>
            <a:off x="666255" y="2973099"/>
            <a:ext cx="2705100" cy="3571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Final Tree with Rules</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63</a:t>
            </a:fld>
            <a:endParaRPr lang="en-US"/>
          </a:p>
        </p:txBody>
      </p:sp>
      <p:pic>
        <p:nvPicPr>
          <p:cNvPr id="25602" name="Picture 2"/>
          <p:cNvPicPr>
            <a:picLocks noGrp="1" noChangeAspect="1" noChangeArrowheads="1"/>
          </p:cNvPicPr>
          <p:nvPr>
            <p:ph idx="1"/>
          </p:nvPr>
        </p:nvPicPr>
        <p:blipFill>
          <a:blip r:embed="rId2"/>
          <a:srcRect/>
          <a:stretch>
            <a:fillRect/>
          </a:stretch>
        </p:blipFill>
        <p:spPr bwMode="auto">
          <a:xfrm>
            <a:off x="4123018" y="1567543"/>
            <a:ext cx="4306360" cy="3289466"/>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0" y="2208068"/>
            <a:ext cx="4267200" cy="194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a:t>
            </a:r>
            <a:r>
              <a:rPr lang="en-US" dirty="0" err="1" smtClean="0"/>
              <a:t>Overfitting</a:t>
            </a:r>
            <a:endParaRPr lang="en-US" dirty="0"/>
          </a:p>
        </p:txBody>
      </p:sp>
      <p:sp>
        <p:nvSpPr>
          <p:cNvPr id="3" name="Content Placeholder 2"/>
          <p:cNvSpPr>
            <a:spLocks noGrp="1"/>
          </p:cNvSpPr>
          <p:nvPr>
            <p:ph idx="1"/>
          </p:nvPr>
        </p:nvSpPr>
        <p:spPr>
          <a:xfrm>
            <a:off x="457200" y="1600201"/>
            <a:ext cx="7620000" cy="3007426"/>
          </a:xfrm>
        </p:spPr>
        <p:txBody>
          <a:bodyPr/>
          <a:lstStyle/>
          <a:p>
            <a:pPr>
              <a:buNone/>
            </a:pPr>
            <a:endParaRPr lang="en-US" dirty="0" smtClean="0"/>
          </a:p>
          <a:p>
            <a:pPr>
              <a:buNone/>
            </a:pPr>
            <a:r>
              <a:rPr lang="en-US" dirty="0" smtClean="0"/>
              <a:t>•If we further grow the tree we might even see each row of the input data table as the final rules</a:t>
            </a:r>
          </a:p>
          <a:p>
            <a:pPr>
              <a:buNone/>
            </a:pPr>
            <a:r>
              <a:rPr lang="en-US" dirty="0" smtClean="0"/>
              <a:t>•The model will be really good on the training data but it will fail to validate on the test data</a:t>
            </a:r>
          </a:p>
          <a:p>
            <a:pPr>
              <a:buNone/>
            </a:pPr>
            <a:r>
              <a:rPr lang="en-US" dirty="0" smtClean="0"/>
              <a:t>•Growing the tree beyond a certain level of complexity leads to </a:t>
            </a:r>
            <a:r>
              <a:rPr lang="en-US" dirty="0" err="1" smtClean="0"/>
              <a:t>overfitting</a:t>
            </a:r>
            <a:endParaRPr lang="en-US" dirty="0" smtClean="0"/>
          </a:p>
          <a:p>
            <a:pPr>
              <a:buNone/>
            </a:pPr>
            <a:r>
              <a:rPr lang="en-US" dirty="0" smtClean="0"/>
              <a:t>•A really big tree is very likely to suffer from </a:t>
            </a:r>
            <a:r>
              <a:rPr lang="en-US" dirty="0" err="1" smtClean="0"/>
              <a:t>overfitting</a:t>
            </a:r>
            <a:r>
              <a:rPr lang="en-US" dirty="0" smtClean="0"/>
              <a:t>. </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64</a:t>
            </a:fld>
            <a:endParaRPr lang="en-US"/>
          </a:p>
        </p:txBody>
      </p:sp>
      <p:pic>
        <p:nvPicPr>
          <p:cNvPr id="26626" name="Picture 2"/>
          <p:cNvPicPr>
            <a:picLocks noChangeAspect="1" noChangeArrowheads="1"/>
          </p:cNvPicPr>
          <p:nvPr/>
        </p:nvPicPr>
        <p:blipFill>
          <a:blip r:embed="rId2"/>
          <a:srcRect/>
          <a:stretch>
            <a:fillRect/>
          </a:stretch>
        </p:blipFill>
        <p:spPr bwMode="auto">
          <a:xfrm>
            <a:off x="799235" y="3693226"/>
            <a:ext cx="2724150" cy="31647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761525"/>
            <a:ext cx="7620000" cy="5021757"/>
          </a:xfrm>
        </p:spPr>
        <p:txBody>
          <a:bodyPr/>
          <a:lstStyle/>
          <a:p>
            <a:r>
              <a:rPr lang="en-US" dirty="0" smtClean="0"/>
              <a:t/>
            </a:r>
            <a:br>
              <a:rPr lang="en-US" dirty="0" smtClean="0"/>
            </a:br>
            <a:r>
              <a:rPr lang="en-US" dirty="0" smtClean="0"/>
              <a:t>Pruning</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Pruning</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66</a:t>
            </a:fld>
            <a:endParaRPr lang="en-US"/>
          </a:p>
        </p:txBody>
      </p:sp>
      <p:pic>
        <p:nvPicPr>
          <p:cNvPr id="27650" name="Picture 2"/>
          <p:cNvPicPr>
            <a:picLocks noGrp="1" noChangeAspect="1" noChangeArrowheads="1"/>
          </p:cNvPicPr>
          <p:nvPr>
            <p:ph idx="1"/>
          </p:nvPr>
        </p:nvPicPr>
        <p:blipFill>
          <a:blip r:embed="rId2"/>
          <a:srcRect/>
          <a:stretch>
            <a:fillRect/>
          </a:stretch>
        </p:blipFill>
        <p:spPr bwMode="auto">
          <a:xfrm>
            <a:off x="457200" y="1531917"/>
            <a:ext cx="7620000" cy="41431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to Avoid </a:t>
            </a:r>
            <a:r>
              <a:rPr lang="en-US" dirty="0" err="1" smtClean="0"/>
              <a:t>Overfitting</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•Pruning helps us to avoid </a:t>
            </a:r>
            <a:r>
              <a:rPr lang="en-US" sz="2000" dirty="0" err="1" smtClean="0"/>
              <a:t>overfitting</a:t>
            </a:r>
            <a:endParaRPr lang="en-US" sz="2000" dirty="0" smtClean="0"/>
          </a:p>
          <a:p>
            <a:pPr>
              <a:buNone/>
            </a:pPr>
            <a:r>
              <a:rPr lang="en-US" sz="2000" dirty="0" smtClean="0"/>
              <a:t>•Generally it is preferred to have a simple model, it avoids </a:t>
            </a:r>
            <a:r>
              <a:rPr lang="en-US" sz="2000" dirty="0" err="1" smtClean="0"/>
              <a:t>overfitting</a:t>
            </a:r>
            <a:r>
              <a:rPr lang="en-US" sz="2000" dirty="0" smtClean="0"/>
              <a:t> issue</a:t>
            </a:r>
          </a:p>
          <a:p>
            <a:pPr>
              <a:buNone/>
            </a:pPr>
            <a:r>
              <a:rPr lang="en-US" sz="2000" dirty="0" smtClean="0"/>
              <a:t>•Any  additional split that does not add significant value is not worth while. </a:t>
            </a:r>
          </a:p>
          <a:p>
            <a:pPr>
              <a:buNone/>
            </a:pPr>
            <a:r>
              <a:rPr lang="en-US" sz="2000" dirty="0" smtClean="0"/>
              <a:t>•We can use Cp-Complexity parameter in R to control the tree growth</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4986131"/>
          </a:xfrm>
        </p:spPr>
        <p:txBody>
          <a:bodyPr/>
          <a:lstStyle/>
          <a:p>
            <a:r>
              <a:rPr lang="en-US" dirty="0" smtClean="0"/>
              <a:t/>
            </a:r>
            <a:br>
              <a:rPr lang="en-US" dirty="0" smtClean="0"/>
            </a:br>
            <a:r>
              <a:rPr lang="en-US" dirty="0" smtClean="0"/>
              <a:t>Complexity parameter</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parameter </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•Complexity parameter is used to mention the minimum improvement before proceeding further. </a:t>
            </a:r>
          </a:p>
          <a:p>
            <a:pPr>
              <a:buNone/>
            </a:pPr>
            <a:r>
              <a:rPr lang="en-US" dirty="0" smtClean="0"/>
              <a:t>	•It is the amount by which splitting a node improved the relative error. </a:t>
            </a:r>
          </a:p>
          <a:p>
            <a:pPr>
              <a:buNone/>
            </a:pPr>
            <a:r>
              <a:rPr lang="en-US" dirty="0" smtClean="0"/>
              <a:t>	•For example, in a decision tree, before splitting the node, the error is 0.5 and after splitting the error is 0.1 then the split is useful, where as if the error before splitting is 0.5 and after splitting it is 0.48 then split didn’t really help </a:t>
            </a:r>
          </a:p>
          <a:p>
            <a:pPr>
              <a:buNone/>
            </a:pPr>
            <a:r>
              <a:rPr lang="en-US" dirty="0" smtClean="0"/>
              <a:t>	•User tells the program that any split which does not improve the fit by cp will likely be pruned off </a:t>
            </a:r>
          </a:p>
          <a:p>
            <a:pPr>
              <a:buNone/>
            </a:pPr>
            <a:r>
              <a:rPr lang="en-US" dirty="0" smtClean="0"/>
              <a:t>	•This can be used as a good stopping criterion.</a:t>
            </a:r>
          </a:p>
          <a:p>
            <a:pPr>
              <a:buNone/>
            </a:pPr>
            <a:r>
              <a:rPr lang="en-US" dirty="0" smtClean="0"/>
              <a:t>	•The main role of this parameter is to avoid over fitting and also to save computing time by pruning off splits that are obviously not worthwhile</a:t>
            </a:r>
          </a:p>
          <a:p>
            <a:pPr>
              <a:buNone/>
            </a:pPr>
            <a:r>
              <a:rPr lang="en-US" dirty="0" smtClean="0"/>
              <a:t>	•It is similar to </a:t>
            </a:r>
            <a:r>
              <a:rPr lang="en-US" dirty="0" err="1" smtClean="0"/>
              <a:t>AdjR</a:t>
            </a:r>
            <a:r>
              <a:rPr lang="en-US" dirty="0" smtClean="0"/>
              <a:t>-square. If a variable  doesn’t have a significant impact then there is no point in adding it. If we add such variable </a:t>
            </a:r>
            <a:r>
              <a:rPr lang="en-US" dirty="0" err="1" smtClean="0"/>
              <a:t>adjR</a:t>
            </a:r>
            <a:r>
              <a:rPr lang="en-US" dirty="0" smtClean="0"/>
              <a:t> square decreases.</a:t>
            </a:r>
          </a:p>
          <a:p>
            <a:pPr>
              <a:buNone/>
            </a:pPr>
            <a:r>
              <a:rPr lang="en-US" dirty="0" smtClean="0"/>
              <a:t>	•The default is of </a:t>
            </a:r>
            <a:r>
              <a:rPr lang="en-US" dirty="0" err="1" smtClean="0"/>
              <a:t>cpis</a:t>
            </a:r>
            <a:r>
              <a:rPr lang="en-US" dirty="0" smtClean="0"/>
              <a:t> 0.01.</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211762"/>
          </a:xfrm>
        </p:spPr>
        <p:txBody>
          <a:bodyPr/>
          <a:lstStyle/>
          <a:p>
            <a:r>
              <a:rPr lang="en-US" dirty="0" smtClean="0"/>
              <a:t/>
            </a:r>
            <a:br>
              <a:rPr lang="en-US" dirty="0" smtClean="0"/>
            </a:br>
            <a:r>
              <a:rPr lang="en-US" dirty="0" smtClean="0"/>
              <a:t>Segmentation Business Problem</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9274"/>
          </a:xfrm>
        </p:spPr>
        <p:txBody>
          <a:bodyPr/>
          <a:lstStyle/>
          <a:p>
            <a:r>
              <a:rPr lang="en-US" dirty="0" smtClean="0"/>
              <a:t/>
            </a:r>
            <a:br>
              <a:rPr lang="en-US" dirty="0" smtClean="0"/>
            </a:br>
            <a:r>
              <a:rPr lang="en-US" dirty="0" smtClean="0"/>
              <a:t>Choosing </a:t>
            </a:r>
            <a:r>
              <a:rPr lang="en-US" dirty="0" err="1" smtClean="0"/>
              <a:t>Cpand</a:t>
            </a:r>
            <a:r>
              <a:rPr lang="en-US" dirty="0" smtClean="0"/>
              <a:t> Cross Validation Error</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t>
            </a:r>
            <a:r>
              <a:rPr lang="en-US" dirty="0" err="1" smtClean="0"/>
              <a:t>Cpand</a:t>
            </a:r>
            <a:r>
              <a:rPr lang="en-US" dirty="0" smtClean="0"/>
              <a:t> Cross Validation Error</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•We can choose Cp by analyzing the cross validation error.</a:t>
            </a:r>
          </a:p>
          <a:p>
            <a:pPr>
              <a:buNone/>
            </a:pPr>
            <a:r>
              <a:rPr lang="en-US" dirty="0" smtClean="0"/>
              <a:t>•For every split we expect the validation error to reduce, but if the model suffers from </a:t>
            </a:r>
            <a:r>
              <a:rPr lang="en-US" dirty="0" err="1" smtClean="0"/>
              <a:t>overfitting</a:t>
            </a:r>
            <a:r>
              <a:rPr lang="en-US" dirty="0" smtClean="0"/>
              <a:t> the cross validation error increases or shows negligible improvement</a:t>
            </a:r>
          </a:p>
          <a:p>
            <a:pPr>
              <a:buNone/>
            </a:pPr>
            <a:r>
              <a:rPr lang="en-US" dirty="0" smtClean="0"/>
              <a:t>•We can either rebuild the tree with updated cp or prune the already built tree by mentioning the old tree and new cp value</a:t>
            </a:r>
          </a:p>
          <a:p>
            <a:pPr>
              <a:buNone/>
            </a:pPr>
            <a:r>
              <a:rPr lang="en-US" dirty="0" smtClean="0"/>
              <a:t>•</a:t>
            </a:r>
            <a:r>
              <a:rPr lang="en-US" dirty="0" err="1" smtClean="0"/>
              <a:t>printcp</a:t>
            </a:r>
            <a:r>
              <a:rPr lang="en-US" dirty="0" smtClean="0"/>
              <a:t>(tree) shows the </a:t>
            </a:r>
          </a:p>
          <a:p>
            <a:pPr>
              <a:buNone/>
            </a:pPr>
            <a:r>
              <a:rPr lang="en-US" dirty="0" smtClean="0"/>
              <a:t>	•Training error , cross validation error and standard deviation at each node.</a:t>
            </a:r>
          </a:p>
          <a:p>
            <a:pPr>
              <a:buNone/>
            </a:pP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247388"/>
          </a:xfrm>
        </p:spPr>
        <p:txBody>
          <a:bodyPr/>
          <a:lstStyle/>
          <a:p>
            <a:r>
              <a:rPr lang="en-US" dirty="0" smtClean="0"/>
              <a:t/>
            </a:r>
            <a:br>
              <a:rPr lang="en-US" dirty="0" smtClean="0"/>
            </a:br>
            <a:r>
              <a:rPr lang="en-US" dirty="0" smtClean="0"/>
              <a:t>LAB: Pruning &amp; Choosing Cp</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LAB: Pruning &amp; Choosing Cp</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•Rebuild the model for above data</a:t>
            </a:r>
          </a:p>
          <a:p>
            <a:pPr>
              <a:buNone/>
            </a:pPr>
            <a:r>
              <a:rPr lang="en-US" sz="2000" dirty="0" smtClean="0"/>
              <a:t>•Draw the table and graph for Cp</a:t>
            </a:r>
          </a:p>
          <a:p>
            <a:pPr>
              <a:buNone/>
            </a:pPr>
            <a:r>
              <a:rPr lang="en-US" sz="2000" dirty="0" smtClean="0"/>
              <a:t>•Choose the optimal Cp</a:t>
            </a:r>
          </a:p>
          <a:p>
            <a:pPr>
              <a:buNone/>
            </a:pPr>
            <a:r>
              <a:rPr lang="en-US" sz="2000" dirty="0" smtClean="0"/>
              <a:t>•Prune the decision tree or rebuild it with optimal Cp</a:t>
            </a:r>
          </a:p>
          <a:p>
            <a:pPr>
              <a:buNone/>
            </a:pPr>
            <a:r>
              <a:rPr lang="en-US" sz="2000" dirty="0" smtClean="0"/>
              <a:t>•What calculate the training and test error</a:t>
            </a:r>
          </a:p>
          <a:p>
            <a:pPr>
              <a:buNone/>
            </a:pPr>
            <a:r>
              <a:rPr lang="en-US" sz="2000" dirty="0" smtClean="0"/>
              <a:t>•Check whether there is an issue of </a:t>
            </a:r>
            <a:r>
              <a:rPr lang="en-US" sz="2000" dirty="0" err="1" smtClean="0"/>
              <a:t>overfitting</a:t>
            </a:r>
            <a:r>
              <a:rPr lang="en-US" sz="2000" dirty="0" smtClean="0"/>
              <a:t> in the final model </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5294889"/>
          </a:xfrm>
        </p:spPr>
        <p:txBody>
          <a:bodyPr/>
          <a:lstStyle/>
          <a:p>
            <a:r>
              <a:rPr lang="en-US" dirty="0" smtClean="0"/>
              <a:t/>
            </a:r>
            <a:br>
              <a:rPr lang="en-US" dirty="0" smtClean="0"/>
            </a:br>
            <a:r>
              <a:rPr lang="en-US" dirty="0" smtClean="0"/>
              <a:t>Two types of pruning</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pruning</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a:t>
            </a:r>
            <a:r>
              <a:rPr lang="en-US" sz="2000" b="1" dirty="0" smtClean="0"/>
              <a:t>Pre-Pruning: </a:t>
            </a:r>
          </a:p>
          <a:p>
            <a:pPr>
              <a:buNone/>
            </a:pPr>
            <a:r>
              <a:rPr lang="en-US" sz="2000" dirty="0" smtClean="0"/>
              <a:t>		•Building the tree by mentioning </a:t>
            </a:r>
            <a:r>
              <a:rPr lang="en-US" sz="2000" dirty="0" err="1" smtClean="0"/>
              <a:t>Cpvalue</a:t>
            </a:r>
            <a:r>
              <a:rPr lang="en-US" sz="2000" dirty="0" smtClean="0"/>
              <a:t> upfront</a:t>
            </a:r>
          </a:p>
          <a:p>
            <a:pPr>
              <a:buNone/>
            </a:pPr>
            <a:r>
              <a:rPr lang="en-US" sz="2000" dirty="0" smtClean="0"/>
              <a:t>•</a:t>
            </a:r>
            <a:r>
              <a:rPr lang="en-US" sz="2000" b="1" dirty="0" smtClean="0"/>
              <a:t>Post-pruning: </a:t>
            </a:r>
          </a:p>
          <a:p>
            <a:pPr>
              <a:buNone/>
            </a:pPr>
            <a:r>
              <a:rPr lang="en-US" sz="2000" dirty="0" smtClean="0"/>
              <a:t>		•Grow decision tree to its entirety, trim the nodes of the decision tree in a bottom-up fashion</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5378017"/>
          </a:xfrm>
        </p:spPr>
        <p:txBody>
          <a:bodyPr/>
          <a:lstStyle/>
          <a:p>
            <a:r>
              <a:rPr lang="en-US" dirty="0" smtClean="0"/>
              <a:t/>
            </a:r>
            <a:br>
              <a:rPr lang="en-US" dirty="0" smtClean="0"/>
            </a:br>
            <a:r>
              <a:rPr lang="en-US" dirty="0" smtClean="0"/>
              <a:t>LAB: Tree Building &amp; Model Selection</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LAB: Tree Building &amp; Model Selection</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•Import fiber bits data. This is internet service provider data. The idea is to predict the customer attrition based on some independent  factors </a:t>
            </a:r>
          </a:p>
          <a:p>
            <a:pPr>
              <a:buNone/>
            </a:pPr>
            <a:r>
              <a:rPr lang="en-US" sz="2000" dirty="0" smtClean="0"/>
              <a:t>•Build a decision tree model for fiber bits data</a:t>
            </a:r>
          </a:p>
          <a:p>
            <a:pPr>
              <a:buNone/>
            </a:pPr>
            <a:r>
              <a:rPr lang="en-US" sz="2000" dirty="0" smtClean="0"/>
              <a:t>•Prune the tree if required</a:t>
            </a:r>
          </a:p>
          <a:p>
            <a:pPr>
              <a:buNone/>
            </a:pPr>
            <a:r>
              <a:rPr lang="en-US" sz="2000" dirty="0" smtClean="0"/>
              <a:t>•Find out the final accuracy</a:t>
            </a:r>
          </a:p>
          <a:p>
            <a:pPr>
              <a:buNone/>
            </a:pPr>
            <a:r>
              <a:rPr lang="en-US" sz="2000" dirty="0" smtClean="0"/>
              <a:t>•Is there any 100% active/inactive customer segment?</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5722401"/>
          </a:xfrm>
        </p:spPr>
        <p:txBody>
          <a:bodyPr/>
          <a:lstStyle/>
          <a:p>
            <a:r>
              <a:rPr lang="en-US" dirty="0" smtClean="0"/>
              <a:t/>
            </a:r>
            <a:br>
              <a:rPr lang="en-US" dirty="0" smtClean="0"/>
            </a:br>
            <a:r>
              <a:rPr lang="en-US" dirty="0" smtClean="0"/>
              <a:t>Conclusion</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Conclusion</a:t>
            </a:r>
            <a:endParaRPr lang="en-US" dirty="0"/>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dirty="0" smtClean="0"/>
              <a:t>•Decision trees are powerful and very simple to represent and understand. </a:t>
            </a:r>
          </a:p>
          <a:p>
            <a:pPr>
              <a:buNone/>
            </a:pPr>
            <a:r>
              <a:rPr lang="en-US" sz="2000" dirty="0" smtClean="0"/>
              <a:t>•One need to be careful with the size of the tree. Decision trees are more prone to </a:t>
            </a:r>
            <a:r>
              <a:rPr lang="en-US" sz="2000" dirty="0" err="1" smtClean="0"/>
              <a:t>overfitting</a:t>
            </a:r>
            <a:r>
              <a:rPr lang="en-US" sz="2000" dirty="0" smtClean="0"/>
              <a:t> than other algorithms </a:t>
            </a:r>
          </a:p>
          <a:p>
            <a:pPr>
              <a:buNone/>
            </a:pPr>
            <a:r>
              <a:rPr lang="en-US" sz="2000" dirty="0" smtClean="0"/>
              <a:t>•Can be applied to any type of data, especially with categorical predictors</a:t>
            </a:r>
          </a:p>
          <a:p>
            <a:pPr>
              <a:buNone/>
            </a:pPr>
            <a:r>
              <a:rPr lang="en-US" sz="2000" dirty="0" smtClean="0"/>
              <a:t>•One can use decision trees to perform a basic customer segmentation and build a different predictive model on the segments</a:t>
            </a:r>
          </a:p>
          <a:p>
            <a:pPr>
              <a:buNone/>
            </a:pPr>
            <a:endParaRPr lang="en-US" sz="2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Problem</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8</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25470" y="2023518"/>
            <a:ext cx="4568599" cy="399426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953000" y="1985555"/>
            <a:ext cx="3472543" cy="14994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318640"/>
          </a:xfrm>
        </p:spPr>
        <p:txBody>
          <a:bodyPr/>
          <a:lstStyle/>
          <a:p>
            <a:r>
              <a:rPr lang="en-US" dirty="0" smtClean="0"/>
              <a:t/>
            </a:r>
            <a:br>
              <a:rPr lang="en-US" dirty="0" smtClean="0"/>
            </a:br>
            <a:r>
              <a:rPr lang="en-US" sz="4000" dirty="0" smtClean="0"/>
              <a:t>Thank you</a:t>
            </a:r>
            <a:endParaRPr lang="en-US" sz="4000"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80</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Problem</a:t>
            </a:r>
            <a:endParaRPr lang="en-US" dirty="0"/>
          </a:p>
        </p:txBody>
      </p:sp>
      <p:sp>
        <p:nvSpPr>
          <p:cNvPr id="5" name="Slide Number Placeholder 4"/>
          <p:cNvSpPr>
            <a:spLocks noGrp="1"/>
          </p:cNvSpPr>
          <p:nvPr>
            <p:ph type="sldNum" sz="quarter" idx="12"/>
          </p:nvPr>
        </p:nvSpPr>
        <p:spPr/>
        <p:txBody>
          <a:bodyPr/>
          <a:lstStyle/>
          <a:p>
            <a:fld id="{9B693D2E-3AD8-4936-BDD5-BC8B7471B907}" type="slidenum">
              <a:rPr lang="en-US" smtClean="0"/>
              <a:pPr/>
              <a:t>9</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0" y="1732462"/>
            <a:ext cx="4650377" cy="400806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713788" y="1771922"/>
            <a:ext cx="3777070" cy="11450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_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Training_Theme</Template>
  <TotalTime>2336</TotalTime>
  <Words>1602</Words>
  <Application>Microsoft Office PowerPoint</Application>
  <PresentationFormat>On-screen Show (4:3)</PresentationFormat>
  <Paragraphs>378</Paragraphs>
  <Slides>80</Slides>
  <Notes>1</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Training_Theme</vt:lpstr>
      <vt:lpstr>     Decision Trees   </vt:lpstr>
      <vt:lpstr>Introduction</vt:lpstr>
      <vt:lpstr>Contents</vt:lpstr>
      <vt:lpstr> What is Segmentation?</vt:lpstr>
      <vt:lpstr> What is Segmentation?</vt:lpstr>
      <vt:lpstr>What is Segmentation?</vt:lpstr>
      <vt:lpstr> Segmentation Business Problem</vt:lpstr>
      <vt:lpstr>The Business Problem</vt:lpstr>
      <vt:lpstr>The Business Problem</vt:lpstr>
      <vt:lpstr> The Decision Tree Philosophy</vt:lpstr>
      <vt:lpstr>The Data</vt:lpstr>
      <vt:lpstr>Re-Arranging the data</vt:lpstr>
      <vt:lpstr>Re-Arranging the data</vt:lpstr>
      <vt:lpstr> The Decision Tree Approach</vt:lpstr>
      <vt:lpstr>The Decision Tree Approach</vt:lpstr>
      <vt:lpstr>Example Sales Segmentation Based on Age</vt:lpstr>
      <vt:lpstr>Example Sales Segmentation Based on Gender</vt:lpstr>
      <vt:lpstr>Main questions</vt:lpstr>
      <vt:lpstr> The Splitting Criterion</vt:lpstr>
      <vt:lpstr>The Splitting Criterion</vt:lpstr>
      <vt:lpstr>Example Sales Segmentation Based on Age</vt:lpstr>
      <vt:lpstr>Example Sales Segmentation Based on Gender</vt:lpstr>
      <vt:lpstr>Impurity (Diversity) Measures:</vt:lpstr>
      <vt:lpstr>Impurity (Diversity) Measures:</vt:lpstr>
      <vt:lpstr>Entropy is highest when the split has p of 0.5</vt:lpstr>
      <vt:lpstr>Entropy is least when the split is pure .iep of 1</vt:lpstr>
      <vt:lpstr>The less the entropy, the better the split</vt:lpstr>
      <vt:lpstr> Entropy Calculation -Example</vt:lpstr>
      <vt:lpstr>Entropy Calculation </vt:lpstr>
      <vt:lpstr>Entropy Calculation</vt:lpstr>
      <vt:lpstr>Entropy Calculation</vt:lpstr>
      <vt:lpstr> LAB: Entropy Calculation -Example</vt:lpstr>
      <vt:lpstr>LAB Entropy Calculation</vt:lpstr>
      <vt:lpstr>Code-Entropy Calculation</vt:lpstr>
      <vt:lpstr> Information Gain</vt:lpstr>
      <vt:lpstr>Information Gain</vt:lpstr>
      <vt:lpstr> Information Gain-Calculation</vt:lpstr>
      <vt:lpstr> Information Gain-Calculation</vt:lpstr>
      <vt:lpstr>LAB: Information Gain</vt:lpstr>
      <vt:lpstr>Output-Information Gain</vt:lpstr>
      <vt:lpstr>Other Purity (Diversity) Measures</vt:lpstr>
      <vt:lpstr> The Decision tree Algorithm</vt:lpstr>
      <vt:lpstr> The Decision tree Algorithm</vt:lpstr>
      <vt:lpstr>The Decision tree Algorithm</vt:lpstr>
      <vt:lpstr>The Decision tree Algorithm-Demo</vt:lpstr>
      <vt:lpstr>The Decision tree Algorithm-Demo</vt:lpstr>
      <vt:lpstr>The Decision tree Algorithm-Demo</vt:lpstr>
      <vt:lpstr>The Decision tree Algorithm</vt:lpstr>
      <vt:lpstr> Many Splits for a single variable</vt:lpstr>
      <vt:lpstr>Many Splits for a single variable</vt:lpstr>
      <vt:lpstr>Many Splits for a single variable</vt:lpstr>
      <vt:lpstr>The Decision tree Algorithm-Full version</vt:lpstr>
      <vt:lpstr> LAB: Decision Tree Building</vt:lpstr>
      <vt:lpstr> LAB: Decision Tree Building</vt:lpstr>
      <vt:lpstr>Code-Decision Tree Building</vt:lpstr>
      <vt:lpstr> Tree Validation</vt:lpstr>
      <vt:lpstr>Classification Table &amp; Accuracy</vt:lpstr>
      <vt:lpstr> LAB: Tree Validation</vt:lpstr>
      <vt:lpstr> LAB: Tree Validation</vt:lpstr>
      <vt:lpstr> The Problem of Overfitting</vt:lpstr>
      <vt:lpstr>LAB: The Problem of Overfitting</vt:lpstr>
      <vt:lpstr>The Problem of Overfitting</vt:lpstr>
      <vt:lpstr>The Final Tree with Rules</vt:lpstr>
      <vt:lpstr>The Problem of Overfitting</vt:lpstr>
      <vt:lpstr> Pruning</vt:lpstr>
      <vt:lpstr> Pruning</vt:lpstr>
      <vt:lpstr>Pruning to Avoid Overfitting</vt:lpstr>
      <vt:lpstr> Complexity parameter</vt:lpstr>
      <vt:lpstr>Complexity parameter </vt:lpstr>
      <vt:lpstr> Choosing Cpand Cross Validation Error</vt:lpstr>
      <vt:lpstr>Choosing Cpand Cross Validation Error</vt:lpstr>
      <vt:lpstr> LAB: Pruning &amp; Choosing Cp</vt:lpstr>
      <vt:lpstr> LAB: Pruning &amp; Choosing Cp</vt:lpstr>
      <vt:lpstr> Two types of pruning</vt:lpstr>
      <vt:lpstr>Two types of pruning</vt:lpstr>
      <vt:lpstr> LAB: Tree Building &amp; Model Selection</vt:lpstr>
      <vt:lpstr> LAB: Tree Building &amp; Model Selection</vt:lpstr>
      <vt:lpstr> Conclusion</vt:lpstr>
      <vt:lpstr> 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Koti</dc:creator>
  <cp:lastModifiedBy>dell</cp:lastModifiedBy>
  <cp:revision>119</cp:revision>
  <dcterms:created xsi:type="dcterms:W3CDTF">2014-12-15T12:20:08Z</dcterms:created>
  <dcterms:modified xsi:type="dcterms:W3CDTF">2017-02-01T02:33:12Z</dcterms:modified>
</cp:coreProperties>
</file>