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0" r:id="rId6"/>
    <p:sldId id="262" r:id="rId7"/>
    <p:sldId id="263" r:id="rId8"/>
    <p:sldId id="261"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84F4-6A18-4673-B071-D7058E289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818293-A024-4386-BF48-8275F20A17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ED701-C8F4-40FA-ACF2-390323127E68}"/>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5" name="Footer Placeholder 4">
            <a:extLst>
              <a:ext uri="{FF2B5EF4-FFF2-40B4-BE49-F238E27FC236}">
                <a16:creationId xmlns:a16="http://schemas.microsoft.com/office/drawing/2014/main" id="{02A37C8D-BDB3-431E-B1D4-9F0388A14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D6959-27A1-4CC9-B2CD-C5201E6C2CA2}"/>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101563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D747-6EAB-4989-95B0-07D200EE87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95F4C-E88B-46CD-A628-7B79642BEA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D9E08-BFF4-425F-8020-A5F90C5CD058}"/>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5" name="Footer Placeholder 4">
            <a:extLst>
              <a:ext uri="{FF2B5EF4-FFF2-40B4-BE49-F238E27FC236}">
                <a16:creationId xmlns:a16="http://schemas.microsoft.com/office/drawing/2014/main" id="{5AF9B58B-F3ED-4AF6-BB0B-BDD67113B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FA02C-01C7-4520-BEFA-A2A44EB669D3}"/>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169077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899F25-51BD-4654-8680-92C54A092D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1F2F53-83B9-42E2-957E-4940ADB286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C0BD1-D381-40FB-8915-6DD17E232186}"/>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5" name="Footer Placeholder 4">
            <a:extLst>
              <a:ext uri="{FF2B5EF4-FFF2-40B4-BE49-F238E27FC236}">
                <a16:creationId xmlns:a16="http://schemas.microsoft.com/office/drawing/2014/main" id="{0A00CD59-04C0-4BF9-B27B-F801BEE6E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EDFA6-0CA0-4090-9DBC-EBC3E27246DF}"/>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376107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6AFB-407C-411A-9DE9-D83FB9566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B56AE-386C-4182-8025-98E5C2BCD0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000EC-B439-445F-968A-16490FFFF3DC}"/>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5" name="Footer Placeholder 4">
            <a:extLst>
              <a:ext uri="{FF2B5EF4-FFF2-40B4-BE49-F238E27FC236}">
                <a16:creationId xmlns:a16="http://schemas.microsoft.com/office/drawing/2014/main" id="{467E712C-8533-45F9-B808-588D4FE61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D8B38-D103-4008-B263-5C789411411D}"/>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220246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693D-A31D-414F-931B-01BAF9C88A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C40193-D107-4C24-9953-3A22AC33B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5D54A1-1A6F-4A12-815A-3AE27A19EA6A}"/>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5" name="Footer Placeholder 4">
            <a:extLst>
              <a:ext uri="{FF2B5EF4-FFF2-40B4-BE49-F238E27FC236}">
                <a16:creationId xmlns:a16="http://schemas.microsoft.com/office/drawing/2014/main" id="{F66AB418-0E5E-4297-8F46-A391F7D03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C26D2-107D-4DF3-A0CC-EAB025725CBF}"/>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62275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B9B6-AB49-465E-A9A7-CC1033456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7882C-93CB-408C-BCA1-063AC77B6E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76EE2-2CA4-4C75-8A16-2C5A4EDE9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2FB6C-BEB5-4711-9153-4A16324862E0}"/>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6" name="Footer Placeholder 5">
            <a:extLst>
              <a:ext uri="{FF2B5EF4-FFF2-40B4-BE49-F238E27FC236}">
                <a16:creationId xmlns:a16="http://schemas.microsoft.com/office/drawing/2014/main" id="{6630582C-624A-46FC-8187-2B0CD5493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34860-2D83-4662-B781-D01DFE761846}"/>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265421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9A19-0753-40FA-92F0-1EA67D282D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F0D0A-C5A4-4906-91C5-36783F6DF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7338DA-3499-48F0-B6F1-B4FFD1D3A2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F41D9-B9EF-4420-8FA2-1BE785100E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D07BC-1B58-46FB-B943-EECC850C41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3C7E9-BB3C-4C5A-A280-E4C98A7D97BB}"/>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8" name="Footer Placeholder 7">
            <a:extLst>
              <a:ext uri="{FF2B5EF4-FFF2-40B4-BE49-F238E27FC236}">
                <a16:creationId xmlns:a16="http://schemas.microsoft.com/office/drawing/2014/main" id="{D9C46C3A-1E48-4B6D-97D9-93B9CC761D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0B313-7FB4-4393-BF8E-E15C3B390493}"/>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118436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DCE6-C42A-4335-B293-FE19929AA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520200-CB49-466C-90DA-AFC973F19211}"/>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4" name="Footer Placeholder 3">
            <a:extLst>
              <a:ext uri="{FF2B5EF4-FFF2-40B4-BE49-F238E27FC236}">
                <a16:creationId xmlns:a16="http://schemas.microsoft.com/office/drawing/2014/main" id="{9AC874F5-3255-4A6C-9AC0-DB10DFD3AB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1F593A-3A71-4DBA-A7E0-4D049C00DE72}"/>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130912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3C333-1D81-48E1-97F6-8F91FE42A490}"/>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3" name="Footer Placeholder 2">
            <a:extLst>
              <a:ext uri="{FF2B5EF4-FFF2-40B4-BE49-F238E27FC236}">
                <a16:creationId xmlns:a16="http://schemas.microsoft.com/office/drawing/2014/main" id="{7403C2B6-512C-42E0-B6AB-A570C25C27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C7CDBC-3870-4097-A64A-90F4D07C2FB8}"/>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216769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0C56-EB99-4699-AFA0-91461C8E8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A0527-3F24-4E48-AAE1-A1EFCC17C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8CDB55-7B91-4F2E-9A97-98936E254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837D9B-8CF5-44DF-8C1E-BFEBA82EB95E}"/>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6" name="Footer Placeholder 5">
            <a:extLst>
              <a:ext uri="{FF2B5EF4-FFF2-40B4-BE49-F238E27FC236}">
                <a16:creationId xmlns:a16="http://schemas.microsoft.com/office/drawing/2014/main" id="{2764BB01-A0B8-4624-9DC9-25555206F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16A88-4A1B-488A-8A52-D1310914C636}"/>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61331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C734-608B-40AE-A07A-0A017F341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923AC0-A708-4F29-98B7-82DDD8F35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C3C6E-AC41-48F4-ACAA-4F2795846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679F11-F4C0-4FA4-AFB0-70643DBF2A48}"/>
              </a:ext>
            </a:extLst>
          </p:cNvPr>
          <p:cNvSpPr>
            <a:spLocks noGrp="1"/>
          </p:cNvSpPr>
          <p:nvPr>
            <p:ph type="dt" sz="half" idx="10"/>
          </p:nvPr>
        </p:nvSpPr>
        <p:spPr/>
        <p:txBody>
          <a:bodyPr/>
          <a:lstStyle/>
          <a:p>
            <a:fld id="{77016AA2-4E5F-4532-B296-CC5F1CB95C9C}" type="datetimeFigureOut">
              <a:rPr lang="en-US" smtClean="0"/>
              <a:t>6/20/2018</a:t>
            </a:fld>
            <a:endParaRPr lang="en-US"/>
          </a:p>
        </p:txBody>
      </p:sp>
      <p:sp>
        <p:nvSpPr>
          <p:cNvPr id="6" name="Footer Placeholder 5">
            <a:extLst>
              <a:ext uri="{FF2B5EF4-FFF2-40B4-BE49-F238E27FC236}">
                <a16:creationId xmlns:a16="http://schemas.microsoft.com/office/drawing/2014/main" id="{ABA72EC2-7D6E-4ADC-A150-DB7251CB4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B64DB-894E-4342-AF25-FEBB03D54A9D}"/>
              </a:ext>
            </a:extLst>
          </p:cNvPr>
          <p:cNvSpPr>
            <a:spLocks noGrp="1"/>
          </p:cNvSpPr>
          <p:nvPr>
            <p:ph type="sldNum" sz="quarter" idx="12"/>
          </p:nvPr>
        </p:nvSpPr>
        <p:spPr/>
        <p:txBody>
          <a:bodyPr/>
          <a:lstStyle/>
          <a:p>
            <a:fld id="{F1C1757F-7BCB-42D8-BAD7-C56B68402C4D}" type="slidenum">
              <a:rPr lang="en-US" smtClean="0"/>
              <a:t>‹#›</a:t>
            </a:fld>
            <a:endParaRPr lang="en-US"/>
          </a:p>
        </p:txBody>
      </p:sp>
    </p:spTree>
    <p:extLst>
      <p:ext uri="{BB962C8B-B14F-4D97-AF65-F5344CB8AC3E}">
        <p14:creationId xmlns:p14="http://schemas.microsoft.com/office/powerpoint/2010/main" val="164457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0E095-9A4D-48F3-9E15-2F8B52ABC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BAA7D-0DFF-4C84-A70E-C8CCF28D0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8FC-A9BC-4410-9A46-9966AA76D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16AA2-4E5F-4532-B296-CC5F1CB95C9C}" type="datetimeFigureOut">
              <a:rPr lang="en-US" smtClean="0"/>
              <a:t>6/20/2018</a:t>
            </a:fld>
            <a:endParaRPr lang="en-US"/>
          </a:p>
        </p:txBody>
      </p:sp>
      <p:sp>
        <p:nvSpPr>
          <p:cNvPr id="5" name="Footer Placeholder 4">
            <a:extLst>
              <a:ext uri="{FF2B5EF4-FFF2-40B4-BE49-F238E27FC236}">
                <a16:creationId xmlns:a16="http://schemas.microsoft.com/office/drawing/2014/main" id="{EF8605C0-94C9-42F8-A527-23DC2748E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84BB48-A6E1-4EB0-A7A7-424E12104E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1757F-7BCB-42D8-BAD7-C56B68402C4D}" type="slidenum">
              <a:rPr lang="en-US" smtClean="0"/>
              <a:t>‹#›</a:t>
            </a:fld>
            <a:endParaRPr lang="en-US"/>
          </a:p>
        </p:txBody>
      </p:sp>
    </p:spTree>
    <p:extLst>
      <p:ext uri="{BB962C8B-B14F-4D97-AF65-F5344CB8AC3E}">
        <p14:creationId xmlns:p14="http://schemas.microsoft.com/office/powerpoint/2010/main" val="320152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tat.yale.edu/Courses/1997-98/101/scatter.ht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13FD-E4A5-4EDF-8575-B8C3A0D8136D}"/>
              </a:ext>
            </a:extLst>
          </p:cNvPr>
          <p:cNvSpPr>
            <a:spLocks noGrp="1"/>
          </p:cNvSpPr>
          <p:nvPr>
            <p:ph type="ctrTitle"/>
          </p:nvPr>
        </p:nvSpPr>
        <p:spPr>
          <a:xfrm>
            <a:off x="581465" y="196241"/>
            <a:ext cx="6607126" cy="464234"/>
          </a:xfrm>
        </p:spPr>
        <p:txBody>
          <a:bodyPr>
            <a:normAutofit/>
          </a:bodyPr>
          <a:lstStyle/>
          <a:p>
            <a:pPr algn="l"/>
            <a:r>
              <a:rPr lang="en-US" sz="2400" b="1" dirty="0">
                <a:solidFill>
                  <a:srgbClr val="0070C0"/>
                </a:solidFill>
              </a:rPr>
              <a:t>CRISP-DM FRAMEWORK</a:t>
            </a:r>
          </a:p>
        </p:txBody>
      </p:sp>
      <p:sp>
        <p:nvSpPr>
          <p:cNvPr id="3" name="Subtitle 2">
            <a:extLst>
              <a:ext uri="{FF2B5EF4-FFF2-40B4-BE49-F238E27FC236}">
                <a16:creationId xmlns:a16="http://schemas.microsoft.com/office/drawing/2014/main" id="{61F5721F-C94A-4468-93E6-2A5836A53DB9}"/>
              </a:ext>
            </a:extLst>
          </p:cNvPr>
          <p:cNvSpPr>
            <a:spLocks noGrp="1"/>
          </p:cNvSpPr>
          <p:nvPr>
            <p:ph type="subTitle" idx="1"/>
          </p:nvPr>
        </p:nvSpPr>
        <p:spPr>
          <a:xfrm>
            <a:off x="581465" y="1196462"/>
            <a:ext cx="11446412" cy="5274675"/>
          </a:xfrm>
        </p:spPr>
        <p:txBody>
          <a:bodyPr>
            <a:normAutofit/>
          </a:bodyPr>
          <a:lstStyle/>
          <a:p>
            <a:pPr algn="l"/>
            <a:r>
              <a:rPr lang="en-US" sz="1800" dirty="0">
                <a:latin typeface="Arial" panose="020B0604020202020204" pitchFamily="34" charset="0"/>
                <a:cs typeface="Arial" panose="020B0604020202020204" pitchFamily="34" charset="0"/>
              </a:rPr>
              <a:t>While performing the data analysis we face multiple problems like understanding the problem statement, collecting the correct data, selecting the relevant data, which technique I should follow etc.</a:t>
            </a:r>
          </a:p>
          <a:p>
            <a:pPr algn="l"/>
            <a:r>
              <a:rPr lang="en-US" sz="1800" dirty="0">
                <a:latin typeface="Arial" panose="020B0604020202020204" pitchFamily="34" charset="0"/>
                <a:cs typeface="Arial" panose="020B0604020202020204" pitchFamily="34" charset="0"/>
              </a:rPr>
              <a:t>CRISO-DM framework helps the data analysts in following a set of procedures to solve any analytical problem irrespective of the industry. Advantage of CRISP-DM is it is not tightly associated with any industry, technology, application and applicable to any line of industry.</a:t>
            </a:r>
          </a:p>
          <a:p>
            <a:pPr algn="l"/>
            <a:endParaRPr lang="en-US" sz="1800" dirty="0">
              <a:latin typeface="Arial" panose="020B0604020202020204" pitchFamily="34" charset="0"/>
              <a:cs typeface="Arial" panose="020B0604020202020204" pitchFamily="34" charset="0"/>
            </a:endParaRPr>
          </a:p>
          <a:p>
            <a:pPr algn="l"/>
            <a:r>
              <a:rPr lang="en-US" sz="1800" b="1" u="sng" dirty="0">
                <a:latin typeface="Arial" panose="020B0604020202020204" pitchFamily="34" charset="0"/>
                <a:cs typeface="Arial" panose="020B0604020202020204" pitchFamily="34" charset="0"/>
              </a:rPr>
              <a:t>History</a:t>
            </a:r>
          </a:p>
          <a:p>
            <a:pPr algn="l"/>
            <a:r>
              <a:rPr lang="en-US" sz="1800" dirty="0">
                <a:latin typeface="Arial" panose="020B0604020202020204" pitchFamily="34" charset="0"/>
                <a:cs typeface="Arial" panose="020B0604020202020204" pitchFamily="34" charset="0"/>
              </a:rPr>
              <a:t>CRISP-DM (</a:t>
            </a:r>
            <a:r>
              <a:rPr lang="en-US" sz="1800" dirty="0" err="1">
                <a:latin typeface="Arial" panose="020B0604020202020204" pitchFamily="34" charset="0"/>
                <a:cs typeface="Arial" panose="020B0604020202020204" pitchFamily="34" charset="0"/>
              </a:rPr>
              <a:t>CRoss</a:t>
            </a:r>
            <a:r>
              <a:rPr lang="en-US" sz="1800" dirty="0">
                <a:latin typeface="Arial" panose="020B0604020202020204" pitchFamily="34" charset="0"/>
                <a:cs typeface="Arial" panose="020B0604020202020204" pitchFamily="34" charset="0"/>
              </a:rPr>
              <a:t> Industry Standard Process for Data Mining) was conceived in late 1996 by the automotive company </a:t>
            </a:r>
            <a:r>
              <a:rPr lang="en-US" sz="1800" dirty="0" err="1">
                <a:latin typeface="Arial" panose="020B0604020202020204" pitchFamily="34" charset="0"/>
                <a:cs typeface="Arial" panose="020B0604020202020204" pitchFamily="34" charset="0"/>
              </a:rPr>
              <a:t>Dailmler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Chrystler</a:t>
            </a:r>
            <a:r>
              <a:rPr lang="en-US" sz="1800" dirty="0">
                <a:latin typeface="Arial" panose="020B0604020202020204" pitchFamily="34" charset="0"/>
                <a:cs typeface="Arial" panose="020B0604020202020204" pitchFamily="34" charset="0"/>
              </a:rPr>
              <a:t>, the statistical software provider SPSS, and the data warehouse provider NCR (Chapman et al., 2000)</a:t>
            </a:r>
          </a:p>
          <a:p>
            <a:pPr algn="l"/>
            <a:r>
              <a:rPr lang="en-US" sz="1800" dirty="0">
                <a:latin typeface="Arial" panose="020B0604020202020204" pitchFamily="34" charset="0"/>
                <a:cs typeface="Arial" panose="020B0604020202020204" pitchFamily="34" charset="0"/>
              </a:rPr>
              <a:t>CRISP-DM is a comprehensive data mining methodology and process model that provides anyone—from novices to data mining experts—with a complete blueprint for conducting a data mining project. </a:t>
            </a:r>
          </a:p>
          <a:p>
            <a:pPr algn="l"/>
            <a:r>
              <a:rPr lang="en-US" sz="1800" dirty="0">
                <a:latin typeface="Arial" panose="020B0604020202020204" pitchFamily="34" charset="0"/>
                <a:cs typeface="Arial" panose="020B0604020202020204" pitchFamily="34" charset="0"/>
              </a:rPr>
              <a:t>Based on current research CRISP-DM is the most widely used form of data-mining model because of its various advantages which solved the existing problems in the data mining industries.</a:t>
            </a:r>
          </a:p>
          <a:p>
            <a:pPr algn="l"/>
            <a:endParaRPr lang="en-US" sz="1800" dirty="0">
              <a:latin typeface="Arial" panose="020B0604020202020204" pitchFamily="34" charset="0"/>
              <a:cs typeface="Arial" panose="020B0604020202020204" pitchFamily="34" charset="0"/>
            </a:endParaRPr>
          </a:p>
          <a:p>
            <a:pPr algn="l"/>
            <a:endParaRPr lang="en-US" sz="18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6DDB387-B665-4B8C-B202-3BCF0F437811}"/>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28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4C94EC-7B3D-4B81-B35F-245FE2D8ED70}"/>
              </a:ext>
            </a:extLst>
          </p:cNvPr>
          <p:cNvPicPr>
            <a:picLocks noChangeAspect="1"/>
          </p:cNvPicPr>
          <p:nvPr/>
        </p:nvPicPr>
        <p:blipFill>
          <a:blip r:embed="rId2"/>
          <a:stretch>
            <a:fillRect/>
          </a:stretch>
        </p:blipFill>
        <p:spPr>
          <a:xfrm>
            <a:off x="2648463" y="1666215"/>
            <a:ext cx="8197728" cy="4757946"/>
          </a:xfrm>
          <a:prstGeom prst="rect">
            <a:avLst/>
          </a:prstGeom>
        </p:spPr>
      </p:pic>
      <p:sp>
        <p:nvSpPr>
          <p:cNvPr id="8" name="Title 1">
            <a:extLst>
              <a:ext uri="{FF2B5EF4-FFF2-40B4-BE49-F238E27FC236}">
                <a16:creationId xmlns:a16="http://schemas.microsoft.com/office/drawing/2014/main" id="{2A4EE886-D55D-4860-B069-2A7B8062C1DB}"/>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Regression Line</a:t>
            </a:r>
          </a:p>
        </p:txBody>
      </p:sp>
    </p:spTree>
    <p:extLst>
      <p:ext uri="{BB962C8B-B14F-4D97-AF65-F5344CB8AC3E}">
        <p14:creationId xmlns:p14="http://schemas.microsoft.com/office/powerpoint/2010/main" val="372507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98B2F3E-6C6A-4A92-B6C0-A2E5BFC4CBA6}"/>
              </a:ext>
            </a:extLst>
          </p:cNvPr>
          <p:cNvPicPr>
            <a:picLocks noChangeAspect="1"/>
          </p:cNvPicPr>
          <p:nvPr/>
        </p:nvPicPr>
        <p:blipFill>
          <a:blip r:embed="rId2"/>
          <a:stretch>
            <a:fillRect/>
          </a:stretch>
        </p:blipFill>
        <p:spPr>
          <a:xfrm>
            <a:off x="2621317" y="1140730"/>
            <a:ext cx="6072518" cy="5203074"/>
          </a:xfrm>
          <a:prstGeom prst="rect">
            <a:avLst/>
          </a:prstGeom>
        </p:spPr>
      </p:pic>
      <p:sp>
        <p:nvSpPr>
          <p:cNvPr id="8" name="Title 1">
            <a:extLst>
              <a:ext uri="{FF2B5EF4-FFF2-40B4-BE49-F238E27FC236}">
                <a16:creationId xmlns:a16="http://schemas.microsoft.com/office/drawing/2014/main" id="{E4235BC5-1CCA-4F3B-BF8D-CD8D2406F29D}"/>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Regression Line</a:t>
            </a:r>
          </a:p>
        </p:txBody>
      </p:sp>
    </p:spTree>
    <p:extLst>
      <p:ext uri="{BB962C8B-B14F-4D97-AF65-F5344CB8AC3E}">
        <p14:creationId xmlns:p14="http://schemas.microsoft.com/office/powerpoint/2010/main" val="329143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CBAE109-C249-4880-B6BB-9ABA96A9E4C8}"/>
              </a:ext>
            </a:extLst>
          </p:cNvPr>
          <p:cNvPicPr>
            <a:picLocks noChangeAspect="1"/>
          </p:cNvPicPr>
          <p:nvPr/>
        </p:nvPicPr>
        <p:blipFill>
          <a:blip r:embed="rId2"/>
          <a:stretch>
            <a:fillRect/>
          </a:stretch>
        </p:blipFill>
        <p:spPr>
          <a:xfrm>
            <a:off x="2308273" y="1245942"/>
            <a:ext cx="6526238" cy="5362996"/>
          </a:xfrm>
          <a:prstGeom prst="rect">
            <a:avLst/>
          </a:prstGeom>
        </p:spPr>
      </p:pic>
      <p:sp>
        <p:nvSpPr>
          <p:cNvPr id="8" name="Title 1">
            <a:extLst>
              <a:ext uri="{FF2B5EF4-FFF2-40B4-BE49-F238E27FC236}">
                <a16:creationId xmlns:a16="http://schemas.microsoft.com/office/drawing/2014/main" id="{6183EF55-88BD-42F3-8014-E9EFBFD2790E}"/>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Regression Line</a:t>
            </a:r>
          </a:p>
        </p:txBody>
      </p:sp>
    </p:spTree>
    <p:extLst>
      <p:ext uri="{BB962C8B-B14F-4D97-AF65-F5344CB8AC3E}">
        <p14:creationId xmlns:p14="http://schemas.microsoft.com/office/powerpoint/2010/main" val="59253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845875E-9F1F-4DCC-BB39-6DEED7B01B34}"/>
              </a:ext>
            </a:extLst>
          </p:cNvPr>
          <p:cNvPicPr>
            <a:picLocks noChangeAspect="1"/>
          </p:cNvPicPr>
          <p:nvPr/>
        </p:nvPicPr>
        <p:blipFill>
          <a:blip r:embed="rId2"/>
          <a:stretch>
            <a:fillRect/>
          </a:stretch>
        </p:blipFill>
        <p:spPr>
          <a:xfrm>
            <a:off x="1043793" y="1699553"/>
            <a:ext cx="8728657" cy="4448028"/>
          </a:xfrm>
          <a:prstGeom prst="rect">
            <a:avLst/>
          </a:prstGeom>
        </p:spPr>
      </p:pic>
      <p:sp>
        <p:nvSpPr>
          <p:cNvPr id="8" name="Title 1">
            <a:extLst>
              <a:ext uri="{FF2B5EF4-FFF2-40B4-BE49-F238E27FC236}">
                <a16:creationId xmlns:a16="http://schemas.microsoft.com/office/drawing/2014/main" id="{ECA1D47B-8E1E-49D8-A639-4E6FC64FD503}"/>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Regression Line</a:t>
            </a:r>
          </a:p>
        </p:txBody>
      </p:sp>
    </p:spTree>
    <p:extLst>
      <p:ext uri="{BB962C8B-B14F-4D97-AF65-F5344CB8AC3E}">
        <p14:creationId xmlns:p14="http://schemas.microsoft.com/office/powerpoint/2010/main" val="18565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845875E-9F1F-4DCC-BB39-6DEED7B01B34}"/>
              </a:ext>
            </a:extLst>
          </p:cNvPr>
          <p:cNvPicPr>
            <a:picLocks noChangeAspect="1"/>
          </p:cNvPicPr>
          <p:nvPr/>
        </p:nvPicPr>
        <p:blipFill>
          <a:blip r:embed="rId2"/>
          <a:stretch>
            <a:fillRect/>
          </a:stretch>
        </p:blipFill>
        <p:spPr>
          <a:xfrm>
            <a:off x="1043793" y="1699553"/>
            <a:ext cx="8728657" cy="4448028"/>
          </a:xfrm>
          <a:prstGeom prst="rect">
            <a:avLst/>
          </a:prstGeom>
        </p:spPr>
      </p:pic>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Regression Line</a:t>
            </a:r>
          </a:p>
        </p:txBody>
      </p:sp>
    </p:spTree>
    <p:extLst>
      <p:ext uri="{BB962C8B-B14F-4D97-AF65-F5344CB8AC3E}">
        <p14:creationId xmlns:p14="http://schemas.microsoft.com/office/powerpoint/2010/main" val="383945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sp>
        <p:nvSpPr>
          <p:cNvPr id="2" name="TextBox 1">
            <a:extLst>
              <a:ext uri="{FF2B5EF4-FFF2-40B4-BE49-F238E27FC236}">
                <a16:creationId xmlns:a16="http://schemas.microsoft.com/office/drawing/2014/main" id="{BE755BB4-168D-4CFD-92A9-F33DBF49899E}"/>
              </a:ext>
            </a:extLst>
          </p:cNvPr>
          <p:cNvSpPr txBox="1"/>
          <p:nvPr/>
        </p:nvSpPr>
        <p:spPr>
          <a:xfrm>
            <a:off x="618978" y="1125415"/>
            <a:ext cx="9284677" cy="646331"/>
          </a:xfrm>
          <a:prstGeom prst="rect">
            <a:avLst/>
          </a:prstGeom>
          <a:noFill/>
        </p:spPr>
        <p:txBody>
          <a:bodyPr wrap="square" rtlCol="0">
            <a:spAutoFit/>
          </a:bodyPr>
          <a:lstStyle/>
          <a:p>
            <a:r>
              <a:rPr lang="en-US" dirty="0"/>
              <a:t>In regression, there is a notion of a best-fit line — the line which fits the given scatter-plot in the best way. Let’s look at how you can define the notion of a best-fit line.</a:t>
            </a:r>
          </a:p>
        </p:txBody>
      </p:sp>
      <p:pic>
        <p:nvPicPr>
          <p:cNvPr id="5" name="Picture 4">
            <a:extLst>
              <a:ext uri="{FF2B5EF4-FFF2-40B4-BE49-F238E27FC236}">
                <a16:creationId xmlns:a16="http://schemas.microsoft.com/office/drawing/2014/main" id="{AF3C06D3-4CF2-49AF-8E83-C3082FAE8299}"/>
              </a:ext>
            </a:extLst>
          </p:cNvPr>
          <p:cNvPicPr>
            <a:picLocks noChangeAspect="1"/>
          </p:cNvPicPr>
          <p:nvPr/>
        </p:nvPicPr>
        <p:blipFill>
          <a:blip r:embed="rId2"/>
          <a:stretch>
            <a:fillRect/>
          </a:stretch>
        </p:blipFill>
        <p:spPr>
          <a:xfrm>
            <a:off x="2944177" y="1968691"/>
            <a:ext cx="4160008" cy="4318787"/>
          </a:xfrm>
          <a:prstGeom prst="rect">
            <a:avLst/>
          </a:prstGeom>
        </p:spPr>
      </p:pic>
    </p:spTree>
    <p:extLst>
      <p:ext uri="{BB962C8B-B14F-4D97-AF65-F5344CB8AC3E}">
        <p14:creationId xmlns:p14="http://schemas.microsoft.com/office/powerpoint/2010/main" val="151094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sp>
        <p:nvSpPr>
          <p:cNvPr id="2" name="TextBox 1">
            <a:extLst>
              <a:ext uri="{FF2B5EF4-FFF2-40B4-BE49-F238E27FC236}">
                <a16:creationId xmlns:a16="http://schemas.microsoft.com/office/drawing/2014/main" id="{BE755BB4-168D-4CFD-92A9-F33DBF49899E}"/>
              </a:ext>
            </a:extLst>
          </p:cNvPr>
          <p:cNvSpPr txBox="1"/>
          <p:nvPr/>
        </p:nvSpPr>
        <p:spPr>
          <a:xfrm>
            <a:off x="618978" y="1125415"/>
            <a:ext cx="9284677" cy="646331"/>
          </a:xfrm>
          <a:prstGeom prst="rect">
            <a:avLst/>
          </a:prstGeom>
          <a:noFill/>
        </p:spPr>
        <p:txBody>
          <a:bodyPr wrap="square" rtlCol="0">
            <a:spAutoFit/>
          </a:bodyPr>
          <a:lstStyle/>
          <a:p>
            <a:r>
              <a:rPr lang="en-US" dirty="0"/>
              <a:t>In regression, there is a notion of a best-fit line — the line which fits the given scatter-plot in the best way. Let’s look at how you can define the notion of a best-fit line.</a:t>
            </a:r>
          </a:p>
        </p:txBody>
      </p:sp>
      <p:pic>
        <p:nvPicPr>
          <p:cNvPr id="3" name="Picture 2">
            <a:extLst>
              <a:ext uri="{FF2B5EF4-FFF2-40B4-BE49-F238E27FC236}">
                <a16:creationId xmlns:a16="http://schemas.microsoft.com/office/drawing/2014/main" id="{0D768CF9-5AD9-4081-9CDF-88BB1F4F4A5E}"/>
              </a:ext>
            </a:extLst>
          </p:cNvPr>
          <p:cNvPicPr>
            <a:picLocks noChangeAspect="1"/>
          </p:cNvPicPr>
          <p:nvPr/>
        </p:nvPicPr>
        <p:blipFill>
          <a:blip r:embed="rId2"/>
          <a:stretch>
            <a:fillRect/>
          </a:stretch>
        </p:blipFill>
        <p:spPr>
          <a:xfrm>
            <a:off x="2692717" y="1968692"/>
            <a:ext cx="3975370" cy="4417078"/>
          </a:xfrm>
          <a:prstGeom prst="rect">
            <a:avLst/>
          </a:prstGeom>
        </p:spPr>
      </p:pic>
    </p:spTree>
    <p:extLst>
      <p:ext uri="{BB962C8B-B14F-4D97-AF65-F5344CB8AC3E}">
        <p14:creationId xmlns:p14="http://schemas.microsoft.com/office/powerpoint/2010/main" val="302636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sp>
        <p:nvSpPr>
          <p:cNvPr id="2" name="TextBox 1">
            <a:extLst>
              <a:ext uri="{FF2B5EF4-FFF2-40B4-BE49-F238E27FC236}">
                <a16:creationId xmlns:a16="http://schemas.microsoft.com/office/drawing/2014/main" id="{BE755BB4-168D-4CFD-92A9-F33DBF49899E}"/>
              </a:ext>
            </a:extLst>
          </p:cNvPr>
          <p:cNvSpPr txBox="1"/>
          <p:nvPr/>
        </p:nvSpPr>
        <p:spPr>
          <a:xfrm>
            <a:off x="618978" y="1125415"/>
            <a:ext cx="9284677" cy="646331"/>
          </a:xfrm>
          <a:prstGeom prst="rect">
            <a:avLst/>
          </a:prstGeom>
          <a:noFill/>
        </p:spPr>
        <p:txBody>
          <a:bodyPr wrap="square" rtlCol="0">
            <a:spAutoFit/>
          </a:bodyPr>
          <a:lstStyle/>
          <a:p>
            <a:r>
              <a:rPr lang="en-US" dirty="0"/>
              <a:t>In regression, there is a notion of a best-fit line — the line which fits the given scatter-plot in the best way. Let’s look at how you can define the notion of a best-fit line.</a:t>
            </a:r>
          </a:p>
        </p:txBody>
      </p:sp>
      <p:pic>
        <p:nvPicPr>
          <p:cNvPr id="5" name="Picture 4">
            <a:extLst>
              <a:ext uri="{FF2B5EF4-FFF2-40B4-BE49-F238E27FC236}">
                <a16:creationId xmlns:a16="http://schemas.microsoft.com/office/drawing/2014/main" id="{CA1BB87B-C450-4B7C-BFF1-CCFD19C008E5}"/>
              </a:ext>
            </a:extLst>
          </p:cNvPr>
          <p:cNvPicPr>
            <a:picLocks noChangeAspect="1"/>
          </p:cNvPicPr>
          <p:nvPr/>
        </p:nvPicPr>
        <p:blipFill>
          <a:blip r:embed="rId2"/>
          <a:stretch>
            <a:fillRect/>
          </a:stretch>
        </p:blipFill>
        <p:spPr>
          <a:xfrm>
            <a:off x="3046168" y="1968692"/>
            <a:ext cx="3790731" cy="4537890"/>
          </a:xfrm>
          <a:prstGeom prst="rect">
            <a:avLst/>
          </a:prstGeom>
        </p:spPr>
      </p:pic>
    </p:spTree>
    <p:extLst>
      <p:ext uri="{BB962C8B-B14F-4D97-AF65-F5344CB8AC3E}">
        <p14:creationId xmlns:p14="http://schemas.microsoft.com/office/powerpoint/2010/main" val="3016118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6" name="Picture 5">
            <a:extLst>
              <a:ext uri="{FF2B5EF4-FFF2-40B4-BE49-F238E27FC236}">
                <a16:creationId xmlns:a16="http://schemas.microsoft.com/office/drawing/2014/main" id="{DB9D432A-04A7-4A31-9DC7-1D8FEE4FFB1D}"/>
              </a:ext>
            </a:extLst>
          </p:cNvPr>
          <p:cNvPicPr>
            <a:picLocks noChangeAspect="1"/>
          </p:cNvPicPr>
          <p:nvPr/>
        </p:nvPicPr>
        <p:blipFill>
          <a:blip r:embed="rId2"/>
          <a:stretch>
            <a:fillRect/>
          </a:stretch>
        </p:blipFill>
        <p:spPr>
          <a:xfrm>
            <a:off x="1035806" y="1290489"/>
            <a:ext cx="9655640" cy="5255601"/>
          </a:xfrm>
          <a:prstGeom prst="rect">
            <a:avLst/>
          </a:prstGeom>
        </p:spPr>
      </p:pic>
    </p:spTree>
    <p:extLst>
      <p:ext uri="{BB962C8B-B14F-4D97-AF65-F5344CB8AC3E}">
        <p14:creationId xmlns:p14="http://schemas.microsoft.com/office/powerpoint/2010/main" val="157156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3" name="Picture 2">
            <a:extLst>
              <a:ext uri="{FF2B5EF4-FFF2-40B4-BE49-F238E27FC236}">
                <a16:creationId xmlns:a16="http://schemas.microsoft.com/office/drawing/2014/main" id="{8E24AF3A-D7F5-49E0-8DEB-A7FCB8549FA8}"/>
              </a:ext>
            </a:extLst>
          </p:cNvPr>
          <p:cNvPicPr>
            <a:picLocks noChangeAspect="1"/>
          </p:cNvPicPr>
          <p:nvPr/>
        </p:nvPicPr>
        <p:blipFill>
          <a:blip r:embed="rId2"/>
          <a:stretch>
            <a:fillRect/>
          </a:stretch>
        </p:blipFill>
        <p:spPr>
          <a:xfrm>
            <a:off x="500575" y="1140802"/>
            <a:ext cx="10134600" cy="5345032"/>
          </a:xfrm>
          <a:prstGeom prst="rect">
            <a:avLst/>
          </a:prstGeom>
        </p:spPr>
      </p:pic>
    </p:spTree>
    <p:extLst>
      <p:ext uri="{BB962C8B-B14F-4D97-AF65-F5344CB8AC3E}">
        <p14:creationId xmlns:p14="http://schemas.microsoft.com/office/powerpoint/2010/main" val="132132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7C38B-6A99-4AF6-814C-1310C827AAF1}"/>
              </a:ext>
            </a:extLst>
          </p:cNvPr>
          <p:cNvSpPr>
            <a:spLocks noGrp="1"/>
          </p:cNvSpPr>
          <p:nvPr>
            <p:ph idx="1"/>
          </p:nvPr>
        </p:nvSpPr>
        <p:spPr>
          <a:xfrm>
            <a:off x="379828" y="1012874"/>
            <a:ext cx="10973972" cy="5164089"/>
          </a:xfrm>
        </p:spPr>
        <p:txBody>
          <a:bodyPr>
            <a:normAutofit/>
          </a:bodyPr>
          <a:lstStyle/>
          <a:p>
            <a:r>
              <a:rPr lang="en-US" sz="2000" dirty="0"/>
              <a:t>CRISP-DM breaks the process of data mining into six major phases.</a:t>
            </a:r>
          </a:p>
          <a:p>
            <a:endParaRPr lang="en-US" sz="1800" dirty="0"/>
          </a:p>
          <a:p>
            <a:pPr lvl="2"/>
            <a:r>
              <a:rPr lang="en-US" sz="1800" dirty="0"/>
              <a:t>Business understanding</a:t>
            </a:r>
          </a:p>
          <a:p>
            <a:pPr lvl="2"/>
            <a:r>
              <a:rPr lang="en-US" sz="1800" dirty="0"/>
              <a:t>Data understanding</a:t>
            </a:r>
          </a:p>
          <a:p>
            <a:pPr lvl="2"/>
            <a:r>
              <a:rPr lang="en-US" sz="1800" dirty="0"/>
              <a:t>Data Preparation</a:t>
            </a:r>
          </a:p>
          <a:p>
            <a:pPr lvl="2"/>
            <a:r>
              <a:rPr lang="en-US" sz="1800" dirty="0"/>
              <a:t>Data Modelling</a:t>
            </a:r>
          </a:p>
          <a:p>
            <a:pPr lvl="2"/>
            <a:r>
              <a:rPr lang="en-US" sz="1800" dirty="0"/>
              <a:t>Model Evaluation</a:t>
            </a:r>
          </a:p>
          <a:p>
            <a:pPr lvl="2"/>
            <a:r>
              <a:rPr lang="en-US" sz="1800" dirty="0"/>
              <a:t>Model Deployment</a:t>
            </a:r>
          </a:p>
          <a:p>
            <a:pPr marL="914400" lvl="2" indent="0">
              <a:buNone/>
            </a:pPr>
            <a:endParaRPr lang="en-US" sz="1800" dirty="0"/>
          </a:p>
          <a:p>
            <a:pPr marL="0" indent="0">
              <a:buNone/>
            </a:pPr>
            <a:r>
              <a:rPr lang="en-US" sz="1800" dirty="0"/>
              <a:t>Above steps in CRISP-DM framework are not necessarily </a:t>
            </a:r>
          </a:p>
          <a:p>
            <a:pPr marL="0" indent="0">
              <a:buNone/>
            </a:pPr>
            <a:r>
              <a:rPr lang="en-US" sz="1800" dirty="0"/>
              <a:t>sequential and one can always go back to the previous step </a:t>
            </a:r>
          </a:p>
          <a:p>
            <a:pPr marL="0" indent="0">
              <a:buNone/>
            </a:pPr>
            <a:r>
              <a:rPr lang="en-US" sz="1800" dirty="0"/>
              <a:t>if required. It is a continuous process where we can improve</a:t>
            </a:r>
          </a:p>
          <a:p>
            <a:pPr marL="0" indent="0">
              <a:buNone/>
            </a:pPr>
            <a:r>
              <a:rPr lang="en-US" sz="1800" dirty="0"/>
              <a:t> the model in the next iteration based on the feedback or</a:t>
            </a:r>
          </a:p>
          <a:p>
            <a:pPr marL="0" indent="0">
              <a:buNone/>
            </a:pPr>
            <a:r>
              <a:rPr lang="en-US" sz="1800" dirty="0"/>
              <a:t> learnings from the previous iteration.</a:t>
            </a:r>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3E4D5287-91C8-4208-8D8E-EC91FDAD997D}"/>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0070C0"/>
                </a:solidFill>
              </a:rPr>
              <a:t>CRISP-DM FRAMEWORK</a:t>
            </a:r>
            <a:endParaRPr lang="en-US" sz="2400" b="1" dirty="0">
              <a:solidFill>
                <a:srgbClr val="0070C0"/>
              </a:solidFill>
            </a:endParaRPr>
          </a:p>
        </p:txBody>
      </p:sp>
      <p:cxnSp>
        <p:nvCxnSpPr>
          <p:cNvPr id="10" name="Straight Connector 9">
            <a:extLst>
              <a:ext uri="{FF2B5EF4-FFF2-40B4-BE49-F238E27FC236}">
                <a16:creationId xmlns:a16="http://schemas.microsoft.com/office/drawing/2014/main" id="{121DDCCB-844B-4A9F-91B8-2991C460041C}"/>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11" name="Content Placeholder 3" descr="Crisp-dmchartnew">
            <a:extLst>
              <a:ext uri="{FF2B5EF4-FFF2-40B4-BE49-F238E27FC236}">
                <a16:creationId xmlns:a16="http://schemas.microsoft.com/office/drawing/2014/main" id="{E39D9E47-EB7D-43D7-98A7-3B3330A37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11" y="815930"/>
            <a:ext cx="5450438" cy="541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8158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2" name="Picture 1">
            <a:extLst>
              <a:ext uri="{FF2B5EF4-FFF2-40B4-BE49-F238E27FC236}">
                <a16:creationId xmlns:a16="http://schemas.microsoft.com/office/drawing/2014/main" id="{CEA9BA11-AFEA-46FA-B89B-5BB0B78B693D}"/>
              </a:ext>
            </a:extLst>
          </p:cNvPr>
          <p:cNvPicPr>
            <a:picLocks noChangeAspect="1"/>
          </p:cNvPicPr>
          <p:nvPr/>
        </p:nvPicPr>
        <p:blipFill>
          <a:blip r:embed="rId2"/>
          <a:stretch>
            <a:fillRect/>
          </a:stretch>
        </p:blipFill>
        <p:spPr>
          <a:xfrm>
            <a:off x="1480330" y="1337236"/>
            <a:ext cx="9267122" cy="4979158"/>
          </a:xfrm>
          <a:prstGeom prst="rect">
            <a:avLst/>
          </a:prstGeom>
        </p:spPr>
      </p:pic>
    </p:spTree>
    <p:extLst>
      <p:ext uri="{BB962C8B-B14F-4D97-AF65-F5344CB8AC3E}">
        <p14:creationId xmlns:p14="http://schemas.microsoft.com/office/powerpoint/2010/main" val="1857027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C1EE6-EE1B-4B67-A075-58E62E97938F}"/>
              </a:ext>
            </a:extLst>
          </p:cNvPr>
          <p:cNvSpPr>
            <a:spLocks noGrp="1"/>
          </p:cNvSpPr>
          <p:nvPr>
            <p:ph idx="1"/>
          </p:nvPr>
        </p:nvSpPr>
        <p:spPr/>
        <p:txBody>
          <a:bodyPr/>
          <a:lstStyle/>
          <a:p>
            <a:r>
              <a:rPr lang="en-US" dirty="0"/>
              <a:t>Since now you know that the best-fit line is obtained by </a:t>
            </a:r>
            <a:r>
              <a:rPr lang="en-US" dirty="0" err="1"/>
              <a:t>minimising</a:t>
            </a:r>
            <a:r>
              <a:rPr lang="en-US" dirty="0"/>
              <a:t> a quantity called Residual Sum of Squares (RSS), this is the best time to be introduced to what is known as the </a:t>
            </a:r>
            <a:r>
              <a:rPr lang="en-US" b="1" dirty="0"/>
              <a:t>cost function</a:t>
            </a:r>
            <a:r>
              <a:rPr lang="en-US" dirty="0"/>
              <a:t>.</a:t>
            </a:r>
          </a:p>
        </p:txBody>
      </p:sp>
      <p:sp>
        <p:nvSpPr>
          <p:cNvPr id="4" name="Title 1">
            <a:extLst>
              <a:ext uri="{FF2B5EF4-FFF2-40B4-BE49-F238E27FC236}">
                <a16:creationId xmlns:a16="http://schemas.microsoft.com/office/drawing/2014/main" id="{C8ADC79D-98C2-49A5-80FC-06A730FEEBEF}"/>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cxnSp>
        <p:nvCxnSpPr>
          <p:cNvPr id="5" name="Straight Connector 4">
            <a:extLst>
              <a:ext uri="{FF2B5EF4-FFF2-40B4-BE49-F238E27FC236}">
                <a16:creationId xmlns:a16="http://schemas.microsoft.com/office/drawing/2014/main" id="{355A6C9C-0240-48AC-A08F-CA4FF3D6C253}"/>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15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C1EE6-EE1B-4B67-A075-58E62E97938F}"/>
              </a:ext>
            </a:extLst>
          </p:cNvPr>
          <p:cNvSpPr>
            <a:spLocks noGrp="1"/>
          </p:cNvSpPr>
          <p:nvPr>
            <p:ph idx="1"/>
          </p:nvPr>
        </p:nvSpPr>
        <p:spPr>
          <a:xfrm>
            <a:off x="500575" y="1026943"/>
            <a:ext cx="9965788" cy="844060"/>
          </a:xfrm>
        </p:spPr>
        <p:txBody>
          <a:bodyPr>
            <a:normAutofit/>
          </a:bodyPr>
          <a:lstStyle/>
          <a:p>
            <a:r>
              <a:rPr lang="en-US" sz="1800" dirty="0">
                <a:latin typeface="Arial" panose="020B0604020202020204" pitchFamily="34" charset="0"/>
                <a:cs typeface="Arial" panose="020B0604020202020204" pitchFamily="34" charset="0"/>
              </a:rPr>
              <a:t>Consider a situation - you are trying to solve a classification problem, i.e. classify data into categories. Suppose the data is pertaining to the weight and height of two different categories of fishes denoted by red and blue points in the scatter plot below</a:t>
            </a:r>
          </a:p>
        </p:txBody>
      </p:sp>
      <p:sp>
        <p:nvSpPr>
          <p:cNvPr id="4" name="Title 1">
            <a:extLst>
              <a:ext uri="{FF2B5EF4-FFF2-40B4-BE49-F238E27FC236}">
                <a16:creationId xmlns:a16="http://schemas.microsoft.com/office/drawing/2014/main" id="{C8ADC79D-98C2-49A5-80FC-06A730FEEBEF}"/>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Cost Function</a:t>
            </a:r>
          </a:p>
        </p:txBody>
      </p:sp>
      <p:cxnSp>
        <p:nvCxnSpPr>
          <p:cNvPr id="5" name="Straight Connector 4">
            <a:extLst>
              <a:ext uri="{FF2B5EF4-FFF2-40B4-BE49-F238E27FC236}">
                <a16:creationId xmlns:a16="http://schemas.microsoft.com/office/drawing/2014/main" id="{355A6C9C-0240-48AC-A08F-CA4FF3D6C253}"/>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B85A11F-E3F6-438D-BABF-1AFF3F97776C}"/>
              </a:ext>
            </a:extLst>
          </p:cNvPr>
          <p:cNvPicPr>
            <a:picLocks noChangeAspect="1"/>
          </p:cNvPicPr>
          <p:nvPr/>
        </p:nvPicPr>
        <p:blipFill>
          <a:blip r:embed="rId2"/>
          <a:stretch>
            <a:fillRect/>
          </a:stretch>
        </p:blipFill>
        <p:spPr>
          <a:xfrm>
            <a:off x="1088853" y="1969476"/>
            <a:ext cx="7042273" cy="4749203"/>
          </a:xfrm>
          <a:prstGeom prst="rect">
            <a:avLst/>
          </a:prstGeom>
        </p:spPr>
      </p:pic>
    </p:spTree>
    <p:extLst>
      <p:ext uri="{BB962C8B-B14F-4D97-AF65-F5344CB8AC3E}">
        <p14:creationId xmlns:p14="http://schemas.microsoft.com/office/powerpoint/2010/main" val="194179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3" name="Picture 2">
            <a:extLst>
              <a:ext uri="{FF2B5EF4-FFF2-40B4-BE49-F238E27FC236}">
                <a16:creationId xmlns:a16="http://schemas.microsoft.com/office/drawing/2014/main" id="{152E1540-D20D-405C-B1EE-BE9F2F1EE3D1}"/>
              </a:ext>
            </a:extLst>
          </p:cNvPr>
          <p:cNvPicPr>
            <a:picLocks noChangeAspect="1"/>
          </p:cNvPicPr>
          <p:nvPr/>
        </p:nvPicPr>
        <p:blipFill>
          <a:blip r:embed="rId2"/>
          <a:stretch>
            <a:fillRect/>
          </a:stretch>
        </p:blipFill>
        <p:spPr>
          <a:xfrm>
            <a:off x="1550522" y="1165860"/>
            <a:ext cx="6566535" cy="5029686"/>
          </a:xfrm>
          <a:prstGeom prst="rect">
            <a:avLst/>
          </a:prstGeom>
        </p:spPr>
      </p:pic>
    </p:spTree>
    <p:extLst>
      <p:ext uri="{BB962C8B-B14F-4D97-AF65-F5344CB8AC3E}">
        <p14:creationId xmlns:p14="http://schemas.microsoft.com/office/powerpoint/2010/main" val="314179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2" name="Picture 1">
            <a:extLst>
              <a:ext uri="{FF2B5EF4-FFF2-40B4-BE49-F238E27FC236}">
                <a16:creationId xmlns:a16="http://schemas.microsoft.com/office/drawing/2014/main" id="{D68805BE-B54A-4F9F-91A2-9CA5124B4281}"/>
              </a:ext>
            </a:extLst>
          </p:cNvPr>
          <p:cNvPicPr>
            <a:picLocks noChangeAspect="1"/>
          </p:cNvPicPr>
          <p:nvPr/>
        </p:nvPicPr>
        <p:blipFill>
          <a:blip r:embed="rId2"/>
          <a:stretch>
            <a:fillRect/>
          </a:stretch>
        </p:blipFill>
        <p:spPr>
          <a:xfrm>
            <a:off x="2247753" y="1378121"/>
            <a:ext cx="6910315" cy="5076712"/>
          </a:xfrm>
          <a:prstGeom prst="rect">
            <a:avLst/>
          </a:prstGeom>
        </p:spPr>
      </p:pic>
    </p:spTree>
    <p:extLst>
      <p:ext uri="{BB962C8B-B14F-4D97-AF65-F5344CB8AC3E}">
        <p14:creationId xmlns:p14="http://schemas.microsoft.com/office/powerpoint/2010/main" val="1912476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3" name="Picture 2">
            <a:extLst>
              <a:ext uri="{FF2B5EF4-FFF2-40B4-BE49-F238E27FC236}">
                <a16:creationId xmlns:a16="http://schemas.microsoft.com/office/drawing/2014/main" id="{DA78C182-33B1-4C8D-BDAD-8DFAC38AFAB9}"/>
              </a:ext>
            </a:extLst>
          </p:cNvPr>
          <p:cNvPicPr>
            <a:picLocks noChangeAspect="1"/>
          </p:cNvPicPr>
          <p:nvPr/>
        </p:nvPicPr>
        <p:blipFill>
          <a:blip r:embed="rId2"/>
          <a:stretch>
            <a:fillRect/>
          </a:stretch>
        </p:blipFill>
        <p:spPr>
          <a:xfrm>
            <a:off x="1710397" y="1438275"/>
            <a:ext cx="8499428" cy="4934390"/>
          </a:xfrm>
          <a:prstGeom prst="rect">
            <a:avLst/>
          </a:prstGeom>
        </p:spPr>
      </p:pic>
    </p:spTree>
    <p:extLst>
      <p:ext uri="{BB962C8B-B14F-4D97-AF65-F5344CB8AC3E}">
        <p14:creationId xmlns:p14="http://schemas.microsoft.com/office/powerpoint/2010/main" val="539578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2" name="Picture 1">
            <a:extLst>
              <a:ext uri="{FF2B5EF4-FFF2-40B4-BE49-F238E27FC236}">
                <a16:creationId xmlns:a16="http://schemas.microsoft.com/office/drawing/2014/main" id="{3E949BA5-A1DF-47D9-8D37-7422ED756637}"/>
              </a:ext>
            </a:extLst>
          </p:cNvPr>
          <p:cNvPicPr>
            <a:picLocks noChangeAspect="1"/>
          </p:cNvPicPr>
          <p:nvPr/>
        </p:nvPicPr>
        <p:blipFill>
          <a:blip r:embed="rId2"/>
          <a:stretch>
            <a:fillRect/>
          </a:stretch>
        </p:blipFill>
        <p:spPr>
          <a:xfrm>
            <a:off x="1529788" y="1170768"/>
            <a:ext cx="7614212" cy="5128933"/>
          </a:xfrm>
          <a:prstGeom prst="rect">
            <a:avLst/>
          </a:prstGeom>
        </p:spPr>
      </p:pic>
    </p:spTree>
    <p:extLst>
      <p:ext uri="{BB962C8B-B14F-4D97-AF65-F5344CB8AC3E}">
        <p14:creationId xmlns:p14="http://schemas.microsoft.com/office/powerpoint/2010/main" val="405531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3" name="Picture 2">
            <a:extLst>
              <a:ext uri="{FF2B5EF4-FFF2-40B4-BE49-F238E27FC236}">
                <a16:creationId xmlns:a16="http://schemas.microsoft.com/office/drawing/2014/main" id="{AF1DF442-EB68-4241-AD21-555921FBBB4C}"/>
              </a:ext>
            </a:extLst>
          </p:cNvPr>
          <p:cNvPicPr>
            <a:picLocks noChangeAspect="1"/>
          </p:cNvPicPr>
          <p:nvPr/>
        </p:nvPicPr>
        <p:blipFill>
          <a:blip r:embed="rId2"/>
          <a:stretch>
            <a:fillRect/>
          </a:stretch>
        </p:blipFill>
        <p:spPr>
          <a:xfrm>
            <a:off x="2841014" y="1479745"/>
            <a:ext cx="5177571" cy="4721190"/>
          </a:xfrm>
          <a:prstGeom prst="rect">
            <a:avLst/>
          </a:prstGeom>
        </p:spPr>
      </p:pic>
    </p:spTree>
    <p:extLst>
      <p:ext uri="{BB962C8B-B14F-4D97-AF65-F5344CB8AC3E}">
        <p14:creationId xmlns:p14="http://schemas.microsoft.com/office/powerpoint/2010/main" val="2558684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2" name="Picture 1">
            <a:extLst>
              <a:ext uri="{FF2B5EF4-FFF2-40B4-BE49-F238E27FC236}">
                <a16:creationId xmlns:a16="http://schemas.microsoft.com/office/drawing/2014/main" id="{2CD1380C-1AC7-48F3-AAD7-42773D612CEA}"/>
              </a:ext>
            </a:extLst>
          </p:cNvPr>
          <p:cNvPicPr>
            <a:picLocks noChangeAspect="1"/>
          </p:cNvPicPr>
          <p:nvPr/>
        </p:nvPicPr>
        <p:blipFill>
          <a:blip r:embed="rId2"/>
          <a:stretch>
            <a:fillRect/>
          </a:stretch>
        </p:blipFill>
        <p:spPr>
          <a:xfrm>
            <a:off x="1336849" y="1617784"/>
            <a:ext cx="9696411" cy="4487595"/>
          </a:xfrm>
          <a:prstGeom prst="rect">
            <a:avLst/>
          </a:prstGeom>
        </p:spPr>
      </p:pic>
    </p:spTree>
    <p:extLst>
      <p:ext uri="{BB962C8B-B14F-4D97-AF65-F5344CB8AC3E}">
        <p14:creationId xmlns:p14="http://schemas.microsoft.com/office/powerpoint/2010/main" val="334146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3" name="Picture 2">
            <a:extLst>
              <a:ext uri="{FF2B5EF4-FFF2-40B4-BE49-F238E27FC236}">
                <a16:creationId xmlns:a16="http://schemas.microsoft.com/office/drawing/2014/main" id="{AFF7CEE0-863E-47F3-89BB-ED57E39BFAC6}"/>
              </a:ext>
            </a:extLst>
          </p:cNvPr>
          <p:cNvPicPr>
            <a:picLocks noChangeAspect="1"/>
          </p:cNvPicPr>
          <p:nvPr/>
        </p:nvPicPr>
        <p:blipFill>
          <a:blip r:embed="rId2"/>
          <a:stretch>
            <a:fillRect/>
          </a:stretch>
        </p:blipFill>
        <p:spPr>
          <a:xfrm>
            <a:off x="758371" y="1563970"/>
            <a:ext cx="10595429" cy="4125391"/>
          </a:xfrm>
          <a:prstGeom prst="rect">
            <a:avLst/>
          </a:prstGeom>
        </p:spPr>
      </p:pic>
    </p:spTree>
    <p:extLst>
      <p:ext uri="{BB962C8B-B14F-4D97-AF65-F5344CB8AC3E}">
        <p14:creationId xmlns:p14="http://schemas.microsoft.com/office/powerpoint/2010/main" val="398643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0BD1C-D053-49C9-A720-0BD59CE71B26}"/>
              </a:ext>
            </a:extLst>
          </p:cNvPr>
          <p:cNvSpPr>
            <a:spLocks noGrp="1"/>
          </p:cNvSpPr>
          <p:nvPr>
            <p:ph idx="1"/>
          </p:nvPr>
        </p:nvSpPr>
        <p:spPr>
          <a:xfrm>
            <a:off x="570914" y="1051901"/>
            <a:ext cx="10767646" cy="5222289"/>
          </a:xfrm>
        </p:spPr>
        <p:txBody>
          <a:bodyPr>
            <a:normAutofit/>
          </a:bodyPr>
          <a:lstStyle/>
          <a:p>
            <a:pPr>
              <a:lnSpc>
                <a:spcPct val="80000"/>
              </a:lnSpc>
            </a:pPr>
            <a:r>
              <a:rPr lang="en-US" altLang="en-US" sz="1600" b="1" dirty="0"/>
              <a:t>Business Understanding</a:t>
            </a:r>
          </a:p>
          <a:p>
            <a:pPr lvl="1">
              <a:lnSpc>
                <a:spcPct val="80000"/>
              </a:lnSpc>
            </a:pPr>
            <a:r>
              <a:rPr lang="en-US" altLang="en-US" sz="1400" dirty="0"/>
              <a:t>Understanding project objectives and requirements</a:t>
            </a:r>
          </a:p>
          <a:p>
            <a:pPr lvl="1">
              <a:lnSpc>
                <a:spcPct val="80000"/>
              </a:lnSpc>
            </a:pPr>
            <a:r>
              <a:rPr lang="en-US" altLang="en-US" sz="1400" dirty="0"/>
              <a:t>Data mining problem definition</a:t>
            </a:r>
          </a:p>
          <a:p>
            <a:pPr>
              <a:lnSpc>
                <a:spcPct val="80000"/>
              </a:lnSpc>
            </a:pPr>
            <a:r>
              <a:rPr lang="en-US" altLang="en-US" sz="1600" b="1" dirty="0"/>
              <a:t>Data Understanding</a:t>
            </a:r>
          </a:p>
          <a:p>
            <a:pPr lvl="1">
              <a:lnSpc>
                <a:spcPct val="80000"/>
              </a:lnSpc>
            </a:pPr>
            <a:r>
              <a:rPr lang="en-US" altLang="en-US" sz="1400" dirty="0"/>
              <a:t>Initial data collection and familiarization</a:t>
            </a:r>
          </a:p>
          <a:p>
            <a:pPr lvl="1">
              <a:lnSpc>
                <a:spcPct val="80000"/>
              </a:lnSpc>
            </a:pPr>
            <a:r>
              <a:rPr lang="en-US" altLang="en-US" sz="1400" dirty="0"/>
              <a:t>Identify data quality issues</a:t>
            </a:r>
          </a:p>
          <a:p>
            <a:pPr lvl="1">
              <a:lnSpc>
                <a:spcPct val="80000"/>
              </a:lnSpc>
            </a:pPr>
            <a:r>
              <a:rPr lang="en-US" altLang="en-US" sz="1400" dirty="0"/>
              <a:t>Initial, obvious results</a:t>
            </a:r>
          </a:p>
          <a:p>
            <a:pPr>
              <a:lnSpc>
                <a:spcPct val="80000"/>
              </a:lnSpc>
            </a:pPr>
            <a:r>
              <a:rPr lang="en-US" altLang="en-US" sz="1600" b="1" dirty="0"/>
              <a:t>Data Preparation</a:t>
            </a:r>
          </a:p>
          <a:p>
            <a:pPr lvl="1">
              <a:lnSpc>
                <a:spcPct val="80000"/>
              </a:lnSpc>
            </a:pPr>
            <a:r>
              <a:rPr lang="en-US" altLang="en-US" sz="1400" dirty="0"/>
              <a:t>Record and attribute selection</a:t>
            </a:r>
          </a:p>
          <a:p>
            <a:pPr lvl="1">
              <a:lnSpc>
                <a:spcPct val="80000"/>
              </a:lnSpc>
            </a:pPr>
            <a:r>
              <a:rPr lang="en-US" altLang="en-US" sz="1400" dirty="0"/>
              <a:t>Data cleansing</a:t>
            </a:r>
          </a:p>
          <a:p>
            <a:pPr>
              <a:lnSpc>
                <a:spcPct val="80000"/>
              </a:lnSpc>
            </a:pPr>
            <a:r>
              <a:rPr lang="en-US" altLang="en-US" sz="1600" b="1" dirty="0"/>
              <a:t>Modeling</a:t>
            </a:r>
          </a:p>
          <a:p>
            <a:pPr lvl="1">
              <a:lnSpc>
                <a:spcPct val="80000"/>
              </a:lnSpc>
            </a:pPr>
            <a:r>
              <a:rPr lang="en-US" altLang="en-US" sz="1400" dirty="0"/>
              <a:t>Run the data mining tools</a:t>
            </a:r>
            <a:endParaRPr lang="en-US" altLang="en-US" sz="1400" b="1" dirty="0"/>
          </a:p>
          <a:p>
            <a:pPr>
              <a:lnSpc>
                <a:spcPct val="80000"/>
              </a:lnSpc>
            </a:pPr>
            <a:r>
              <a:rPr lang="en-US" altLang="en-US" sz="1600" b="1" dirty="0"/>
              <a:t>Evaluation</a:t>
            </a:r>
          </a:p>
          <a:p>
            <a:pPr lvl="1">
              <a:lnSpc>
                <a:spcPct val="80000"/>
              </a:lnSpc>
            </a:pPr>
            <a:r>
              <a:rPr lang="en-US" altLang="en-US" sz="1400" dirty="0"/>
              <a:t>Determine if results meet business objectives</a:t>
            </a:r>
          </a:p>
          <a:p>
            <a:pPr lvl="1">
              <a:lnSpc>
                <a:spcPct val="80000"/>
              </a:lnSpc>
            </a:pPr>
            <a:r>
              <a:rPr lang="en-US" altLang="en-US" sz="1400" dirty="0"/>
              <a:t>Identify business issues that should have been addressed earlier</a:t>
            </a:r>
          </a:p>
          <a:p>
            <a:pPr>
              <a:lnSpc>
                <a:spcPct val="80000"/>
              </a:lnSpc>
            </a:pPr>
            <a:r>
              <a:rPr lang="en-US" altLang="en-US" sz="1600" b="1" dirty="0"/>
              <a:t>Deployment</a:t>
            </a:r>
          </a:p>
          <a:p>
            <a:pPr lvl="1">
              <a:lnSpc>
                <a:spcPct val="80000"/>
              </a:lnSpc>
            </a:pPr>
            <a:r>
              <a:rPr lang="en-US" altLang="en-US" sz="1400" dirty="0"/>
              <a:t>Put the resulting models into practice</a:t>
            </a:r>
          </a:p>
          <a:p>
            <a:pPr lvl="1">
              <a:lnSpc>
                <a:spcPct val="80000"/>
              </a:lnSpc>
            </a:pPr>
            <a:r>
              <a:rPr lang="en-US" altLang="en-US" sz="1400" dirty="0"/>
              <a:t>Set up for repeated/continuous mining of the data</a:t>
            </a:r>
          </a:p>
          <a:p>
            <a:endParaRPr lang="en-US" dirty="0"/>
          </a:p>
        </p:txBody>
      </p:sp>
      <p:sp>
        <p:nvSpPr>
          <p:cNvPr id="6" name="Title 1">
            <a:extLst>
              <a:ext uri="{FF2B5EF4-FFF2-40B4-BE49-F238E27FC236}">
                <a16:creationId xmlns:a16="http://schemas.microsoft.com/office/drawing/2014/main" id="{D2D41FC5-7A38-416B-A6DE-98F4F639F7C0}"/>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CRISP-DM FRAMEWORK</a:t>
            </a:r>
          </a:p>
        </p:txBody>
      </p:sp>
      <p:cxnSp>
        <p:nvCxnSpPr>
          <p:cNvPr id="7" name="Straight Connector 6">
            <a:extLst>
              <a:ext uri="{FF2B5EF4-FFF2-40B4-BE49-F238E27FC236}">
                <a16:creationId xmlns:a16="http://schemas.microsoft.com/office/drawing/2014/main" id="{B59AA50C-5D90-4E26-B896-F5CCB1FF453A}"/>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276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2" name="Picture 1">
            <a:extLst>
              <a:ext uri="{FF2B5EF4-FFF2-40B4-BE49-F238E27FC236}">
                <a16:creationId xmlns:a16="http://schemas.microsoft.com/office/drawing/2014/main" id="{E856384B-7450-47D0-A037-9FFAB2E3C4F2}"/>
              </a:ext>
            </a:extLst>
          </p:cNvPr>
          <p:cNvPicPr>
            <a:picLocks noChangeAspect="1"/>
          </p:cNvPicPr>
          <p:nvPr/>
        </p:nvPicPr>
        <p:blipFill>
          <a:blip r:embed="rId2"/>
          <a:stretch>
            <a:fillRect/>
          </a:stretch>
        </p:blipFill>
        <p:spPr>
          <a:xfrm>
            <a:off x="730859" y="1311518"/>
            <a:ext cx="9552623" cy="4769612"/>
          </a:xfrm>
          <a:prstGeom prst="rect">
            <a:avLst/>
          </a:prstGeom>
        </p:spPr>
      </p:pic>
    </p:spTree>
    <p:extLst>
      <p:ext uri="{BB962C8B-B14F-4D97-AF65-F5344CB8AC3E}">
        <p14:creationId xmlns:p14="http://schemas.microsoft.com/office/powerpoint/2010/main" val="405324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sp>
        <p:nvSpPr>
          <p:cNvPr id="3" name="TextBox 2">
            <a:extLst>
              <a:ext uri="{FF2B5EF4-FFF2-40B4-BE49-F238E27FC236}">
                <a16:creationId xmlns:a16="http://schemas.microsoft.com/office/drawing/2014/main" id="{249D1C96-5C0F-4AF9-9777-417175A00089}"/>
              </a:ext>
            </a:extLst>
          </p:cNvPr>
          <p:cNvSpPr txBox="1"/>
          <p:nvPr/>
        </p:nvSpPr>
        <p:spPr>
          <a:xfrm>
            <a:off x="939605" y="1360097"/>
            <a:ext cx="4957689" cy="738664"/>
          </a:xfrm>
          <a:prstGeom prst="rect">
            <a:avLst/>
          </a:prstGeom>
          <a:noFill/>
        </p:spPr>
        <p:txBody>
          <a:bodyPr wrap="square" rtlCol="0">
            <a:spAutoFit/>
          </a:bodyPr>
          <a:lstStyle/>
          <a:p>
            <a:r>
              <a:rPr lang="en-IN" sz="2400" b="1" dirty="0">
                <a:solidFill>
                  <a:schemeClr val="accent1">
                    <a:lumMod val="50000"/>
                  </a:schemeClr>
                </a:solidFill>
              </a:rPr>
              <a:t>y = 0.0528x + 3.3525</a:t>
            </a:r>
          </a:p>
          <a:p>
            <a:endParaRPr lang="en-US" dirty="0"/>
          </a:p>
        </p:txBody>
      </p:sp>
      <p:graphicFrame>
        <p:nvGraphicFramePr>
          <p:cNvPr id="8" name="Object 7">
            <a:extLst>
              <a:ext uri="{FF2B5EF4-FFF2-40B4-BE49-F238E27FC236}">
                <a16:creationId xmlns:a16="http://schemas.microsoft.com/office/drawing/2014/main" id="{FCBE0370-504B-4C80-95B1-DB7F0C26171C}"/>
              </a:ext>
            </a:extLst>
          </p:cNvPr>
          <p:cNvGraphicFramePr>
            <a:graphicFrameLocks noChangeAspect="1"/>
          </p:cNvGraphicFramePr>
          <p:nvPr>
            <p:extLst>
              <p:ext uri="{D42A27DB-BD31-4B8C-83A1-F6EECF244321}">
                <p14:modId xmlns:p14="http://schemas.microsoft.com/office/powerpoint/2010/main" val="3318712374"/>
              </p:ext>
            </p:extLst>
          </p:nvPr>
        </p:nvGraphicFramePr>
        <p:xfrm>
          <a:off x="939605" y="2633333"/>
          <a:ext cx="9351803" cy="1537628"/>
        </p:xfrm>
        <a:graphic>
          <a:graphicData uri="http://schemas.openxmlformats.org/presentationml/2006/ole">
            <mc:AlternateContent xmlns:mc="http://schemas.openxmlformats.org/markup-compatibility/2006">
              <mc:Choice xmlns:v="urn:schemas-microsoft-com:vml" Requires="v">
                <p:oleObj spid="_x0000_s1029" name="Worksheet" r:id="rId3" imgW="3533678" imgH="580996" progId="Excel.Sheet.12">
                  <p:embed/>
                </p:oleObj>
              </mc:Choice>
              <mc:Fallback>
                <p:oleObj name="Worksheet" r:id="rId3" imgW="3533678" imgH="580996" progId="Excel.Sheet.12">
                  <p:embed/>
                  <p:pic>
                    <p:nvPicPr>
                      <p:cNvPr id="0" name=""/>
                      <p:cNvPicPr/>
                      <p:nvPr/>
                    </p:nvPicPr>
                    <p:blipFill>
                      <a:blip r:embed="rId4"/>
                      <a:stretch>
                        <a:fillRect/>
                      </a:stretch>
                    </p:blipFill>
                    <p:spPr>
                      <a:xfrm>
                        <a:off x="939605" y="2633333"/>
                        <a:ext cx="9351803" cy="1537628"/>
                      </a:xfrm>
                      <a:prstGeom prst="rect">
                        <a:avLst/>
                      </a:prstGeom>
                    </p:spPr>
                  </p:pic>
                </p:oleObj>
              </mc:Fallback>
            </mc:AlternateContent>
          </a:graphicData>
        </a:graphic>
      </p:graphicFrame>
    </p:spTree>
    <p:extLst>
      <p:ext uri="{BB962C8B-B14F-4D97-AF65-F5344CB8AC3E}">
        <p14:creationId xmlns:p14="http://schemas.microsoft.com/office/powerpoint/2010/main" val="3132517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5" name="Picture 4">
            <a:extLst>
              <a:ext uri="{FF2B5EF4-FFF2-40B4-BE49-F238E27FC236}">
                <a16:creationId xmlns:a16="http://schemas.microsoft.com/office/drawing/2014/main" id="{3A13A44F-2E8D-40E2-A346-1A3A0D4D8D02}"/>
              </a:ext>
            </a:extLst>
          </p:cNvPr>
          <p:cNvPicPr>
            <a:picLocks noChangeAspect="1"/>
          </p:cNvPicPr>
          <p:nvPr/>
        </p:nvPicPr>
        <p:blipFill>
          <a:blip r:embed="rId2"/>
          <a:stretch>
            <a:fillRect/>
          </a:stretch>
        </p:blipFill>
        <p:spPr>
          <a:xfrm>
            <a:off x="2186646" y="1690026"/>
            <a:ext cx="5480245" cy="4226291"/>
          </a:xfrm>
          <a:prstGeom prst="rect">
            <a:avLst/>
          </a:prstGeom>
        </p:spPr>
      </p:pic>
    </p:spTree>
    <p:extLst>
      <p:ext uri="{BB962C8B-B14F-4D97-AF65-F5344CB8AC3E}">
        <p14:creationId xmlns:p14="http://schemas.microsoft.com/office/powerpoint/2010/main" val="4182477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A37E0B0-7584-4D3F-AD9D-8FBC9BDDF158}"/>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Best Fit Line</a:t>
            </a:r>
          </a:p>
        </p:txBody>
      </p:sp>
      <p:pic>
        <p:nvPicPr>
          <p:cNvPr id="2" name="Picture 1">
            <a:extLst>
              <a:ext uri="{FF2B5EF4-FFF2-40B4-BE49-F238E27FC236}">
                <a16:creationId xmlns:a16="http://schemas.microsoft.com/office/drawing/2014/main" id="{BC27E235-B0D8-41A7-883E-01FF93FFA711}"/>
              </a:ext>
            </a:extLst>
          </p:cNvPr>
          <p:cNvPicPr>
            <a:picLocks noChangeAspect="1"/>
          </p:cNvPicPr>
          <p:nvPr/>
        </p:nvPicPr>
        <p:blipFill>
          <a:blip r:embed="rId2"/>
          <a:stretch>
            <a:fillRect/>
          </a:stretch>
        </p:blipFill>
        <p:spPr>
          <a:xfrm>
            <a:off x="1047602" y="1195755"/>
            <a:ext cx="8054193" cy="5286384"/>
          </a:xfrm>
          <a:prstGeom prst="rect">
            <a:avLst/>
          </a:prstGeom>
        </p:spPr>
      </p:pic>
    </p:spTree>
    <p:extLst>
      <p:ext uri="{BB962C8B-B14F-4D97-AF65-F5344CB8AC3E}">
        <p14:creationId xmlns:p14="http://schemas.microsoft.com/office/powerpoint/2010/main" val="388337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13FD-E4A5-4EDF-8575-B8C3A0D8136D}"/>
              </a:ext>
            </a:extLst>
          </p:cNvPr>
          <p:cNvSpPr>
            <a:spLocks noGrp="1"/>
          </p:cNvSpPr>
          <p:nvPr>
            <p:ph type="ctrTitle"/>
          </p:nvPr>
        </p:nvSpPr>
        <p:spPr>
          <a:xfrm>
            <a:off x="581465" y="196241"/>
            <a:ext cx="6607126" cy="464234"/>
          </a:xfrm>
        </p:spPr>
        <p:txBody>
          <a:bodyPr>
            <a:normAutofit/>
          </a:bodyPr>
          <a:lstStyle/>
          <a:p>
            <a:pPr algn="l"/>
            <a:r>
              <a:rPr lang="en-US" sz="2400" b="1" dirty="0">
                <a:solidFill>
                  <a:srgbClr val="0070C0"/>
                </a:solidFill>
              </a:rPr>
              <a:t>Multiple Variable Linear Regression</a:t>
            </a:r>
          </a:p>
        </p:txBody>
      </p:sp>
      <p:sp>
        <p:nvSpPr>
          <p:cNvPr id="3" name="Subtitle 2">
            <a:extLst>
              <a:ext uri="{FF2B5EF4-FFF2-40B4-BE49-F238E27FC236}">
                <a16:creationId xmlns:a16="http://schemas.microsoft.com/office/drawing/2014/main" id="{61F5721F-C94A-4468-93E6-2A5836A53DB9}"/>
              </a:ext>
            </a:extLst>
          </p:cNvPr>
          <p:cNvSpPr>
            <a:spLocks noGrp="1"/>
          </p:cNvSpPr>
          <p:nvPr>
            <p:ph type="subTitle" idx="1"/>
          </p:nvPr>
        </p:nvSpPr>
        <p:spPr>
          <a:xfrm>
            <a:off x="581465" y="1196463"/>
            <a:ext cx="11446412" cy="730812"/>
          </a:xfrm>
        </p:spPr>
        <p:txBody>
          <a:bodyPr>
            <a:normAutofit/>
          </a:bodyPr>
          <a:lstStyle/>
          <a:p>
            <a:pPr algn="l"/>
            <a:r>
              <a:rPr lang="en-US" sz="1800" dirty="0">
                <a:latin typeface="Arial" panose="020B0604020202020204" pitchFamily="34" charset="0"/>
                <a:cs typeface="Arial" panose="020B0604020202020204" pitchFamily="34" charset="0"/>
              </a:rPr>
              <a:t>While performing the data analysis we face multiple problems like understanding the problem statement, collecting the correct data, selecting the relevant data, which technique I should follow etc.</a:t>
            </a:r>
          </a:p>
          <a:p>
            <a:pPr algn="l"/>
            <a:endParaRPr lang="en-US" sz="1800" dirty="0">
              <a:latin typeface="Arial" panose="020B0604020202020204" pitchFamily="34" charset="0"/>
              <a:cs typeface="Arial" panose="020B0604020202020204" pitchFamily="34" charset="0"/>
            </a:endParaRPr>
          </a:p>
          <a:p>
            <a:pPr algn="l"/>
            <a:endParaRPr lang="en-US" sz="18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6DDB387-B665-4B8C-B202-3BCF0F437811}"/>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6955D06-2481-4D59-B9EC-C0F6423E6FB3}"/>
              </a:ext>
            </a:extLst>
          </p:cNvPr>
          <p:cNvPicPr>
            <a:picLocks noChangeAspect="1"/>
          </p:cNvPicPr>
          <p:nvPr/>
        </p:nvPicPr>
        <p:blipFill>
          <a:blip r:embed="rId2"/>
          <a:stretch>
            <a:fillRect/>
          </a:stretch>
        </p:blipFill>
        <p:spPr>
          <a:xfrm>
            <a:off x="346489" y="2393193"/>
            <a:ext cx="5218796" cy="2952530"/>
          </a:xfrm>
          <a:prstGeom prst="rect">
            <a:avLst/>
          </a:prstGeom>
        </p:spPr>
      </p:pic>
      <p:pic>
        <p:nvPicPr>
          <p:cNvPr id="6" name="Picture 5">
            <a:extLst>
              <a:ext uri="{FF2B5EF4-FFF2-40B4-BE49-F238E27FC236}">
                <a16:creationId xmlns:a16="http://schemas.microsoft.com/office/drawing/2014/main" id="{25C361CD-D32A-4695-BDE8-989633349257}"/>
              </a:ext>
            </a:extLst>
          </p:cNvPr>
          <p:cNvPicPr>
            <a:picLocks noChangeAspect="1"/>
          </p:cNvPicPr>
          <p:nvPr/>
        </p:nvPicPr>
        <p:blipFill>
          <a:blip r:embed="rId3"/>
          <a:stretch>
            <a:fillRect/>
          </a:stretch>
        </p:blipFill>
        <p:spPr>
          <a:xfrm>
            <a:off x="6452967" y="2393193"/>
            <a:ext cx="5150285" cy="2558635"/>
          </a:xfrm>
          <a:prstGeom prst="rect">
            <a:avLst/>
          </a:prstGeom>
        </p:spPr>
      </p:pic>
    </p:spTree>
    <p:extLst>
      <p:ext uri="{BB962C8B-B14F-4D97-AF65-F5344CB8AC3E}">
        <p14:creationId xmlns:p14="http://schemas.microsoft.com/office/powerpoint/2010/main" val="1522921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7C38B-6A99-4AF6-814C-1310C827AAF1}"/>
              </a:ext>
            </a:extLst>
          </p:cNvPr>
          <p:cNvSpPr>
            <a:spLocks noGrp="1"/>
          </p:cNvSpPr>
          <p:nvPr>
            <p:ph idx="1"/>
          </p:nvPr>
        </p:nvSpPr>
        <p:spPr>
          <a:xfrm>
            <a:off x="379828" y="1012875"/>
            <a:ext cx="10973972" cy="717452"/>
          </a:xfrm>
        </p:spPr>
        <p:txBody>
          <a:bodyPr>
            <a:normAutofit/>
          </a:bodyPr>
          <a:lstStyle/>
          <a:p>
            <a:r>
              <a:rPr lang="en-US" sz="2000" dirty="0"/>
              <a:t>CRISP-DM breaks the process of data mining into six major phases.</a:t>
            </a:r>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3E4D5287-91C8-4208-8D8E-EC91FDAD997D}"/>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cxnSp>
        <p:nvCxnSpPr>
          <p:cNvPr id="10" name="Straight Connector 9">
            <a:extLst>
              <a:ext uri="{FF2B5EF4-FFF2-40B4-BE49-F238E27FC236}">
                <a16:creationId xmlns:a16="http://schemas.microsoft.com/office/drawing/2014/main" id="{121DDCCB-844B-4A9F-91B8-2991C460041C}"/>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52C4EC-2E48-4AF7-A967-CB92AEA758A6}"/>
              </a:ext>
            </a:extLst>
          </p:cNvPr>
          <p:cNvPicPr>
            <a:picLocks noChangeAspect="1"/>
          </p:cNvPicPr>
          <p:nvPr/>
        </p:nvPicPr>
        <p:blipFill>
          <a:blip r:embed="rId2"/>
          <a:stretch>
            <a:fillRect/>
          </a:stretch>
        </p:blipFill>
        <p:spPr>
          <a:xfrm>
            <a:off x="1200901" y="1943319"/>
            <a:ext cx="9331826" cy="4914681"/>
          </a:xfrm>
          <a:prstGeom prst="rect">
            <a:avLst/>
          </a:prstGeom>
        </p:spPr>
      </p:pic>
    </p:spTree>
    <p:extLst>
      <p:ext uri="{BB962C8B-B14F-4D97-AF65-F5344CB8AC3E}">
        <p14:creationId xmlns:p14="http://schemas.microsoft.com/office/powerpoint/2010/main" val="119442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7C38B-6A99-4AF6-814C-1310C827AAF1}"/>
              </a:ext>
            </a:extLst>
          </p:cNvPr>
          <p:cNvSpPr>
            <a:spLocks noGrp="1"/>
          </p:cNvSpPr>
          <p:nvPr>
            <p:ph idx="1"/>
          </p:nvPr>
        </p:nvSpPr>
        <p:spPr>
          <a:xfrm>
            <a:off x="379828" y="1012875"/>
            <a:ext cx="10973972" cy="717452"/>
          </a:xfrm>
        </p:spPr>
        <p:txBody>
          <a:bodyPr>
            <a:normAutofit/>
          </a:bodyPr>
          <a:lstStyle/>
          <a:p>
            <a:r>
              <a:rPr lang="en-US" sz="2000" dirty="0"/>
              <a:t>CRISP-DM breaks the process of data mining into six major phases.</a:t>
            </a:r>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3E4D5287-91C8-4208-8D8E-EC91FDAD997D}"/>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cxnSp>
        <p:nvCxnSpPr>
          <p:cNvPr id="10" name="Straight Connector 9">
            <a:extLst>
              <a:ext uri="{FF2B5EF4-FFF2-40B4-BE49-F238E27FC236}">
                <a16:creationId xmlns:a16="http://schemas.microsoft.com/office/drawing/2014/main" id="{121DDCCB-844B-4A9F-91B8-2991C460041C}"/>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683F73B-AF0F-49C7-A018-1945DC1E5075}"/>
              </a:ext>
            </a:extLst>
          </p:cNvPr>
          <p:cNvPicPr>
            <a:picLocks noChangeAspect="1"/>
          </p:cNvPicPr>
          <p:nvPr/>
        </p:nvPicPr>
        <p:blipFill>
          <a:blip r:embed="rId2"/>
          <a:stretch>
            <a:fillRect/>
          </a:stretch>
        </p:blipFill>
        <p:spPr>
          <a:xfrm>
            <a:off x="2857658" y="1814733"/>
            <a:ext cx="6018311" cy="4600135"/>
          </a:xfrm>
          <a:prstGeom prst="rect">
            <a:avLst/>
          </a:prstGeom>
        </p:spPr>
      </p:pic>
    </p:spTree>
    <p:extLst>
      <p:ext uri="{BB962C8B-B14F-4D97-AF65-F5344CB8AC3E}">
        <p14:creationId xmlns:p14="http://schemas.microsoft.com/office/powerpoint/2010/main" val="257322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0BD1C-D053-49C9-A720-0BD59CE71B26}"/>
              </a:ext>
            </a:extLst>
          </p:cNvPr>
          <p:cNvSpPr>
            <a:spLocks noGrp="1"/>
          </p:cNvSpPr>
          <p:nvPr>
            <p:ph idx="1"/>
          </p:nvPr>
        </p:nvSpPr>
        <p:spPr>
          <a:xfrm>
            <a:off x="570914" y="1051901"/>
            <a:ext cx="10767646" cy="5222289"/>
          </a:xfrm>
        </p:spPr>
        <p:txBody>
          <a:bodyPr>
            <a:normAutofit/>
          </a:bodyPr>
          <a:lstStyle/>
          <a:p>
            <a:pPr marL="0" indent="0">
              <a:buNone/>
            </a:pPr>
            <a:r>
              <a:rPr lang="en-US" dirty="0"/>
              <a:t>Till now you have understood that the variable 'Newspaper' is probably not required in the model. Is it good to drop "Newspaper" from our model? How do you take that decision?</a:t>
            </a:r>
          </a:p>
        </p:txBody>
      </p:sp>
      <p:sp>
        <p:nvSpPr>
          <p:cNvPr id="6" name="Title 1">
            <a:extLst>
              <a:ext uri="{FF2B5EF4-FFF2-40B4-BE49-F238E27FC236}">
                <a16:creationId xmlns:a16="http://schemas.microsoft.com/office/drawing/2014/main" id="{D2D41FC5-7A38-416B-A6DE-98F4F639F7C0}"/>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cxnSp>
        <p:nvCxnSpPr>
          <p:cNvPr id="7" name="Straight Connector 6">
            <a:extLst>
              <a:ext uri="{FF2B5EF4-FFF2-40B4-BE49-F238E27FC236}">
                <a16:creationId xmlns:a16="http://schemas.microsoft.com/office/drawing/2014/main" id="{B59AA50C-5D90-4E26-B896-F5CCB1FF453A}"/>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501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r>
              <a:rPr lang="en-US" dirty="0"/>
              <a:t>You saw that the variable 'Newspaper' is slightly correlated with 'Sales', though it is not a very significant variable in the overall model (its coefficient, compared to TV and Radio, is also quite small).</a:t>
            </a:r>
          </a:p>
          <a:p>
            <a:pPr marL="0" indent="0">
              <a:buNone/>
            </a:pPr>
            <a:endParaRPr lang="en-US" dirty="0"/>
          </a:p>
          <a:p>
            <a:r>
              <a:rPr lang="en-US" dirty="0"/>
              <a:t>Now, how do you decide whether the variable 'Newspaper' should stay in the model? More importantly, can you say that 'Newspaper' significantly affects 'Sales’?</a:t>
            </a:r>
          </a:p>
          <a:p>
            <a:endParaRPr lang="en-US" dirty="0"/>
          </a:p>
          <a:p>
            <a:r>
              <a:rPr lang="en-US" dirty="0"/>
              <a:t>Find out the coefficient of ‘</a:t>
            </a:r>
            <a:r>
              <a:rPr lang="en-US" dirty="0" err="1"/>
              <a:t>NewsPaper</a:t>
            </a:r>
            <a:r>
              <a:rPr lang="en-US" dirty="0"/>
              <a:t>’ individually against ‘Sales’ and along with all other coefficients combined. See the difference.</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2373164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r>
              <a:rPr lang="en-US" dirty="0"/>
              <a:t>Let's now understand about the model evaluation metric </a:t>
            </a:r>
            <a:r>
              <a:rPr lang="en-US" b="1" dirty="0"/>
              <a:t>adjusted r-squared</a:t>
            </a:r>
            <a:r>
              <a:rPr lang="en-US" dirty="0"/>
              <a:t> and why that is a more trustworthy metric than r-squared</a:t>
            </a:r>
          </a:p>
          <a:p>
            <a:endParaRPr lang="en-US" dirty="0"/>
          </a:p>
          <a:p>
            <a:r>
              <a:rPr lang="en-US" b="1" dirty="0"/>
              <a:t>adjusted r-squared </a:t>
            </a:r>
            <a:r>
              <a:rPr lang="en-US" dirty="0"/>
              <a:t>penalizes the model if there are unnecessary features thus giving little low value compared</a:t>
            </a: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311235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pPr marL="0" indent="0">
              <a:buNone/>
            </a:pPr>
            <a:r>
              <a:rPr lang="en-US" sz="2000" dirty="0">
                <a:latin typeface="Arial" panose="020B0604020202020204" pitchFamily="34" charset="0"/>
                <a:cs typeface="Arial" panose="020B0604020202020204" pitchFamily="34" charset="0"/>
              </a:rPr>
              <a:t>Linear regression attempts to model the relationship between two variables by fitting a linear equation to observed data.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One variable is considered to be an explanatory variable, and the other is considered to be a dependent variable. </a:t>
            </a:r>
          </a:p>
          <a:p>
            <a:pPr marL="0" indent="0">
              <a:buNone/>
            </a:pPr>
            <a:r>
              <a:rPr lang="en-US" sz="2000" dirty="0">
                <a:latin typeface="Arial" panose="020B0604020202020204" pitchFamily="34" charset="0"/>
                <a:cs typeface="Arial" panose="020B0604020202020204" pitchFamily="34" charset="0"/>
              </a:rPr>
              <a:t>For example, a modeler might want to relate the weights of individuals to their heights using a linear regression model.</a:t>
            </a:r>
          </a:p>
          <a:p>
            <a:pPr marL="0" indent="0">
              <a:buNone/>
            </a:pPr>
            <a:r>
              <a:rPr lang="en-US" sz="2000" dirty="0">
                <a:latin typeface="Arial" panose="020B0604020202020204" pitchFamily="34" charset="0"/>
                <a:cs typeface="Arial" panose="020B0604020202020204" pitchFamily="34" charset="0"/>
              </a:rPr>
              <a:t>Before attempting to fit a linear model to observed data, a modeler should first determine whether or not there is a relationship between the variables of interest.</a:t>
            </a:r>
          </a:p>
          <a:p>
            <a:pPr marL="0" indent="0">
              <a:buNone/>
            </a:pPr>
            <a:r>
              <a:rPr lang="en-US" sz="2000" dirty="0">
                <a:latin typeface="Arial" panose="020B0604020202020204" pitchFamily="34" charset="0"/>
                <a:cs typeface="Arial" panose="020B0604020202020204" pitchFamily="34" charset="0"/>
              </a:rPr>
              <a:t> This does not necessarily imply that one variable </a:t>
            </a:r>
            <a:r>
              <a:rPr lang="en-US" sz="2000" i="1" dirty="0">
                <a:latin typeface="Arial" panose="020B0604020202020204" pitchFamily="34" charset="0"/>
                <a:cs typeface="Arial" panose="020B0604020202020204" pitchFamily="34" charset="0"/>
              </a:rPr>
              <a:t>causes</a:t>
            </a:r>
            <a:r>
              <a:rPr lang="en-US" sz="2000" dirty="0">
                <a:latin typeface="Arial" panose="020B0604020202020204" pitchFamily="34" charset="0"/>
                <a:cs typeface="Arial" panose="020B0604020202020204" pitchFamily="34" charset="0"/>
              </a:rPr>
              <a:t> the other (for example, higher SAT scores do not </a:t>
            </a:r>
            <a:r>
              <a:rPr lang="en-US" sz="2000" i="1" dirty="0">
                <a:latin typeface="Arial" panose="020B0604020202020204" pitchFamily="34" charset="0"/>
                <a:cs typeface="Arial" panose="020B0604020202020204" pitchFamily="34" charset="0"/>
              </a:rPr>
              <a:t>cause</a:t>
            </a:r>
            <a:r>
              <a:rPr lang="en-US" sz="2000" dirty="0">
                <a:latin typeface="Arial" panose="020B0604020202020204" pitchFamily="34" charset="0"/>
                <a:cs typeface="Arial" panose="020B0604020202020204" pitchFamily="34" charset="0"/>
              </a:rPr>
              <a:t> higher college grades), but that there is some significant association between the two variables.</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9DA3A22-A095-4DD5-B2C5-303BCE0FB1EF}"/>
              </a:ext>
            </a:extLst>
          </p:cNvPr>
          <p:cNvSpPr txBox="1">
            <a:spLocks/>
          </p:cNvSpPr>
          <p:nvPr/>
        </p:nvSpPr>
        <p:spPr>
          <a:xfrm>
            <a:off x="838200" y="112542"/>
            <a:ext cx="10515600" cy="717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a:t>
            </a:r>
            <a:endParaRPr lang="en-US" sz="2400" b="1" dirty="0">
              <a:solidFill>
                <a:srgbClr val="00B050"/>
              </a:solidFill>
            </a:endParaRPr>
          </a:p>
        </p:txBody>
      </p:sp>
    </p:spTree>
    <p:extLst>
      <p:ext uri="{BB962C8B-B14F-4D97-AF65-F5344CB8AC3E}">
        <p14:creationId xmlns:p14="http://schemas.microsoft.com/office/powerpoint/2010/main" val="749322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r>
              <a:rPr lang="en-US" dirty="0"/>
              <a:t>What is ‘P-Value’?</a:t>
            </a:r>
          </a:p>
          <a:p>
            <a:endParaRPr lang="en-US" dirty="0"/>
          </a:p>
          <a:p>
            <a:r>
              <a:rPr lang="en-US" b="1" dirty="0"/>
              <a:t>P-Value </a:t>
            </a:r>
            <a:r>
              <a:rPr lang="en-US" dirty="0"/>
              <a:t>signifies how much null hypothesis is true? If it is high null hypothesis is also high and vice versa.</a:t>
            </a:r>
          </a:p>
          <a:p>
            <a:r>
              <a:rPr lang="en-US" dirty="0"/>
              <a:t>In this example null hypothesis is that there will not be any change in the output if we keep a variable or feature.</a:t>
            </a:r>
          </a:p>
          <a:p>
            <a:r>
              <a:rPr lang="en-US" dirty="0"/>
              <a:t>If that is the case why should we keep that in the model? We can remove that feature.</a:t>
            </a:r>
          </a:p>
          <a:p>
            <a:r>
              <a:rPr lang="en-US" dirty="0"/>
              <a:t>We can identify such features looking at P-Value. If it is high remove those</a:t>
            </a: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1211897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fontScale="92500" lnSpcReduction="10000"/>
          </a:bodyPr>
          <a:lstStyle/>
          <a:p>
            <a:r>
              <a:rPr lang="en-US" b="1" dirty="0"/>
              <a:t>Problem Statement:</a:t>
            </a:r>
            <a:endParaRPr lang="en-US" dirty="0"/>
          </a:p>
          <a:p>
            <a:r>
              <a:rPr lang="en-US" dirty="0"/>
              <a:t>Consider a real estate company has a data set of the prices in the region of Delhi. It wishes to use the data to </a:t>
            </a:r>
            <a:r>
              <a:rPr lang="en-US" dirty="0" err="1"/>
              <a:t>optimise</a:t>
            </a:r>
            <a:r>
              <a:rPr lang="en-US" dirty="0"/>
              <a:t> the sale prices of the properties, based on important factors such as area, bedrooms, parking, etc.</a:t>
            </a:r>
          </a:p>
          <a:p>
            <a:r>
              <a:rPr lang="en-US" dirty="0"/>
              <a:t> </a:t>
            </a:r>
          </a:p>
          <a:p>
            <a:r>
              <a:rPr lang="en-US" dirty="0"/>
              <a:t>Essentially the company wants:</a:t>
            </a:r>
          </a:p>
          <a:p>
            <a:r>
              <a:rPr lang="en-US" dirty="0"/>
              <a:t>To identify the variables affecting house prices, e.g. area, number of rooms, bathrooms, etc.</a:t>
            </a:r>
          </a:p>
          <a:p>
            <a:r>
              <a:rPr lang="en-US" dirty="0"/>
              <a:t>To create a linear model that quantitatively relates house prices with variables such as the number of rooms, area, number of bathrooms, etc.</a:t>
            </a:r>
          </a:p>
          <a:p>
            <a:r>
              <a:rPr lang="en-US" dirty="0"/>
              <a:t>To know the accuracy of the model, i.e. how well these variables predict house prices.</a:t>
            </a: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2648125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r>
              <a:rPr lang="en-US" b="1" dirty="0"/>
              <a:t>VIF - Variance Inflation Factor</a:t>
            </a:r>
          </a:p>
          <a:p>
            <a:r>
              <a:rPr lang="en-US" dirty="0"/>
              <a:t>VIF can be a good metrics to look at to tackle multicollinearity between variables. The VIF value can range from 1 to any higher value which indicates that if the particular variable is taken into the model how much it is contributing to the multicollinearity.</a:t>
            </a: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4116299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fontScale="85000" lnSpcReduction="20000"/>
          </a:bodyPr>
          <a:lstStyle/>
          <a:p>
            <a:r>
              <a:rPr lang="en-US" b="1" dirty="0"/>
              <a:t>Variance Inflation Factor - A Useful Measure of Multicollinearity</a:t>
            </a:r>
            <a:endParaRPr lang="en-US" dirty="0"/>
          </a:p>
          <a:p>
            <a:endParaRPr lang="en-US" dirty="0"/>
          </a:p>
          <a:p>
            <a:r>
              <a:rPr lang="en-US" b="1" dirty="0"/>
              <a:t>Multicollinearity</a:t>
            </a:r>
            <a:r>
              <a:rPr lang="en-US" dirty="0"/>
              <a:t> refers to a situation where multiple predictor variables are correlated with each other. Since multiple variables are involved, you cannot use the rather simplified 'correlation coefficient' to measure collinearity (it only measures the correlation between two  variables).</a:t>
            </a:r>
          </a:p>
          <a:p>
            <a:endParaRPr lang="en-US" dirty="0"/>
          </a:p>
          <a:p>
            <a:r>
              <a:rPr lang="en-US" dirty="0"/>
              <a:t>Thus, you need a metric such as VIF(Variance Inflation Factor) to measure the correlation of one variable with multiple variables. </a:t>
            </a:r>
          </a:p>
          <a:p>
            <a:endParaRPr lang="en-US" dirty="0"/>
          </a:p>
          <a:p>
            <a:r>
              <a:rPr lang="en-US" dirty="0"/>
              <a:t>For example, consider a set of predictor variables x1,x2,x3....xnx1,x2,x3....</a:t>
            </a:r>
            <a:r>
              <a:rPr lang="en-US" dirty="0" err="1"/>
              <a:t>xn</a:t>
            </a:r>
            <a:r>
              <a:rPr lang="en-US" dirty="0"/>
              <a:t>. The VIF value of  x1x1 is calculated by building a multiple linear regression model with x1x1 as the target variable and all the others (x2,x3....xnx2,x3....</a:t>
            </a:r>
            <a:r>
              <a:rPr lang="en-US" dirty="0" err="1"/>
              <a:t>xn</a:t>
            </a:r>
            <a:r>
              <a:rPr lang="en-US" dirty="0"/>
              <a:t>) as the predictors. The VIF of x1x1 is then computed using the r-squared value of this model R1R1, i.e.:</a:t>
            </a: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1481049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fontScale="85000" lnSpcReduction="20000"/>
          </a:bodyPr>
          <a:lstStyle/>
          <a:p>
            <a:endParaRPr lang="en-US" dirty="0"/>
          </a:p>
          <a:p>
            <a:endParaRPr lang="en-US" dirty="0"/>
          </a:p>
          <a:p>
            <a:endParaRPr lang="en-US" dirty="0"/>
          </a:p>
          <a:p>
            <a:endParaRPr lang="en-US" dirty="0"/>
          </a:p>
          <a:p>
            <a:r>
              <a:rPr lang="en-US" dirty="0"/>
              <a:t>If the value of R1R1is high, such as 0.90 (which implies that x1x1 can be predicted using the other predictors), the VIF value will be high as well, and vice-versa. Since x1x1 can be predicted using all other predictor variables, it is advisable to remove it from the model to avoid making the model unnecessarily complex.</a:t>
            </a:r>
          </a:p>
          <a:p>
            <a:endParaRPr lang="en-US" dirty="0"/>
          </a:p>
          <a:p>
            <a:r>
              <a:rPr lang="en-US" b="1" dirty="0"/>
              <a:t>Note: </a:t>
            </a:r>
            <a:r>
              <a:rPr lang="en-US" dirty="0"/>
              <a:t>In a later module, Model Selection, you will study the notion of model complexity and related concepts in detail. </a:t>
            </a:r>
          </a:p>
          <a:p>
            <a:endParaRPr lang="en-US" dirty="0"/>
          </a:p>
          <a:p>
            <a:r>
              <a:rPr lang="en-US" dirty="0"/>
              <a:t>Thus, VIF is a simple and useful metric used to measure collinearity or correlation between multiple variables.</a:t>
            </a:r>
          </a:p>
          <a:p>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pic>
        <p:nvPicPr>
          <p:cNvPr id="2" name="Picture 1">
            <a:extLst>
              <a:ext uri="{FF2B5EF4-FFF2-40B4-BE49-F238E27FC236}">
                <a16:creationId xmlns:a16="http://schemas.microsoft.com/office/drawing/2014/main" id="{097C5972-AE28-4512-8BF3-83FC90DB7776}"/>
              </a:ext>
            </a:extLst>
          </p:cNvPr>
          <p:cNvPicPr>
            <a:picLocks noChangeAspect="1"/>
          </p:cNvPicPr>
          <p:nvPr/>
        </p:nvPicPr>
        <p:blipFill>
          <a:blip r:embed="rId2"/>
          <a:stretch>
            <a:fillRect/>
          </a:stretch>
        </p:blipFill>
        <p:spPr>
          <a:xfrm>
            <a:off x="1033609" y="1026943"/>
            <a:ext cx="2441111" cy="1239143"/>
          </a:xfrm>
          <a:prstGeom prst="rect">
            <a:avLst/>
          </a:prstGeom>
        </p:spPr>
      </p:pic>
    </p:spTree>
    <p:extLst>
      <p:ext uri="{BB962C8B-B14F-4D97-AF65-F5344CB8AC3E}">
        <p14:creationId xmlns:p14="http://schemas.microsoft.com/office/powerpoint/2010/main" val="1877878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r>
              <a:rPr lang="en-US" dirty="0"/>
              <a:t>To </a:t>
            </a:r>
            <a:r>
              <a:rPr lang="en-US" dirty="0" err="1"/>
              <a:t>summarise</a:t>
            </a:r>
            <a:r>
              <a:rPr lang="en-US" dirty="0"/>
              <a:t>, you learned the following important concepts:</a:t>
            </a:r>
          </a:p>
          <a:p>
            <a:r>
              <a:rPr lang="en-US" dirty="0"/>
              <a:t>Model building using p-Value and VIF</a:t>
            </a:r>
          </a:p>
          <a:p>
            <a:r>
              <a:rPr lang="en-US" dirty="0"/>
              <a:t>Why scaling of variables is important</a:t>
            </a:r>
          </a:p>
          <a:p>
            <a:r>
              <a:rPr lang="en-US" dirty="0"/>
              <a:t>Evaluation of model using r-squared and adjusted r-squared</a:t>
            </a:r>
          </a:p>
          <a:p>
            <a:pPr marL="0" indent="0">
              <a:buNone/>
            </a:pPr>
            <a:endParaRPr lang="en-US" dirty="0"/>
          </a:p>
          <a:p>
            <a:r>
              <a:rPr lang="en-US" dirty="0"/>
              <a:t>In this case study, you only had a few variables, and one could eliminate variables by manually looking at the p-value, VIF values etc.</a:t>
            </a: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929149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r>
              <a:rPr lang="en-US" dirty="0"/>
              <a:t>Though in most real-life problems, you may have a much larger set of variables, say more than 100.  In that case, selecting variables manually might take forever and will be a quite mundane process. </a:t>
            </a:r>
          </a:p>
          <a:p>
            <a:pPr marL="0" indent="0">
              <a:buNone/>
            </a:pPr>
            <a:endParaRPr lang="en-US" dirty="0"/>
          </a:p>
          <a:p>
            <a:r>
              <a:rPr lang="en-US" dirty="0"/>
              <a:t>Thus, we need an automatic way to eliminate the unnecessary variables from the model. Let's see in the next lecture how we can automate variable selection using a technique called RFE (Recursive Feature Elimination).</a:t>
            </a: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spTree>
    <p:extLst>
      <p:ext uri="{BB962C8B-B14F-4D97-AF65-F5344CB8AC3E}">
        <p14:creationId xmlns:p14="http://schemas.microsoft.com/office/powerpoint/2010/main" val="1229821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pic>
        <p:nvPicPr>
          <p:cNvPr id="7" name="Picture 6">
            <a:extLst>
              <a:ext uri="{FF2B5EF4-FFF2-40B4-BE49-F238E27FC236}">
                <a16:creationId xmlns:a16="http://schemas.microsoft.com/office/drawing/2014/main" id="{92D75A5E-5FB2-4A29-8B58-7D980D162700}"/>
              </a:ext>
            </a:extLst>
          </p:cNvPr>
          <p:cNvPicPr>
            <a:picLocks noChangeAspect="1"/>
          </p:cNvPicPr>
          <p:nvPr/>
        </p:nvPicPr>
        <p:blipFill>
          <a:blip r:embed="rId2"/>
          <a:stretch>
            <a:fillRect/>
          </a:stretch>
        </p:blipFill>
        <p:spPr>
          <a:xfrm>
            <a:off x="1587231" y="1196462"/>
            <a:ext cx="6979994" cy="5212583"/>
          </a:xfrm>
          <a:prstGeom prst="rect">
            <a:avLst/>
          </a:prstGeom>
        </p:spPr>
      </p:pic>
    </p:spTree>
    <p:extLst>
      <p:ext uri="{BB962C8B-B14F-4D97-AF65-F5344CB8AC3E}">
        <p14:creationId xmlns:p14="http://schemas.microsoft.com/office/powerpoint/2010/main" val="3410752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pic>
        <p:nvPicPr>
          <p:cNvPr id="2" name="Picture 1">
            <a:extLst>
              <a:ext uri="{FF2B5EF4-FFF2-40B4-BE49-F238E27FC236}">
                <a16:creationId xmlns:a16="http://schemas.microsoft.com/office/drawing/2014/main" id="{F4D7FAB0-61AF-4485-8457-FED7C13E5184}"/>
              </a:ext>
            </a:extLst>
          </p:cNvPr>
          <p:cNvPicPr>
            <a:picLocks noChangeAspect="1"/>
          </p:cNvPicPr>
          <p:nvPr/>
        </p:nvPicPr>
        <p:blipFill>
          <a:blip r:embed="rId2"/>
          <a:stretch>
            <a:fillRect/>
          </a:stretch>
        </p:blipFill>
        <p:spPr>
          <a:xfrm>
            <a:off x="1609503" y="1307855"/>
            <a:ext cx="8125339" cy="4953415"/>
          </a:xfrm>
          <a:prstGeom prst="rect">
            <a:avLst/>
          </a:prstGeom>
        </p:spPr>
      </p:pic>
    </p:spTree>
    <p:extLst>
      <p:ext uri="{BB962C8B-B14F-4D97-AF65-F5344CB8AC3E}">
        <p14:creationId xmlns:p14="http://schemas.microsoft.com/office/powerpoint/2010/main" val="4089714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pic>
        <p:nvPicPr>
          <p:cNvPr id="3" name="Picture 2">
            <a:extLst>
              <a:ext uri="{FF2B5EF4-FFF2-40B4-BE49-F238E27FC236}">
                <a16:creationId xmlns:a16="http://schemas.microsoft.com/office/drawing/2014/main" id="{C3F04161-75B3-4532-A2DB-1D14E141BA63}"/>
              </a:ext>
            </a:extLst>
          </p:cNvPr>
          <p:cNvPicPr>
            <a:picLocks noChangeAspect="1"/>
          </p:cNvPicPr>
          <p:nvPr/>
        </p:nvPicPr>
        <p:blipFill>
          <a:blip r:embed="rId2"/>
          <a:stretch>
            <a:fillRect/>
          </a:stretch>
        </p:blipFill>
        <p:spPr>
          <a:xfrm>
            <a:off x="1491760" y="1801374"/>
            <a:ext cx="7863256" cy="4908217"/>
          </a:xfrm>
          <a:prstGeom prst="rect">
            <a:avLst/>
          </a:prstGeom>
        </p:spPr>
      </p:pic>
      <p:sp>
        <p:nvSpPr>
          <p:cNvPr id="2" name="TextBox 1">
            <a:extLst>
              <a:ext uri="{FF2B5EF4-FFF2-40B4-BE49-F238E27FC236}">
                <a16:creationId xmlns:a16="http://schemas.microsoft.com/office/drawing/2014/main" id="{BB2EF332-9687-4EC9-B6B6-F4D3B2908B46}"/>
              </a:ext>
            </a:extLst>
          </p:cNvPr>
          <p:cNvSpPr txBox="1"/>
          <p:nvPr/>
        </p:nvSpPr>
        <p:spPr>
          <a:xfrm>
            <a:off x="450166" y="1111348"/>
            <a:ext cx="10860259" cy="646331"/>
          </a:xfrm>
          <a:prstGeom prst="rect">
            <a:avLst/>
          </a:prstGeom>
          <a:noFill/>
        </p:spPr>
        <p:txBody>
          <a:bodyPr wrap="square" rtlCol="0">
            <a:spAutoFit/>
          </a:bodyPr>
          <a:lstStyle/>
          <a:p>
            <a:r>
              <a:rPr lang="en-US" dirty="0"/>
              <a:t>Here sum of modulus weights/ coefficients is L1 regularization (LASSO)  and sum of squares of weights/coefficients is L2 regularization (RIDGE)</a:t>
            </a:r>
          </a:p>
        </p:txBody>
      </p:sp>
    </p:spTree>
    <p:extLst>
      <p:ext uri="{BB962C8B-B14F-4D97-AF65-F5344CB8AC3E}">
        <p14:creationId xmlns:p14="http://schemas.microsoft.com/office/powerpoint/2010/main" val="358900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 </a:t>
            </a:r>
            <a:r>
              <a:rPr lang="en-US" sz="2000" dirty="0">
                <a:latin typeface="Arial" panose="020B0604020202020204" pitchFamily="34" charset="0"/>
                <a:cs typeface="Arial" panose="020B0604020202020204" pitchFamily="34" charset="0"/>
                <a:hlinkClick r:id="rId2"/>
              </a:rPr>
              <a:t>scatterplot</a:t>
            </a:r>
            <a:r>
              <a:rPr lang="en-US" sz="2000" dirty="0">
                <a:latin typeface="Arial" panose="020B0604020202020204" pitchFamily="34" charset="0"/>
                <a:cs typeface="Arial" panose="020B0604020202020204" pitchFamily="34" charset="0"/>
              </a:rPr>
              <a:t> can be a helpful tool in determining the strength of the relationship between two variables. If there appears to be no association between the proposed explanatory and dependent variables (i.e., the scatterplot does not indicate any increasing or decreasing trends), then fitting a linear regression model to the data probably will not provide a useful model. </a:t>
            </a:r>
          </a:p>
          <a:p>
            <a:pPr marL="0" indent="0">
              <a:buNone/>
            </a:pPr>
            <a:r>
              <a:rPr lang="en-US" sz="2000" dirty="0">
                <a:latin typeface="Arial" panose="020B0604020202020204" pitchFamily="34" charset="0"/>
                <a:cs typeface="Arial" panose="020B0604020202020204" pitchFamily="34" charset="0"/>
              </a:rPr>
              <a:t>If we consider single independent variable to calculate the dependent variable we call it Simple Linear Regression</a:t>
            </a:r>
          </a:p>
          <a:p>
            <a:pPr marL="0" indent="0">
              <a:buNone/>
            </a:pPr>
            <a:r>
              <a:rPr lang="en-US" sz="2000" dirty="0">
                <a:latin typeface="Arial" panose="020B0604020202020204" pitchFamily="34" charset="0"/>
                <a:cs typeface="Arial" panose="020B0604020202020204" pitchFamily="34" charset="0"/>
              </a:rPr>
              <a:t>If we consider more than one independent variable to calculate the dependent variable we call it Multiple Linear Regression</a:t>
            </a:r>
          </a:p>
          <a:p>
            <a:pPr marL="0" indent="0">
              <a:buNone/>
            </a:pPr>
            <a:r>
              <a:rPr lang="en-US" sz="2000" dirty="0">
                <a:latin typeface="Arial" panose="020B0604020202020204" pitchFamily="34" charset="0"/>
                <a:cs typeface="Arial" panose="020B0604020202020204" pitchFamily="34" charset="0"/>
              </a:rPr>
              <a:t>A simple linear regression model attempts to explain the relationship between a dependent and an independent variable using a straight line.</a:t>
            </a:r>
          </a:p>
          <a:p>
            <a:pPr marL="0" indent="0">
              <a:buNone/>
            </a:pP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The independent variable is also known as the </a:t>
            </a:r>
            <a:r>
              <a:rPr lang="en-US" sz="2000" b="1" dirty="0">
                <a:latin typeface="Arial" panose="020B0604020202020204" pitchFamily="34" charset="0"/>
                <a:cs typeface="Arial" panose="020B0604020202020204" pitchFamily="34" charset="0"/>
              </a:rPr>
              <a:t>predictor</a:t>
            </a:r>
            <a:r>
              <a:rPr lang="en-US" sz="2000" dirty="0">
                <a:latin typeface="Arial" panose="020B0604020202020204" pitchFamily="34" charset="0"/>
                <a:cs typeface="Arial" panose="020B0604020202020204" pitchFamily="34" charset="0"/>
              </a:rPr>
              <a:t> variable. And the dependent variables are also known as the </a:t>
            </a:r>
            <a:r>
              <a:rPr lang="en-US" sz="2000" b="1" dirty="0">
                <a:latin typeface="Arial" panose="020B0604020202020204" pitchFamily="34" charset="0"/>
                <a:cs typeface="Arial" panose="020B0604020202020204" pitchFamily="34" charset="0"/>
              </a:rPr>
              <a:t>output</a:t>
            </a:r>
            <a:r>
              <a:rPr lang="en-US" sz="2000" dirty="0">
                <a:latin typeface="Arial" panose="020B0604020202020204" pitchFamily="34" charset="0"/>
                <a:cs typeface="Arial" panose="020B0604020202020204" pitchFamily="34" charset="0"/>
              </a:rPr>
              <a:t> variables</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320FAE6-6A4A-43E1-89B2-EE0E1400DCAC}"/>
              </a:ext>
            </a:extLst>
          </p:cNvPr>
          <p:cNvSpPr txBox="1">
            <a:spLocks/>
          </p:cNvSpPr>
          <p:nvPr/>
        </p:nvSpPr>
        <p:spPr>
          <a:xfrm>
            <a:off x="838200" y="112542"/>
            <a:ext cx="10515600" cy="717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a:t>
            </a:r>
            <a:endParaRPr lang="en-US" sz="2400" b="1" dirty="0">
              <a:solidFill>
                <a:srgbClr val="00B050"/>
              </a:solidFill>
            </a:endParaRPr>
          </a:p>
        </p:txBody>
      </p:sp>
    </p:spTree>
    <p:extLst>
      <p:ext uri="{BB962C8B-B14F-4D97-AF65-F5344CB8AC3E}">
        <p14:creationId xmlns:p14="http://schemas.microsoft.com/office/powerpoint/2010/main" val="3558188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5E96594-7884-4D75-BD89-200446BCB399}"/>
              </a:ext>
            </a:extLst>
          </p:cNvPr>
          <p:cNvSpPr txBox="1">
            <a:spLocks/>
          </p:cNvSpPr>
          <p:nvPr/>
        </p:nvSpPr>
        <p:spPr>
          <a:xfrm>
            <a:off x="581465" y="196241"/>
            <a:ext cx="6607126" cy="464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Multiple Variable Linear Regression</a:t>
            </a:r>
          </a:p>
        </p:txBody>
      </p:sp>
      <p:pic>
        <p:nvPicPr>
          <p:cNvPr id="2" name="Picture 1">
            <a:extLst>
              <a:ext uri="{FF2B5EF4-FFF2-40B4-BE49-F238E27FC236}">
                <a16:creationId xmlns:a16="http://schemas.microsoft.com/office/drawing/2014/main" id="{28E2E439-2887-4295-80B5-7D1CD56D6DAF}"/>
              </a:ext>
            </a:extLst>
          </p:cNvPr>
          <p:cNvPicPr>
            <a:picLocks noChangeAspect="1"/>
          </p:cNvPicPr>
          <p:nvPr/>
        </p:nvPicPr>
        <p:blipFill>
          <a:blip r:embed="rId2"/>
          <a:stretch>
            <a:fillRect/>
          </a:stretch>
        </p:blipFill>
        <p:spPr>
          <a:xfrm>
            <a:off x="1308001" y="1579904"/>
            <a:ext cx="9003275" cy="3976835"/>
          </a:xfrm>
          <a:prstGeom prst="rect">
            <a:avLst/>
          </a:prstGeom>
        </p:spPr>
      </p:pic>
    </p:spTree>
    <p:extLst>
      <p:ext uri="{BB962C8B-B14F-4D97-AF65-F5344CB8AC3E}">
        <p14:creationId xmlns:p14="http://schemas.microsoft.com/office/powerpoint/2010/main" val="243061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fontScale="92500" lnSpcReduction="20000"/>
          </a:bodyPr>
          <a:lstStyle/>
          <a:p>
            <a:pPr marL="0" indent="0">
              <a:buNone/>
            </a:pPr>
            <a:endParaRPr lang="en-US" dirty="0"/>
          </a:p>
          <a:p>
            <a:r>
              <a:rPr lang="en-US" dirty="0"/>
              <a:t>In credit risk analytics, let’s assume that you need to predict the average amount defaulted by any customer based on different factors such as the credit score of the person, the frequency of using the credit card, the average amount spent during each shopping session, etc.</a:t>
            </a:r>
          </a:p>
          <a:p>
            <a:pPr marL="0" indent="0">
              <a:buNone/>
            </a:pPr>
            <a:endParaRPr lang="en-US" dirty="0"/>
          </a:p>
          <a:p>
            <a:pPr marL="0" indent="0">
              <a:buNone/>
            </a:pPr>
            <a:r>
              <a:rPr lang="en-US" dirty="0"/>
              <a:t>   Can you tell what would be the dependent variable for this regression   </a:t>
            </a:r>
          </a:p>
          <a:p>
            <a:pPr marL="0" indent="0">
              <a:buNone/>
            </a:pPr>
            <a:r>
              <a:rPr lang="en-US" dirty="0"/>
              <a:t>   problem?</a:t>
            </a:r>
          </a:p>
          <a:p>
            <a:pPr marL="0" indent="0">
              <a:buNone/>
            </a:pPr>
            <a:endParaRPr lang="en-US" dirty="0"/>
          </a:p>
          <a:p>
            <a:pPr marL="0" indent="0">
              <a:buNone/>
            </a:pPr>
            <a:r>
              <a:rPr lang="en-US" dirty="0"/>
              <a:t>   Can you tell what would be the independent variable for this regression   </a:t>
            </a:r>
          </a:p>
          <a:p>
            <a:pPr marL="0" indent="0">
              <a:buNone/>
            </a:pPr>
            <a:r>
              <a:rPr lang="en-US" dirty="0"/>
              <a:t>   problem?</a:t>
            </a:r>
          </a:p>
          <a:p>
            <a:pPr marL="0" indent="0">
              <a:buNone/>
            </a:pPr>
            <a:endParaRPr lang="en-US" dirty="0"/>
          </a:p>
          <a:p>
            <a:pPr marL="0" indent="0">
              <a:buNone/>
            </a:pPr>
            <a:r>
              <a:rPr lang="en-US" dirty="0"/>
              <a:t>    What kind of regression problem is this?</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761CC4E0-113B-481C-ADD9-FE08BF8AC84F}"/>
              </a:ext>
            </a:extLst>
          </p:cNvPr>
          <p:cNvSpPr txBox="1">
            <a:spLocks/>
          </p:cNvSpPr>
          <p:nvPr/>
        </p:nvSpPr>
        <p:spPr>
          <a:xfrm>
            <a:off x="838200" y="112542"/>
            <a:ext cx="10515600" cy="717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a:t>
            </a:r>
            <a:endParaRPr lang="en-US" sz="2400" b="1" dirty="0">
              <a:solidFill>
                <a:srgbClr val="00B050"/>
              </a:solidFill>
            </a:endParaRPr>
          </a:p>
        </p:txBody>
      </p:sp>
    </p:spTree>
    <p:extLst>
      <p:ext uri="{BB962C8B-B14F-4D97-AF65-F5344CB8AC3E}">
        <p14:creationId xmlns:p14="http://schemas.microsoft.com/office/powerpoint/2010/main" val="118058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B394-CE4C-43CD-87D0-42A3B5487AAF}"/>
              </a:ext>
            </a:extLst>
          </p:cNvPr>
          <p:cNvSpPr>
            <a:spLocks noGrp="1"/>
          </p:cNvSpPr>
          <p:nvPr>
            <p:ph idx="1"/>
          </p:nvPr>
        </p:nvSpPr>
        <p:spPr>
          <a:xfrm>
            <a:off x="838200" y="1026943"/>
            <a:ext cx="10515600" cy="5150020"/>
          </a:xfrm>
        </p:spPr>
        <p:txBody>
          <a:bodyPr>
            <a:normAutofit fontScale="85000" lnSpcReduction="20000"/>
          </a:bodyPr>
          <a:lstStyle/>
          <a:p>
            <a:pPr marL="0" indent="0">
              <a:buNone/>
            </a:pPr>
            <a:endParaRPr lang="en-US" dirty="0"/>
          </a:p>
          <a:p>
            <a:r>
              <a:rPr lang="en-US" dirty="0"/>
              <a:t>In credit risk analytics, let’s assume that you need to predict the average amount defaulted by any customer based on different factors such as the credit score of the person, the frequency of using the credit card, the average amount spent during each shopping session, etc.</a:t>
            </a:r>
          </a:p>
          <a:p>
            <a:pPr marL="0" indent="0">
              <a:buNone/>
            </a:pPr>
            <a:endParaRPr lang="en-US" dirty="0"/>
          </a:p>
          <a:p>
            <a:pPr marL="0" indent="0">
              <a:buNone/>
            </a:pPr>
            <a:r>
              <a:rPr lang="en-US" dirty="0"/>
              <a:t>   Can you tell what would be the dependent variable for this regression   </a:t>
            </a:r>
          </a:p>
          <a:p>
            <a:pPr marL="0" indent="0">
              <a:buNone/>
            </a:pPr>
            <a:r>
              <a:rPr lang="en-US" dirty="0"/>
              <a:t>   problem?   -  </a:t>
            </a:r>
            <a:r>
              <a:rPr lang="en-US" b="1" dirty="0">
                <a:solidFill>
                  <a:srgbClr val="00B050"/>
                </a:solidFill>
              </a:rPr>
              <a:t>Average amount defaulted by customer</a:t>
            </a:r>
          </a:p>
          <a:p>
            <a:pPr marL="0" indent="0">
              <a:buNone/>
            </a:pPr>
            <a:r>
              <a:rPr lang="en-US" dirty="0"/>
              <a:t>   </a:t>
            </a:r>
          </a:p>
          <a:p>
            <a:pPr marL="0" indent="0">
              <a:buNone/>
            </a:pPr>
            <a:r>
              <a:rPr lang="en-US" dirty="0"/>
              <a:t>   Can you tell what would be the independent variable for this regression   </a:t>
            </a:r>
          </a:p>
          <a:p>
            <a:pPr marL="0" indent="0">
              <a:buNone/>
            </a:pPr>
            <a:r>
              <a:rPr lang="en-US" dirty="0"/>
              <a:t>   problem?   - </a:t>
            </a:r>
            <a:r>
              <a:rPr lang="en-US" b="1" dirty="0">
                <a:solidFill>
                  <a:srgbClr val="00B050"/>
                </a:solidFill>
              </a:rPr>
              <a:t>credit score of the person, the frequency of using the credit </a:t>
            </a:r>
          </a:p>
          <a:p>
            <a:pPr marL="0" indent="0">
              <a:buNone/>
            </a:pPr>
            <a:r>
              <a:rPr lang="en-US" b="1" dirty="0">
                <a:solidFill>
                  <a:srgbClr val="00B050"/>
                </a:solidFill>
              </a:rPr>
              <a:t>                          card, the average amount spent during each shopping session</a:t>
            </a:r>
          </a:p>
          <a:p>
            <a:pPr marL="0" indent="0">
              <a:buNone/>
            </a:pPr>
            <a:endParaRPr lang="en-US" dirty="0"/>
          </a:p>
          <a:p>
            <a:pPr marL="0" indent="0">
              <a:buNone/>
            </a:pPr>
            <a:r>
              <a:rPr lang="en-US" dirty="0"/>
              <a:t>    What kind of regression problem is this? – </a:t>
            </a:r>
            <a:r>
              <a:rPr lang="en-US" b="1" dirty="0">
                <a:solidFill>
                  <a:srgbClr val="00B050"/>
                </a:solidFill>
              </a:rPr>
              <a:t>Multiple regression</a:t>
            </a: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FAD3D2E-8BF1-4D36-80E6-35DA268161A6}"/>
              </a:ext>
            </a:extLst>
          </p:cNvPr>
          <p:cNvSpPr txBox="1">
            <a:spLocks/>
          </p:cNvSpPr>
          <p:nvPr/>
        </p:nvSpPr>
        <p:spPr>
          <a:xfrm>
            <a:off x="838200" y="112542"/>
            <a:ext cx="10515600" cy="717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a:t>
            </a:r>
            <a:endParaRPr lang="en-US" sz="2400" b="1" dirty="0">
              <a:solidFill>
                <a:srgbClr val="00B050"/>
              </a:solidFill>
            </a:endParaRPr>
          </a:p>
        </p:txBody>
      </p:sp>
    </p:spTree>
    <p:extLst>
      <p:ext uri="{BB962C8B-B14F-4D97-AF65-F5344CB8AC3E}">
        <p14:creationId xmlns:p14="http://schemas.microsoft.com/office/powerpoint/2010/main" val="45327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4ACA-C916-4104-B7DF-FE6C72FBB2DF}"/>
              </a:ext>
            </a:extLst>
          </p:cNvPr>
          <p:cNvSpPr>
            <a:spLocks noGrp="1"/>
          </p:cNvSpPr>
          <p:nvPr>
            <p:ph type="title"/>
          </p:nvPr>
        </p:nvSpPr>
        <p:spPr>
          <a:xfrm>
            <a:off x="838200" y="112542"/>
            <a:ext cx="10515600" cy="717452"/>
          </a:xfrm>
        </p:spPr>
        <p:txBody>
          <a:bodyPr>
            <a:normAutofit fontScale="90000"/>
          </a:bodyPr>
          <a:lstStyle/>
          <a:p>
            <a:r>
              <a:rPr lang="en-US" sz="2400" b="1" dirty="0">
                <a:solidFill>
                  <a:srgbClr val="0070C0"/>
                </a:solidFill>
              </a:rPr>
              <a:t>Linear Regression</a:t>
            </a:r>
            <a:br>
              <a:rPr lang="en-US" sz="2400" b="1" dirty="0">
                <a:solidFill>
                  <a:srgbClr val="0070C0"/>
                </a:solidFill>
              </a:rPr>
            </a:br>
            <a:r>
              <a:rPr lang="en-US" sz="2400" b="1" dirty="0">
                <a:solidFill>
                  <a:srgbClr val="0070C0"/>
                </a:solidFill>
              </a:rPr>
              <a:t> - </a:t>
            </a:r>
            <a:r>
              <a:rPr lang="en-US" sz="2400" b="1" dirty="0">
                <a:solidFill>
                  <a:srgbClr val="00B050"/>
                </a:solidFill>
              </a:rPr>
              <a:t>Regression Line</a:t>
            </a:r>
          </a:p>
        </p:txBody>
      </p:sp>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ECD5EF3-BCD0-4F41-A3B7-A9AE67488924}"/>
              </a:ext>
            </a:extLst>
          </p:cNvPr>
          <p:cNvPicPr>
            <a:picLocks noChangeAspect="1"/>
          </p:cNvPicPr>
          <p:nvPr/>
        </p:nvPicPr>
        <p:blipFill>
          <a:blip r:embed="rId2"/>
          <a:stretch>
            <a:fillRect/>
          </a:stretch>
        </p:blipFill>
        <p:spPr>
          <a:xfrm>
            <a:off x="1432999" y="1215389"/>
            <a:ext cx="8804141" cy="5129139"/>
          </a:xfrm>
          <a:prstGeom prst="rect">
            <a:avLst/>
          </a:prstGeom>
        </p:spPr>
      </p:pic>
    </p:spTree>
    <p:extLst>
      <p:ext uri="{BB962C8B-B14F-4D97-AF65-F5344CB8AC3E}">
        <p14:creationId xmlns:p14="http://schemas.microsoft.com/office/powerpoint/2010/main" val="34550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FBDF40-EF87-4495-9B59-07A89F0E1E7E}"/>
              </a:ext>
            </a:extLst>
          </p:cNvPr>
          <p:cNvCxnSpPr>
            <a:cxnSpLocks/>
          </p:cNvCxnSpPr>
          <p:nvPr/>
        </p:nvCxnSpPr>
        <p:spPr>
          <a:xfrm>
            <a:off x="0" y="928468"/>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21B340E-3D9D-4C64-911B-207E5BE092BD}"/>
              </a:ext>
            </a:extLst>
          </p:cNvPr>
          <p:cNvPicPr>
            <a:picLocks noChangeAspect="1"/>
          </p:cNvPicPr>
          <p:nvPr/>
        </p:nvPicPr>
        <p:blipFill>
          <a:blip r:embed="rId2"/>
          <a:stretch>
            <a:fillRect/>
          </a:stretch>
        </p:blipFill>
        <p:spPr>
          <a:xfrm>
            <a:off x="1912180" y="1347420"/>
            <a:ext cx="8230626" cy="4757151"/>
          </a:xfrm>
          <a:prstGeom prst="rect">
            <a:avLst/>
          </a:prstGeom>
        </p:spPr>
      </p:pic>
      <p:sp>
        <p:nvSpPr>
          <p:cNvPr id="9" name="Title 1">
            <a:extLst>
              <a:ext uri="{FF2B5EF4-FFF2-40B4-BE49-F238E27FC236}">
                <a16:creationId xmlns:a16="http://schemas.microsoft.com/office/drawing/2014/main" id="{76D0281D-87F5-4456-BBFD-8F568215AF2F}"/>
              </a:ext>
            </a:extLst>
          </p:cNvPr>
          <p:cNvSpPr txBox="1">
            <a:spLocks/>
          </p:cNvSpPr>
          <p:nvPr/>
        </p:nvSpPr>
        <p:spPr>
          <a:xfrm>
            <a:off x="838200" y="112542"/>
            <a:ext cx="10515600" cy="717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0070C0"/>
                </a:solidFill>
              </a:rPr>
              <a:t>Linear Regression</a:t>
            </a:r>
            <a:br>
              <a:rPr lang="en-US" sz="2400" b="1">
                <a:solidFill>
                  <a:srgbClr val="0070C0"/>
                </a:solidFill>
              </a:rPr>
            </a:br>
            <a:r>
              <a:rPr lang="en-US" sz="2400" b="1">
                <a:solidFill>
                  <a:srgbClr val="0070C0"/>
                </a:solidFill>
              </a:rPr>
              <a:t> - </a:t>
            </a:r>
            <a:r>
              <a:rPr lang="en-US" sz="2400" b="1">
                <a:solidFill>
                  <a:srgbClr val="00B050"/>
                </a:solidFill>
              </a:rPr>
              <a:t>Regression Line</a:t>
            </a:r>
            <a:endParaRPr lang="en-US" sz="2400" b="1" dirty="0">
              <a:solidFill>
                <a:srgbClr val="00B050"/>
              </a:solidFill>
            </a:endParaRPr>
          </a:p>
        </p:txBody>
      </p:sp>
    </p:spTree>
    <p:extLst>
      <p:ext uri="{BB962C8B-B14F-4D97-AF65-F5344CB8AC3E}">
        <p14:creationId xmlns:p14="http://schemas.microsoft.com/office/powerpoint/2010/main" val="498970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1018</Words>
  <Application>Microsoft Office PowerPoint</Application>
  <PresentationFormat>Widescreen</PresentationFormat>
  <Paragraphs>207</Paragraphs>
  <Slides>50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Calibri</vt:lpstr>
      <vt:lpstr>Calibri Light</vt:lpstr>
      <vt:lpstr>Office Theme</vt:lpstr>
      <vt:lpstr>Worksheet</vt:lpstr>
      <vt:lpstr>CRISP-DM FRAMEWORK</vt:lpstr>
      <vt:lpstr>PowerPoint Presentation</vt:lpstr>
      <vt:lpstr>PowerPoint Presentation</vt:lpstr>
      <vt:lpstr>PowerPoint Presentation</vt:lpstr>
      <vt:lpstr>PowerPoint Presentation</vt:lpstr>
      <vt:lpstr>PowerPoint Presentation</vt:lpstr>
      <vt:lpstr>PowerPoint Presentation</vt:lpstr>
      <vt:lpstr>Linear Regression  - Regression Line</vt:lpstr>
      <vt:lpstr>PowerPoint Presentation</vt:lpstr>
      <vt:lpstr>Linear Regression  - Regression Line</vt:lpstr>
      <vt:lpstr>Linear Regression  - Regression Line</vt:lpstr>
      <vt:lpstr>Linear Regression  - Regression Line</vt:lpstr>
      <vt:lpstr>Linear Regression  - Regression Line</vt:lpstr>
      <vt:lpstr>Linear Regression  - Regression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Cost Function</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Linear Regression  - Best Fit Line</vt:lpstr>
      <vt:lpstr>Multiple Variable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Babu, Chaganti</dc:creator>
  <cp:lastModifiedBy>Babu, Chaganti</cp:lastModifiedBy>
  <cp:revision>54</cp:revision>
  <dcterms:created xsi:type="dcterms:W3CDTF">2018-06-08T10:24:21Z</dcterms:created>
  <dcterms:modified xsi:type="dcterms:W3CDTF">2018-06-20T15:12:50Z</dcterms:modified>
</cp:coreProperties>
</file>