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Plus Jakarta Sans"/>
      <p:regular r:id="rId23"/>
      <p:bold r:id="rId24"/>
      <p:italic r:id="rId25"/>
      <p:boldItalic r:id="rId26"/>
    </p:embeddedFont>
    <p:embeddedFont>
      <p:font typeface="Montserrat"/>
      <p:regular r:id="rId27"/>
      <p:bold r:id="rId28"/>
      <p:italic r:id="rId29"/>
      <p:boldItalic r:id="rId30"/>
    </p:embeddedFont>
    <p:embeddedFont>
      <p:font typeface="Montserrat Medium"/>
      <p:regular r:id="rId31"/>
      <p:bold r:id="rId32"/>
      <p:italic r:id="rId33"/>
      <p:boldItalic r:id="rId34"/>
    </p:embeddedFont>
    <p:embeddedFont>
      <p:font typeface="Poppins SemiBold"/>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h2M1kES1olpOgpi4dfTQXUGw/j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7F38E4-AA25-44D5-8226-08C2710BA7FF}">
  <a:tblStyle styleId="{037F38E4-AA25-44D5-8226-08C2710BA7F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B6B393E-9473-4EBD-97A9-666702759C0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884D8EF-9282-462C-A1DF-29668CE43738}"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font" Target="fonts/PlusJakartaSans-bold.fntdata"/><Relationship Id="rId23" Type="http://schemas.openxmlformats.org/officeDocument/2006/relationships/font" Target="fonts/PlusJakarta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usJakartaSans-boldItalic.fntdata"/><Relationship Id="rId25" Type="http://schemas.openxmlformats.org/officeDocument/2006/relationships/font" Target="fonts/PlusJakartaSans-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35" Type="http://schemas.openxmlformats.org/officeDocument/2006/relationships/font" Target="fonts/PoppinsSemiBold-regular.fntdata"/><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37" Type="http://schemas.openxmlformats.org/officeDocument/2006/relationships/font" Target="fonts/PoppinsSemiBold-italic.fntdata"/><Relationship Id="rId14" Type="http://schemas.openxmlformats.org/officeDocument/2006/relationships/slide" Target="slides/slide9.xml"/><Relationship Id="rId36" Type="http://schemas.openxmlformats.org/officeDocument/2006/relationships/font" Target="fonts/PoppinsSemiBold-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Poppins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Plus Jakarta Sans"/>
                <a:ea typeface="Plus Jakarta Sans"/>
                <a:cs typeface="Plus Jakarta Sans"/>
                <a:sym typeface="Plus Jakarta Sans"/>
              </a:rPr>
              <a:t>‹#›</a:t>
            </a:fld>
            <a:endParaRPr b="0" i="0" sz="1200" u="none" cap="none" strike="noStrike">
              <a:solidFill>
                <a:schemeClr val="dk1"/>
              </a:solidFill>
              <a:latin typeface="Plus Jakarta Sans"/>
              <a:ea typeface="Plus Jakarta Sans"/>
              <a:cs typeface="Plus Jakarta Sans"/>
              <a:sym typeface="Plus Jakarta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12fa4f1c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12fa4f1c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3412fa4f1c6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12fa4f1c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12fa4f1c6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3412fa4f1c6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12fa4f1c6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12fa4f1c6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412fa4f1c6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12fa4f1c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12fa4f1c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3412fa4f1c6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12fa4f1c6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412fa4f1c6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3412fa4f1c6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12fa4f1c6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412fa4f1c6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3412fa4f1c6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ae5748121_0_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31ae5748121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ee63df26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2fee63df26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a516b0401_3_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31a516b0401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eb2b6892c_0_3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g30eb2b6892c_0_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ae5748121_0_4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g31ae5748121_0_4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81" name="Google Shape;81;g31ae5748121_0_4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Plus Jakarta Sans"/>
                <a:ea typeface="Plus Jakarta Sans"/>
                <a:cs typeface="Plus Jakarta Sans"/>
                <a:sym typeface="Plus Jakarta Sans"/>
              </a:rPr>
              <a:t>‹#›</a:t>
            </a:fld>
            <a:endParaRPr b="0" i="0" sz="1200" u="none" cap="none" strike="noStrike">
              <a:solidFill>
                <a:schemeClr val="dk1"/>
              </a:solidFill>
              <a:latin typeface="Plus Jakarta Sans"/>
              <a:ea typeface="Plus Jakarta Sans"/>
              <a:cs typeface="Plus Jakarta Sans"/>
              <a:sym typeface="Plus Jakarta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ef4e68118_0_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30ef4e68118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12fa4f1c6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412fa4f1c6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12fa4f1c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12fa4f1c6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412fa4f1c6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12"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3" name="Shape 13"/>
        <p:cNvGrpSpPr/>
        <p:nvPr/>
      </p:nvGrpSpPr>
      <p:grpSpPr>
        <a:xfrm>
          <a:off x="0" y="0"/>
          <a:ext cx="0" cy="0"/>
          <a:chOff x="0" y="0"/>
          <a:chExt cx="0" cy="0"/>
        </a:xfrm>
      </p:grpSpPr>
      <p:sp>
        <p:nvSpPr>
          <p:cNvPr id="14" name="Google Shape;14;p7"/>
          <p:cNvSpPr/>
          <p:nvPr>
            <p:ph idx="2" type="pic"/>
          </p:nvPr>
        </p:nvSpPr>
        <p:spPr>
          <a:xfrm>
            <a:off x="1" y="0"/>
            <a:ext cx="12192000" cy="6858000"/>
          </a:xfrm>
          <a:prstGeom prst="rect">
            <a:avLst/>
          </a:prstGeom>
          <a:noFill/>
          <a:ln>
            <a:noFill/>
          </a:ln>
        </p:spPr>
      </p:sp>
      <p:sp>
        <p:nvSpPr>
          <p:cNvPr id="15" name="Google Shape;15;p7"/>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sp>
        <p:nvSpPr>
          <p:cNvPr id="17" name="Google Shape;17;p48"/>
          <p:cNvSpPr/>
          <p:nvPr>
            <p:ph idx="2" type="pic"/>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General Content">
    <p:spTree>
      <p:nvGrpSpPr>
        <p:cNvPr id="18" name="Shape 18"/>
        <p:cNvGrpSpPr/>
        <p:nvPr/>
      </p:nvGrpSpPr>
      <p:grpSpPr>
        <a:xfrm>
          <a:off x="0" y="0"/>
          <a:ext cx="0" cy="0"/>
          <a:chOff x="0" y="0"/>
          <a:chExt cx="0" cy="0"/>
        </a:xfrm>
      </p:grpSpPr>
      <p:sp>
        <p:nvSpPr>
          <p:cNvPr id="19" name="Google Shape;19;g2f68141a545_0_445"/>
          <p:cNvSpPr/>
          <p:nvPr/>
        </p:nvSpPr>
        <p:spPr>
          <a:xfrm>
            <a:off x="0" y="2689"/>
            <a:ext cx="688500" cy="6858000"/>
          </a:xfrm>
          <a:prstGeom prst="rect">
            <a:avLst/>
          </a:prstGeom>
          <a:solidFill>
            <a:srgbClr val="059A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g2f68141a545_0_445"/>
          <p:cNvSpPr txBox="1"/>
          <p:nvPr>
            <p:ph type="title"/>
          </p:nvPr>
        </p:nvSpPr>
        <p:spPr>
          <a:xfrm>
            <a:off x="850492" y="245369"/>
            <a:ext cx="7572600" cy="5310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37692"/>
              </a:buClr>
              <a:buSzPts val="2400"/>
              <a:buFont typeface="Poppins SemiBold"/>
              <a:buNone/>
              <a:defRPr b="0" i="0" sz="2400" u="none" cap="none" strike="noStrike">
                <a:solidFill>
                  <a:srgbClr val="037692"/>
                </a:solidFill>
                <a:latin typeface="Poppins SemiBold"/>
                <a:ea typeface="Poppins SemiBold"/>
                <a:cs typeface="Poppins SemiBold"/>
                <a:sym typeface="Poppi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21" name="Google Shape;21;g2f68141a545_0_445"/>
          <p:cNvPicPr preferRelativeResize="0"/>
          <p:nvPr/>
        </p:nvPicPr>
        <p:blipFill rotWithShape="1">
          <a:blip r:embed="rId2">
            <a:alphaModFix/>
          </a:blip>
          <a:srcRect b="0" l="0" r="0" t="0"/>
          <a:stretch/>
        </p:blipFill>
        <p:spPr>
          <a:xfrm flipH="1">
            <a:off x="850490" y="902171"/>
            <a:ext cx="790813" cy="48294"/>
          </a:xfrm>
          <a:prstGeom prst="rect">
            <a:avLst/>
          </a:prstGeom>
          <a:noFill/>
          <a:ln>
            <a:noFill/>
          </a:ln>
        </p:spPr>
      </p:pic>
      <p:pic>
        <p:nvPicPr>
          <p:cNvPr id="22" name="Google Shape;22;g2f68141a545_0_445"/>
          <p:cNvPicPr preferRelativeResize="0"/>
          <p:nvPr/>
        </p:nvPicPr>
        <p:blipFill rotWithShape="1">
          <a:blip r:embed="rId3">
            <a:alphaModFix/>
          </a:blip>
          <a:srcRect b="0" l="0" r="0" t="0"/>
          <a:stretch/>
        </p:blipFill>
        <p:spPr>
          <a:xfrm>
            <a:off x="1010470" y="5707756"/>
            <a:ext cx="805981" cy="9048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p:cSld name="25_Title Slide">
    <p:spTree>
      <p:nvGrpSpPr>
        <p:cNvPr id="23"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g27884b107a2_2_166"/>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marR="0" rtl="0" algn="l">
              <a:lnSpc>
                <a:spcPct val="90000"/>
              </a:lnSpc>
              <a:spcBef>
                <a:spcPts val="0"/>
              </a:spcBef>
              <a:spcAft>
                <a:spcPts val="0"/>
              </a:spcAft>
              <a:buClr>
                <a:schemeClr val="dk1"/>
              </a:buClr>
              <a:buSzPts val="28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g27884b107a2_2_166"/>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20000"/>
              </a:lnSpc>
              <a:spcBef>
                <a:spcPts val="0"/>
              </a:spcBef>
              <a:spcAft>
                <a:spcPts val="0"/>
              </a:spcAft>
              <a:buClr>
                <a:schemeClr val="dk1"/>
              </a:buClr>
              <a:buSzPts val="1800"/>
              <a:buFont typeface="Arial"/>
              <a:buChar char="●"/>
              <a:defRPr b="0" i="0" sz="1400" u="none" cap="none" strike="noStrike">
                <a:solidFill>
                  <a:srgbClr val="000000"/>
                </a:solidFill>
                <a:latin typeface="Aharoni"/>
                <a:ea typeface="Aharoni"/>
                <a:cs typeface="Aharoni"/>
                <a:sym typeface="Aharoni"/>
              </a:defRPr>
            </a:lvl1pPr>
            <a:lvl2pPr indent="-317500" lvl="1" marL="9144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7" name="Google Shape;27;g27884b107a2_2_166"/>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1pPr>
            <a:lvl2pPr indent="0" lvl="1"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2pPr>
            <a:lvl3pPr indent="0" lvl="2"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3pPr>
            <a:lvl4pPr indent="0" lvl="3"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4pPr>
            <a:lvl5pPr indent="0" lvl="4"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5pPr>
            <a:lvl6pPr indent="0" lvl="5"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6pPr>
            <a:lvl7pPr indent="0" lvl="6"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7pPr>
            <a:lvl8pPr indent="0" lvl="7"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8pPr>
            <a:lvl9pPr indent="0" lvl="8"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 name="Shape 28"/>
        <p:cNvGrpSpPr/>
        <p:nvPr/>
      </p:nvGrpSpPr>
      <p:grpSpPr>
        <a:xfrm>
          <a:off x="0" y="0"/>
          <a:ext cx="0" cy="0"/>
          <a:chOff x="0" y="0"/>
          <a:chExt cx="0" cy="0"/>
        </a:xfrm>
      </p:grpSpPr>
      <p:sp>
        <p:nvSpPr>
          <p:cNvPr id="29" name="Google Shape;29;g27884b107a2_0_178"/>
          <p:cNvSpPr/>
          <p:nvPr>
            <p:ph idx="2" type="pic"/>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p:cSld name="32_Title Slide">
    <p:spTree>
      <p:nvGrpSpPr>
        <p:cNvPr id="30" name="Shape 30"/>
        <p:cNvGrpSpPr/>
        <p:nvPr/>
      </p:nvGrpSpPr>
      <p:grpSpPr>
        <a:xfrm>
          <a:off x="0" y="0"/>
          <a:ext cx="0" cy="0"/>
          <a:chOff x="0" y="0"/>
          <a:chExt cx="0" cy="0"/>
        </a:xfrm>
      </p:grpSpPr>
      <p:sp>
        <p:nvSpPr>
          <p:cNvPr id="31" name="Google Shape;31;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us Jakarta Sans"/>
              <a:ea typeface="Plus Jakarta Sans"/>
              <a:cs typeface="Plus Jakarta Sans"/>
              <a:sym typeface="Plus Jakarta Sans"/>
            </a:endParaRPr>
          </a:p>
        </p:txBody>
      </p:sp>
      <p:sp>
        <p:nvSpPr>
          <p:cNvPr id="32" name="Google Shape;32;p85"/>
          <p:cNvSpPr/>
          <p:nvPr>
            <p:ph idx="2" type="pic"/>
          </p:nvPr>
        </p:nvSpPr>
        <p:spPr>
          <a:xfrm>
            <a:off x="6816725" y="1268413"/>
            <a:ext cx="2381023" cy="2976935"/>
          </a:xfrm>
          <a:prstGeom prst="rect">
            <a:avLst/>
          </a:prstGeom>
          <a:solidFill>
            <a:srgbClr val="F2F2F2"/>
          </a:solidFill>
          <a:ln>
            <a:noFill/>
          </a:ln>
        </p:spPr>
      </p:sp>
      <p:sp>
        <p:nvSpPr>
          <p:cNvPr id="33" name="Google Shape;33;p85"/>
          <p:cNvSpPr/>
          <p:nvPr>
            <p:ph idx="3" type="pic"/>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g27884b107a2_0_11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chemeClr val="dk1"/>
              </a:buClr>
              <a:buSzPts val="6000"/>
              <a:buFont typeface="Calibri"/>
              <a:buChar char="●"/>
              <a:defRPr b="0" i="0" sz="60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g27884b107a2_0_11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rgbClr val="000000"/>
                </a:solidFill>
                <a:latin typeface="Aharoni"/>
                <a:ea typeface="Aharoni"/>
                <a:cs typeface="Aharoni"/>
                <a:sym typeface="Aharon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37" name="Google Shape;37;g27884b107a2_0_1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g27884b107a2_0_1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9" name="Google Shape;39;g27884b107a2_0_1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0C1"/>
        </a:solidFill>
      </p:bgPr>
    </p:bg>
    <p:spTree>
      <p:nvGrpSpPr>
        <p:cNvPr id="9"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Open Sans"/>
                <a:ea typeface="Open Sans"/>
                <a:cs typeface="Open Sans"/>
                <a:sym typeface="Open Sans"/>
              </a:rPr>
              <a:t>Dept EECE, GST Bengaluru</a:t>
            </a:r>
            <a:endParaRPr b="0" i="0" sz="1800" u="none" cap="none" strike="noStrike">
              <a:solidFill>
                <a:srgbClr val="7F7F7F"/>
              </a:solidFill>
              <a:latin typeface="Open Sans"/>
              <a:ea typeface="Open Sans"/>
              <a:cs typeface="Open Sans"/>
              <a:sym typeface="Open Sans"/>
            </a:endParaRPr>
          </a:p>
        </p:txBody>
      </p:sp>
      <p:pic>
        <p:nvPicPr>
          <p:cNvPr id="11" name="Google Shape;11;p64"/>
          <p:cNvPicPr preferRelativeResize="0"/>
          <p:nvPr/>
        </p:nvPicPr>
        <p:blipFill rotWithShape="1">
          <a:blip r:embed="rId1">
            <a:alphaModFix/>
          </a:blip>
          <a:srcRect b="0" l="0" r="0" t="0"/>
          <a:stretch/>
        </p:blipFill>
        <p:spPr>
          <a:xfrm>
            <a:off x="10545066" y="6107763"/>
            <a:ext cx="1432859" cy="6140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2"/>
          <p:cNvSpPr txBox="1"/>
          <p:nvPr>
            <p:ph idx="12" type="sldNum"/>
          </p:nvPr>
        </p:nvSpPr>
        <p:spPr>
          <a:xfrm>
            <a:off x="11460163" y="6218238"/>
            <a:ext cx="731837" cy="523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5" name="Google Shape;45;p2"/>
          <p:cNvPicPr preferRelativeResize="0"/>
          <p:nvPr/>
        </p:nvPicPr>
        <p:blipFill rotWithShape="1">
          <a:blip r:embed="rId3">
            <a:alphaModFix amt="20000"/>
          </a:blip>
          <a:srcRect b="19493" l="1514" r="2310" t="0"/>
          <a:stretch/>
        </p:blipFill>
        <p:spPr>
          <a:xfrm>
            <a:off x="-1235" y="7409"/>
            <a:ext cx="12193235" cy="6734914"/>
          </a:xfrm>
          <a:prstGeom prst="rect">
            <a:avLst/>
          </a:prstGeom>
          <a:noFill/>
          <a:ln>
            <a:noFill/>
          </a:ln>
        </p:spPr>
      </p:pic>
      <p:sp>
        <p:nvSpPr>
          <p:cNvPr id="46" name="Google Shape;46;p2"/>
          <p:cNvSpPr txBox="1"/>
          <p:nvPr/>
        </p:nvSpPr>
        <p:spPr>
          <a:xfrm>
            <a:off x="2904067" y="3157752"/>
            <a:ext cx="638386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7069"/>
                </a:solidFill>
                <a:latin typeface="Open Sans"/>
                <a:ea typeface="Open Sans"/>
                <a:cs typeface="Open Sans"/>
                <a:sym typeface="Open Sans"/>
              </a:rPr>
              <a:t>GITAM (Deemed-to-be) University</a:t>
            </a:r>
            <a:endParaRPr b="0" i="0" sz="2800" u="none" cap="none" strike="noStrike">
              <a:solidFill>
                <a:srgbClr val="000000"/>
              </a:solidFill>
              <a:latin typeface="Arial"/>
              <a:ea typeface="Arial"/>
              <a:cs typeface="Arial"/>
              <a:sym typeface="Arial"/>
            </a:endParaRPr>
          </a:p>
        </p:txBody>
      </p:sp>
      <p:sp>
        <p:nvSpPr>
          <p:cNvPr id="47" name="Google Shape;47;p2"/>
          <p:cNvSpPr/>
          <p:nvPr/>
        </p:nvSpPr>
        <p:spPr>
          <a:xfrm>
            <a:off x="3060700" y="6148918"/>
            <a:ext cx="6096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7F7F7F"/>
                </a:solidFill>
                <a:latin typeface="Montserrat Medium"/>
                <a:ea typeface="Montserrat Medium"/>
                <a:cs typeface="Montserrat Medium"/>
                <a:sym typeface="Montserrat Medium"/>
              </a:rPr>
              <a:t>www.gitam.edu</a:t>
            </a:r>
            <a:endParaRPr b="0" i="0" sz="1200" u="none" cap="none" strike="noStrike">
              <a:solidFill>
                <a:srgbClr val="7F7F7F"/>
              </a:solidFill>
              <a:latin typeface="Montserrat Medium"/>
              <a:ea typeface="Montserrat Medium"/>
              <a:cs typeface="Montserrat Medium"/>
              <a:sym typeface="Montserrat Medium"/>
            </a:endParaRPr>
          </a:p>
        </p:txBody>
      </p:sp>
      <p:grpSp>
        <p:nvGrpSpPr>
          <p:cNvPr id="48" name="Google Shape;48;p2"/>
          <p:cNvGrpSpPr/>
          <p:nvPr/>
        </p:nvGrpSpPr>
        <p:grpSpPr>
          <a:xfrm rot="2700000">
            <a:off x="5984712" y="5183993"/>
            <a:ext cx="231043" cy="225933"/>
            <a:chOff x="11087593" y="13905"/>
            <a:chExt cx="1085533" cy="1061509"/>
          </a:xfrm>
        </p:grpSpPr>
        <p:sp>
          <p:nvSpPr>
            <p:cNvPr id="49" name="Google Shape;49;p2"/>
            <p:cNvSpPr/>
            <p:nvPr/>
          </p:nvSpPr>
          <p:spPr>
            <a:xfrm>
              <a:off x="11087593" y="548342"/>
              <a:ext cx="537028" cy="527072"/>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50" name="Google Shape;50;p2"/>
            <p:cNvSpPr/>
            <p:nvPr/>
          </p:nvSpPr>
          <p:spPr>
            <a:xfrm>
              <a:off x="11636098" y="13905"/>
              <a:ext cx="537028" cy="527079"/>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sp>
        <p:nvSpPr>
          <p:cNvPr id="51" name="Google Shape;51;p2"/>
          <p:cNvSpPr/>
          <p:nvPr/>
        </p:nvSpPr>
        <p:spPr>
          <a:xfrm>
            <a:off x="2904067" y="4430594"/>
            <a:ext cx="60960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Medium"/>
                <a:ea typeface="Montserrat Medium"/>
                <a:cs typeface="Montserrat Medium"/>
                <a:sym typeface="Montserrat Medium"/>
              </a:rPr>
              <a:t>Department of Electrical Electronics and Communication Engineering</a:t>
            </a:r>
            <a:endParaRPr b="1" i="0" sz="1800" u="none" cap="none" strike="noStrike">
              <a:solidFill>
                <a:schemeClr val="dk1"/>
              </a:solidFill>
              <a:latin typeface="Arial"/>
              <a:ea typeface="Arial"/>
              <a:cs typeface="Arial"/>
              <a:sym typeface="Arial"/>
            </a:endParaRPr>
          </a:p>
        </p:txBody>
      </p:sp>
      <p:sp>
        <p:nvSpPr>
          <p:cNvPr id="52" name="Google Shape;52;p2"/>
          <p:cNvSpPr/>
          <p:nvPr/>
        </p:nvSpPr>
        <p:spPr>
          <a:xfrm>
            <a:off x="9156700" y="5791918"/>
            <a:ext cx="292694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53" name="Google Shape;53;p2"/>
          <p:cNvSpPr/>
          <p:nvPr/>
        </p:nvSpPr>
        <p:spPr>
          <a:xfrm>
            <a:off x="133754" y="4452435"/>
            <a:ext cx="2269330" cy="11879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chemeClr val="dk1"/>
                </a:solidFill>
                <a:latin typeface="Montserrat Medium"/>
                <a:ea typeface="Montserrat Medium"/>
                <a:cs typeface="Montserrat Medium"/>
                <a:sym typeface="Montserrat Medium"/>
              </a:rPr>
              <a:t>Project Team: </a:t>
            </a:r>
            <a:endParaRPr b="0" i="0" sz="1600" u="none" cap="none" strike="noStrike">
              <a:solidFill>
                <a:srgbClr val="000000"/>
              </a:solidFill>
              <a:latin typeface="Arial"/>
              <a:ea typeface="Arial"/>
              <a:cs typeface="Arial"/>
              <a:sym typeface="Arial"/>
            </a:endParaRPr>
          </a:p>
          <a:p>
            <a:pPr indent="-342900" lvl="0" marL="457200" marR="0" rtl="0" algn="just">
              <a:lnSpc>
                <a:spcPct val="115000"/>
              </a:lnSpc>
              <a:spcBef>
                <a:spcPts val="0"/>
              </a:spcBef>
              <a:spcAft>
                <a:spcPts val="0"/>
              </a:spcAft>
              <a:buClr>
                <a:schemeClr val="dk1"/>
              </a:buClr>
              <a:buSzPts val="1800"/>
              <a:buFont typeface="Arial"/>
              <a:buChar char="●"/>
            </a:pPr>
            <a:r>
              <a:rPr b="0" i="0" lang="en-US" sz="1600" u="none" cap="none" strike="noStrike">
                <a:solidFill>
                  <a:schemeClr val="dk1"/>
                </a:solidFill>
                <a:latin typeface="Arial"/>
                <a:ea typeface="Arial"/>
                <a:cs typeface="Arial"/>
                <a:sym typeface="Arial"/>
              </a:rPr>
              <a:t>D Bhanuprakash                                                                                                                               </a:t>
            </a:r>
            <a:endParaRPr/>
          </a:p>
          <a:p>
            <a:pPr indent="-342900" lvl="0" marL="457200" marR="0" rtl="0" algn="just">
              <a:lnSpc>
                <a:spcPct val="115000"/>
              </a:lnSpc>
              <a:spcBef>
                <a:spcPts val="0"/>
              </a:spcBef>
              <a:spcAft>
                <a:spcPts val="0"/>
              </a:spcAft>
              <a:buClr>
                <a:schemeClr val="dk1"/>
              </a:buClr>
              <a:buSzPts val="1800"/>
              <a:buFont typeface="Arial"/>
              <a:buChar char="●"/>
            </a:pPr>
            <a:r>
              <a:rPr b="0" i="0" lang="en-US" sz="1600" u="none" cap="none" strike="noStrike">
                <a:solidFill>
                  <a:schemeClr val="dk1"/>
                </a:solidFill>
                <a:latin typeface="Arial"/>
                <a:ea typeface="Arial"/>
                <a:cs typeface="Arial"/>
                <a:sym typeface="Arial"/>
              </a:rPr>
              <a:t>Bharath S  N</a:t>
            </a:r>
            <a:endParaRPr/>
          </a:p>
          <a:p>
            <a:pPr indent="-342900" lvl="0" marL="457200" marR="0" rtl="0" algn="just">
              <a:lnSpc>
                <a:spcPct val="115000"/>
              </a:lnSpc>
              <a:spcBef>
                <a:spcPts val="0"/>
              </a:spcBef>
              <a:spcAft>
                <a:spcPts val="0"/>
              </a:spcAft>
              <a:buClr>
                <a:schemeClr val="dk1"/>
              </a:buClr>
              <a:buSzPts val="1800"/>
              <a:buFont typeface="Arial"/>
              <a:buChar char="●"/>
            </a:pPr>
            <a:r>
              <a:rPr b="0" i="0" lang="en-US" sz="1600" u="none" cap="none" strike="noStrike">
                <a:solidFill>
                  <a:schemeClr val="dk1"/>
                </a:solidFill>
                <a:latin typeface="Arial"/>
                <a:ea typeface="Arial"/>
                <a:cs typeface="Arial"/>
                <a:sym typeface="Arial"/>
              </a:rPr>
              <a:t>Maruthi M</a:t>
            </a:r>
            <a:endParaRPr/>
          </a:p>
        </p:txBody>
      </p:sp>
      <p:sp>
        <p:nvSpPr>
          <p:cNvPr id="54" name="Google Shape;54;p2"/>
          <p:cNvSpPr/>
          <p:nvPr/>
        </p:nvSpPr>
        <p:spPr>
          <a:xfrm>
            <a:off x="8976784" y="5040405"/>
            <a:ext cx="3272218"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Medium"/>
                <a:ea typeface="Montserrat Medium"/>
                <a:cs typeface="Montserrat Medium"/>
                <a:sym typeface="Montserrat Medium"/>
              </a:rPr>
              <a:t>Project Mentor: </a:t>
            </a:r>
            <a:endParaRPr/>
          </a:p>
          <a:p>
            <a:pPr indent="-285750" lvl="0" marL="285750" marR="0" rtl="0" algn="ctr">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ontserrat Medium"/>
                <a:ea typeface="Montserrat Medium"/>
                <a:cs typeface="Montserrat Medium"/>
                <a:sym typeface="Montserrat Medium"/>
              </a:rPr>
              <a:t>Mr. Girish Shankar Mishra </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Medium"/>
                <a:ea typeface="Montserrat Medium"/>
                <a:cs typeface="Montserrat Medium"/>
                <a:sym typeface="Montserrat Medium"/>
              </a:rPr>
              <a:t>Project In-charge: </a:t>
            </a: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      Dr Ambar Bajpai </a:t>
            </a:r>
            <a:endParaRPr b="1" i="0" sz="1400" u="none" cap="none" strike="noStrike">
              <a:solidFill>
                <a:schemeClr val="dk1"/>
              </a:solidFill>
              <a:latin typeface="Montserrat Medium"/>
              <a:ea typeface="Montserrat Medium"/>
              <a:cs typeface="Montserrat Medium"/>
              <a:sym typeface="Montserrat Medium"/>
            </a:endParaRPr>
          </a:p>
        </p:txBody>
      </p:sp>
      <p:pic>
        <p:nvPicPr>
          <p:cNvPr id="55" name="Google Shape;55;p2"/>
          <p:cNvPicPr preferRelativeResize="0"/>
          <p:nvPr/>
        </p:nvPicPr>
        <p:blipFill rotWithShape="1">
          <a:blip r:embed="rId4">
            <a:alphaModFix/>
          </a:blip>
          <a:srcRect b="0" l="0" r="0" t="0"/>
          <a:stretch/>
        </p:blipFill>
        <p:spPr>
          <a:xfrm>
            <a:off x="4601352" y="1778687"/>
            <a:ext cx="2674631" cy="1245671"/>
          </a:xfrm>
          <a:prstGeom prst="rect">
            <a:avLst/>
          </a:prstGeom>
          <a:noFill/>
          <a:ln>
            <a:noFill/>
          </a:ln>
        </p:spPr>
      </p:pic>
      <p:sp>
        <p:nvSpPr>
          <p:cNvPr id="56" name="Google Shape;56;p2"/>
          <p:cNvSpPr txBox="1"/>
          <p:nvPr/>
        </p:nvSpPr>
        <p:spPr>
          <a:xfrm>
            <a:off x="1337187" y="-285907"/>
            <a:ext cx="8878529" cy="1948185"/>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chemeClr val="dk1"/>
              </a:buClr>
              <a:buSzPts val="1100"/>
              <a:buFont typeface="Arial"/>
              <a:buNone/>
            </a:pPr>
            <a:r>
              <a:t/>
            </a:r>
            <a:endParaRPr b="1" i="0" sz="2800" u="none" cap="none" strike="noStrike">
              <a:solidFill>
                <a:schemeClr val="accent4"/>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rPr b="1" i="0" lang="en-US" sz="2800" u="none" cap="none" strike="noStrike">
                <a:solidFill>
                  <a:schemeClr val="accent4"/>
                </a:solidFill>
                <a:latin typeface="Arial"/>
                <a:ea typeface="Arial"/>
                <a:cs typeface="Arial"/>
                <a:sym typeface="Arial"/>
              </a:rPr>
              <a:t>Design and performance analysis of III-V heterostructure for DNA detection</a:t>
            </a:r>
            <a:endParaRPr/>
          </a:p>
          <a:p>
            <a:pPr indent="0" lvl="0" marL="0" marR="0" rtl="0" algn="ctr">
              <a:lnSpc>
                <a:spcPct val="100000"/>
              </a:lnSpc>
              <a:spcBef>
                <a:spcPts val="0"/>
              </a:spcBef>
              <a:spcAft>
                <a:spcPts val="0"/>
              </a:spcAft>
              <a:buClr>
                <a:srgbClr val="000000"/>
              </a:buClr>
              <a:buSzPts val="1800"/>
              <a:buFont typeface="Arial"/>
              <a:buNone/>
            </a:pPr>
            <a:r>
              <a:t/>
            </a:r>
            <a:endParaRPr b="1" i="0" sz="2400" u="none" cap="none" strike="noStrike">
              <a:solidFill>
                <a:schemeClr val="accent4"/>
              </a:solidFill>
              <a:latin typeface="Times New Roman"/>
              <a:ea typeface="Times New Roman"/>
              <a:cs typeface="Times New Roman"/>
              <a:sym typeface="Times New Roman"/>
            </a:endParaRPr>
          </a:p>
        </p:txBody>
      </p:sp>
      <p:sp>
        <p:nvSpPr>
          <p:cNvPr id="57" name="Google Shape;57;p2"/>
          <p:cNvSpPr txBox="1"/>
          <p:nvPr/>
        </p:nvSpPr>
        <p:spPr>
          <a:xfrm>
            <a:off x="3378605" y="1305886"/>
            <a:ext cx="4005016" cy="4000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7069"/>
                </a:solidFill>
                <a:latin typeface="Open Sans"/>
                <a:ea typeface="Open Sans"/>
                <a:cs typeface="Open Sans"/>
                <a:sym typeface="Open Sans"/>
              </a:rPr>
              <a:t>Mid-Review 1/2/3</a:t>
            </a:r>
            <a:endParaRPr b="0" i="0" sz="2000" u="none" cap="none" strike="noStrike">
              <a:solidFill>
                <a:srgbClr val="000000"/>
              </a:solidFill>
              <a:latin typeface="Arial"/>
              <a:ea typeface="Arial"/>
              <a:cs typeface="Arial"/>
              <a:sym typeface="Arial"/>
            </a:endParaRPr>
          </a:p>
        </p:txBody>
      </p:sp>
      <p:sp>
        <p:nvSpPr>
          <p:cNvPr id="58" name="Google Shape;58;p2"/>
          <p:cNvSpPr/>
          <p:nvPr/>
        </p:nvSpPr>
        <p:spPr>
          <a:xfrm>
            <a:off x="133754" y="3194604"/>
            <a:ext cx="2432050" cy="468792"/>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1800" u="none" cap="none" strike="noStrike">
                <a:solidFill>
                  <a:schemeClr val="lt1"/>
                </a:solidFill>
                <a:latin typeface="Verdana"/>
                <a:ea typeface="Verdana"/>
                <a:cs typeface="Verdana"/>
                <a:sym typeface="Verdana"/>
              </a:rPr>
              <a:t>AY 2021-25 </a:t>
            </a:r>
            <a:endParaRPr b="1" i="0" sz="900" u="none" cap="none" strike="noStrike">
              <a:solidFill>
                <a:srgbClr val="000000"/>
              </a:solidFill>
              <a:latin typeface="Arial"/>
              <a:ea typeface="Arial"/>
              <a:cs typeface="Arial"/>
              <a:sym typeface="Arial"/>
            </a:endParaRPr>
          </a:p>
        </p:txBody>
      </p:sp>
      <p:sp>
        <p:nvSpPr>
          <p:cNvPr id="59" name="Google Shape;59;p2"/>
          <p:cNvSpPr/>
          <p:nvPr/>
        </p:nvSpPr>
        <p:spPr>
          <a:xfrm>
            <a:off x="9156701" y="2965412"/>
            <a:ext cx="2901546" cy="818907"/>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1800" u="none" cap="none" strike="noStrike">
                <a:solidFill>
                  <a:schemeClr val="lt1"/>
                </a:solidFill>
                <a:latin typeface="Verdana"/>
                <a:ea typeface="Verdana"/>
                <a:cs typeface="Verdana"/>
                <a:sym typeface="Verdana"/>
              </a:rPr>
              <a:t>Major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g3412fa4f1c6_0_21"/>
          <p:cNvPicPr preferRelativeResize="0"/>
          <p:nvPr/>
        </p:nvPicPr>
        <p:blipFill>
          <a:blip r:embed="rId3">
            <a:alphaModFix/>
          </a:blip>
          <a:stretch>
            <a:fillRect/>
          </a:stretch>
        </p:blipFill>
        <p:spPr>
          <a:xfrm>
            <a:off x="65750" y="602000"/>
            <a:ext cx="6750975" cy="4987600"/>
          </a:xfrm>
          <a:prstGeom prst="rect">
            <a:avLst/>
          </a:prstGeom>
          <a:noFill/>
          <a:ln>
            <a:noFill/>
          </a:ln>
        </p:spPr>
      </p:pic>
      <p:sp>
        <p:nvSpPr>
          <p:cNvPr id="169" name="Google Shape;169;g3412fa4f1c6_0_21"/>
          <p:cNvSpPr txBox="1"/>
          <p:nvPr/>
        </p:nvSpPr>
        <p:spPr>
          <a:xfrm>
            <a:off x="274825" y="5699325"/>
            <a:ext cx="6541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Fig.1: I</a:t>
            </a:r>
            <a:r>
              <a:rPr b="1" baseline="-25000" lang="en-US" sz="2000">
                <a:latin typeface="Times New Roman"/>
                <a:ea typeface="Times New Roman"/>
                <a:cs typeface="Times New Roman"/>
                <a:sym typeface="Times New Roman"/>
              </a:rPr>
              <a:t>DS</a:t>
            </a:r>
            <a:r>
              <a:rPr b="1" lang="en-US" sz="2000">
                <a:latin typeface="Times New Roman"/>
                <a:ea typeface="Times New Roman"/>
                <a:cs typeface="Times New Roman"/>
                <a:sym typeface="Times New Roman"/>
              </a:rPr>
              <a:t>-V</a:t>
            </a:r>
            <a:r>
              <a:rPr b="1" baseline="-25000" lang="en-US" sz="2000">
                <a:latin typeface="Times New Roman"/>
                <a:ea typeface="Times New Roman"/>
                <a:cs typeface="Times New Roman"/>
                <a:sym typeface="Times New Roman"/>
              </a:rPr>
              <a:t>DS</a:t>
            </a:r>
            <a:r>
              <a:rPr b="1" lang="en-US" sz="2000">
                <a:latin typeface="Times New Roman"/>
                <a:ea typeface="Times New Roman"/>
                <a:cs typeface="Times New Roman"/>
                <a:sym typeface="Times New Roman"/>
              </a:rPr>
              <a:t> characteristic for various gate bias V</a:t>
            </a:r>
            <a:r>
              <a:rPr b="1" baseline="-25000" lang="en-US" sz="2000">
                <a:latin typeface="Times New Roman"/>
                <a:ea typeface="Times New Roman"/>
                <a:cs typeface="Times New Roman"/>
                <a:sym typeface="Times New Roman"/>
              </a:rPr>
              <a:t>GS</a:t>
            </a:r>
            <a:endParaRPr b="1" sz="2400"/>
          </a:p>
        </p:txBody>
      </p:sp>
      <p:sp>
        <p:nvSpPr>
          <p:cNvPr id="170" name="Google Shape;170;g3412fa4f1c6_0_21"/>
          <p:cNvSpPr txBox="1"/>
          <p:nvPr/>
        </p:nvSpPr>
        <p:spPr>
          <a:xfrm>
            <a:off x="2978075" y="0"/>
            <a:ext cx="5761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I</a:t>
            </a:r>
            <a:r>
              <a:rPr b="1" baseline="-25000" lang="en-US" sz="2000">
                <a:latin typeface="Times New Roman"/>
                <a:ea typeface="Times New Roman"/>
                <a:cs typeface="Times New Roman"/>
                <a:sym typeface="Times New Roman"/>
              </a:rPr>
              <a:t>DS</a:t>
            </a:r>
            <a:r>
              <a:rPr b="1" lang="en-US" sz="2000">
                <a:latin typeface="Times New Roman"/>
                <a:ea typeface="Times New Roman"/>
                <a:cs typeface="Times New Roman"/>
                <a:sym typeface="Times New Roman"/>
              </a:rPr>
              <a:t>-V</a:t>
            </a:r>
            <a:r>
              <a:rPr b="1" baseline="-25000" lang="en-US" sz="2000">
                <a:latin typeface="Times New Roman"/>
                <a:ea typeface="Times New Roman"/>
                <a:cs typeface="Times New Roman"/>
                <a:sym typeface="Times New Roman"/>
              </a:rPr>
              <a:t>DS</a:t>
            </a:r>
            <a:r>
              <a:rPr b="1" lang="en-US" sz="2000">
                <a:latin typeface="Times New Roman"/>
                <a:ea typeface="Times New Roman"/>
                <a:cs typeface="Times New Roman"/>
                <a:sym typeface="Times New Roman"/>
              </a:rPr>
              <a:t> characteristic for various gate bias V</a:t>
            </a:r>
            <a:r>
              <a:rPr b="1" baseline="-25000" lang="en-US" sz="2000">
                <a:latin typeface="Times New Roman"/>
                <a:ea typeface="Times New Roman"/>
                <a:cs typeface="Times New Roman"/>
                <a:sym typeface="Times New Roman"/>
              </a:rPr>
              <a:t>GS</a:t>
            </a:r>
            <a:endParaRPr b="1" sz="2400"/>
          </a:p>
        </p:txBody>
      </p:sp>
      <p:pic>
        <p:nvPicPr>
          <p:cNvPr id="171" name="Google Shape;171;g3412fa4f1c6_0_21"/>
          <p:cNvPicPr preferRelativeResize="0"/>
          <p:nvPr/>
        </p:nvPicPr>
        <p:blipFill>
          <a:blip r:embed="rId4">
            <a:alphaModFix/>
          </a:blip>
          <a:stretch>
            <a:fillRect/>
          </a:stretch>
        </p:blipFill>
        <p:spPr>
          <a:xfrm>
            <a:off x="152400" y="152400"/>
            <a:ext cx="247650" cy="180975"/>
          </a:xfrm>
          <a:prstGeom prst="rect">
            <a:avLst/>
          </a:prstGeom>
          <a:noFill/>
          <a:ln>
            <a:noFill/>
          </a:ln>
        </p:spPr>
      </p:pic>
      <p:sp>
        <p:nvSpPr>
          <p:cNvPr id="172" name="Google Shape;172;g3412fa4f1c6_0_21"/>
          <p:cNvSpPr txBox="1"/>
          <p:nvPr/>
        </p:nvSpPr>
        <p:spPr>
          <a:xfrm>
            <a:off x="6816725" y="751525"/>
            <a:ext cx="4990200" cy="34017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SzPts val="1900"/>
              <a:buChar char="●"/>
            </a:pPr>
            <a:r>
              <a:rPr lang="en-US" sz="1900"/>
              <a:t>The drain current increases with higher </a:t>
            </a:r>
            <a:r>
              <a:rPr b="1" lang="en-US" sz="1900"/>
              <a:t>VGS</a:t>
            </a:r>
            <a:r>
              <a:rPr lang="en-US" sz="1900"/>
              <a:t> and </a:t>
            </a:r>
            <a:r>
              <a:rPr b="1" lang="en-US" sz="1900"/>
              <a:t>VDS</a:t>
            </a:r>
            <a:r>
              <a:rPr lang="en-US" sz="1900"/>
              <a:t> due to stronger polarization effects in the </a:t>
            </a:r>
            <a:r>
              <a:rPr b="1" lang="en-US" sz="1900"/>
              <a:t>2DEG</a:t>
            </a:r>
            <a:r>
              <a:rPr lang="en-US" sz="1900"/>
              <a:t>.</a:t>
            </a:r>
            <a:br>
              <a:rPr lang="en-US" sz="1900"/>
            </a:br>
            <a:endParaRPr sz="1900"/>
          </a:p>
          <a:p>
            <a:pPr indent="-349250" lvl="0" marL="457200" rtl="0" algn="just">
              <a:spcBef>
                <a:spcPts val="0"/>
              </a:spcBef>
              <a:spcAft>
                <a:spcPts val="0"/>
              </a:spcAft>
              <a:buSzPts val="1900"/>
              <a:buChar char="●"/>
            </a:pPr>
            <a:r>
              <a:rPr lang="en-US" sz="1900"/>
              <a:t>The current ranges from </a:t>
            </a:r>
            <a:r>
              <a:rPr b="1" lang="en-US" sz="1900"/>
              <a:t>0.3 A/mm</a:t>
            </a:r>
            <a:r>
              <a:rPr lang="en-US" sz="1900"/>
              <a:t> at </a:t>
            </a:r>
            <a:r>
              <a:rPr b="1" lang="en-US" sz="1900"/>
              <a:t>VGS = 0 V</a:t>
            </a:r>
            <a:r>
              <a:rPr lang="en-US" sz="1900"/>
              <a:t> to </a:t>
            </a:r>
            <a:r>
              <a:rPr b="1" lang="en-US" sz="1900"/>
              <a:t>2.9 A/mm</a:t>
            </a:r>
            <a:r>
              <a:rPr lang="en-US" sz="1900"/>
              <a:t> at </a:t>
            </a:r>
            <a:r>
              <a:rPr b="1" lang="en-US" sz="1900"/>
              <a:t>VGS = 4 V</a:t>
            </a:r>
            <a:r>
              <a:rPr lang="en-US" sz="1900"/>
              <a:t>.</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SzPts val="1900"/>
              <a:buChar char="●"/>
            </a:pPr>
            <a:r>
              <a:rPr lang="en-US" sz="1900"/>
              <a:t>An </a:t>
            </a:r>
            <a:r>
              <a:rPr b="1" lang="en-US" sz="1900"/>
              <a:t>Al₂O₃ gate dielectric</a:t>
            </a:r>
            <a:r>
              <a:rPr lang="en-US" sz="1900"/>
              <a:t> is used to reduce impact ionization and prevent carrier leakage, improving device performance.</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Chart&#10;&#10;Description automatically generated" id="178" name="Google Shape;178;g3412fa4f1c6_0_27"/>
          <p:cNvPicPr preferRelativeResize="0"/>
          <p:nvPr/>
        </p:nvPicPr>
        <p:blipFill>
          <a:blip r:embed="rId3">
            <a:alphaModFix/>
          </a:blip>
          <a:stretch>
            <a:fillRect/>
          </a:stretch>
        </p:blipFill>
        <p:spPr>
          <a:xfrm>
            <a:off x="65750" y="663875"/>
            <a:ext cx="5824625" cy="4831900"/>
          </a:xfrm>
          <a:prstGeom prst="rect">
            <a:avLst/>
          </a:prstGeom>
          <a:noFill/>
          <a:ln>
            <a:noFill/>
          </a:ln>
        </p:spPr>
      </p:pic>
      <p:sp>
        <p:nvSpPr>
          <p:cNvPr id="179" name="Google Shape;179;g3412fa4f1c6_0_27"/>
          <p:cNvSpPr txBox="1"/>
          <p:nvPr/>
        </p:nvSpPr>
        <p:spPr>
          <a:xfrm>
            <a:off x="149575" y="5495775"/>
            <a:ext cx="51615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1800">
                <a:latin typeface="Times New Roman"/>
                <a:ea typeface="Times New Roman"/>
                <a:cs typeface="Times New Roman"/>
                <a:sym typeface="Times New Roman"/>
              </a:rPr>
              <a:t>Fig. 2: I</a:t>
            </a:r>
            <a:r>
              <a:rPr b="1" baseline="-25000" lang="en-US" sz="1800">
                <a:latin typeface="Times New Roman"/>
                <a:ea typeface="Times New Roman"/>
                <a:cs typeface="Times New Roman"/>
                <a:sym typeface="Times New Roman"/>
              </a:rPr>
              <a:t>DS</a:t>
            </a:r>
            <a:r>
              <a:rPr b="1" lang="en-US" sz="1800">
                <a:latin typeface="Times New Roman"/>
                <a:ea typeface="Times New Roman"/>
                <a:cs typeface="Times New Roman"/>
                <a:sym typeface="Times New Roman"/>
              </a:rPr>
              <a:t>-V</a:t>
            </a:r>
            <a:r>
              <a:rPr b="1" baseline="-25000" lang="en-US" sz="1800">
                <a:latin typeface="Times New Roman"/>
                <a:ea typeface="Times New Roman"/>
                <a:cs typeface="Times New Roman"/>
                <a:sym typeface="Times New Roman"/>
              </a:rPr>
              <a:t>DS</a:t>
            </a:r>
            <a:r>
              <a:rPr b="1" lang="en-US" sz="1800">
                <a:latin typeface="Times New Roman"/>
                <a:ea typeface="Times New Roman"/>
                <a:cs typeface="Times New Roman"/>
                <a:sym typeface="Times New Roman"/>
              </a:rPr>
              <a:t> characteristic for applied gate bias V</a:t>
            </a:r>
            <a:r>
              <a:rPr b="1" baseline="-25000" lang="en-US" sz="1800">
                <a:latin typeface="Times New Roman"/>
                <a:ea typeface="Times New Roman"/>
                <a:cs typeface="Times New Roman"/>
                <a:sym typeface="Times New Roman"/>
              </a:rPr>
              <a:t>GS</a:t>
            </a:r>
            <a:r>
              <a:rPr b="1" lang="en-US" sz="1800">
                <a:latin typeface="Times New Roman"/>
                <a:ea typeface="Times New Roman"/>
                <a:cs typeface="Times New Roman"/>
                <a:sym typeface="Times New Roman"/>
              </a:rPr>
              <a:t> in DMSG device for different biomolecules (</a:t>
            </a:r>
            <a:r>
              <a:rPr b="1" i="1" lang="en-US" sz="1800">
                <a:latin typeface="Times New Roman"/>
                <a:ea typeface="Times New Roman"/>
                <a:cs typeface="Times New Roman"/>
                <a:sym typeface="Times New Roman"/>
              </a:rPr>
              <a:t>k</a:t>
            </a:r>
            <a:r>
              <a:rPr b="1" lang="en-US" sz="1800">
                <a:latin typeface="Times New Roman"/>
                <a:ea typeface="Times New Roman"/>
                <a:cs typeface="Times New Roman"/>
                <a:sym typeface="Times New Roman"/>
              </a:rPr>
              <a:t> = 1 to 9).</a:t>
            </a:r>
            <a:endParaRPr b="1" sz="1800">
              <a:latin typeface="Times New Roman"/>
              <a:ea typeface="Times New Roman"/>
              <a:cs typeface="Times New Roman"/>
              <a:sym typeface="Times New Roman"/>
            </a:endParaRPr>
          </a:p>
        </p:txBody>
      </p:sp>
      <p:sp>
        <p:nvSpPr>
          <p:cNvPr id="180" name="Google Shape;180;g3412fa4f1c6_0_27"/>
          <p:cNvSpPr txBox="1"/>
          <p:nvPr/>
        </p:nvSpPr>
        <p:spPr>
          <a:xfrm>
            <a:off x="550875" y="56675"/>
            <a:ext cx="114459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2000">
                <a:latin typeface="Times New Roman"/>
                <a:ea typeface="Times New Roman"/>
                <a:cs typeface="Times New Roman"/>
                <a:sym typeface="Times New Roman"/>
              </a:rPr>
              <a:t> I</a:t>
            </a:r>
            <a:r>
              <a:rPr b="1" baseline="-25000" lang="en-US" sz="2000">
                <a:latin typeface="Times New Roman"/>
                <a:ea typeface="Times New Roman"/>
                <a:cs typeface="Times New Roman"/>
                <a:sym typeface="Times New Roman"/>
              </a:rPr>
              <a:t>DS</a:t>
            </a:r>
            <a:r>
              <a:rPr b="1" lang="en-US" sz="2000">
                <a:latin typeface="Times New Roman"/>
                <a:ea typeface="Times New Roman"/>
                <a:cs typeface="Times New Roman"/>
                <a:sym typeface="Times New Roman"/>
              </a:rPr>
              <a:t>-V</a:t>
            </a:r>
            <a:r>
              <a:rPr b="1" baseline="-25000" lang="en-US" sz="2000">
                <a:latin typeface="Times New Roman"/>
                <a:ea typeface="Times New Roman"/>
                <a:cs typeface="Times New Roman"/>
                <a:sym typeface="Times New Roman"/>
              </a:rPr>
              <a:t>DS</a:t>
            </a:r>
            <a:r>
              <a:rPr b="1" lang="en-US" sz="2000">
                <a:latin typeface="Times New Roman"/>
                <a:ea typeface="Times New Roman"/>
                <a:cs typeface="Times New Roman"/>
                <a:sym typeface="Times New Roman"/>
              </a:rPr>
              <a:t> characteristic for applied gate bias V</a:t>
            </a:r>
            <a:r>
              <a:rPr b="1" baseline="-25000" lang="en-US" sz="2000">
                <a:latin typeface="Times New Roman"/>
                <a:ea typeface="Times New Roman"/>
                <a:cs typeface="Times New Roman"/>
                <a:sym typeface="Times New Roman"/>
              </a:rPr>
              <a:t>GS</a:t>
            </a:r>
            <a:r>
              <a:rPr b="1" lang="en-US" sz="2000">
                <a:latin typeface="Times New Roman"/>
                <a:ea typeface="Times New Roman"/>
                <a:cs typeface="Times New Roman"/>
                <a:sym typeface="Times New Roman"/>
              </a:rPr>
              <a:t> in DMSG device for different biomolecules (</a:t>
            </a:r>
            <a:r>
              <a:rPr b="1" i="1" lang="en-US" sz="2000">
                <a:latin typeface="Times New Roman"/>
                <a:ea typeface="Times New Roman"/>
                <a:cs typeface="Times New Roman"/>
                <a:sym typeface="Times New Roman"/>
              </a:rPr>
              <a:t>k</a:t>
            </a:r>
            <a:r>
              <a:rPr b="1" lang="en-US" sz="2000">
                <a:latin typeface="Times New Roman"/>
                <a:ea typeface="Times New Roman"/>
                <a:cs typeface="Times New Roman"/>
                <a:sym typeface="Times New Roman"/>
              </a:rPr>
              <a:t> = 1 to 9).</a:t>
            </a:r>
            <a:endParaRPr b="1" sz="2000">
              <a:latin typeface="Times New Roman"/>
              <a:ea typeface="Times New Roman"/>
              <a:cs typeface="Times New Roman"/>
              <a:sym typeface="Times New Roman"/>
            </a:endParaRPr>
          </a:p>
        </p:txBody>
      </p:sp>
      <p:sp>
        <p:nvSpPr>
          <p:cNvPr id="181" name="Google Shape;181;g3412fa4f1c6_0_27"/>
          <p:cNvSpPr txBox="1"/>
          <p:nvPr/>
        </p:nvSpPr>
        <p:spPr>
          <a:xfrm>
            <a:off x="5746525" y="788925"/>
            <a:ext cx="6458400" cy="46176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1200"/>
              </a:spcBef>
              <a:spcAft>
                <a:spcPts val="0"/>
              </a:spcAft>
              <a:buSzPts val="1800"/>
              <a:buChar char="●"/>
            </a:pPr>
            <a:r>
              <a:rPr b="1" lang="en-US" sz="1800"/>
              <a:t>IDS-VDS characteristics</a:t>
            </a:r>
            <a:r>
              <a:rPr lang="en-US" sz="1800"/>
              <a:t> are analyzed for </a:t>
            </a:r>
            <a:r>
              <a:rPr b="1" lang="en-US" sz="1800"/>
              <a:t>DMSG devices</a:t>
            </a:r>
            <a:r>
              <a:rPr lang="en-US" sz="1800"/>
              <a:t> with different biomolecules (</a:t>
            </a:r>
            <a:r>
              <a:rPr b="1" lang="en-US" sz="1800"/>
              <a:t>k = 1 to 9</a:t>
            </a:r>
            <a:r>
              <a:rPr lang="en-US" sz="1800"/>
              <a:t>).</a:t>
            </a:r>
            <a:endParaRPr sz="1800"/>
          </a:p>
          <a:p>
            <a:pPr indent="-342900" lvl="0" marL="457200" rtl="0" algn="just">
              <a:lnSpc>
                <a:spcPct val="150000"/>
              </a:lnSpc>
              <a:spcBef>
                <a:spcPts val="0"/>
              </a:spcBef>
              <a:spcAft>
                <a:spcPts val="0"/>
              </a:spcAft>
              <a:buSzPts val="1800"/>
              <a:buChar char="●"/>
            </a:pPr>
            <a:r>
              <a:rPr lang="en-US" sz="1800"/>
              <a:t>The </a:t>
            </a:r>
            <a:r>
              <a:rPr b="1" lang="en-US" sz="1800"/>
              <a:t>drain current is inversely proportional</a:t>
            </a:r>
            <a:r>
              <a:rPr lang="en-US" sz="1800"/>
              <a:t> to the </a:t>
            </a:r>
            <a:r>
              <a:rPr b="1" lang="en-US" sz="1800"/>
              <a:t>permittivity</a:t>
            </a:r>
            <a:r>
              <a:rPr lang="en-US" sz="1800"/>
              <a:t> of the biomolecules.</a:t>
            </a:r>
            <a:endParaRPr sz="1800"/>
          </a:p>
          <a:p>
            <a:pPr indent="-342900" lvl="0" marL="457200" rtl="0" algn="just">
              <a:lnSpc>
                <a:spcPct val="150000"/>
              </a:lnSpc>
              <a:spcBef>
                <a:spcPts val="0"/>
              </a:spcBef>
              <a:spcAft>
                <a:spcPts val="0"/>
              </a:spcAft>
              <a:buSzPts val="1800"/>
              <a:buChar char="●"/>
            </a:pPr>
            <a:r>
              <a:rPr b="1" lang="en-US" sz="1800"/>
              <a:t>Urease (k = 1.64)</a:t>
            </a:r>
            <a:r>
              <a:rPr lang="en-US" sz="1800"/>
              <a:t> shows the </a:t>
            </a:r>
            <a:r>
              <a:rPr b="1" lang="en-US" sz="1800"/>
              <a:t>highest drain current</a:t>
            </a:r>
            <a:r>
              <a:rPr lang="en-US" sz="1800"/>
              <a:t> (</a:t>
            </a:r>
            <a:r>
              <a:rPr b="1" lang="en-US" sz="1800"/>
              <a:t>3.430 A/mm</a:t>
            </a:r>
            <a:r>
              <a:rPr lang="en-US" sz="1800"/>
              <a:t>), while </a:t>
            </a:r>
            <a:r>
              <a:rPr b="1" lang="en-US" sz="1800"/>
              <a:t>Zein (k = 5)</a:t>
            </a:r>
            <a:r>
              <a:rPr lang="en-US" sz="1800"/>
              <a:t> shows the </a:t>
            </a:r>
            <a:r>
              <a:rPr b="1" lang="en-US" sz="1800"/>
              <a:t>lowest</a:t>
            </a:r>
            <a:r>
              <a:rPr lang="en-US" sz="1800"/>
              <a:t> </a:t>
            </a:r>
            <a:r>
              <a:rPr lang="en-US" sz="1800"/>
              <a:t>(</a:t>
            </a:r>
            <a:r>
              <a:rPr b="1" lang="en-US" sz="1800"/>
              <a:t>3.336 A/mm</a:t>
            </a:r>
            <a:r>
              <a:rPr lang="en-US" sz="1800"/>
              <a:t>).</a:t>
            </a:r>
            <a:endParaRPr sz="1800"/>
          </a:p>
          <a:p>
            <a:pPr indent="-342900" lvl="0" marL="457200" rtl="0" algn="just">
              <a:lnSpc>
                <a:spcPct val="150000"/>
              </a:lnSpc>
              <a:spcBef>
                <a:spcPts val="0"/>
              </a:spcBef>
              <a:spcAft>
                <a:spcPts val="0"/>
              </a:spcAft>
              <a:buSzPts val="1800"/>
              <a:buChar char="●"/>
            </a:pPr>
            <a:r>
              <a:rPr lang="en-US" sz="1800"/>
              <a:t>Low-permittivity biomolecules result in </a:t>
            </a:r>
            <a:r>
              <a:rPr b="1" lang="en-US" sz="1800"/>
              <a:t>higher drain current and transconductance</a:t>
            </a:r>
            <a:r>
              <a:rPr lang="en-US" sz="1800"/>
              <a:t> due to </a:t>
            </a:r>
            <a:r>
              <a:rPr b="1" lang="en-US" sz="1800"/>
              <a:t>peak electric field, velocity saturation, and better carrier confinement</a:t>
            </a:r>
            <a:r>
              <a:rPr lang="en-US" sz="1800"/>
              <a:t> in the </a:t>
            </a:r>
            <a:r>
              <a:rPr b="1" lang="en-US" sz="1800"/>
              <a:t>2DEG</a:t>
            </a:r>
            <a:r>
              <a:rPr lang="en-US" sz="1800"/>
              <a: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412fa4f1c6_0_65"/>
          <p:cNvSpPr txBox="1"/>
          <p:nvPr/>
        </p:nvSpPr>
        <p:spPr>
          <a:xfrm>
            <a:off x="629425" y="125975"/>
            <a:ext cx="97878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1900">
                <a:latin typeface="Times New Roman"/>
                <a:ea typeface="Times New Roman"/>
                <a:cs typeface="Times New Roman"/>
                <a:sym typeface="Times New Roman"/>
              </a:rPr>
              <a:t>Table II: Drain current variation with the existence of biomolecules in the cavity.</a:t>
            </a:r>
            <a:endParaRPr b="1" sz="1900">
              <a:latin typeface="Times New Roman"/>
              <a:ea typeface="Times New Roman"/>
              <a:cs typeface="Times New Roman"/>
              <a:sym typeface="Times New Roman"/>
            </a:endParaRPr>
          </a:p>
        </p:txBody>
      </p:sp>
      <p:graphicFrame>
        <p:nvGraphicFramePr>
          <p:cNvPr id="188" name="Google Shape;188;g3412fa4f1c6_0_65"/>
          <p:cNvGraphicFramePr/>
          <p:nvPr/>
        </p:nvGraphicFramePr>
        <p:xfrm>
          <a:off x="550875" y="602950"/>
          <a:ext cx="3000000" cy="3000000"/>
        </p:xfrm>
        <a:graphic>
          <a:graphicData uri="http://schemas.openxmlformats.org/drawingml/2006/table">
            <a:tbl>
              <a:tblPr>
                <a:noFill/>
                <a:tableStyleId>{5884D8EF-9282-462C-A1DF-29668CE43738}</a:tableStyleId>
              </a:tblPr>
              <a:tblGrid>
                <a:gridCol w="3586375"/>
                <a:gridCol w="3432050"/>
                <a:gridCol w="3677725"/>
              </a:tblGrid>
              <a:tr h="1068350">
                <a:tc>
                  <a:txBody>
                    <a:bodyPr/>
                    <a:lstStyle/>
                    <a:p>
                      <a:pPr indent="0" lvl="0" marL="0" rtl="0" algn="ctr">
                        <a:lnSpc>
                          <a:spcPct val="115000"/>
                        </a:lnSpc>
                        <a:spcBef>
                          <a:spcPts val="1200"/>
                        </a:spcBef>
                        <a:spcAft>
                          <a:spcPts val="1200"/>
                        </a:spcAft>
                        <a:buNone/>
                      </a:pPr>
                      <a:r>
                        <a:rPr b="1" lang="en-US" sz="1800">
                          <a:latin typeface="Times New Roman"/>
                          <a:ea typeface="Times New Roman"/>
                          <a:cs typeface="Times New Roman"/>
                          <a:sym typeface="Times New Roman"/>
                        </a:rPr>
                        <a:t>Name of the Biomolecules (Permittivity)</a:t>
                      </a:r>
                      <a:endParaRPr b="1" sz="18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i="1" lang="en-US" sz="1800">
                          <a:latin typeface="Times New Roman"/>
                          <a:ea typeface="Times New Roman"/>
                          <a:cs typeface="Times New Roman"/>
                          <a:sym typeface="Times New Roman"/>
                        </a:rPr>
                        <a:t>I</a:t>
                      </a:r>
                      <a:r>
                        <a:rPr b="1" baseline="-25000" i="1" lang="en-US" sz="1800">
                          <a:latin typeface="Times New Roman"/>
                          <a:ea typeface="Times New Roman"/>
                          <a:cs typeface="Times New Roman"/>
                          <a:sym typeface="Times New Roman"/>
                        </a:rPr>
                        <a:t>DS</a:t>
                      </a:r>
                      <a:r>
                        <a:rPr b="1" i="1"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at </a:t>
                      </a:r>
                      <a:r>
                        <a:rPr b="1" i="1" lang="en-US" sz="1800">
                          <a:latin typeface="Times New Roman"/>
                          <a:ea typeface="Times New Roman"/>
                          <a:cs typeface="Times New Roman"/>
                          <a:sym typeface="Times New Roman"/>
                        </a:rPr>
                        <a:t>V</a:t>
                      </a:r>
                      <a:r>
                        <a:rPr b="1" baseline="-25000" i="1" lang="en-US" sz="1800">
                          <a:latin typeface="Times New Roman"/>
                          <a:ea typeface="Times New Roman"/>
                          <a:cs typeface="Times New Roman"/>
                          <a:sym typeface="Times New Roman"/>
                        </a:rPr>
                        <a:t>GS</a:t>
                      </a:r>
                      <a:r>
                        <a:rPr b="1" i="1"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 4 V, </a:t>
                      </a:r>
                      <a:r>
                        <a:rPr b="1" i="1" lang="en-US" sz="1800">
                          <a:latin typeface="Times New Roman"/>
                          <a:ea typeface="Times New Roman"/>
                          <a:cs typeface="Times New Roman"/>
                          <a:sym typeface="Times New Roman"/>
                        </a:rPr>
                        <a:t>V</a:t>
                      </a:r>
                      <a:r>
                        <a:rPr b="1" baseline="-25000" i="1" lang="en-US" sz="1800">
                          <a:latin typeface="Times New Roman"/>
                          <a:ea typeface="Times New Roman"/>
                          <a:cs typeface="Times New Roman"/>
                          <a:sym typeface="Times New Roman"/>
                        </a:rPr>
                        <a:t>DS</a:t>
                      </a:r>
                      <a:r>
                        <a:rPr b="1" i="1"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 0 to 12 V for SMSG MOSHEMTs (A/mm)</a:t>
                      </a:r>
                      <a:endParaRPr b="1" sz="18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i="1" lang="en-US" sz="1600">
                          <a:latin typeface="Times New Roman"/>
                          <a:ea typeface="Times New Roman"/>
                          <a:cs typeface="Times New Roman"/>
                          <a:sym typeface="Times New Roman"/>
                        </a:rPr>
                        <a:t>I</a:t>
                      </a:r>
                      <a:r>
                        <a:rPr b="1" baseline="-25000" i="1" lang="en-US" sz="1600">
                          <a:latin typeface="Times New Roman"/>
                          <a:ea typeface="Times New Roman"/>
                          <a:cs typeface="Times New Roman"/>
                          <a:sym typeface="Times New Roman"/>
                        </a:rPr>
                        <a:t>DS</a:t>
                      </a:r>
                      <a:r>
                        <a:rPr b="1" i="1"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at </a:t>
                      </a:r>
                      <a:r>
                        <a:rPr b="1" i="1" lang="en-US" sz="1600">
                          <a:latin typeface="Times New Roman"/>
                          <a:ea typeface="Times New Roman"/>
                          <a:cs typeface="Times New Roman"/>
                          <a:sym typeface="Times New Roman"/>
                        </a:rPr>
                        <a:t>V</a:t>
                      </a:r>
                      <a:r>
                        <a:rPr b="1" baseline="-25000" i="1" lang="en-US" sz="1600">
                          <a:latin typeface="Times New Roman"/>
                          <a:ea typeface="Times New Roman"/>
                          <a:cs typeface="Times New Roman"/>
                          <a:sym typeface="Times New Roman"/>
                        </a:rPr>
                        <a:t>GS</a:t>
                      </a:r>
                      <a:r>
                        <a:rPr b="1" i="1"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 4 V, </a:t>
                      </a:r>
                      <a:r>
                        <a:rPr b="1" i="1" lang="en-US" sz="1600">
                          <a:latin typeface="Times New Roman"/>
                          <a:ea typeface="Times New Roman"/>
                          <a:cs typeface="Times New Roman"/>
                          <a:sym typeface="Times New Roman"/>
                        </a:rPr>
                        <a:t>V</a:t>
                      </a:r>
                      <a:r>
                        <a:rPr b="1" baseline="-25000" i="1" lang="en-US" sz="1600">
                          <a:latin typeface="Times New Roman"/>
                          <a:ea typeface="Times New Roman"/>
                          <a:cs typeface="Times New Roman"/>
                          <a:sym typeface="Times New Roman"/>
                        </a:rPr>
                        <a:t>DS</a:t>
                      </a:r>
                      <a:r>
                        <a:rPr b="1" i="1"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 0 to 12 V for DMSG MOSHEMTs (A/mm)</a:t>
                      </a:r>
                      <a:endParaRPr b="1" sz="16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94650">
                <a:tc>
                  <a:txBody>
                    <a:bodyPr/>
                    <a:lstStyle/>
                    <a:p>
                      <a:pPr indent="0" lvl="0" marL="0" rtl="0" algn="ctr">
                        <a:lnSpc>
                          <a:spcPct val="115000"/>
                        </a:lnSpc>
                        <a:spcBef>
                          <a:spcPts val="1200"/>
                        </a:spcBef>
                        <a:spcAft>
                          <a:spcPts val="1200"/>
                        </a:spcAft>
                        <a:buNone/>
                      </a:pPr>
                      <a:r>
                        <a:rPr b="1" lang="en-US" sz="1800">
                          <a:latin typeface="Times New Roman"/>
                          <a:ea typeface="Times New Roman"/>
                          <a:cs typeface="Times New Roman"/>
                          <a:sym typeface="Times New Roman"/>
                        </a:rPr>
                        <a:t>Without Biomolecules (</a:t>
                      </a:r>
                      <a:r>
                        <a:rPr b="1" i="1" lang="en-US" sz="1800">
                          <a:latin typeface="Times New Roman"/>
                          <a:ea typeface="Times New Roman"/>
                          <a:cs typeface="Times New Roman"/>
                          <a:sym typeface="Times New Roman"/>
                        </a:rPr>
                        <a:t>k</a:t>
                      </a:r>
                      <a:r>
                        <a:rPr b="1" lang="en-US" sz="1800">
                          <a:latin typeface="Times New Roman"/>
                          <a:ea typeface="Times New Roman"/>
                          <a:cs typeface="Times New Roman"/>
                          <a:sym typeface="Times New Roman"/>
                        </a:rPr>
                        <a:t> = 9.1)</a:t>
                      </a:r>
                      <a:endParaRPr b="1" sz="18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900">
                          <a:latin typeface="Times New Roman"/>
                          <a:ea typeface="Times New Roman"/>
                          <a:cs typeface="Times New Roman"/>
                          <a:sym typeface="Times New Roman"/>
                        </a:rPr>
                        <a:t>1.536</a:t>
                      </a:r>
                      <a:endParaRPr b="1" sz="19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900">
                          <a:latin typeface="Times New Roman"/>
                          <a:ea typeface="Times New Roman"/>
                          <a:cs typeface="Times New Roman"/>
                          <a:sym typeface="Times New Roman"/>
                        </a:rPr>
                        <a:t>2.936</a:t>
                      </a:r>
                      <a:endParaRPr b="1" sz="19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94650">
                <a:tc>
                  <a:txBody>
                    <a:bodyPr/>
                    <a:lstStyle/>
                    <a:p>
                      <a:pPr indent="0" lvl="0" marL="0" rtl="0" algn="ctr">
                        <a:lnSpc>
                          <a:spcPct val="115000"/>
                        </a:lnSpc>
                        <a:spcBef>
                          <a:spcPts val="1200"/>
                        </a:spcBef>
                        <a:spcAft>
                          <a:spcPts val="1200"/>
                        </a:spcAft>
                        <a:buNone/>
                      </a:pPr>
                      <a:r>
                        <a:rPr b="1" lang="en-US" sz="1800">
                          <a:latin typeface="Times New Roman"/>
                          <a:ea typeface="Times New Roman"/>
                          <a:cs typeface="Times New Roman"/>
                          <a:sym typeface="Times New Roman"/>
                        </a:rPr>
                        <a:t>Zein (</a:t>
                      </a:r>
                      <a:r>
                        <a:rPr b="1" i="1" lang="en-US" sz="1800">
                          <a:latin typeface="Times New Roman"/>
                          <a:ea typeface="Times New Roman"/>
                          <a:cs typeface="Times New Roman"/>
                          <a:sym typeface="Times New Roman"/>
                        </a:rPr>
                        <a:t>k</a:t>
                      </a:r>
                      <a:r>
                        <a:rPr b="1" lang="en-US" sz="1800">
                          <a:latin typeface="Times New Roman"/>
                          <a:ea typeface="Times New Roman"/>
                          <a:cs typeface="Times New Roman"/>
                          <a:sym typeface="Times New Roman"/>
                        </a:rPr>
                        <a:t> = 5)</a:t>
                      </a:r>
                      <a:endParaRPr b="1" sz="18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900">
                          <a:latin typeface="Times New Roman"/>
                          <a:ea typeface="Times New Roman"/>
                          <a:cs typeface="Times New Roman"/>
                          <a:sym typeface="Times New Roman"/>
                        </a:rPr>
                        <a:t>1.631</a:t>
                      </a:r>
                      <a:endParaRPr b="1" sz="19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900">
                          <a:latin typeface="Times New Roman"/>
                          <a:ea typeface="Times New Roman"/>
                          <a:cs typeface="Times New Roman"/>
                          <a:sym typeface="Times New Roman"/>
                        </a:rPr>
                        <a:t>3.336</a:t>
                      </a:r>
                      <a:endParaRPr b="1" sz="19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94650">
                <a:tc>
                  <a:txBody>
                    <a:bodyPr/>
                    <a:lstStyle/>
                    <a:p>
                      <a:pPr indent="0" lvl="0" marL="0" rtl="0" algn="ctr">
                        <a:lnSpc>
                          <a:spcPct val="115000"/>
                        </a:lnSpc>
                        <a:spcBef>
                          <a:spcPts val="1200"/>
                        </a:spcBef>
                        <a:spcAft>
                          <a:spcPts val="1200"/>
                        </a:spcAft>
                        <a:buNone/>
                      </a:pPr>
                      <a:r>
                        <a:rPr b="1" lang="en-US" sz="1800">
                          <a:latin typeface="Times New Roman"/>
                          <a:ea typeface="Times New Roman"/>
                          <a:cs typeface="Times New Roman"/>
                          <a:sym typeface="Times New Roman"/>
                        </a:rPr>
                        <a:t>ChOx (</a:t>
                      </a:r>
                      <a:r>
                        <a:rPr b="1" i="1" lang="en-US" sz="1800">
                          <a:latin typeface="Times New Roman"/>
                          <a:ea typeface="Times New Roman"/>
                          <a:cs typeface="Times New Roman"/>
                          <a:sym typeface="Times New Roman"/>
                        </a:rPr>
                        <a:t>k</a:t>
                      </a:r>
                      <a:r>
                        <a:rPr b="1" lang="en-US" sz="1800">
                          <a:latin typeface="Times New Roman"/>
                          <a:ea typeface="Times New Roman"/>
                          <a:cs typeface="Times New Roman"/>
                          <a:sym typeface="Times New Roman"/>
                        </a:rPr>
                        <a:t> = 3.28)</a:t>
                      </a:r>
                      <a:endParaRPr b="1" sz="18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900">
                          <a:latin typeface="Times New Roman"/>
                          <a:ea typeface="Times New Roman"/>
                          <a:cs typeface="Times New Roman"/>
                          <a:sym typeface="Times New Roman"/>
                        </a:rPr>
                        <a:t>1.640</a:t>
                      </a:r>
                      <a:endParaRPr b="1" sz="19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900">
                          <a:latin typeface="Times New Roman"/>
                          <a:ea typeface="Times New Roman"/>
                          <a:cs typeface="Times New Roman"/>
                          <a:sym typeface="Times New Roman"/>
                        </a:rPr>
                        <a:t>3.364</a:t>
                      </a:r>
                      <a:endParaRPr b="1" sz="19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94650">
                <a:tc>
                  <a:txBody>
                    <a:bodyPr/>
                    <a:lstStyle/>
                    <a:p>
                      <a:pPr indent="0" lvl="0" marL="0" rtl="0" algn="ctr">
                        <a:lnSpc>
                          <a:spcPct val="115000"/>
                        </a:lnSpc>
                        <a:spcBef>
                          <a:spcPts val="1200"/>
                        </a:spcBef>
                        <a:spcAft>
                          <a:spcPts val="1200"/>
                        </a:spcAft>
                        <a:buNone/>
                      </a:pPr>
                      <a:r>
                        <a:rPr b="1" lang="en-US" sz="1800">
                          <a:latin typeface="Times New Roman"/>
                          <a:ea typeface="Times New Roman"/>
                          <a:cs typeface="Times New Roman"/>
                          <a:sym typeface="Times New Roman"/>
                        </a:rPr>
                        <a:t>Biotein (</a:t>
                      </a:r>
                      <a:r>
                        <a:rPr b="1" i="1" lang="en-US" sz="1800">
                          <a:latin typeface="Times New Roman"/>
                          <a:ea typeface="Times New Roman"/>
                          <a:cs typeface="Times New Roman"/>
                          <a:sym typeface="Times New Roman"/>
                        </a:rPr>
                        <a:t>k</a:t>
                      </a:r>
                      <a:r>
                        <a:rPr b="1" lang="en-US" sz="1800">
                          <a:latin typeface="Times New Roman"/>
                          <a:ea typeface="Times New Roman"/>
                          <a:cs typeface="Times New Roman"/>
                          <a:sym typeface="Times New Roman"/>
                        </a:rPr>
                        <a:t> = 2.63)</a:t>
                      </a:r>
                      <a:endParaRPr b="1" sz="18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900">
                          <a:latin typeface="Times New Roman"/>
                          <a:ea typeface="Times New Roman"/>
                          <a:cs typeface="Times New Roman"/>
                          <a:sym typeface="Times New Roman"/>
                        </a:rPr>
                        <a:t>1.648</a:t>
                      </a:r>
                      <a:endParaRPr b="1" sz="19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900">
                          <a:latin typeface="Times New Roman"/>
                          <a:ea typeface="Times New Roman"/>
                          <a:cs typeface="Times New Roman"/>
                          <a:sym typeface="Times New Roman"/>
                        </a:rPr>
                        <a:t>3.389</a:t>
                      </a:r>
                      <a:endParaRPr b="1" sz="19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94650">
                <a:tc>
                  <a:txBody>
                    <a:bodyPr/>
                    <a:lstStyle/>
                    <a:p>
                      <a:pPr indent="0" lvl="0" marL="0" rtl="0" algn="ctr">
                        <a:lnSpc>
                          <a:spcPct val="115000"/>
                        </a:lnSpc>
                        <a:spcBef>
                          <a:spcPts val="1200"/>
                        </a:spcBef>
                        <a:spcAft>
                          <a:spcPts val="1200"/>
                        </a:spcAft>
                        <a:buNone/>
                      </a:pPr>
                      <a:r>
                        <a:rPr b="1" lang="en-US" sz="1800">
                          <a:latin typeface="Times New Roman"/>
                          <a:ea typeface="Times New Roman"/>
                          <a:cs typeface="Times New Roman"/>
                          <a:sym typeface="Times New Roman"/>
                        </a:rPr>
                        <a:t>Glucose (</a:t>
                      </a:r>
                      <a:r>
                        <a:rPr b="1" i="1" lang="en-US" sz="1800">
                          <a:latin typeface="Times New Roman"/>
                          <a:ea typeface="Times New Roman"/>
                          <a:cs typeface="Times New Roman"/>
                          <a:sym typeface="Times New Roman"/>
                        </a:rPr>
                        <a:t>k</a:t>
                      </a:r>
                      <a:r>
                        <a:rPr b="1" lang="en-US" sz="1800">
                          <a:latin typeface="Times New Roman"/>
                          <a:ea typeface="Times New Roman"/>
                          <a:cs typeface="Times New Roman"/>
                          <a:sym typeface="Times New Roman"/>
                        </a:rPr>
                        <a:t> = 2.11)</a:t>
                      </a:r>
                      <a:endParaRPr b="1" sz="18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900">
                          <a:latin typeface="Times New Roman"/>
                          <a:ea typeface="Times New Roman"/>
                          <a:cs typeface="Times New Roman"/>
                          <a:sym typeface="Times New Roman"/>
                        </a:rPr>
                        <a:t>1.653</a:t>
                      </a:r>
                      <a:endParaRPr b="1" sz="19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900">
                          <a:latin typeface="Times New Roman"/>
                          <a:ea typeface="Times New Roman"/>
                          <a:cs typeface="Times New Roman"/>
                          <a:sym typeface="Times New Roman"/>
                        </a:rPr>
                        <a:t>3.408</a:t>
                      </a:r>
                      <a:endParaRPr b="1" sz="19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75750">
                <a:tc>
                  <a:txBody>
                    <a:bodyPr/>
                    <a:lstStyle/>
                    <a:p>
                      <a:pPr indent="0" lvl="0" marL="0" rtl="0" algn="ctr">
                        <a:lnSpc>
                          <a:spcPct val="115000"/>
                        </a:lnSpc>
                        <a:spcBef>
                          <a:spcPts val="1200"/>
                        </a:spcBef>
                        <a:spcAft>
                          <a:spcPts val="1200"/>
                        </a:spcAft>
                        <a:buNone/>
                      </a:pPr>
                      <a:r>
                        <a:rPr b="1" lang="en-US" sz="1800">
                          <a:latin typeface="Times New Roman"/>
                          <a:ea typeface="Times New Roman"/>
                          <a:cs typeface="Times New Roman"/>
                          <a:sym typeface="Times New Roman"/>
                        </a:rPr>
                        <a:t>Urease (</a:t>
                      </a:r>
                      <a:r>
                        <a:rPr b="1" i="1" lang="en-US" sz="1800">
                          <a:latin typeface="Times New Roman"/>
                          <a:ea typeface="Times New Roman"/>
                          <a:cs typeface="Times New Roman"/>
                          <a:sym typeface="Times New Roman"/>
                        </a:rPr>
                        <a:t>k</a:t>
                      </a:r>
                      <a:r>
                        <a:rPr b="1" lang="en-US" sz="1800">
                          <a:latin typeface="Times New Roman"/>
                          <a:ea typeface="Times New Roman"/>
                          <a:cs typeface="Times New Roman"/>
                          <a:sym typeface="Times New Roman"/>
                        </a:rPr>
                        <a:t> = 1.64)</a:t>
                      </a:r>
                      <a:endParaRPr b="1" sz="18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800">
                          <a:latin typeface="Times New Roman"/>
                          <a:ea typeface="Times New Roman"/>
                          <a:cs typeface="Times New Roman"/>
                          <a:sym typeface="Times New Roman"/>
                        </a:rPr>
                        <a:t>1.660</a:t>
                      </a:r>
                      <a:endParaRPr b="1" sz="18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800">
                          <a:latin typeface="Times New Roman"/>
                          <a:ea typeface="Times New Roman"/>
                          <a:cs typeface="Times New Roman"/>
                          <a:sym typeface="Times New Roman"/>
                        </a:rPr>
                        <a:t>3.430</a:t>
                      </a:r>
                      <a:endParaRPr b="1" sz="18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Diagram&#10;&#10;Description automatically generated" id="194" name="Google Shape;194;g3412fa4f1c6_0_33"/>
          <p:cNvPicPr preferRelativeResize="0"/>
          <p:nvPr/>
        </p:nvPicPr>
        <p:blipFill>
          <a:blip r:embed="rId3">
            <a:alphaModFix/>
          </a:blip>
          <a:stretch>
            <a:fillRect/>
          </a:stretch>
        </p:blipFill>
        <p:spPr>
          <a:xfrm>
            <a:off x="146050" y="684225"/>
            <a:ext cx="6039300" cy="5108800"/>
          </a:xfrm>
          <a:prstGeom prst="rect">
            <a:avLst/>
          </a:prstGeom>
          <a:noFill/>
          <a:ln>
            <a:noFill/>
          </a:ln>
        </p:spPr>
      </p:pic>
      <p:sp>
        <p:nvSpPr>
          <p:cNvPr id="195" name="Google Shape;195;g3412fa4f1c6_0_33"/>
          <p:cNvSpPr txBox="1"/>
          <p:nvPr/>
        </p:nvSpPr>
        <p:spPr>
          <a:xfrm>
            <a:off x="0" y="5793025"/>
            <a:ext cx="6185400" cy="747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Fig. 3: I</a:t>
            </a:r>
            <a:r>
              <a:rPr b="1" baseline="-25000" lang="en-US" sz="1700">
                <a:latin typeface="Times New Roman"/>
                <a:ea typeface="Times New Roman"/>
                <a:cs typeface="Times New Roman"/>
                <a:sym typeface="Times New Roman"/>
              </a:rPr>
              <a:t>DS</a:t>
            </a:r>
            <a:r>
              <a:rPr b="1" lang="en-US" sz="1700">
                <a:latin typeface="Times New Roman"/>
                <a:ea typeface="Times New Roman"/>
                <a:cs typeface="Times New Roman"/>
                <a:sym typeface="Times New Roman"/>
              </a:rPr>
              <a:t>-V</a:t>
            </a:r>
            <a:r>
              <a:rPr b="1" baseline="-25000" lang="en-US" sz="1700">
                <a:latin typeface="Times New Roman"/>
                <a:ea typeface="Times New Roman"/>
                <a:cs typeface="Times New Roman"/>
                <a:sym typeface="Times New Roman"/>
              </a:rPr>
              <a:t>GS</a:t>
            </a:r>
            <a:r>
              <a:rPr b="1" lang="en-US" sz="1700">
                <a:latin typeface="Times New Roman"/>
                <a:ea typeface="Times New Roman"/>
                <a:cs typeface="Times New Roman"/>
                <a:sym typeface="Times New Roman"/>
              </a:rPr>
              <a:t> characteristic for fixed drain bias V</a:t>
            </a:r>
            <a:r>
              <a:rPr b="1" baseline="-25000" lang="en-US" sz="1700">
                <a:latin typeface="Times New Roman"/>
                <a:ea typeface="Times New Roman"/>
                <a:cs typeface="Times New Roman"/>
                <a:sym typeface="Times New Roman"/>
              </a:rPr>
              <a:t>DS</a:t>
            </a:r>
            <a:r>
              <a:rPr b="1" lang="en-US" sz="1700">
                <a:latin typeface="Times New Roman"/>
                <a:ea typeface="Times New Roman"/>
                <a:cs typeface="Times New Roman"/>
                <a:sym typeface="Times New Roman"/>
              </a:rPr>
              <a:t> = 1 V in DMSG device for different biomolecules (</a:t>
            </a:r>
            <a:r>
              <a:rPr b="1" i="1" lang="en-US" sz="1700">
                <a:latin typeface="Times New Roman"/>
                <a:ea typeface="Times New Roman"/>
                <a:cs typeface="Times New Roman"/>
                <a:sym typeface="Times New Roman"/>
              </a:rPr>
              <a:t>k</a:t>
            </a:r>
            <a:r>
              <a:rPr b="1" lang="en-US" sz="1700">
                <a:latin typeface="Times New Roman"/>
                <a:ea typeface="Times New Roman"/>
                <a:cs typeface="Times New Roman"/>
                <a:sym typeface="Times New Roman"/>
              </a:rPr>
              <a:t> = 1 to 9).</a:t>
            </a:r>
            <a:endParaRPr b="1" sz="1700">
              <a:latin typeface="Times New Roman"/>
              <a:ea typeface="Times New Roman"/>
              <a:cs typeface="Times New Roman"/>
              <a:sym typeface="Times New Roman"/>
            </a:endParaRPr>
          </a:p>
        </p:txBody>
      </p:sp>
      <p:sp>
        <p:nvSpPr>
          <p:cNvPr id="196" name="Google Shape;196;g3412fa4f1c6_0_33"/>
          <p:cNvSpPr txBox="1"/>
          <p:nvPr/>
        </p:nvSpPr>
        <p:spPr>
          <a:xfrm>
            <a:off x="152400" y="152400"/>
            <a:ext cx="115626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1800">
                <a:latin typeface="Times New Roman"/>
                <a:ea typeface="Times New Roman"/>
                <a:cs typeface="Times New Roman"/>
                <a:sym typeface="Times New Roman"/>
              </a:rPr>
              <a:t>I</a:t>
            </a:r>
            <a:r>
              <a:rPr b="1" baseline="-25000" lang="en-US" sz="1800">
                <a:latin typeface="Times New Roman"/>
                <a:ea typeface="Times New Roman"/>
                <a:cs typeface="Times New Roman"/>
                <a:sym typeface="Times New Roman"/>
              </a:rPr>
              <a:t>DS</a:t>
            </a:r>
            <a:r>
              <a:rPr b="1" lang="en-US" sz="1800">
                <a:latin typeface="Times New Roman"/>
                <a:ea typeface="Times New Roman"/>
                <a:cs typeface="Times New Roman"/>
                <a:sym typeface="Times New Roman"/>
              </a:rPr>
              <a:t>-V</a:t>
            </a:r>
            <a:r>
              <a:rPr b="1" baseline="-25000" lang="en-US" sz="1800">
                <a:latin typeface="Times New Roman"/>
                <a:ea typeface="Times New Roman"/>
                <a:cs typeface="Times New Roman"/>
                <a:sym typeface="Times New Roman"/>
              </a:rPr>
              <a:t>GS</a:t>
            </a:r>
            <a:r>
              <a:rPr b="1" lang="en-US" sz="1800">
                <a:latin typeface="Times New Roman"/>
                <a:ea typeface="Times New Roman"/>
                <a:cs typeface="Times New Roman"/>
                <a:sym typeface="Times New Roman"/>
              </a:rPr>
              <a:t> characteristic for fixed drain bias V</a:t>
            </a:r>
            <a:r>
              <a:rPr b="1" baseline="-25000" lang="en-US" sz="1800">
                <a:latin typeface="Times New Roman"/>
                <a:ea typeface="Times New Roman"/>
                <a:cs typeface="Times New Roman"/>
                <a:sym typeface="Times New Roman"/>
              </a:rPr>
              <a:t>DS</a:t>
            </a:r>
            <a:r>
              <a:rPr b="1" lang="en-US" sz="1800">
                <a:latin typeface="Times New Roman"/>
                <a:ea typeface="Times New Roman"/>
                <a:cs typeface="Times New Roman"/>
                <a:sym typeface="Times New Roman"/>
              </a:rPr>
              <a:t> = 1 V in DMSG device for different biomolecules (</a:t>
            </a:r>
            <a:r>
              <a:rPr b="1" i="1" lang="en-US" sz="1800">
                <a:latin typeface="Times New Roman"/>
                <a:ea typeface="Times New Roman"/>
                <a:cs typeface="Times New Roman"/>
                <a:sym typeface="Times New Roman"/>
              </a:rPr>
              <a:t>k</a:t>
            </a:r>
            <a:r>
              <a:rPr b="1" lang="en-US" sz="1800">
                <a:latin typeface="Times New Roman"/>
                <a:ea typeface="Times New Roman"/>
                <a:cs typeface="Times New Roman"/>
                <a:sym typeface="Times New Roman"/>
              </a:rPr>
              <a:t> = 1 to 9).</a:t>
            </a:r>
            <a:endParaRPr b="1" sz="1800">
              <a:latin typeface="Times New Roman"/>
              <a:ea typeface="Times New Roman"/>
              <a:cs typeface="Times New Roman"/>
              <a:sym typeface="Times New Roman"/>
            </a:endParaRPr>
          </a:p>
        </p:txBody>
      </p:sp>
      <p:sp>
        <p:nvSpPr>
          <p:cNvPr id="197" name="Google Shape;197;g3412fa4f1c6_0_33"/>
          <p:cNvSpPr txBox="1"/>
          <p:nvPr/>
        </p:nvSpPr>
        <p:spPr>
          <a:xfrm>
            <a:off x="6035875" y="814175"/>
            <a:ext cx="6039300" cy="48024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Char char="●"/>
            </a:pPr>
            <a:r>
              <a:rPr lang="en-US" sz="2000"/>
              <a:t>The </a:t>
            </a:r>
            <a:r>
              <a:rPr b="1" lang="en-US" sz="2000"/>
              <a:t>IDS-VGS plot</a:t>
            </a:r>
            <a:r>
              <a:rPr lang="en-US" sz="2000"/>
              <a:t> for </a:t>
            </a:r>
            <a:r>
              <a:rPr b="1" lang="en-US" sz="2000"/>
              <a:t>DMSG at VDS = 1 V</a:t>
            </a:r>
            <a:r>
              <a:rPr lang="en-US" sz="2000"/>
              <a:t> shows a </a:t>
            </a:r>
            <a:r>
              <a:rPr b="1" lang="en-US" sz="2000"/>
              <a:t>positive shift in threshold voltage</a:t>
            </a:r>
            <a:r>
              <a:rPr lang="en-US" sz="2000"/>
              <a:t> for biomolecules with </a:t>
            </a:r>
            <a:r>
              <a:rPr b="1" lang="en-US" sz="2000"/>
              <a:t>higher permittivity</a:t>
            </a:r>
            <a:r>
              <a:rPr lang="en-US" sz="2000"/>
              <a:t>.</a:t>
            </a:r>
            <a:br>
              <a:rPr lang="en-US" sz="2000"/>
            </a:br>
            <a:endParaRPr sz="2000"/>
          </a:p>
          <a:p>
            <a:pPr indent="-355600" lvl="0" marL="457200" rtl="0" algn="just">
              <a:spcBef>
                <a:spcPts val="0"/>
              </a:spcBef>
              <a:spcAft>
                <a:spcPts val="0"/>
              </a:spcAft>
              <a:buSzPts val="2000"/>
              <a:buChar char="●"/>
            </a:pPr>
            <a:r>
              <a:rPr lang="en-US" sz="2000"/>
              <a:t>The </a:t>
            </a:r>
            <a:r>
              <a:rPr b="1" lang="en-US" sz="2000"/>
              <a:t>drain current decreases</a:t>
            </a:r>
            <a:r>
              <a:rPr lang="en-US" sz="2000"/>
              <a:t> as the </a:t>
            </a:r>
            <a:r>
              <a:rPr b="1" lang="en-US" sz="2000"/>
              <a:t>permittivity increases</a:t>
            </a:r>
            <a:r>
              <a:rPr lang="en-US" sz="2000"/>
              <a:t> from </a:t>
            </a:r>
            <a:r>
              <a:rPr b="1" lang="en-US" sz="2000"/>
              <a:t>1.6 to 9</a:t>
            </a:r>
            <a:r>
              <a:rPr lang="en-US" sz="2000"/>
              <a:t>.</a:t>
            </a:r>
            <a:br>
              <a:rPr lang="en-US" sz="2000"/>
            </a:br>
            <a:endParaRPr sz="2000"/>
          </a:p>
          <a:p>
            <a:pPr indent="-355600" lvl="0" marL="457200" rtl="0" algn="just">
              <a:spcBef>
                <a:spcPts val="0"/>
              </a:spcBef>
              <a:spcAft>
                <a:spcPts val="0"/>
              </a:spcAft>
              <a:buSzPts val="2000"/>
              <a:buChar char="●"/>
            </a:pPr>
            <a:r>
              <a:rPr b="1" lang="en-US" sz="2000"/>
              <a:t>Device sensitivity is inversely related</a:t>
            </a:r>
            <a:r>
              <a:rPr lang="en-US" sz="2000"/>
              <a:t> to threshold voltage variations, which depend on the </a:t>
            </a:r>
            <a:r>
              <a:rPr b="1" lang="en-US" sz="2000"/>
              <a:t>cavity thickness</a:t>
            </a:r>
            <a:r>
              <a:rPr lang="en-US" sz="2000"/>
              <a:t> where biomolecules are embedded.</a:t>
            </a:r>
            <a:br>
              <a:rPr lang="en-US" sz="2000"/>
            </a:br>
            <a:endParaRPr sz="2000"/>
          </a:p>
          <a:p>
            <a:pPr indent="-355600" lvl="0" marL="457200" rtl="0" algn="just">
              <a:spcBef>
                <a:spcPts val="0"/>
              </a:spcBef>
              <a:spcAft>
                <a:spcPts val="0"/>
              </a:spcAft>
              <a:buSzPts val="2000"/>
              <a:buChar char="●"/>
            </a:pPr>
            <a:r>
              <a:rPr b="1" lang="en-US" sz="2000"/>
              <a:t>High drain current</a:t>
            </a:r>
            <a:r>
              <a:rPr lang="en-US" sz="2000"/>
              <a:t> in DMSG devices is due to </a:t>
            </a:r>
            <a:r>
              <a:rPr b="1" lang="en-US" sz="2000"/>
              <a:t>better gate controllability and strong carrier confinement</a:t>
            </a:r>
            <a:r>
              <a:rPr lang="en-US" sz="2000"/>
              <a:t> in the </a:t>
            </a:r>
            <a:r>
              <a:rPr b="1" lang="en-US" sz="2000"/>
              <a:t>2DEG</a:t>
            </a:r>
            <a:r>
              <a:rPr lang="en-US" sz="2000"/>
              <a: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412fa4f1c6_0_75"/>
          <p:cNvSpPr txBox="1"/>
          <p:nvPr/>
        </p:nvSpPr>
        <p:spPr>
          <a:xfrm>
            <a:off x="927450" y="87575"/>
            <a:ext cx="10337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b="1" lang="en-US" sz="1800">
                <a:latin typeface="Times New Roman"/>
                <a:ea typeface="Times New Roman"/>
                <a:cs typeface="Times New Roman"/>
                <a:sym typeface="Times New Roman"/>
              </a:rPr>
              <a:t>Table III:</a:t>
            </a:r>
            <a:r>
              <a:rPr b="1"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Threshold voltage shift with the various biomolecules embedded in the cavity.</a:t>
            </a:r>
            <a:endParaRPr b="1" sz="1800">
              <a:latin typeface="Times New Roman"/>
              <a:ea typeface="Times New Roman"/>
              <a:cs typeface="Times New Roman"/>
              <a:sym typeface="Times New Roman"/>
            </a:endParaRPr>
          </a:p>
        </p:txBody>
      </p:sp>
      <p:graphicFrame>
        <p:nvGraphicFramePr>
          <p:cNvPr id="204" name="Google Shape;204;g3412fa4f1c6_0_75"/>
          <p:cNvGraphicFramePr/>
          <p:nvPr/>
        </p:nvGraphicFramePr>
        <p:xfrm>
          <a:off x="152400" y="752900"/>
          <a:ext cx="3000000" cy="3000000"/>
        </p:xfrm>
        <a:graphic>
          <a:graphicData uri="http://schemas.openxmlformats.org/drawingml/2006/table">
            <a:tbl>
              <a:tblPr>
                <a:noFill/>
                <a:tableStyleId>{5884D8EF-9282-462C-A1DF-29668CE43738}</a:tableStyleId>
              </a:tblPr>
              <a:tblGrid>
                <a:gridCol w="3620650"/>
                <a:gridCol w="3722175"/>
                <a:gridCol w="3553000"/>
              </a:tblGrid>
              <a:tr h="1040200">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Name of the Biomolecules (Permittivity)</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i="1" lang="en-US" sz="1700">
                          <a:latin typeface="Times New Roman"/>
                          <a:ea typeface="Times New Roman"/>
                          <a:cs typeface="Times New Roman"/>
                          <a:sym typeface="Times New Roman"/>
                        </a:rPr>
                        <a:t>V</a:t>
                      </a:r>
                      <a:r>
                        <a:rPr b="1" baseline="-25000" i="1" lang="en-US" sz="1700">
                          <a:latin typeface="Times New Roman"/>
                          <a:ea typeface="Times New Roman"/>
                          <a:cs typeface="Times New Roman"/>
                          <a:sym typeface="Times New Roman"/>
                        </a:rPr>
                        <a:t>th</a:t>
                      </a:r>
                      <a:r>
                        <a:rPr b="1" i="1" lang="en-US" sz="1700">
                          <a:latin typeface="Times New Roman"/>
                          <a:ea typeface="Times New Roman"/>
                          <a:cs typeface="Times New Roman"/>
                          <a:sym typeface="Times New Roman"/>
                        </a:rPr>
                        <a:t> </a:t>
                      </a:r>
                      <a:r>
                        <a:rPr b="1" lang="en-US" sz="1700">
                          <a:latin typeface="Times New Roman"/>
                          <a:ea typeface="Times New Roman"/>
                          <a:cs typeface="Times New Roman"/>
                          <a:sym typeface="Times New Roman"/>
                        </a:rPr>
                        <a:t>at </a:t>
                      </a:r>
                      <a:r>
                        <a:rPr b="1" i="1" lang="en-US" sz="1700">
                          <a:latin typeface="Times New Roman"/>
                          <a:ea typeface="Times New Roman"/>
                          <a:cs typeface="Times New Roman"/>
                          <a:sym typeface="Times New Roman"/>
                        </a:rPr>
                        <a:t>V</a:t>
                      </a:r>
                      <a:r>
                        <a:rPr b="1" baseline="-25000" i="1" lang="en-US" sz="1700">
                          <a:latin typeface="Times New Roman"/>
                          <a:ea typeface="Times New Roman"/>
                          <a:cs typeface="Times New Roman"/>
                          <a:sym typeface="Times New Roman"/>
                        </a:rPr>
                        <a:t>DS</a:t>
                      </a:r>
                      <a:r>
                        <a:rPr b="1" i="1" lang="en-US" sz="1700">
                          <a:latin typeface="Times New Roman"/>
                          <a:ea typeface="Times New Roman"/>
                          <a:cs typeface="Times New Roman"/>
                          <a:sym typeface="Times New Roman"/>
                        </a:rPr>
                        <a:t> </a:t>
                      </a:r>
                      <a:r>
                        <a:rPr b="1" lang="en-US" sz="1700">
                          <a:latin typeface="Times New Roman"/>
                          <a:ea typeface="Times New Roman"/>
                          <a:cs typeface="Times New Roman"/>
                          <a:sym typeface="Times New Roman"/>
                        </a:rPr>
                        <a:t>= 1 V, </a:t>
                      </a:r>
                      <a:r>
                        <a:rPr b="1" i="1" lang="en-US" sz="1700">
                          <a:latin typeface="Times New Roman"/>
                          <a:ea typeface="Times New Roman"/>
                          <a:cs typeface="Times New Roman"/>
                          <a:sym typeface="Times New Roman"/>
                        </a:rPr>
                        <a:t>V</a:t>
                      </a:r>
                      <a:r>
                        <a:rPr b="1" baseline="-25000" i="1" lang="en-US" sz="1700">
                          <a:latin typeface="Times New Roman"/>
                          <a:ea typeface="Times New Roman"/>
                          <a:cs typeface="Times New Roman"/>
                          <a:sym typeface="Times New Roman"/>
                        </a:rPr>
                        <a:t>GS</a:t>
                      </a:r>
                      <a:r>
                        <a:rPr b="1" i="1" lang="en-US" sz="1700">
                          <a:latin typeface="Times New Roman"/>
                          <a:ea typeface="Times New Roman"/>
                          <a:cs typeface="Times New Roman"/>
                          <a:sym typeface="Times New Roman"/>
                        </a:rPr>
                        <a:t> </a:t>
                      </a:r>
                      <a:r>
                        <a:rPr b="1" lang="en-US" sz="1700">
                          <a:latin typeface="Times New Roman"/>
                          <a:ea typeface="Times New Roman"/>
                          <a:cs typeface="Times New Roman"/>
                          <a:sym typeface="Times New Roman"/>
                        </a:rPr>
                        <a:t>= - 4 to 4 V for SMSG MOSHEMTs (Volt)</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i="1" lang="en-US" sz="1700">
                          <a:latin typeface="Times New Roman"/>
                          <a:ea typeface="Times New Roman"/>
                          <a:cs typeface="Times New Roman"/>
                          <a:sym typeface="Times New Roman"/>
                        </a:rPr>
                        <a:t>V</a:t>
                      </a:r>
                      <a:r>
                        <a:rPr b="1" baseline="-25000" i="1" lang="en-US" sz="1700">
                          <a:latin typeface="Times New Roman"/>
                          <a:ea typeface="Times New Roman"/>
                          <a:cs typeface="Times New Roman"/>
                          <a:sym typeface="Times New Roman"/>
                        </a:rPr>
                        <a:t>th</a:t>
                      </a:r>
                      <a:r>
                        <a:rPr b="1" i="1" lang="en-US" sz="1700">
                          <a:latin typeface="Times New Roman"/>
                          <a:ea typeface="Times New Roman"/>
                          <a:cs typeface="Times New Roman"/>
                          <a:sym typeface="Times New Roman"/>
                        </a:rPr>
                        <a:t> </a:t>
                      </a:r>
                      <a:r>
                        <a:rPr b="1" lang="en-US" sz="1700">
                          <a:latin typeface="Times New Roman"/>
                          <a:ea typeface="Times New Roman"/>
                          <a:cs typeface="Times New Roman"/>
                          <a:sym typeface="Times New Roman"/>
                        </a:rPr>
                        <a:t>at </a:t>
                      </a:r>
                      <a:r>
                        <a:rPr b="1" i="1" lang="en-US" sz="1700">
                          <a:latin typeface="Times New Roman"/>
                          <a:ea typeface="Times New Roman"/>
                          <a:cs typeface="Times New Roman"/>
                          <a:sym typeface="Times New Roman"/>
                        </a:rPr>
                        <a:t>V</a:t>
                      </a:r>
                      <a:r>
                        <a:rPr b="1" baseline="-25000" i="1" lang="en-US" sz="1700">
                          <a:latin typeface="Times New Roman"/>
                          <a:ea typeface="Times New Roman"/>
                          <a:cs typeface="Times New Roman"/>
                          <a:sym typeface="Times New Roman"/>
                        </a:rPr>
                        <a:t>DS</a:t>
                      </a:r>
                      <a:r>
                        <a:rPr b="1" i="1" lang="en-US" sz="1700">
                          <a:latin typeface="Times New Roman"/>
                          <a:ea typeface="Times New Roman"/>
                          <a:cs typeface="Times New Roman"/>
                          <a:sym typeface="Times New Roman"/>
                        </a:rPr>
                        <a:t> </a:t>
                      </a:r>
                      <a:r>
                        <a:rPr b="1" lang="en-US" sz="1700">
                          <a:latin typeface="Times New Roman"/>
                          <a:ea typeface="Times New Roman"/>
                          <a:cs typeface="Times New Roman"/>
                          <a:sym typeface="Times New Roman"/>
                        </a:rPr>
                        <a:t>= 1 V, </a:t>
                      </a:r>
                      <a:r>
                        <a:rPr b="1" i="1" lang="en-US" sz="1700">
                          <a:latin typeface="Times New Roman"/>
                          <a:ea typeface="Times New Roman"/>
                          <a:cs typeface="Times New Roman"/>
                          <a:sym typeface="Times New Roman"/>
                        </a:rPr>
                        <a:t>V</a:t>
                      </a:r>
                      <a:r>
                        <a:rPr b="1" baseline="-25000" i="1" lang="en-US" sz="1700">
                          <a:latin typeface="Times New Roman"/>
                          <a:ea typeface="Times New Roman"/>
                          <a:cs typeface="Times New Roman"/>
                          <a:sym typeface="Times New Roman"/>
                        </a:rPr>
                        <a:t>GS</a:t>
                      </a:r>
                      <a:r>
                        <a:rPr b="1" i="1" lang="en-US" sz="1700">
                          <a:latin typeface="Times New Roman"/>
                          <a:ea typeface="Times New Roman"/>
                          <a:cs typeface="Times New Roman"/>
                          <a:sym typeface="Times New Roman"/>
                        </a:rPr>
                        <a:t> </a:t>
                      </a:r>
                      <a:r>
                        <a:rPr b="1" lang="en-US" sz="1700">
                          <a:latin typeface="Times New Roman"/>
                          <a:ea typeface="Times New Roman"/>
                          <a:cs typeface="Times New Roman"/>
                          <a:sym typeface="Times New Roman"/>
                        </a:rPr>
                        <a:t>= - 4 to 4 V for DMSG MOSHEMTs (Volt)</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55325">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Without Biomolecules (</a:t>
                      </a:r>
                      <a:r>
                        <a:rPr b="1" i="1" lang="en-US" sz="1700">
                          <a:latin typeface="Times New Roman"/>
                          <a:ea typeface="Times New Roman"/>
                          <a:cs typeface="Times New Roman"/>
                          <a:sym typeface="Times New Roman"/>
                        </a:rPr>
                        <a:t>k</a:t>
                      </a:r>
                      <a:r>
                        <a:rPr b="1" lang="en-US" sz="1700">
                          <a:latin typeface="Times New Roman"/>
                          <a:ea typeface="Times New Roman"/>
                          <a:cs typeface="Times New Roman"/>
                          <a:sym typeface="Times New Roman"/>
                        </a:rPr>
                        <a:t> = 9)</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-1.550</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-0.568</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55325">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Zein (</a:t>
                      </a:r>
                      <a:r>
                        <a:rPr b="1" i="1" lang="en-US" sz="1700">
                          <a:latin typeface="Times New Roman"/>
                          <a:ea typeface="Times New Roman"/>
                          <a:cs typeface="Times New Roman"/>
                          <a:sym typeface="Times New Roman"/>
                        </a:rPr>
                        <a:t>k</a:t>
                      </a:r>
                      <a:r>
                        <a:rPr b="1" lang="en-US" sz="1700">
                          <a:latin typeface="Times New Roman"/>
                          <a:ea typeface="Times New Roman"/>
                          <a:cs typeface="Times New Roman"/>
                          <a:sym typeface="Times New Roman"/>
                        </a:rPr>
                        <a:t> = 5)</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-1.725</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-0.854</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55325">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Biotein (</a:t>
                      </a:r>
                      <a:r>
                        <a:rPr b="1" i="1" lang="en-US" sz="1700">
                          <a:latin typeface="Times New Roman"/>
                          <a:ea typeface="Times New Roman"/>
                          <a:cs typeface="Times New Roman"/>
                          <a:sym typeface="Times New Roman"/>
                        </a:rPr>
                        <a:t>k</a:t>
                      </a:r>
                      <a:r>
                        <a:rPr b="1" lang="en-US" sz="1700">
                          <a:latin typeface="Times New Roman"/>
                          <a:ea typeface="Times New Roman"/>
                          <a:cs typeface="Times New Roman"/>
                          <a:sym typeface="Times New Roman"/>
                        </a:rPr>
                        <a:t> = 2.63)</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-1.747</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-0.871</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55325">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Glucose (</a:t>
                      </a:r>
                      <a:r>
                        <a:rPr b="1" i="1" lang="en-US" sz="1700">
                          <a:latin typeface="Times New Roman"/>
                          <a:ea typeface="Times New Roman"/>
                          <a:cs typeface="Times New Roman"/>
                          <a:sym typeface="Times New Roman"/>
                        </a:rPr>
                        <a:t>k</a:t>
                      </a:r>
                      <a:r>
                        <a:rPr b="1" lang="en-US" sz="1700">
                          <a:latin typeface="Times New Roman"/>
                          <a:ea typeface="Times New Roman"/>
                          <a:cs typeface="Times New Roman"/>
                          <a:sym typeface="Times New Roman"/>
                        </a:rPr>
                        <a:t> = 2.11)</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-1.750</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-0.896</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55325">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Urease (</a:t>
                      </a:r>
                      <a:r>
                        <a:rPr b="1" i="1" lang="en-US" sz="1700">
                          <a:latin typeface="Times New Roman"/>
                          <a:ea typeface="Times New Roman"/>
                          <a:cs typeface="Times New Roman"/>
                          <a:sym typeface="Times New Roman"/>
                        </a:rPr>
                        <a:t>k</a:t>
                      </a:r>
                      <a:r>
                        <a:rPr b="1" lang="en-US" sz="1700">
                          <a:latin typeface="Times New Roman"/>
                          <a:ea typeface="Times New Roman"/>
                          <a:cs typeface="Times New Roman"/>
                          <a:sym typeface="Times New Roman"/>
                        </a:rPr>
                        <a:t> = 1.64)</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-1.757</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-0.906</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55325">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Airgap (</a:t>
                      </a:r>
                      <a:r>
                        <a:rPr b="1" i="1" lang="en-US" sz="1700">
                          <a:latin typeface="Times New Roman"/>
                          <a:ea typeface="Times New Roman"/>
                          <a:cs typeface="Times New Roman"/>
                          <a:sym typeface="Times New Roman"/>
                        </a:rPr>
                        <a:t>k</a:t>
                      </a:r>
                      <a:r>
                        <a:rPr b="1" lang="en-US" sz="1700">
                          <a:latin typeface="Times New Roman"/>
                          <a:ea typeface="Times New Roman"/>
                          <a:cs typeface="Times New Roman"/>
                          <a:sym typeface="Times New Roman"/>
                        </a:rPr>
                        <a:t> = 1)</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-1.765</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700">
                          <a:latin typeface="Times New Roman"/>
                          <a:ea typeface="Times New Roman"/>
                          <a:cs typeface="Times New Roman"/>
                          <a:sym typeface="Times New Roman"/>
                        </a:rPr>
                        <a:t>-0.907</a:t>
                      </a:r>
                      <a:endParaRPr b="1" sz="17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g3412fa4f1c6_0_39"/>
          <p:cNvPicPr preferRelativeResize="0"/>
          <p:nvPr/>
        </p:nvPicPr>
        <p:blipFill>
          <a:blip r:embed="rId3">
            <a:alphaModFix/>
          </a:blip>
          <a:stretch>
            <a:fillRect/>
          </a:stretch>
        </p:blipFill>
        <p:spPr>
          <a:xfrm>
            <a:off x="144026" y="926425"/>
            <a:ext cx="5574066" cy="4565425"/>
          </a:xfrm>
          <a:prstGeom prst="rect">
            <a:avLst/>
          </a:prstGeom>
          <a:noFill/>
          <a:ln>
            <a:noFill/>
          </a:ln>
        </p:spPr>
      </p:pic>
      <p:sp>
        <p:nvSpPr>
          <p:cNvPr id="211" name="Google Shape;211;g3412fa4f1c6_0_39"/>
          <p:cNvSpPr txBox="1"/>
          <p:nvPr/>
        </p:nvSpPr>
        <p:spPr>
          <a:xfrm>
            <a:off x="144050" y="5589600"/>
            <a:ext cx="5952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Times New Roman"/>
                <a:ea typeface="Times New Roman"/>
                <a:cs typeface="Times New Roman"/>
                <a:sym typeface="Times New Roman"/>
              </a:rPr>
              <a:t>Fig. 13: Sensitivity comparison between SMSG and DMSG structure with the consideration of neutral biomolecules</a:t>
            </a:r>
            <a:endParaRPr b="1" sz="2000"/>
          </a:p>
        </p:txBody>
      </p:sp>
      <p:sp>
        <p:nvSpPr>
          <p:cNvPr id="212" name="Google Shape;212;g3412fa4f1c6_0_39"/>
          <p:cNvSpPr txBox="1"/>
          <p:nvPr/>
        </p:nvSpPr>
        <p:spPr>
          <a:xfrm>
            <a:off x="1590750" y="89775"/>
            <a:ext cx="9010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Sensitivity comparison between SMSG and DMSG structure with the consideration of neutral biomolecules</a:t>
            </a:r>
            <a:endParaRPr b="1" sz="2200"/>
          </a:p>
        </p:txBody>
      </p:sp>
      <p:sp>
        <p:nvSpPr>
          <p:cNvPr id="213" name="Google Shape;213;g3412fa4f1c6_0_39"/>
          <p:cNvSpPr txBox="1"/>
          <p:nvPr/>
        </p:nvSpPr>
        <p:spPr>
          <a:xfrm>
            <a:off x="5887225" y="926425"/>
            <a:ext cx="5574000" cy="43407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Char char="●"/>
            </a:pPr>
            <a:r>
              <a:rPr b="1" lang="en-US" sz="1800"/>
              <a:t>Low-permittivity biomolecules</a:t>
            </a:r>
            <a:r>
              <a:rPr lang="en-US" sz="1800"/>
              <a:t> exhibit </a:t>
            </a:r>
            <a:r>
              <a:rPr b="1" lang="en-US" sz="1800"/>
              <a:t>higher sensitivity</a:t>
            </a:r>
            <a:r>
              <a:rPr lang="en-US" sz="1800"/>
              <a:t> compared to </a:t>
            </a:r>
            <a:r>
              <a:rPr b="1" lang="en-US" sz="1800"/>
              <a:t>high-permittivity biomolecules</a:t>
            </a:r>
            <a:r>
              <a:rPr lang="en-US" sz="1800"/>
              <a:t>.</a:t>
            </a:r>
            <a:br>
              <a:rPr lang="en-US" sz="1800"/>
            </a:br>
            <a:endParaRPr sz="1800"/>
          </a:p>
          <a:p>
            <a:pPr indent="-342900" lvl="0" marL="457200" rtl="0" algn="just">
              <a:spcBef>
                <a:spcPts val="0"/>
              </a:spcBef>
              <a:spcAft>
                <a:spcPts val="0"/>
              </a:spcAft>
              <a:buSzPts val="1800"/>
              <a:buChar char="●"/>
            </a:pPr>
            <a:r>
              <a:rPr b="1" lang="en-US" sz="1800"/>
              <a:t>DMSG devices</a:t>
            </a:r>
            <a:r>
              <a:rPr lang="en-US" sz="1800"/>
              <a:t> show </a:t>
            </a:r>
            <a:r>
              <a:rPr b="1" lang="en-US" sz="1800"/>
              <a:t>greater sensitivity</a:t>
            </a:r>
            <a:r>
              <a:rPr lang="en-US" sz="1800"/>
              <a:t> than </a:t>
            </a:r>
            <a:r>
              <a:rPr b="1" lang="en-US" sz="1800"/>
              <a:t>SMSG devices</a:t>
            </a:r>
            <a:r>
              <a:rPr lang="en-US" sz="1800"/>
              <a:t> due to increased </a:t>
            </a:r>
            <a:r>
              <a:rPr b="1" lang="en-US" sz="1800"/>
              <a:t>drain current and output conductance</a:t>
            </a:r>
            <a:r>
              <a:rPr lang="en-US" sz="1800"/>
              <a:t>.</a:t>
            </a:r>
            <a:br>
              <a:rPr lang="en-US" sz="1800"/>
            </a:br>
            <a:endParaRPr sz="1800"/>
          </a:p>
          <a:p>
            <a:pPr indent="-342900" lvl="0" marL="457200" rtl="0" algn="just">
              <a:spcBef>
                <a:spcPts val="0"/>
              </a:spcBef>
              <a:spcAft>
                <a:spcPts val="0"/>
              </a:spcAft>
              <a:buSzPts val="1800"/>
              <a:buChar char="●"/>
            </a:pPr>
            <a:r>
              <a:rPr b="1" lang="en-US" sz="1800"/>
              <a:t>High sheet carrier density</a:t>
            </a:r>
            <a:r>
              <a:rPr lang="en-US" sz="1800"/>
              <a:t> in </a:t>
            </a:r>
            <a:r>
              <a:rPr b="1" lang="en-US" sz="1800"/>
              <a:t>DMSG devices</a:t>
            </a:r>
            <a:r>
              <a:rPr lang="en-US" sz="1800"/>
              <a:t> enhances sensitivity by reducing leakage and suppressing </a:t>
            </a:r>
            <a:r>
              <a:rPr b="1" lang="en-US" sz="1800"/>
              <a:t>short-channel effects (SCEs)</a:t>
            </a:r>
            <a:r>
              <a:rPr lang="en-US" sz="1800"/>
              <a:t>.</a:t>
            </a:r>
            <a:br>
              <a:rPr lang="en-US" sz="1800"/>
            </a:br>
            <a:endParaRPr sz="1800"/>
          </a:p>
          <a:p>
            <a:pPr indent="-342900" lvl="0" marL="457200" rtl="0" algn="just">
              <a:spcBef>
                <a:spcPts val="0"/>
              </a:spcBef>
              <a:spcAft>
                <a:spcPts val="0"/>
              </a:spcAft>
              <a:buSzPts val="1800"/>
              <a:buChar char="●"/>
            </a:pPr>
            <a:r>
              <a:rPr b="1" lang="en-US" sz="1800"/>
              <a:t>Urease (k = 1.64)</a:t>
            </a:r>
            <a:r>
              <a:rPr lang="en-US" sz="1800"/>
              <a:t> achieves the </a:t>
            </a:r>
            <a:r>
              <a:rPr b="1" lang="en-US" sz="1800"/>
              <a:t>highest sensitivity (70%)</a:t>
            </a:r>
            <a:r>
              <a:rPr lang="en-US" sz="1800"/>
              <a:t> due to minimal leakage and strong carrier confinement.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1ae5748121_0_65"/>
          <p:cNvSpPr txBox="1"/>
          <p:nvPr/>
        </p:nvSpPr>
        <p:spPr>
          <a:xfrm>
            <a:off x="4535875" y="8567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Calibri"/>
                <a:ea typeface="Calibri"/>
                <a:cs typeface="Calibri"/>
                <a:sym typeface="Calibri"/>
              </a:rPr>
              <a:t>Conclusion</a:t>
            </a:r>
            <a:endParaRPr sz="2600"/>
          </a:p>
        </p:txBody>
      </p:sp>
      <p:sp>
        <p:nvSpPr>
          <p:cNvPr id="219" name="Google Shape;219;g31ae5748121_0_65"/>
          <p:cNvSpPr txBox="1"/>
          <p:nvPr/>
        </p:nvSpPr>
        <p:spPr>
          <a:xfrm>
            <a:off x="764275" y="940100"/>
            <a:ext cx="10794000" cy="3952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2400">
                <a:latin typeface="Times New Roman"/>
                <a:ea typeface="Times New Roman"/>
                <a:cs typeface="Times New Roman"/>
                <a:sym typeface="Times New Roman"/>
              </a:rPr>
              <a:t>In this work, the impact of DMG Technique on GaN MOSHEMTS with different label-free biomolecules is analyzed and compared with conventional SMSG devices for improved performance and sensitivity. The band gap discontinuity and peak electric field significantly improve the channel's carrier confinement, leading to high sensitivity in this proposed device structure. The device sensitivity of DMSG devices is enhanced with 75% for (</a:t>
            </a:r>
            <a:r>
              <a:rPr i="1" lang="en-US" sz="24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 5), 72% for (</a:t>
            </a:r>
            <a:r>
              <a:rPr i="1" lang="en-US" sz="24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 3.46), 71% for (</a:t>
            </a:r>
            <a:r>
              <a:rPr i="1" lang="en-US" sz="24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 2.63), 71% for (</a:t>
            </a:r>
            <a:r>
              <a:rPr i="1" lang="en-US" sz="24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 2.11), 70% for (</a:t>
            </a:r>
            <a:r>
              <a:rPr i="1" lang="en-US" sz="24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 1.64) in comparison with conventional SMSG device counterpart. Therefore, this proposed DMSG device structure can be a suitable candidate for high precision biosensing applications. </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fee63df26b_0_0"/>
          <p:cNvSpPr txBox="1"/>
          <p:nvPr/>
        </p:nvSpPr>
        <p:spPr>
          <a:xfrm>
            <a:off x="1233714" y="2607717"/>
            <a:ext cx="9724500" cy="1862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500"/>
              <a:buFont typeface="Arial"/>
              <a:buNone/>
            </a:pPr>
            <a:r>
              <a:rPr b="1" i="0" lang="en-US" sz="11500" u="none" cap="none" strike="noStrike">
                <a:solidFill>
                  <a:srgbClr val="007069"/>
                </a:solidFill>
                <a:latin typeface="Open Sans"/>
                <a:ea typeface="Open Sans"/>
                <a:cs typeface="Open Sans"/>
                <a:sym typeface="Open Sans"/>
              </a:rPr>
              <a:t>THANK </a:t>
            </a:r>
            <a:r>
              <a:rPr b="1" i="0" lang="en-US" sz="11500" u="none" cap="none" strike="noStrike">
                <a:solidFill>
                  <a:srgbClr val="A5A5A5"/>
                </a:solidFill>
                <a:latin typeface="Open Sans"/>
                <a:ea typeface="Open Sans"/>
                <a:cs typeface="Open Sans"/>
                <a:sym typeface="Open Sans"/>
              </a:rPr>
              <a:t>YOU</a:t>
            </a:r>
            <a:endParaRPr b="0" i="0" sz="1400" u="none" cap="none" strike="noStrike">
              <a:solidFill>
                <a:srgbClr val="000000"/>
              </a:solidFill>
              <a:latin typeface="Aharoni"/>
              <a:ea typeface="Aharoni"/>
              <a:cs typeface="Aharoni"/>
              <a:sym typeface="Aharoni"/>
            </a:endParaRPr>
          </a:p>
        </p:txBody>
      </p:sp>
      <p:sp>
        <p:nvSpPr>
          <p:cNvPr id="225" name="Google Shape;225;g2fee63df26b_0_0"/>
          <p:cNvSpPr txBox="1"/>
          <p:nvPr/>
        </p:nvSpPr>
        <p:spPr>
          <a:xfrm>
            <a:off x="1596571" y="4466045"/>
            <a:ext cx="8998800" cy="4000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F7F7F"/>
                </a:solidFill>
                <a:latin typeface="Open Sans"/>
                <a:ea typeface="Open Sans"/>
                <a:cs typeface="Open Sans"/>
                <a:sym typeface="Open Sans"/>
              </a:rPr>
              <a:t>Have a Great Day ! </a:t>
            </a:r>
            <a:endParaRPr b="0" i="0" sz="1400" u="none" cap="none" strike="noStrike">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31a516b0401_3_10"/>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Objective and Goals</a:t>
            </a:r>
            <a:endParaRPr b="0" i="0" sz="1400" u="none" cap="none" strike="noStrike">
              <a:solidFill>
                <a:srgbClr val="000000"/>
              </a:solidFill>
              <a:latin typeface="Arial"/>
              <a:ea typeface="Arial"/>
              <a:cs typeface="Arial"/>
              <a:sym typeface="Arial"/>
            </a:endParaRPr>
          </a:p>
        </p:txBody>
      </p:sp>
      <p:sp>
        <p:nvSpPr>
          <p:cNvPr id="65" name="Google Shape;65;g31a516b0401_3_10"/>
          <p:cNvSpPr/>
          <p:nvPr/>
        </p:nvSpPr>
        <p:spPr>
          <a:xfrm>
            <a:off x="550606" y="765905"/>
            <a:ext cx="2114338" cy="302183"/>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Objective </a:t>
            </a:r>
            <a:endParaRPr b="1" i="0" sz="1000" u="none" cap="none" strike="noStrike">
              <a:solidFill>
                <a:srgbClr val="000000"/>
              </a:solidFill>
              <a:latin typeface="Arial"/>
              <a:ea typeface="Arial"/>
              <a:cs typeface="Arial"/>
              <a:sym typeface="Arial"/>
            </a:endParaRPr>
          </a:p>
        </p:txBody>
      </p:sp>
      <p:sp>
        <p:nvSpPr>
          <p:cNvPr id="66" name="Google Shape;66;g31a516b0401_3_10"/>
          <p:cNvSpPr/>
          <p:nvPr/>
        </p:nvSpPr>
        <p:spPr>
          <a:xfrm>
            <a:off x="550606" y="3216357"/>
            <a:ext cx="2114338" cy="302183"/>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Goals</a:t>
            </a:r>
            <a:endParaRPr b="1" i="0" sz="1000" u="none" cap="none" strike="noStrike">
              <a:solidFill>
                <a:srgbClr val="000000"/>
              </a:solidFill>
              <a:latin typeface="Arial"/>
              <a:ea typeface="Arial"/>
              <a:cs typeface="Arial"/>
              <a:sym typeface="Arial"/>
            </a:endParaRPr>
          </a:p>
        </p:txBody>
      </p:sp>
      <p:sp>
        <p:nvSpPr>
          <p:cNvPr id="67" name="Google Shape;67;g31a516b0401_3_10"/>
          <p:cNvSpPr txBox="1"/>
          <p:nvPr/>
        </p:nvSpPr>
        <p:spPr>
          <a:xfrm>
            <a:off x="1000124" y="1139152"/>
            <a:ext cx="9943179" cy="2308324"/>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00000"/>
              </a:lnSpc>
              <a:spcBef>
                <a:spcPts val="0"/>
              </a:spcBef>
              <a:spcAft>
                <a:spcPts val="0"/>
              </a:spcAft>
              <a:buClr>
                <a:srgbClr val="000000"/>
              </a:buClr>
              <a:buSzPts val="1800"/>
              <a:buFont typeface="Arial"/>
              <a:buChar char="●"/>
            </a:pPr>
            <a:r>
              <a:rPr b="1" i="0" lang="en-US" sz="1600" u="none" cap="none" strike="noStrike">
                <a:solidFill>
                  <a:schemeClr val="dk1"/>
                </a:solidFill>
                <a:latin typeface="Arial"/>
                <a:ea typeface="Arial"/>
                <a:cs typeface="Arial"/>
                <a:sym typeface="Arial"/>
              </a:rPr>
              <a:t>Design Objective</a:t>
            </a:r>
            <a:r>
              <a:rPr b="0" i="0" lang="en-US" sz="1600" u="none" cap="none" strike="noStrike">
                <a:solidFill>
                  <a:schemeClr val="dk1"/>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To design and develop a III-V semiconductor heterostructure device  for detecting DNA molecules. The design should focus on leveraging the unique properties of III-V materials (such as GaAs, InP) to create a highly sensitive and efficient DNA sensor.</a:t>
            </a:r>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Char char="●"/>
            </a:pPr>
            <a:r>
              <a:rPr b="1" i="0" lang="en-US" sz="1600" u="none" cap="none" strike="noStrike">
                <a:solidFill>
                  <a:schemeClr val="dk1"/>
                </a:solidFill>
                <a:latin typeface="Arial"/>
                <a:ea typeface="Arial"/>
                <a:cs typeface="Arial"/>
                <a:sym typeface="Arial"/>
              </a:rPr>
              <a:t>Performance Objective</a:t>
            </a:r>
            <a:r>
              <a:rPr b="0" i="0" lang="en-US" sz="1600" u="none" cap="none" strike="noStrike">
                <a:solidFill>
                  <a:schemeClr val="dk1"/>
                </a:solidFill>
                <a:latin typeface="Arial"/>
                <a:ea typeface="Arial"/>
                <a:cs typeface="Arial"/>
                <a:sym typeface="Arial"/>
              </a:rPr>
              <a:t>: To analyze and evaluate the performance of the designed heterostructure in terms of sensitivity, selectivity, stability, and response time in detecting DNA sequences. The aim is to improve upon existing detection methods by demonstrating enhanced device performance under various operational conditions.</a:t>
            </a:r>
            <a:endParaRPr/>
          </a:p>
          <a:p>
            <a:pPr indent="0" lvl="0" marL="457200" marR="0" rtl="0" algn="just">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68" name="Google Shape;68;g31a516b0401_3_10"/>
          <p:cNvSpPr txBox="1"/>
          <p:nvPr/>
        </p:nvSpPr>
        <p:spPr>
          <a:xfrm>
            <a:off x="1124410" y="3708191"/>
            <a:ext cx="9943179"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Verdana"/>
                <a:ea typeface="Verdana"/>
                <a:cs typeface="Verdana"/>
                <a:sym typeface="Verdana"/>
              </a:rPr>
              <a:t>Main Goals </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Development of High-Sensitivity DNA Detection Devices</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Analysis of Electrical and Optical Characteristics</a:t>
            </a:r>
            <a:endParaRPr b="0" i="0" sz="16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Integration with Biosensing Mechanisms</a:t>
            </a:r>
            <a:endParaRPr b="0" i="0" sz="16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Performance Validation for Biosensing Applications</a:t>
            </a:r>
            <a:endParaRPr b="0" i="0" sz="16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b="1" i="0" lang="en-US" sz="1600" u="none" cap="none" strike="noStrike">
                <a:solidFill>
                  <a:srgbClr val="000000"/>
                </a:solidFill>
                <a:latin typeface="Verdana"/>
                <a:ea typeface="Verdana"/>
                <a:cs typeface="Verdana"/>
                <a:sym typeface="Verdana"/>
              </a:rPr>
              <a:t>Additional Goals </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Miniaturization and Scalability</a:t>
            </a:r>
            <a:endParaRPr b="0" i="0" sz="16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Optimization of Surface Functionalization</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Environmental and Cost Considerations</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Broader Applications in Biomedical Fields</a:t>
            </a:r>
            <a:endParaRPr b="0" i="0" sz="1600" u="none" cap="none" strike="noStrike">
              <a:solidFill>
                <a:srgbClr val="000000"/>
              </a:solidFill>
              <a:latin typeface="Verdana"/>
              <a:ea typeface="Verdana"/>
              <a:cs typeface="Verdana"/>
              <a:sym typeface="Verdana"/>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Verdana"/>
              <a:ea typeface="Verdana"/>
              <a:cs typeface="Verdana"/>
              <a:sym typeface="Verdana"/>
            </a:endParaRPr>
          </a:p>
        </p:txBody>
      </p:sp>
      <p:sp>
        <p:nvSpPr>
          <p:cNvPr id="69" name="Google Shape;69;g31a516b0401_3_10"/>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30eb2b6892c_0_395"/>
          <p:cNvSpPr txBox="1"/>
          <p:nvPr>
            <p:ph idx="12" type="sldNum"/>
          </p:nvPr>
        </p:nvSpPr>
        <p:spPr>
          <a:xfrm>
            <a:off x="8762999" y="55784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500"/>
              <a:t>‹#›</a:t>
            </a:fld>
            <a:endParaRPr sz="1500"/>
          </a:p>
        </p:txBody>
      </p:sp>
      <p:sp>
        <p:nvSpPr>
          <p:cNvPr id="75" name="Google Shape;75;g30eb2b6892c_0_395"/>
          <p:cNvSpPr txBox="1"/>
          <p:nvPr/>
        </p:nvSpPr>
        <p:spPr>
          <a:xfrm>
            <a:off x="2698375" y="220950"/>
            <a:ext cx="47070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600" u="none" cap="none" strike="noStrike">
                <a:solidFill>
                  <a:srgbClr val="000000"/>
                </a:solidFill>
                <a:latin typeface="Montserrat"/>
                <a:ea typeface="Montserrat"/>
                <a:cs typeface="Montserrat"/>
                <a:sym typeface="Montserrat"/>
              </a:rPr>
              <a:t>Project Plan</a:t>
            </a:r>
            <a:endParaRPr b="0" i="0" sz="1600" u="none" cap="none" strike="noStrike">
              <a:solidFill>
                <a:srgbClr val="000000"/>
              </a:solidFill>
              <a:latin typeface="Arial"/>
              <a:ea typeface="Arial"/>
              <a:cs typeface="Arial"/>
              <a:sym typeface="Arial"/>
            </a:endParaRPr>
          </a:p>
        </p:txBody>
      </p:sp>
      <p:graphicFrame>
        <p:nvGraphicFramePr>
          <p:cNvPr id="76" name="Google Shape;76;g30eb2b6892c_0_395"/>
          <p:cNvGraphicFramePr/>
          <p:nvPr/>
        </p:nvGraphicFramePr>
        <p:xfrm>
          <a:off x="1335951" y="1044400"/>
          <a:ext cx="3000000" cy="3000000"/>
        </p:xfrm>
        <a:graphic>
          <a:graphicData uri="http://schemas.openxmlformats.org/drawingml/2006/table">
            <a:tbl>
              <a:tblPr bandRow="1" firstRow="1">
                <a:noFill/>
                <a:tableStyleId>{037F38E4-AA25-44D5-8226-08C2710BA7FF}</a:tableStyleId>
              </a:tblPr>
              <a:tblGrid>
                <a:gridCol w="2318925"/>
                <a:gridCol w="2180500"/>
                <a:gridCol w="4431325"/>
              </a:tblGrid>
              <a:tr h="370850">
                <a:tc>
                  <a:txBody>
                    <a:bodyPr/>
                    <a:lstStyle/>
                    <a:p>
                      <a:pPr indent="0" lvl="0" marL="0" marR="0" rtl="0" algn="l">
                        <a:lnSpc>
                          <a:spcPct val="100000"/>
                        </a:lnSpc>
                        <a:spcBef>
                          <a:spcPts val="0"/>
                        </a:spcBef>
                        <a:spcAft>
                          <a:spcPts val="0"/>
                        </a:spcAft>
                        <a:buNone/>
                      </a:pPr>
                      <a:r>
                        <a:rPr b="1" i="0" lang="en-US" sz="1700" u="none" cap="none" strike="noStrike">
                          <a:solidFill>
                            <a:srgbClr val="000000"/>
                          </a:solidFill>
                          <a:latin typeface="Arial"/>
                          <a:ea typeface="Arial"/>
                          <a:cs typeface="Arial"/>
                          <a:sym typeface="Arial"/>
                        </a:rPr>
                        <a:t>Phase</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i="0" lang="en-US" sz="1700" u="none" cap="none" strike="noStrike">
                          <a:solidFill>
                            <a:srgbClr val="000000"/>
                          </a:solidFill>
                          <a:latin typeface="Arial"/>
                          <a:ea typeface="Arial"/>
                          <a:cs typeface="Arial"/>
                          <a:sym typeface="Arial"/>
                        </a:rPr>
                        <a:t>Timeline</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i="0" lang="en-US" sz="1700" u="none" cap="none" strike="noStrike">
                          <a:solidFill>
                            <a:srgbClr val="000000"/>
                          </a:solidFill>
                          <a:latin typeface="Arial"/>
                          <a:ea typeface="Arial"/>
                          <a:cs typeface="Arial"/>
                          <a:sym typeface="Arial"/>
                        </a:rPr>
                        <a:t>Activities</a:t>
                      </a:r>
                      <a:endParaRPr sz="17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Project Planning</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Week 1 - Week 2</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Arial"/>
                          <a:ea typeface="Arial"/>
                          <a:cs typeface="Arial"/>
                          <a:sym typeface="Arial"/>
                        </a:rPr>
                        <a:t>Literature review, defining objectives, and preparing the research framework</a:t>
                      </a:r>
                      <a:endParaRPr sz="1700"/>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Material Selection</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Week 3 - Week 4</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Arial"/>
                          <a:ea typeface="Arial"/>
                          <a:cs typeface="Arial"/>
                          <a:sym typeface="Arial"/>
                        </a:rPr>
                        <a:t>Selecting III-V compounds and functionalization materials</a:t>
                      </a:r>
                      <a:endParaRPr sz="1700"/>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Heterostructure Design</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Week 5 - Week 7</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Arial"/>
                          <a:ea typeface="Arial"/>
                          <a:cs typeface="Arial"/>
                          <a:sym typeface="Arial"/>
                        </a:rPr>
                        <a:t>Designing and simulating the heterostructure for optimal DNA detection</a:t>
                      </a:r>
                      <a:endParaRPr sz="1700"/>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Fabrication and Functionalization</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Week 8 - Week 10</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Arial"/>
                          <a:ea typeface="Arial"/>
                          <a:cs typeface="Arial"/>
                          <a:sym typeface="Arial"/>
                        </a:rPr>
                        <a:t>Fabricating the heterostructure and functionalizing the surface</a:t>
                      </a:r>
                      <a:endParaRPr sz="1700"/>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Performance Analysis</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Week 11 - Week 13</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Arial"/>
                          <a:ea typeface="Arial"/>
                          <a:cs typeface="Arial"/>
                          <a:sym typeface="Arial"/>
                        </a:rPr>
                        <a:t>Testing sensitivity, specificity, LOD, and response time</a:t>
                      </a:r>
                      <a:endParaRPr sz="1700"/>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Optimization </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Week 14 - Week 15</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Arial"/>
                          <a:ea typeface="Arial"/>
                          <a:cs typeface="Arial"/>
                          <a:sym typeface="Arial"/>
                        </a:rPr>
                        <a:t>Refining the design and improving performance metrics</a:t>
                      </a:r>
                      <a:endParaRPr sz="1700"/>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Report Writing</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Week 16 - Week 18 </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Arial"/>
                          <a:ea typeface="Arial"/>
                          <a:cs typeface="Arial"/>
                          <a:sym typeface="Arial"/>
                        </a:rPr>
                        <a:t>Documenting results and preparing the final project report</a:t>
                      </a:r>
                      <a:endParaRPr sz="1700"/>
                    </a:p>
                  </a:txBody>
                  <a:tcPr marT="45725" marB="45725" marR="91450" marL="91450"/>
                </a:tc>
              </a:tr>
            </a:tbl>
          </a:graphicData>
        </a:graphic>
      </p:graphicFrame>
      <p:graphicFrame>
        <p:nvGraphicFramePr>
          <p:cNvPr id="77" name="Google Shape;77;g30eb2b6892c_0_395"/>
          <p:cNvGraphicFramePr/>
          <p:nvPr/>
        </p:nvGraphicFramePr>
        <p:xfrm>
          <a:off x="1257650" y="1044400"/>
          <a:ext cx="3000000" cy="3000000"/>
        </p:xfrm>
        <a:graphic>
          <a:graphicData uri="http://schemas.openxmlformats.org/drawingml/2006/table">
            <a:tbl>
              <a:tblPr>
                <a:noFill/>
                <a:tableStyleId>{2B6B393E-9473-4EBD-97A9-666702759C03}</a:tableStyleId>
              </a:tblPr>
              <a:tblGrid>
                <a:gridCol w="2412900"/>
                <a:gridCol w="2080825"/>
                <a:gridCol w="5887250"/>
              </a:tblGrid>
              <a:tr h="346700">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r>
              <a:tr h="569000">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r>
              <a:tr h="609600">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r>
              <a:tr h="607300">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r>
              <a:tr h="611900">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r>
              <a:tr h="604100">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r>
              <a:tr h="604375">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r>
              <a:tr h="729925">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t/>
                      </a:r>
                      <a:endParaRPr sz="15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31ae5748121_0_431"/>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4" name="Google Shape;84;g31ae5748121_0_431"/>
          <p:cNvSpPr txBox="1"/>
          <p:nvPr/>
        </p:nvSpPr>
        <p:spPr>
          <a:xfrm>
            <a:off x="85724" y="14378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Literature Survey </a:t>
            </a:r>
            <a:endParaRPr b="0" i="0" sz="1400" u="none" cap="none" strike="noStrike">
              <a:solidFill>
                <a:srgbClr val="000000"/>
              </a:solidFill>
              <a:latin typeface="Arial"/>
              <a:ea typeface="Arial"/>
              <a:cs typeface="Arial"/>
              <a:sym typeface="Arial"/>
            </a:endParaRPr>
          </a:p>
        </p:txBody>
      </p:sp>
      <p:sp>
        <p:nvSpPr>
          <p:cNvPr id="85" name="Google Shape;85;g31ae5748121_0_431"/>
          <p:cNvSpPr txBox="1"/>
          <p:nvPr/>
        </p:nvSpPr>
        <p:spPr>
          <a:xfrm>
            <a:off x="344129" y="796414"/>
            <a:ext cx="11434915" cy="5211096"/>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Key Publications </a:t>
            </a:r>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Verdana"/>
                <a:ea typeface="Verdana"/>
                <a:cs typeface="Verdana"/>
                <a:sym typeface="Verdana"/>
              </a:rPr>
              <a:t>1). Impact of InGaN Notch on Sensitivity in Dielectric Modulated Dual Channel GaN MOSHEMT for Label-Free Biosensing</a:t>
            </a:r>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Authors: </a:t>
            </a:r>
            <a:r>
              <a:rPr b="0" i="0" lang="en-US" sz="1400" u="none" cap="none" strike="noStrike">
                <a:solidFill>
                  <a:srgbClr val="000000"/>
                </a:solidFill>
                <a:latin typeface="Verdana"/>
                <a:ea typeface="Verdana"/>
                <a:cs typeface="Verdana"/>
                <a:sym typeface="Verdana"/>
              </a:rPr>
              <a:t>Girish Shankar Mishra, N. Mohankumar, Sankalp Kumar Singh (2023)</a:t>
            </a:r>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Journal</a:t>
            </a:r>
            <a:r>
              <a:rPr b="0" i="0" lang="en-US" sz="1400" u="none" cap="none" strike="noStrike">
                <a:solidFill>
                  <a:srgbClr val="000000"/>
                </a:solidFill>
                <a:latin typeface="Verdana"/>
                <a:ea typeface="Verdana"/>
                <a:cs typeface="Verdana"/>
                <a:sym typeface="Verdana"/>
              </a:rPr>
              <a:t>: IEEE Transactions</a:t>
            </a:r>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Key Insights</a:t>
            </a:r>
            <a:r>
              <a:rPr b="0" i="0" lang="en-US" sz="1400" u="none" cap="none" strike="noStrike">
                <a:solidFill>
                  <a:srgbClr val="000000"/>
                </a:solidFill>
                <a:latin typeface="Verdana"/>
                <a:ea typeface="Verdana"/>
                <a:cs typeface="Verdana"/>
                <a:sym typeface="Verdana"/>
              </a:rPr>
              <a:t>: Enhanced sensitivity (up to 74%) through InGaN notch in GaN MOSHEMTs, offering scalable and precise biosensing applications.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Verdana"/>
                <a:ea typeface="Verdana"/>
                <a:cs typeface="Verdana"/>
                <a:sym typeface="Verdana"/>
              </a:rPr>
              <a:t>2). Fabrication and Charge Deduction-Based Sensitivity Analysis of GaN MOS-HEMT Device for Biomarker Detection</a:t>
            </a:r>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Authors</a:t>
            </a:r>
            <a:r>
              <a:rPr b="0" i="0" lang="en-US" sz="1400" u="none" cap="none" strike="noStrike">
                <a:solidFill>
                  <a:srgbClr val="000000"/>
                </a:solidFill>
                <a:latin typeface="Verdana"/>
                <a:ea typeface="Verdana"/>
                <a:cs typeface="Verdana"/>
                <a:sym typeface="Verdana"/>
              </a:rPr>
              <a:t>: Arathy Varghese, Chinnamuthan Periasamy, Lava Bhargava (2020)</a:t>
            </a:r>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Journal</a:t>
            </a:r>
            <a:r>
              <a:rPr b="0" i="0" lang="en-US" sz="1400" u="none" cap="none" strike="noStrike">
                <a:solidFill>
                  <a:srgbClr val="000000"/>
                </a:solidFill>
                <a:latin typeface="Verdana"/>
                <a:ea typeface="Verdana"/>
                <a:cs typeface="Verdana"/>
                <a:sym typeface="Verdana"/>
              </a:rPr>
              <a:t>: IEEE Sensors Journal</a:t>
            </a:r>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Key Insights: </a:t>
            </a:r>
            <a:r>
              <a:rPr b="0" i="0" lang="en-US" sz="1400" u="none" cap="none" strike="noStrike">
                <a:solidFill>
                  <a:srgbClr val="000000"/>
                </a:solidFill>
                <a:latin typeface="Verdana"/>
                <a:ea typeface="Verdana"/>
                <a:cs typeface="Verdana"/>
                <a:sym typeface="Verdana"/>
              </a:rPr>
              <a:t>Improved sensitivity (up to 9× greater) for biomarkers like </a:t>
            </a:r>
            <a:r>
              <a:rPr b="0" i="0" lang="en-US" sz="1600" u="none" cap="none" strike="noStrike">
                <a:solidFill>
                  <a:schemeClr val="dk2"/>
                </a:solidFill>
                <a:latin typeface="Verdana"/>
                <a:ea typeface="Verdana"/>
                <a:cs typeface="Verdana"/>
                <a:sym typeface="Verdana"/>
              </a:rPr>
              <a:t>Prostate-specific antigen</a:t>
            </a:r>
            <a:r>
              <a:rPr b="0" i="0" lang="en-US" sz="1400" u="none" cap="none" strike="noStrike">
                <a:solidFill>
                  <a:srgbClr val="000000"/>
                </a:solidFill>
                <a:latin typeface="Verdana"/>
                <a:ea typeface="Verdana"/>
                <a:cs typeface="Verdana"/>
                <a:sym typeface="Verdana"/>
              </a:rPr>
              <a:t> (PSA) and c-erbB-2 through charge deduction models and epi-layer optimization.</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Verdana"/>
                <a:ea typeface="Verdana"/>
                <a:cs typeface="Verdana"/>
                <a:sym typeface="Verdana"/>
              </a:rPr>
              <a:t>3). A Dielectrically Modulated GaN/AlN/AlGaN MOSHEMT with a Nanogap Embedded Cavity for Biosensing Applications</a:t>
            </a:r>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Authors: </a:t>
            </a:r>
            <a:r>
              <a:rPr b="0" i="0" lang="en-US" sz="1400" u="none" cap="none" strike="noStrike">
                <a:solidFill>
                  <a:srgbClr val="000000"/>
                </a:solidFill>
                <a:latin typeface="Verdana"/>
                <a:ea typeface="Verdana"/>
                <a:cs typeface="Verdana"/>
                <a:sym typeface="Verdana"/>
              </a:rPr>
              <a:t>Aasif Mohammad Bhat, Arathy Varghese, Nawaz Shafi, C. Periasamy (2019)</a:t>
            </a:r>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Journal: </a:t>
            </a:r>
            <a:r>
              <a:rPr b="0" i="0" lang="en-US" sz="1400" u="none" cap="none" strike="noStrike">
                <a:solidFill>
                  <a:srgbClr val="000000"/>
                </a:solidFill>
                <a:latin typeface="Verdana"/>
                <a:ea typeface="Verdana"/>
                <a:cs typeface="Verdana"/>
                <a:sym typeface="Verdana"/>
              </a:rPr>
              <a:t>Biosensors &amp; Bioelectronics</a:t>
            </a:r>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Key Insights</a:t>
            </a:r>
            <a:r>
              <a:rPr b="0" i="0" lang="en-US" sz="1400" u="none" cap="none" strike="noStrike">
                <a:solidFill>
                  <a:srgbClr val="000000"/>
                </a:solidFill>
                <a:latin typeface="Verdana"/>
                <a:ea typeface="Verdana"/>
                <a:cs typeface="Verdana"/>
                <a:sym typeface="Verdana"/>
              </a:rPr>
              <a:t>: High sensitivity for detecting DNA and neutral biomolecules using nanogap cavity structures.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Verdana"/>
                <a:ea typeface="Verdana"/>
                <a:cs typeface="Verdana"/>
                <a:sym typeface="Verdana"/>
              </a:rPr>
              <a:t>4). Normally-Off AlGaN/GaN MOSHEMT as Label-Free Biosensor</a:t>
            </a:r>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Authors: </a:t>
            </a:r>
            <a:r>
              <a:rPr b="0" i="0" lang="en-US" sz="1400" u="none" cap="none" strike="noStrike">
                <a:solidFill>
                  <a:srgbClr val="000000"/>
                </a:solidFill>
                <a:latin typeface="Verdana"/>
                <a:ea typeface="Verdana"/>
                <a:cs typeface="Verdana"/>
                <a:sym typeface="Verdana"/>
              </a:rPr>
              <a:t>S.N. Mishra (</a:t>
            </a:r>
            <a:r>
              <a:rPr b="0" i="0" lang="en-US" sz="1800" u="none" cap="none" strike="noStrike">
                <a:solidFill>
                  <a:srgbClr val="000000"/>
                </a:solidFill>
                <a:latin typeface="Calibri"/>
                <a:ea typeface="Calibri"/>
                <a:cs typeface="Calibri"/>
                <a:sym typeface="Calibri"/>
              </a:rPr>
              <a:t>2020)</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Journal: </a:t>
            </a:r>
            <a:r>
              <a:rPr b="0" i="0" lang="en-US" sz="1400" u="none" cap="none" strike="noStrike">
                <a:solidFill>
                  <a:srgbClr val="000000"/>
                </a:solidFill>
                <a:latin typeface="Verdana"/>
                <a:ea typeface="Verdana"/>
                <a:cs typeface="Verdana"/>
                <a:sym typeface="Verdana"/>
              </a:rPr>
              <a:t>ECS Journal of Solid State Science and Technology</a:t>
            </a:r>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Key Insights</a:t>
            </a:r>
            <a:r>
              <a:rPr b="0" i="0" lang="en-US" sz="1400" u="none" cap="none" strike="noStrike">
                <a:solidFill>
                  <a:srgbClr val="000000"/>
                </a:solidFill>
                <a:latin typeface="Verdana"/>
                <a:ea typeface="Verdana"/>
                <a:cs typeface="Verdana"/>
                <a:sym typeface="Verdana"/>
              </a:rPr>
              <a:t>: Label-free biosensor with validated TCAD simulation results, focusing on threshold voltage and transconductance-to-current ratios for biomolecule detection</a:t>
            </a:r>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Verdana"/>
                <a:ea typeface="Verdana"/>
                <a:cs typeface="Verdana"/>
                <a:sym typeface="Verdana"/>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0ef4e68118_0_40"/>
          <p:cNvSpPr/>
          <p:nvPr/>
        </p:nvSpPr>
        <p:spPr>
          <a:xfrm>
            <a:off x="9222658" y="647299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91" name="Google Shape;91;g30ef4e68118_0_40"/>
          <p:cNvSpPr txBox="1"/>
          <p:nvPr/>
        </p:nvSpPr>
        <p:spPr>
          <a:xfrm>
            <a:off x="3927986" y="95541"/>
            <a:ext cx="5761704" cy="47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Verdana"/>
                <a:ea typeface="Verdana"/>
                <a:cs typeface="Verdana"/>
                <a:sym typeface="Verdana"/>
              </a:rPr>
              <a:t>Structural Diagram</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
        <p:nvSpPr>
          <p:cNvPr id="92" name="Google Shape;92;g30ef4e68118_0_40"/>
          <p:cNvSpPr txBox="1"/>
          <p:nvPr/>
        </p:nvSpPr>
        <p:spPr>
          <a:xfrm>
            <a:off x="4159004" y="6298100"/>
            <a:ext cx="3402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rPr>
              <a:t>Structural Diagram MOSHEMT</a:t>
            </a:r>
            <a:endParaRPr b="1" sz="1600"/>
          </a:p>
        </p:txBody>
      </p:sp>
      <p:sp>
        <p:nvSpPr>
          <p:cNvPr id="93" name="Google Shape;93;g30ef4e68118_0_40"/>
          <p:cNvSpPr/>
          <p:nvPr/>
        </p:nvSpPr>
        <p:spPr>
          <a:xfrm>
            <a:off x="1526845" y="5371517"/>
            <a:ext cx="8047442" cy="454067"/>
          </a:xfrm>
          <a:prstGeom prst="rect">
            <a:avLst/>
          </a:prstGeom>
          <a:solidFill>
            <a:srgbClr val="7F7F7F"/>
          </a:solidFill>
          <a:ln cap="flat" cmpd="sng" w="25400">
            <a:solidFill>
              <a:srgbClr val="6B53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p:txBody>
      </p:sp>
      <p:sp>
        <p:nvSpPr>
          <p:cNvPr id="94" name="Google Shape;94;g30ef4e68118_0_40"/>
          <p:cNvSpPr/>
          <p:nvPr/>
        </p:nvSpPr>
        <p:spPr>
          <a:xfrm>
            <a:off x="1523998" y="4898992"/>
            <a:ext cx="8047442" cy="472525"/>
          </a:xfrm>
          <a:prstGeom prst="rect">
            <a:avLst/>
          </a:prstGeom>
          <a:solidFill>
            <a:srgbClr val="9C6F00"/>
          </a:solidFill>
          <a:ln cap="flat" cmpd="sng" w="25400">
            <a:solidFill>
              <a:srgbClr val="6B53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g30ef4e68118_0_40"/>
          <p:cNvSpPr/>
          <p:nvPr/>
        </p:nvSpPr>
        <p:spPr>
          <a:xfrm>
            <a:off x="1523998" y="3776045"/>
            <a:ext cx="8047442" cy="1122947"/>
          </a:xfrm>
          <a:prstGeom prst="rect">
            <a:avLst/>
          </a:prstGeom>
          <a:solidFill>
            <a:srgbClr val="EA641A"/>
          </a:solidFill>
          <a:ln cap="flat" cmpd="sng" w="25400">
            <a:solidFill>
              <a:srgbClr val="6B53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g30ef4e68118_0_40"/>
          <p:cNvSpPr/>
          <p:nvPr/>
        </p:nvSpPr>
        <p:spPr>
          <a:xfrm>
            <a:off x="1523998" y="2199792"/>
            <a:ext cx="8047442" cy="1576253"/>
          </a:xfrm>
          <a:prstGeom prst="rect">
            <a:avLst/>
          </a:prstGeom>
          <a:solidFill>
            <a:schemeClr val="accent3"/>
          </a:solidFill>
          <a:ln cap="flat" cmpd="sng" w="25400">
            <a:solidFill>
              <a:srgbClr val="6B53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7" name="Google Shape;97;g30ef4e68118_0_40"/>
          <p:cNvSpPr/>
          <p:nvPr/>
        </p:nvSpPr>
        <p:spPr>
          <a:xfrm>
            <a:off x="3593430" y="2199792"/>
            <a:ext cx="3898232" cy="1576253"/>
          </a:xfrm>
          <a:prstGeom prst="rect">
            <a:avLst/>
          </a:prstGeom>
          <a:solidFill>
            <a:srgbClr val="63C4A1"/>
          </a:solidFill>
          <a:ln cap="flat" cmpd="sng" w="25400">
            <a:solidFill>
              <a:srgbClr val="6B53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8" name="Google Shape;98;g30ef4e68118_0_40"/>
          <p:cNvSpPr/>
          <p:nvPr/>
        </p:nvSpPr>
        <p:spPr>
          <a:xfrm>
            <a:off x="3593430" y="3160292"/>
            <a:ext cx="3898232" cy="615753"/>
          </a:xfrm>
          <a:prstGeom prst="rect">
            <a:avLst/>
          </a:prstGeom>
          <a:solidFill>
            <a:srgbClr val="D4D8D4"/>
          </a:solidFill>
          <a:ln cap="flat" cmpd="sng" w="25400">
            <a:solidFill>
              <a:srgbClr val="6B53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g30ef4e68118_0_40"/>
          <p:cNvSpPr/>
          <p:nvPr/>
        </p:nvSpPr>
        <p:spPr>
          <a:xfrm>
            <a:off x="3593430" y="981478"/>
            <a:ext cx="850232" cy="1218314"/>
          </a:xfrm>
          <a:prstGeom prst="rect">
            <a:avLst/>
          </a:prstGeom>
          <a:solidFill>
            <a:srgbClr val="A0420E"/>
          </a:solidFill>
          <a:ln cap="flat" cmpd="sng" w="25400">
            <a:solidFill>
              <a:srgbClr val="6B53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0" name="Google Shape;100;g30ef4e68118_0_40"/>
          <p:cNvSpPr/>
          <p:nvPr/>
        </p:nvSpPr>
        <p:spPr>
          <a:xfrm>
            <a:off x="6680238" y="981478"/>
            <a:ext cx="825906" cy="1218314"/>
          </a:xfrm>
          <a:prstGeom prst="rect">
            <a:avLst/>
          </a:prstGeom>
          <a:solidFill>
            <a:srgbClr val="A0420E"/>
          </a:solidFill>
          <a:ln cap="flat" cmpd="sng" w="25400">
            <a:solidFill>
              <a:srgbClr val="6B53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1" name="Google Shape;101;g30ef4e68118_0_40"/>
          <p:cNvSpPr/>
          <p:nvPr/>
        </p:nvSpPr>
        <p:spPr>
          <a:xfrm>
            <a:off x="4443662" y="1475872"/>
            <a:ext cx="1106904" cy="733810"/>
          </a:xfrm>
          <a:prstGeom prst="rect">
            <a:avLst/>
          </a:prstGeom>
          <a:solidFill>
            <a:schemeClr val="accent1"/>
          </a:solidFill>
          <a:ln cap="flat" cmpd="sng" w="25400">
            <a:solidFill>
              <a:srgbClr val="6B53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g30ef4e68118_0_40"/>
          <p:cNvSpPr/>
          <p:nvPr/>
        </p:nvSpPr>
        <p:spPr>
          <a:xfrm>
            <a:off x="5550566" y="1475872"/>
            <a:ext cx="1106904" cy="723920"/>
          </a:xfrm>
          <a:prstGeom prst="rect">
            <a:avLst/>
          </a:prstGeom>
          <a:solidFill>
            <a:schemeClr val="accent1"/>
          </a:solidFill>
          <a:ln cap="flat" cmpd="sng" w="25400">
            <a:solidFill>
              <a:srgbClr val="6B53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03" name="Google Shape;103;g30ef4e68118_0_40"/>
          <p:cNvCxnSpPr/>
          <p:nvPr/>
        </p:nvCxnSpPr>
        <p:spPr>
          <a:xfrm>
            <a:off x="1445342" y="892987"/>
            <a:ext cx="2025445" cy="0"/>
          </a:xfrm>
          <a:prstGeom prst="straightConnector1">
            <a:avLst/>
          </a:prstGeom>
          <a:noFill/>
          <a:ln cap="flat" cmpd="sng" w="9525">
            <a:solidFill>
              <a:schemeClr val="dk2"/>
            </a:solidFill>
            <a:prstDash val="solid"/>
            <a:round/>
            <a:headEnd len="med" w="med" type="triangle"/>
            <a:tailEnd len="med" w="med" type="triangle"/>
          </a:ln>
        </p:spPr>
      </p:cxnSp>
      <p:cxnSp>
        <p:nvCxnSpPr>
          <p:cNvPr id="104" name="Google Shape;104;g30ef4e68118_0_40"/>
          <p:cNvCxnSpPr/>
          <p:nvPr/>
        </p:nvCxnSpPr>
        <p:spPr>
          <a:xfrm>
            <a:off x="3593430" y="892987"/>
            <a:ext cx="850232" cy="0"/>
          </a:xfrm>
          <a:prstGeom prst="straightConnector1">
            <a:avLst/>
          </a:prstGeom>
          <a:noFill/>
          <a:ln cap="flat" cmpd="sng" w="9525">
            <a:solidFill>
              <a:schemeClr val="dk1"/>
            </a:solidFill>
            <a:prstDash val="solid"/>
            <a:round/>
            <a:headEnd len="med" w="med" type="triangle"/>
            <a:tailEnd len="med" w="med" type="triangle"/>
          </a:ln>
        </p:spPr>
      </p:cxnSp>
      <p:cxnSp>
        <p:nvCxnSpPr>
          <p:cNvPr id="105" name="Google Shape;105;g30ef4e68118_0_40"/>
          <p:cNvCxnSpPr/>
          <p:nvPr/>
        </p:nvCxnSpPr>
        <p:spPr>
          <a:xfrm>
            <a:off x="4522839" y="892987"/>
            <a:ext cx="934064" cy="0"/>
          </a:xfrm>
          <a:prstGeom prst="straightConnector1">
            <a:avLst/>
          </a:prstGeom>
          <a:noFill/>
          <a:ln cap="flat" cmpd="sng" w="9525">
            <a:solidFill>
              <a:srgbClr val="272727"/>
            </a:solidFill>
            <a:prstDash val="solid"/>
            <a:round/>
            <a:headEnd len="med" w="med" type="triangle"/>
            <a:tailEnd len="med" w="med" type="triangle"/>
          </a:ln>
        </p:spPr>
      </p:cxnSp>
      <p:cxnSp>
        <p:nvCxnSpPr>
          <p:cNvPr id="106" name="Google Shape;106;g30ef4e68118_0_40"/>
          <p:cNvCxnSpPr/>
          <p:nvPr/>
        </p:nvCxnSpPr>
        <p:spPr>
          <a:xfrm>
            <a:off x="5550566" y="892987"/>
            <a:ext cx="997717" cy="0"/>
          </a:xfrm>
          <a:prstGeom prst="straightConnector1">
            <a:avLst/>
          </a:prstGeom>
          <a:noFill/>
          <a:ln cap="flat" cmpd="sng" w="9525">
            <a:solidFill>
              <a:srgbClr val="272727"/>
            </a:solidFill>
            <a:prstDash val="solid"/>
            <a:round/>
            <a:headEnd len="med" w="med" type="triangle"/>
            <a:tailEnd len="med" w="med" type="triangle"/>
          </a:ln>
        </p:spPr>
      </p:cxnSp>
      <p:cxnSp>
        <p:nvCxnSpPr>
          <p:cNvPr id="107" name="Google Shape;107;g30ef4e68118_0_40"/>
          <p:cNvCxnSpPr/>
          <p:nvPr/>
        </p:nvCxnSpPr>
        <p:spPr>
          <a:xfrm>
            <a:off x="6587095" y="892987"/>
            <a:ext cx="904567" cy="0"/>
          </a:xfrm>
          <a:prstGeom prst="straightConnector1">
            <a:avLst/>
          </a:prstGeom>
          <a:noFill/>
          <a:ln cap="flat" cmpd="sng" w="9525">
            <a:solidFill>
              <a:srgbClr val="272727"/>
            </a:solidFill>
            <a:prstDash val="solid"/>
            <a:round/>
            <a:headEnd len="med" w="med" type="triangle"/>
            <a:tailEnd len="med" w="med" type="triangle"/>
          </a:ln>
        </p:spPr>
      </p:cxnSp>
      <p:cxnSp>
        <p:nvCxnSpPr>
          <p:cNvPr id="108" name="Google Shape;108;g30ef4e68118_0_40"/>
          <p:cNvCxnSpPr/>
          <p:nvPr/>
        </p:nvCxnSpPr>
        <p:spPr>
          <a:xfrm>
            <a:off x="7561007" y="892987"/>
            <a:ext cx="1936954" cy="0"/>
          </a:xfrm>
          <a:prstGeom prst="straightConnector1">
            <a:avLst/>
          </a:prstGeom>
          <a:noFill/>
          <a:ln cap="flat" cmpd="sng" w="9525">
            <a:solidFill>
              <a:srgbClr val="272727"/>
            </a:solidFill>
            <a:prstDash val="solid"/>
            <a:round/>
            <a:headEnd len="med" w="med" type="triangle"/>
            <a:tailEnd len="med" w="med" type="triangle"/>
          </a:ln>
        </p:spPr>
      </p:cxnSp>
      <p:cxnSp>
        <p:nvCxnSpPr>
          <p:cNvPr id="109" name="Google Shape;109;g30ef4e68118_0_40"/>
          <p:cNvCxnSpPr/>
          <p:nvPr/>
        </p:nvCxnSpPr>
        <p:spPr>
          <a:xfrm>
            <a:off x="1449993" y="5942880"/>
            <a:ext cx="8121447" cy="0"/>
          </a:xfrm>
          <a:prstGeom prst="straightConnector1">
            <a:avLst/>
          </a:prstGeom>
          <a:noFill/>
          <a:ln cap="flat" cmpd="sng" w="9525">
            <a:solidFill>
              <a:srgbClr val="272727"/>
            </a:solidFill>
            <a:prstDash val="solid"/>
            <a:round/>
            <a:headEnd len="med" w="med" type="triangle"/>
            <a:tailEnd len="med" w="med" type="triangle"/>
          </a:ln>
        </p:spPr>
      </p:cxnSp>
      <p:cxnSp>
        <p:nvCxnSpPr>
          <p:cNvPr id="110" name="Google Shape;110;g30ef4e68118_0_40"/>
          <p:cNvCxnSpPr/>
          <p:nvPr/>
        </p:nvCxnSpPr>
        <p:spPr>
          <a:xfrm>
            <a:off x="1366684" y="2209682"/>
            <a:ext cx="0" cy="1566363"/>
          </a:xfrm>
          <a:prstGeom prst="straightConnector1">
            <a:avLst/>
          </a:prstGeom>
          <a:noFill/>
          <a:ln cap="flat" cmpd="sng" w="9525">
            <a:solidFill>
              <a:srgbClr val="272727"/>
            </a:solidFill>
            <a:prstDash val="solid"/>
            <a:round/>
            <a:headEnd len="med" w="med" type="triangle"/>
            <a:tailEnd len="med" w="med" type="triangle"/>
          </a:ln>
        </p:spPr>
      </p:cxnSp>
      <p:cxnSp>
        <p:nvCxnSpPr>
          <p:cNvPr id="111" name="Google Shape;111;g30ef4e68118_0_40"/>
          <p:cNvCxnSpPr/>
          <p:nvPr/>
        </p:nvCxnSpPr>
        <p:spPr>
          <a:xfrm>
            <a:off x="1366684" y="3776045"/>
            <a:ext cx="0" cy="1122947"/>
          </a:xfrm>
          <a:prstGeom prst="straightConnector1">
            <a:avLst/>
          </a:prstGeom>
          <a:noFill/>
          <a:ln cap="flat" cmpd="sng" w="9525">
            <a:solidFill>
              <a:srgbClr val="272727"/>
            </a:solidFill>
            <a:prstDash val="solid"/>
            <a:round/>
            <a:headEnd len="med" w="med" type="triangle"/>
            <a:tailEnd len="med" w="med" type="triangle"/>
          </a:ln>
        </p:spPr>
      </p:cxnSp>
      <p:cxnSp>
        <p:nvCxnSpPr>
          <p:cNvPr id="112" name="Google Shape;112;g30ef4e68118_0_40"/>
          <p:cNvCxnSpPr/>
          <p:nvPr/>
        </p:nvCxnSpPr>
        <p:spPr>
          <a:xfrm>
            <a:off x="1361768" y="4898992"/>
            <a:ext cx="4916" cy="472525"/>
          </a:xfrm>
          <a:prstGeom prst="straightConnector1">
            <a:avLst/>
          </a:prstGeom>
          <a:noFill/>
          <a:ln cap="flat" cmpd="sng" w="9525">
            <a:solidFill>
              <a:srgbClr val="272727"/>
            </a:solidFill>
            <a:prstDash val="solid"/>
            <a:round/>
            <a:headEnd len="med" w="med" type="triangle"/>
            <a:tailEnd len="med" w="med" type="triangle"/>
          </a:ln>
        </p:spPr>
      </p:cxnSp>
      <p:cxnSp>
        <p:nvCxnSpPr>
          <p:cNvPr id="113" name="Google Shape;113;g30ef4e68118_0_40"/>
          <p:cNvCxnSpPr/>
          <p:nvPr/>
        </p:nvCxnSpPr>
        <p:spPr>
          <a:xfrm>
            <a:off x="1356852" y="5470355"/>
            <a:ext cx="4916" cy="472525"/>
          </a:xfrm>
          <a:prstGeom prst="straightConnector1">
            <a:avLst/>
          </a:prstGeom>
          <a:noFill/>
          <a:ln cap="flat" cmpd="sng" w="9525">
            <a:solidFill>
              <a:srgbClr val="272727"/>
            </a:solidFill>
            <a:prstDash val="solid"/>
            <a:round/>
            <a:headEnd len="med" w="med" type="triangle"/>
            <a:tailEnd len="med" w="med" type="triangle"/>
          </a:ln>
        </p:spPr>
      </p:cxnSp>
      <p:cxnSp>
        <p:nvCxnSpPr>
          <p:cNvPr id="114" name="Google Shape;114;g30ef4e68118_0_40"/>
          <p:cNvCxnSpPr/>
          <p:nvPr/>
        </p:nvCxnSpPr>
        <p:spPr>
          <a:xfrm>
            <a:off x="9689690" y="888721"/>
            <a:ext cx="0" cy="5043021"/>
          </a:xfrm>
          <a:prstGeom prst="straightConnector1">
            <a:avLst/>
          </a:prstGeom>
          <a:noFill/>
          <a:ln cap="flat" cmpd="sng" w="9525">
            <a:solidFill>
              <a:srgbClr val="272727"/>
            </a:solidFill>
            <a:prstDash val="solid"/>
            <a:round/>
            <a:headEnd len="med" w="med" type="triangle"/>
            <a:tailEnd len="med" w="med" type="triangle"/>
          </a:ln>
        </p:spPr>
      </p:cxnSp>
      <p:sp>
        <p:nvSpPr>
          <p:cNvPr id="115" name="Google Shape;115;g30ef4e68118_0_40"/>
          <p:cNvSpPr txBox="1"/>
          <p:nvPr/>
        </p:nvSpPr>
        <p:spPr>
          <a:xfrm>
            <a:off x="1823626" y="519389"/>
            <a:ext cx="9977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5</a:t>
            </a:r>
            <a:r>
              <a:rPr b="0" i="0" lang="en-US" sz="1800" u="none" cap="none" strike="noStrike">
                <a:solidFill>
                  <a:schemeClr val="dk1"/>
                </a:solidFill>
                <a:latin typeface="Arial"/>
                <a:ea typeface="Arial"/>
                <a:cs typeface="Arial"/>
                <a:sym typeface="Arial"/>
              </a:rPr>
              <a:t>μm</a:t>
            </a:r>
            <a:endParaRPr b="0" i="0" sz="1800" u="none" cap="none" strike="noStrike">
              <a:solidFill>
                <a:schemeClr val="dk1"/>
              </a:solidFill>
              <a:latin typeface="Arial"/>
              <a:ea typeface="Arial"/>
              <a:cs typeface="Arial"/>
              <a:sym typeface="Arial"/>
            </a:endParaRPr>
          </a:p>
        </p:txBody>
      </p:sp>
      <p:sp>
        <p:nvSpPr>
          <p:cNvPr id="116" name="Google Shape;116;g30ef4e68118_0_40"/>
          <p:cNvSpPr txBox="1"/>
          <p:nvPr/>
        </p:nvSpPr>
        <p:spPr>
          <a:xfrm>
            <a:off x="3609470" y="519389"/>
            <a:ext cx="6970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1μm</a:t>
            </a:r>
            <a:endParaRPr/>
          </a:p>
        </p:txBody>
      </p:sp>
      <p:sp>
        <p:nvSpPr>
          <p:cNvPr id="117" name="Google Shape;117;g30ef4e68118_0_40"/>
          <p:cNvSpPr txBox="1"/>
          <p:nvPr/>
        </p:nvSpPr>
        <p:spPr>
          <a:xfrm>
            <a:off x="4739147" y="552933"/>
            <a:ext cx="845574" cy="307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a:solidFill>
                  <a:schemeClr val="dk1"/>
                </a:solidFill>
              </a:rPr>
              <a:t>1</a:t>
            </a:r>
            <a:r>
              <a:rPr b="0" i="0" lang="en-US" sz="1400" u="none" cap="none" strike="noStrike">
                <a:solidFill>
                  <a:schemeClr val="dk1"/>
                </a:solidFill>
                <a:latin typeface="Arial"/>
                <a:ea typeface="Arial"/>
                <a:cs typeface="Arial"/>
                <a:sym typeface="Arial"/>
              </a:rPr>
              <a:t>μm</a:t>
            </a:r>
            <a:endParaRPr b="0" i="0" sz="1400" u="none" cap="none" strike="noStrike">
              <a:solidFill>
                <a:schemeClr val="dk1"/>
              </a:solidFill>
              <a:latin typeface="Arial"/>
              <a:ea typeface="Arial"/>
              <a:cs typeface="Arial"/>
              <a:sym typeface="Arial"/>
            </a:endParaRPr>
          </a:p>
        </p:txBody>
      </p:sp>
      <p:sp>
        <p:nvSpPr>
          <p:cNvPr id="118" name="Google Shape;118;g30ef4e68118_0_40"/>
          <p:cNvSpPr txBox="1"/>
          <p:nvPr/>
        </p:nvSpPr>
        <p:spPr>
          <a:xfrm>
            <a:off x="5771008" y="543728"/>
            <a:ext cx="6905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a:solidFill>
                  <a:schemeClr val="dk1"/>
                </a:solidFill>
              </a:rPr>
              <a:t>1</a:t>
            </a:r>
            <a:r>
              <a:rPr b="0" i="0" lang="en-US" sz="1400" u="none" cap="none" strike="noStrike">
                <a:solidFill>
                  <a:schemeClr val="dk1"/>
                </a:solidFill>
                <a:latin typeface="Arial"/>
                <a:ea typeface="Arial"/>
                <a:cs typeface="Arial"/>
                <a:sym typeface="Arial"/>
              </a:rPr>
              <a:t>μm</a:t>
            </a:r>
            <a:endParaRPr b="0" i="0" sz="1400" u="none" cap="none" strike="noStrike">
              <a:solidFill>
                <a:schemeClr val="dk1"/>
              </a:solidFill>
              <a:latin typeface="Arial"/>
              <a:ea typeface="Arial"/>
              <a:cs typeface="Arial"/>
              <a:sym typeface="Arial"/>
            </a:endParaRPr>
          </a:p>
        </p:txBody>
      </p:sp>
      <p:sp>
        <p:nvSpPr>
          <p:cNvPr id="119" name="Google Shape;119;g30ef4e68118_0_40"/>
          <p:cNvSpPr txBox="1"/>
          <p:nvPr/>
        </p:nvSpPr>
        <p:spPr>
          <a:xfrm>
            <a:off x="6775705" y="537798"/>
            <a:ext cx="6905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3μm</a:t>
            </a:r>
            <a:endParaRPr b="0" i="0" sz="1400" u="none" cap="none" strike="noStrike">
              <a:solidFill>
                <a:schemeClr val="dk1"/>
              </a:solidFill>
              <a:latin typeface="Arial"/>
              <a:ea typeface="Arial"/>
              <a:cs typeface="Arial"/>
              <a:sym typeface="Arial"/>
            </a:endParaRPr>
          </a:p>
        </p:txBody>
      </p:sp>
      <p:sp>
        <p:nvSpPr>
          <p:cNvPr id="120" name="Google Shape;120;g30ef4e68118_0_40"/>
          <p:cNvSpPr txBox="1"/>
          <p:nvPr/>
        </p:nvSpPr>
        <p:spPr>
          <a:xfrm>
            <a:off x="8240184" y="558913"/>
            <a:ext cx="6905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5μm</a:t>
            </a:r>
            <a:endParaRPr b="0" i="0" sz="1400" u="none" cap="none" strike="noStrike">
              <a:solidFill>
                <a:schemeClr val="dk1"/>
              </a:solidFill>
              <a:latin typeface="Arial"/>
              <a:ea typeface="Arial"/>
              <a:cs typeface="Arial"/>
              <a:sym typeface="Arial"/>
            </a:endParaRPr>
          </a:p>
        </p:txBody>
      </p:sp>
      <p:cxnSp>
        <p:nvCxnSpPr>
          <p:cNvPr id="121" name="Google Shape;121;g30ef4e68118_0_40"/>
          <p:cNvCxnSpPr/>
          <p:nvPr/>
        </p:nvCxnSpPr>
        <p:spPr>
          <a:xfrm>
            <a:off x="1364226" y="981478"/>
            <a:ext cx="0" cy="1152951"/>
          </a:xfrm>
          <a:prstGeom prst="straightConnector1">
            <a:avLst/>
          </a:prstGeom>
          <a:noFill/>
          <a:ln cap="flat" cmpd="sng" w="9525">
            <a:solidFill>
              <a:srgbClr val="272727"/>
            </a:solidFill>
            <a:prstDash val="solid"/>
            <a:round/>
            <a:headEnd len="med" w="med" type="triangle"/>
            <a:tailEnd len="med" w="med" type="triangle"/>
          </a:ln>
        </p:spPr>
      </p:cxnSp>
      <p:sp>
        <p:nvSpPr>
          <p:cNvPr id="122" name="Google Shape;122;g30ef4e68118_0_40"/>
          <p:cNvSpPr txBox="1"/>
          <p:nvPr/>
        </p:nvSpPr>
        <p:spPr>
          <a:xfrm>
            <a:off x="419546" y="1371210"/>
            <a:ext cx="9977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0.16μm</a:t>
            </a:r>
            <a:endParaRPr b="0" i="0" sz="1800" u="none" cap="none" strike="noStrike">
              <a:solidFill>
                <a:schemeClr val="dk1"/>
              </a:solidFill>
              <a:latin typeface="Arial"/>
              <a:ea typeface="Arial"/>
              <a:cs typeface="Arial"/>
              <a:sym typeface="Arial"/>
            </a:endParaRPr>
          </a:p>
        </p:txBody>
      </p:sp>
      <p:sp>
        <p:nvSpPr>
          <p:cNvPr id="123" name="Google Shape;123;g30ef4e68118_0_40"/>
          <p:cNvSpPr txBox="1"/>
          <p:nvPr/>
        </p:nvSpPr>
        <p:spPr>
          <a:xfrm>
            <a:off x="344130" y="2712623"/>
            <a:ext cx="12858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0.02μm</a:t>
            </a:r>
            <a:endParaRPr b="0" i="0" sz="1800" u="none" cap="none" strike="noStrike">
              <a:solidFill>
                <a:schemeClr val="dk1"/>
              </a:solidFill>
              <a:latin typeface="Arial"/>
              <a:ea typeface="Arial"/>
              <a:cs typeface="Arial"/>
              <a:sym typeface="Arial"/>
            </a:endParaRPr>
          </a:p>
        </p:txBody>
      </p:sp>
      <p:sp>
        <p:nvSpPr>
          <p:cNvPr id="124" name="Google Shape;124;g30ef4e68118_0_40"/>
          <p:cNvSpPr txBox="1"/>
          <p:nvPr/>
        </p:nvSpPr>
        <p:spPr>
          <a:xfrm>
            <a:off x="632238" y="4020236"/>
            <a:ext cx="9977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2μm</a:t>
            </a:r>
            <a:endParaRPr b="0" i="0" sz="1800" u="none" cap="none" strike="noStrike">
              <a:solidFill>
                <a:schemeClr val="dk1"/>
              </a:solidFill>
              <a:latin typeface="Arial"/>
              <a:ea typeface="Arial"/>
              <a:cs typeface="Arial"/>
              <a:sym typeface="Arial"/>
            </a:endParaRPr>
          </a:p>
        </p:txBody>
      </p:sp>
      <p:sp>
        <p:nvSpPr>
          <p:cNvPr id="125" name="Google Shape;125;g30ef4e68118_0_40"/>
          <p:cNvSpPr txBox="1"/>
          <p:nvPr/>
        </p:nvSpPr>
        <p:spPr>
          <a:xfrm>
            <a:off x="461196" y="4958517"/>
            <a:ext cx="9977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0.04</a:t>
            </a:r>
            <a:r>
              <a:rPr b="0" i="0" lang="en-US" sz="1800" u="none" cap="none" strike="noStrike">
                <a:solidFill>
                  <a:schemeClr val="dk1"/>
                </a:solidFill>
                <a:latin typeface="Arial"/>
                <a:ea typeface="Arial"/>
                <a:cs typeface="Arial"/>
                <a:sym typeface="Arial"/>
              </a:rPr>
              <a:t>μm</a:t>
            </a:r>
            <a:endParaRPr b="0" i="0" sz="1800" u="none" cap="none" strike="noStrike">
              <a:solidFill>
                <a:schemeClr val="dk1"/>
              </a:solidFill>
              <a:latin typeface="Arial"/>
              <a:ea typeface="Arial"/>
              <a:cs typeface="Arial"/>
              <a:sym typeface="Arial"/>
            </a:endParaRPr>
          </a:p>
        </p:txBody>
      </p:sp>
      <p:sp>
        <p:nvSpPr>
          <p:cNvPr id="126" name="Google Shape;126;g30ef4e68118_0_40"/>
          <p:cNvSpPr txBox="1"/>
          <p:nvPr/>
        </p:nvSpPr>
        <p:spPr>
          <a:xfrm>
            <a:off x="555390" y="5466143"/>
            <a:ext cx="9977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0.5</a:t>
            </a:r>
            <a:r>
              <a:rPr b="0" i="0" lang="en-US" sz="1800" u="none" cap="none" strike="noStrike">
                <a:solidFill>
                  <a:schemeClr val="dk1"/>
                </a:solidFill>
                <a:latin typeface="Arial"/>
                <a:ea typeface="Arial"/>
                <a:cs typeface="Arial"/>
                <a:sym typeface="Arial"/>
              </a:rPr>
              <a:t>μm</a:t>
            </a:r>
            <a:endParaRPr b="0" i="0" sz="1800" u="none" cap="none" strike="noStrike">
              <a:solidFill>
                <a:schemeClr val="dk1"/>
              </a:solidFill>
              <a:latin typeface="Arial"/>
              <a:ea typeface="Arial"/>
              <a:cs typeface="Arial"/>
              <a:sym typeface="Arial"/>
            </a:endParaRPr>
          </a:p>
        </p:txBody>
      </p:sp>
      <p:sp>
        <p:nvSpPr>
          <p:cNvPr id="127" name="Google Shape;127;g30ef4e68118_0_40"/>
          <p:cNvSpPr txBox="1"/>
          <p:nvPr/>
        </p:nvSpPr>
        <p:spPr>
          <a:xfrm>
            <a:off x="5211095" y="5931742"/>
            <a:ext cx="9977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1</a:t>
            </a:r>
            <a:r>
              <a:rPr lang="en-US" sz="1800">
                <a:solidFill>
                  <a:schemeClr val="dk1"/>
                </a:solidFill>
              </a:rPr>
              <a:t>6</a:t>
            </a:r>
            <a:r>
              <a:rPr b="0" i="0" lang="en-US" sz="1800" u="none" cap="none" strike="noStrike">
                <a:solidFill>
                  <a:schemeClr val="dk1"/>
                </a:solidFill>
                <a:latin typeface="Arial"/>
                <a:ea typeface="Arial"/>
                <a:cs typeface="Arial"/>
                <a:sym typeface="Arial"/>
              </a:rPr>
              <a:t>μm</a:t>
            </a:r>
            <a:endParaRPr b="0" i="0" sz="1800" u="none" cap="none" strike="noStrike">
              <a:solidFill>
                <a:schemeClr val="dk1"/>
              </a:solidFill>
              <a:latin typeface="Arial"/>
              <a:ea typeface="Arial"/>
              <a:cs typeface="Arial"/>
              <a:sym typeface="Arial"/>
            </a:endParaRPr>
          </a:p>
        </p:txBody>
      </p:sp>
      <p:sp>
        <p:nvSpPr>
          <p:cNvPr id="128" name="Google Shape;128;g30ef4e68118_0_40"/>
          <p:cNvSpPr txBox="1"/>
          <p:nvPr/>
        </p:nvSpPr>
        <p:spPr>
          <a:xfrm>
            <a:off x="9807553" y="3099088"/>
            <a:ext cx="9977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2.72μm</a:t>
            </a:r>
            <a:endParaRPr b="0" i="0" sz="1800" u="none" cap="none" strike="noStrike">
              <a:solidFill>
                <a:schemeClr val="dk1"/>
              </a:solidFill>
              <a:latin typeface="Arial"/>
              <a:ea typeface="Arial"/>
              <a:cs typeface="Arial"/>
              <a:sym typeface="Arial"/>
            </a:endParaRPr>
          </a:p>
        </p:txBody>
      </p:sp>
      <p:sp>
        <p:nvSpPr>
          <p:cNvPr id="129" name="Google Shape;129;g30ef4e68118_0_40"/>
          <p:cNvSpPr txBox="1"/>
          <p:nvPr/>
        </p:nvSpPr>
        <p:spPr>
          <a:xfrm>
            <a:off x="4630468" y="5478922"/>
            <a:ext cx="126305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191919"/>
                </a:solidFill>
                <a:latin typeface="Arial"/>
                <a:ea typeface="Arial"/>
                <a:cs typeface="Arial"/>
                <a:sym typeface="Arial"/>
              </a:rPr>
              <a:t>Substrate</a:t>
            </a:r>
            <a:endParaRPr b="0" i="0" sz="1600" u="none" cap="none" strike="noStrike">
              <a:solidFill>
                <a:srgbClr val="000000"/>
              </a:solidFill>
              <a:latin typeface="Arial"/>
              <a:ea typeface="Arial"/>
              <a:cs typeface="Arial"/>
              <a:sym typeface="Arial"/>
            </a:endParaRPr>
          </a:p>
        </p:txBody>
      </p:sp>
      <p:sp>
        <p:nvSpPr>
          <p:cNvPr id="130" name="Google Shape;130;g30ef4e68118_0_40"/>
          <p:cNvSpPr txBox="1"/>
          <p:nvPr/>
        </p:nvSpPr>
        <p:spPr>
          <a:xfrm>
            <a:off x="4508091" y="5019027"/>
            <a:ext cx="310581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91919"/>
                </a:solidFill>
                <a:latin typeface="Arial"/>
                <a:ea typeface="Arial"/>
                <a:cs typeface="Arial"/>
                <a:sym typeface="Arial"/>
              </a:rPr>
              <a:t>ALN Nucleation</a:t>
            </a:r>
            <a:endParaRPr b="0" i="0" sz="1400" u="none" cap="none" strike="noStrike">
              <a:solidFill>
                <a:srgbClr val="000000"/>
              </a:solidFill>
              <a:latin typeface="Arial"/>
              <a:ea typeface="Arial"/>
              <a:cs typeface="Arial"/>
              <a:sym typeface="Arial"/>
            </a:endParaRPr>
          </a:p>
        </p:txBody>
      </p:sp>
      <p:sp>
        <p:nvSpPr>
          <p:cNvPr id="131" name="Google Shape;131;g30ef4e68118_0_40"/>
          <p:cNvSpPr txBox="1"/>
          <p:nvPr/>
        </p:nvSpPr>
        <p:spPr>
          <a:xfrm>
            <a:off x="4541987" y="4248570"/>
            <a:ext cx="16668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91919"/>
                </a:solidFill>
                <a:latin typeface="Arial"/>
                <a:ea typeface="Arial"/>
                <a:cs typeface="Arial"/>
                <a:sym typeface="Arial"/>
              </a:rPr>
              <a:t>Gan Channel</a:t>
            </a:r>
            <a:endParaRPr b="0" i="0" sz="1400" u="none" cap="none" strike="noStrike">
              <a:solidFill>
                <a:srgbClr val="000000"/>
              </a:solidFill>
              <a:latin typeface="Arial"/>
              <a:ea typeface="Arial"/>
              <a:cs typeface="Arial"/>
              <a:sym typeface="Arial"/>
            </a:endParaRPr>
          </a:p>
        </p:txBody>
      </p:sp>
      <p:sp>
        <p:nvSpPr>
          <p:cNvPr id="132" name="Google Shape;132;g30ef4e68118_0_40"/>
          <p:cNvSpPr txBox="1"/>
          <p:nvPr/>
        </p:nvSpPr>
        <p:spPr>
          <a:xfrm>
            <a:off x="4572002" y="3276783"/>
            <a:ext cx="144534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91919"/>
                </a:solidFill>
                <a:latin typeface="Arial"/>
                <a:ea typeface="Arial"/>
                <a:cs typeface="Arial"/>
                <a:sym typeface="Arial"/>
              </a:rPr>
              <a:t>AlGaN  Spacer</a:t>
            </a:r>
            <a:endParaRPr b="0" i="0" sz="1400" u="none" cap="none" strike="noStrike">
              <a:solidFill>
                <a:srgbClr val="000000"/>
              </a:solidFill>
              <a:latin typeface="Arial"/>
              <a:ea typeface="Arial"/>
              <a:cs typeface="Arial"/>
              <a:sym typeface="Arial"/>
            </a:endParaRPr>
          </a:p>
        </p:txBody>
      </p:sp>
      <p:sp>
        <p:nvSpPr>
          <p:cNvPr id="133" name="Google Shape;133;g30ef4e68118_0_40"/>
          <p:cNvSpPr txBox="1"/>
          <p:nvPr/>
        </p:nvSpPr>
        <p:spPr>
          <a:xfrm>
            <a:off x="4498257" y="2598577"/>
            <a:ext cx="13644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91919"/>
                </a:solidFill>
                <a:latin typeface="Arial"/>
                <a:ea typeface="Arial"/>
                <a:cs typeface="Arial"/>
                <a:sym typeface="Arial"/>
              </a:rPr>
              <a:t>AlGaN Barrier</a:t>
            </a:r>
            <a:endParaRPr b="0" i="0" sz="1400" u="none" cap="none" strike="noStrike">
              <a:solidFill>
                <a:srgbClr val="000000"/>
              </a:solidFill>
              <a:latin typeface="Arial"/>
              <a:ea typeface="Arial"/>
              <a:cs typeface="Arial"/>
              <a:sym typeface="Arial"/>
            </a:endParaRPr>
          </a:p>
        </p:txBody>
      </p:sp>
      <p:sp>
        <p:nvSpPr>
          <p:cNvPr id="134" name="Google Shape;134;g30ef4e68118_0_40"/>
          <p:cNvSpPr txBox="1"/>
          <p:nvPr/>
        </p:nvSpPr>
        <p:spPr>
          <a:xfrm>
            <a:off x="1853251" y="2864987"/>
            <a:ext cx="10865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91919"/>
                </a:solidFill>
                <a:latin typeface="Arial"/>
                <a:ea typeface="Arial"/>
                <a:cs typeface="Arial"/>
                <a:sym typeface="Arial"/>
              </a:rPr>
              <a:t>Source</a:t>
            </a:r>
            <a:endParaRPr b="0" i="0" sz="1400" u="none" cap="none" strike="noStrike">
              <a:solidFill>
                <a:srgbClr val="000000"/>
              </a:solidFill>
              <a:latin typeface="Arial"/>
              <a:ea typeface="Arial"/>
              <a:cs typeface="Arial"/>
              <a:sym typeface="Arial"/>
            </a:endParaRPr>
          </a:p>
        </p:txBody>
      </p:sp>
      <p:sp>
        <p:nvSpPr>
          <p:cNvPr id="135" name="Google Shape;135;g30ef4e68118_0_40"/>
          <p:cNvSpPr txBox="1"/>
          <p:nvPr/>
        </p:nvSpPr>
        <p:spPr>
          <a:xfrm>
            <a:off x="7964129" y="2932078"/>
            <a:ext cx="11946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91919"/>
                </a:solidFill>
                <a:latin typeface="Arial"/>
                <a:ea typeface="Arial"/>
                <a:cs typeface="Arial"/>
                <a:sym typeface="Arial"/>
              </a:rPr>
              <a:t>Drain</a:t>
            </a:r>
            <a:endParaRPr b="0" i="0" sz="1400" u="none" cap="none" strike="noStrike">
              <a:solidFill>
                <a:srgbClr val="000000"/>
              </a:solidFill>
              <a:latin typeface="Arial"/>
              <a:ea typeface="Arial"/>
              <a:cs typeface="Arial"/>
              <a:sym typeface="Arial"/>
            </a:endParaRPr>
          </a:p>
        </p:txBody>
      </p:sp>
      <p:sp>
        <p:nvSpPr>
          <p:cNvPr id="136" name="Google Shape;136;g30ef4e68118_0_40"/>
          <p:cNvSpPr txBox="1"/>
          <p:nvPr/>
        </p:nvSpPr>
        <p:spPr>
          <a:xfrm>
            <a:off x="4487122" y="1700529"/>
            <a:ext cx="103860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91919"/>
                </a:solidFill>
                <a:latin typeface="Arial"/>
                <a:ea typeface="Arial"/>
                <a:cs typeface="Arial"/>
                <a:sym typeface="Arial"/>
              </a:rPr>
              <a:t>SiO2</a:t>
            </a:r>
            <a:endParaRPr b="0" i="0" sz="1400" u="none" cap="none" strike="noStrike">
              <a:solidFill>
                <a:srgbClr val="000000"/>
              </a:solidFill>
              <a:latin typeface="Arial"/>
              <a:ea typeface="Arial"/>
              <a:cs typeface="Arial"/>
              <a:sym typeface="Arial"/>
            </a:endParaRPr>
          </a:p>
        </p:txBody>
      </p:sp>
      <p:sp>
        <p:nvSpPr>
          <p:cNvPr id="137" name="Google Shape;137;g30ef4e68118_0_40"/>
          <p:cNvSpPr txBox="1"/>
          <p:nvPr/>
        </p:nvSpPr>
        <p:spPr>
          <a:xfrm>
            <a:off x="5565049" y="1698859"/>
            <a:ext cx="103860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91919"/>
                </a:solidFill>
                <a:latin typeface="Arial"/>
                <a:ea typeface="Arial"/>
                <a:cs typeface="Arial"/>
                <a:sym typeface="Arial"/>
              </a:rPr>
              <a:t>SiO2</a:t>
            </a:r>
            <a:endParaRPr b="0" i="0" sz="1400" u="none" cap="none" strike="noStrike">
              <a:solidFill>
                <a:srgbClr val="000000"/>
              </a:solidFill>
              <a:latin typeface="Arial"/>
              <a:ea typeface="Arial"/>
              <a:cs typeface="Arial"/>
              <a:sym typeface="Arial"/>
            </a:endParaRPr>
          </a:p>
        </p:txBody>
      </p:sp>
      <p:sp>
        <p:nvSpPr>
          <p:cNvPr id="138" name="Google Shape;138;g30ef4e68118_0_40"/>
          <p:cNvSpPr txBox="1"/>
          <p:nvPr/>
        </p:nvSpPr>
        <p:spPr>
          <a:xfrm>
            <a:off x="5154366" y="1146926"/>
            <a:ext cx="11946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91919"/>
                </a:solidFill>
                <a:latin typeface="Arial"/>
                <a:ea typeface="Arial"/>
                <a:cs typeface="Arial"/>
                <a:sym typeface="Arial"/>
              </a:rPr>
              <a:t>Gate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4" name="Google Shape;144;p4"/>
          <p:cNvSpPr txBox="1"/>
          <p:nvPr/>
        </p:nvSpPr>
        <p:spPr>
          <a:xfrm>
            <a:off x="692075" y="328800"/>
            <a:ext cx="10287000" cy="644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100"/>
              <a:t>MOSHEMT Structure</a:t>
            </a:r>
            <a:endParaRPr sz="2100"/>
          </a:p>
          <a:p>
            <a:pPr indent="0" lvl="0" marL="0" rtl="0" algn="just">
              <a:spcBef>
                <a:spcPts val="0"/>
              </a:spcBef>
              <a:spcAft>
                <a:spcPts val="0"/>
              </a:spcAft>
              <a:buNone/>
            </a:pPr>
            <a:br>
              <a:rPr lang="en-US" sz="1500"/>
            </a:br>
            <a:r>
              <a:rPr lang="en-US" sz="1800"/>
              <a:t>T</a:t>
            </a:r>
            <a:r>
              <a:rPr lang="en-US" sz="1900"/>
              <a:t>he diagram represents a </a:t>
            </a:r>
            <a:r>
              <a:rPr b="1" lang="en-US" sz="1900"/>
              <a:t>Metal-Oxide-Semiconductor High Electron Mobility Transistor (MOSHEMT)</a:t>
            </a:r>
            <a:r>
              <a:rPr lang="en-US" sz="1900"/>
              <a:t> based on III-V materials, designed for high sensitivity applications like DNA detection.</a:t>
            </a:r>
            <a:endParaRPr sz="1900"/>
          </a:p>
          <a:p>
            <a:pPr indent="0" lvl="0" marL="0" rtl="0" algn="just">
              <a:spcBef>
                <a:spcPts val="0"/>
              </a:spcBef>
              <a:spcAft>
                <a:spcPts val="0"/>
              </a:spcAft>
              <a:buNone/>
            </a:pPr>
            <a:br>
              <a:rPr lang="en-US" sz="1600"/>
            </a:br>
            <a:endParaRPr sz="1600"/>
          </a:p>
          <a:p>
            <a:pPr indent="0" lvl="0" marL="0" rtl="0" algn="just">
              <a:spcBef>
                <a:spcPts val="0"/>
              </a:spcBef>
              <a:spcAft>
                <a:spcPts val="0"/>
              </a:spcAft>
              <a:buNone/>
            </a:pPr>
            <a:r>
              <a:rPr b="1" lang="en-US" sz="2100"/>
              <a:t>Material Composition</a:t>
            </a:r>
            <a:endParaRPr b="1" sz="2100"/>
          </a:p>
          <a:p>
            <a:pPr indent="-349250" lvl="0" marL="457200" rtl="0" algn="just">
              <a:lnSpc>
                <a:spcPct val="115000"/>
              </a:lnSpc>
              <a:spcBef>
                <a:spcPts val="1200"/>
              </a:spcBef>
              <a:spcAft>
                <a:spcPts val="0"/>
              </a:spcAft>
              <a:buSzPts val="1900"/>
              <a:buChar char="●"/>
            </a:pPr>
            <a:r>
              <a:rPr lang="en-US" sz="1900"/>
              <a:t>T</a:t>
            </a:r>
            <a:r>
              <a:rPr lang="en-US" sz="1900"/>
              <a:t>h</a:t>
            </a:r>
            <a:r>
              <a:rPr lang="en-US" sz="1900"/>
              <a:t>e structure is built on a </a:t>
            </a:r>
            <a:r>
              <a:rPr b="1" lang="en-US" sz="1900"/>
              <a:t>substrate</a:t>
            </a:r>
            <a:r>
              <a:rPr lang="en-US" sz="1900"/>
              <a:t> (likely Si or SiC) with an </a:t>
            </a:r>
            <a:r>
              <a:rPr b="1" lang="en-US" sz="1900"/>
              <a:t>AlN nucleation layer</a:t>
            </a:r>
            <a:r>
              <a:rPr lang="en-US" sz="1900"/>
              <a:t> for strain management.</a:t>
            </a:r>
            <a:endParaRPr sz="1900"/>
          </a:p>
          <a:p>
            <a:pPr indent="-349250" lvl="0" marL="457200" rtl="0" algn="just">
              <a:lnSpc>
                <a:spcPct val="115000"/>
              </a:lnSpc>
              <a:spcBef>
                <a:spcPts val="0"/>
              </a:spcBef>
              <a:spcAft>
                <a:spcPts val="0"/>
              </a:spcAft>
              <a:buSzPts val="1900"/>
              <a:buChar char="●"/>
            </a:pPr>
            <a:r>
              <a:rPr lang="en-US" sz="1900"/>
              <a:t>A </a:t>
            </a:r>
            <a:r>
              <a:rPr b="1" lang="en-US" sz="1900"/>
              <a:t>GaN channel</a:t>
            </a:r>
            <a:r>
              <a:rPr lang="en-US" sz="1900"/>
              <a:t> is the primary conducting layer, with an </a:t>
            </a:r>
            <a:r>
              <a:rPr b="1" lang="en-US" sz="1900"/>
              <a:t>AlGaN spacer and barrier</a:t>
            </a:r>
            <a:r>
              <a:rPr lang="en-US" sz="1900"/>
              <a:t> to form a two-dimensional electron gas (2DEG), crucial for high electron mobility.</a:t>
            </a:r>
            <a:endParaRPr sz="1800"/>
          </a:p>
          <a:p>
            <a:pPr indent="0" lvl="0" marL="0" rtl="0" algn="just">
              <a:lnSpc>
                <a:spcPct val="115000"/>
              </a:lnSpc>
              <a:spcBef>
                <a:spcPts val="1200"/>
              </a:spcBef>
              <a:spcAft>
                <a:spcPts val="0"/>
              </a:spcAft>
              <a:buNone/>
            </a:pPr>
            <a:r>
              <a:rPr b="1" lang="en-US" sz="2100"/>
              <a:t>Gate Dielectric (SiO₂) &amp; Control</a:t>
            </a:r>
            <a:endParaRPr b="1" sz="2100"/>
          </a:p>
          <a:p>
            <a:pPr indent="-349250" lvl="0" marL="457200" rtl="0" algn="just">
              <a:lnSpc>
                <a:spcPct val="115000"/>
              </a:lnSpc>
              <a:spcBef>
                <a:spcPts val="1200"/>
              </a:spcBef>
              <a:spcAft>
                <a:spcPts val="0"/>
              </a:spcAft>
              <a:buSzPts val="1900"/>
              <a:buChar char="●"/>
            </a:pPr>
            <a:r>
              <a:rPr lang="en-US" sz="1900"/>
              <a:t>The </a:t>
            </a:r>
            <a:r>
              <a:rPr b="1" lang="en-US" sz="1900"/>
              <a:t>SiO₂ gate dielectric</a:t>
            </a:r>
            <a:r>
              <a:rPr lang="en-US" sz="1900"/>
              <a:t> improves device reliability and controls the channel conductivity.</a:t>
            </a:r>
            <a:endParaRPr sz="1900"/>
          </a:p>
          <a:p>
            <a:pPr indent="-349250" lvl="0" marL="457200" rtl="0" algn="just">
              <a:lnSpc>
                <a:spcPct val="115000"/>
              </a:lnSpc>
              <a:spcBef>
                <a:spcPts val="0"/>
              </a:spcBef>
              <a:spcAft>
                <a:spcPts val="0"/>
              </a:spcAft>
              <a:buSzPts val="1900"/>
              <a:buChar char="●"/>
            </a:pPr>
            <a:r>
              <a:rPr lang="en-US" sz="1900"/>
              <a:t>The </a:t>
            </a:r>
            <a:r>
              <a:rPr b="1" lang="en-US" sz="1900"/>
              <a:t>gate electrode</a:t>
            </a:r>
            <a:r>
              <a:rPr lang="en-US" sz="1900"/>
              <a:t> modulates the electron density in the 2DEG channel, influencing sensor sensitivity.</a:t>
            </a:r>
            <a:endParaRPr sz="1900"/>
          </a:p>
          <a:p>
            <a:pPr indent="0" lvl="0" marL="0" rtl="0" algn="just">
              <a:lnSpc>
                <a:spcPct val="115000"/>
              </a:lnSpc>
              <a:spcBef>
                <a:spcPts val="1200"/>
              </a:spcBef>
              <a:spcAft>
                <a:spcPts val="0"/>
              </a:spcAft>
              <a:buNone/>
            </a:pPr>
            <a:r>
              <a:t/>
            </a:r>
            <a:endParaRPr sz="1600"/>
          </a:p>
          <a:p>
            <a:pPr indent="0" lvl="0" marL="457200" rtl="0" algn="just">
              <a:lnSpc>
                <a:spcPct val="115000"/>
              </a:lnSpc>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nvSpPr>
        <p:spPr>
          <a:xfrm>
            <a:off x="334975" y="85825"/>
            <a:ext cx="10665900" cy="6352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2000"/>
              <a:t>Source-Drain Configuration</a:t>
            </a:r>
            <a:r>
              <a:rPr lang="en-US" sz="2000"/>
              <a:t>:</a:t>
            </a:r>
            <a:endParaRPr sz="2000"/>
          </a:p>
          <a:p>
            <a:pPr indent="-342900" lvl="0" marL="457200" rtl="0" algn="just">
              <a:lnSpc>
                <a:spcPct val="115000"/>
              </a:lnSpc>
              <a:spcBef>
                <a:spcPts val="1200"/>
              </a:spcBef>
              <a:spcAft>
                <a:spcPts val="0"/>
              </a:spcAft>
              <a:buSzPts val="1800"/>
              <a:buChar char="●"/>
            </a:pPr>
            <a:r>
              <a:rPr b="1" lang="en-US" sz="1800"/>
              <a:t>Source and Drain contacts</a:t>
            </a:r>
            <a:r>
              <a:rPr lang="en-US" sz="1800"/>
              <a:t> enable current flow through the GaN channel.</a:t>
            </a:r>
            <a:endParaRPr sz="1800"/>
          </a:p>
          <a:p>
            <a:pPr indent="-342900" lvl="0" marL="457200" rtl="0" algn="just">
              <a:lnSpc>
                <a:spcPct val="115000"/>
              </a:lnSpc>
              <a:spcBef>
                <a:spcPts val="0"/>
              </a:spcBef>
              <a:spcAft>
                <a:spcPts val="0"/>
              </a:spcAft>
              <a:buSzPts val="1800"/>
              <a:buChar char="●"/>
            </a:pPr>
            <a:r>
              <a:rPr lang="en-US" sz="1800"/>
              <a:t>The </a:t>
            </a:r>
            <a:r>
              <a:rPr b="1" lang="en-US" sz="1800"/>
              <a:t>high electron mobility in 2DEG</a:t>
            </a:r>
            <a:r>
              <a:rPr lang="en-US" sz="1800"/>
              <a:t> ensures fast response and high sensitivity, critical for biosensing applications.</a:t>
            </a:r>
            <a:endParaRPr sz="1800"/>
          </a:p>
          <a:p>
            <a:pPr indent="0" lvl="0" marL="457200" rtl="0" algn="just">
              <a:lnSpc>
                <a:spcPct val="115000"/>
              </a:lnSpc>
              <a:spcBef>
                <a:spcPts val="1200"/>
              </a:spcBef>
              <a:spcAft>
                <a:spcPts val="0"/>
              </a:spcAft>
              <a:buNone/>
            </a:pPr>
            <a:r>
              <a:t/>
            </a:r>
            <a:endParaRPr sz="1800"/>
          </a:p>
          <a:p>
            <a:pPr indent="0" lvl="0" marL="0" rtl="0" algn="just">
              <a:lnSpc>
                <a:spcPct val="115000"/>
              </a:lnSpc>
              <a:spcBef>
                <a:spcPts val="1200"/>
              </a:spcBef>
              <a:spcAft>
                <a:spcPts val="0"/>
              </a:spcAft>
              <a:buNone/>
            </a:pPr>
            <a:r>
              <a:rPr b="1" lang="en-US" sz="2000"/>
              <a:t>DNA Detection Mechanism</a:t>
            </a:r>
            <a:r>
              <a:rPr lang="en-US" sz="2000"/>
              <a:t>:</a:t>
            </a:r>
            <a:endParaRPr sz="2000"/>
          </a:p>
          <a:p>
            <a:pPr indent="-342900" lvl="0" marL="457200" rtl="0" algn="just">
              <a:lnSpc>
                <a:spcPct val="115000"/>
              </a:lnSpc>
              <a:spcBef>
                <a:spcPts val="1200"/>
              </a:spcBef>
              <a:spcAft>
                <a:spcPts val="0"/>
              </a:spcAft>
              <a:buSzPts val="1800"/>
              <a:buChar char="●"/>
            </a:pPr>
            <a:r>
              <a:rPr lang="en-US" sz="1800"/>
              <a:t>When </a:t>
            </a:r>
            <a:r>
              <a:rPr b="1" lang="en-US" sz="1800"/>
              <a:t>biomolecules (DNA) bind</a:t>
            </a:r>
            <a:r>
              <a:rPr lang="en-US" sz="1800"/>
              <a:t> to the surface, they alter the charge distribution in the AlGaN barrier, modulating the </a:t>
            </a:r>
            <a:r>
              <a:rPr b="1" lang="en-US" sz="1800"/>
              <a:t>2DEG conductivity</a:t>
            </a:r>
            <a:r>
              <a:rPr lang="en-US" sz="1800"/>
              <a:t>.</a:t>
            </a:r>
            <a:endParaRPr sz="1800"/>
          </a:p>
          <a:p>
            <a:pPr indent="-342900" lvl="0" marL="457200" rtl="0" algn="just">
              <a:lnSpc>
                <a:spcPct val="115000"/>
              </a:lnSpc>
              <a:spcBef>
                <a:spcPts val="0"/>
              </a:spcBef>
              <a:spcAft>
                <a:spcPts val="0"/>
              </a:spcAft>
              <a:buSzPts val="1800"/>
              <a:buChar char="●"/>
            </a:pPr>
            <a:r>
              <a:rPr lang="en-US" sz="1800"/>
              <a:t>This change in conductivity provides an electrical signal proportional to DNA hybridization.</a:t>
            </a:r>
            <a:endParaRPr sz="1800"/>
          </a:p>
          <a:p>
            <a:pPr indent="0" lvl="0" marL="457200" rtl="0" algn="just">
              <a:lnSpc>
                <a:spcPct val="115000"/>
              </a:lnSpc>
              <a:spcBef>
                <a:spcPts val="1200"/>
              </a:spcBef>
              <a:spcAft>
                <a:spcPts val="0"/>
              </a:spcAft>
              <a:buNone/>
            </a:pPr>
            <a:r>
              <a:t/>
            </a:r>
            <a:endParaRPr sz="1800"/>
          </a:p>
          <a:p>
            <a:pPr indent="0" lvl="0" marL="0" rtl="0" algn="just">
              <a:lnSpc>
                <a:spcPct val="115000"/>
              </a:lnSpc>
              <a:spcBef>
                <a:spcPts val="1200"/>
              </a:spcBef>
              <a:spcAft>
                <a:spcPts val="0"/>
              </a:spcAft>
              <a:buNone/>
            </a:pPr>
            <a:r>
              <a:rPr b="1" lang="en-US" sz="2000"/>
              <a:t>Performance Advantages</a:t>
            </a:r>
            <a:r>
              <a:rPr lang="en-US" sz="2000"/>
              <a:t>:</a:t>
            </a:r>
            <a:endParaRPr sz="2000"/>
          </a:p>
          <a:p>
            <a:pPr indent="-342900" lvl="0" marL="457200" rtl="0" algn="just">
              <a:lnSpc>
                <a:spcPct val="115000"/>
              </a:lnSpc>
              <a:spcBef>
                <a:spcPts val="1200"/>
              </a:spcBef>
              <a:spcAft>
                <a:spcPts val="0"/>
              </a:spcAft>
              <a:buSzPts val="1800"/>
              <a:buChar char="●"/>
            </a:pPr>
            <a:r>
              <a:rPr lang="en-US" sz="1800"/>
              <a:t>The III-V heterostructure offers </a:t>
            </a:r>
            <a:r>
              <a:rPr b="1" lang="en-US" sz="1800"/>
              <a:t>high sensitivity, low noise, and fast response</a:t>
            </a:r>
            <a:r>
              <a:rPr lang="en-US" sz="1800"/>
              <a:t> for DNA detection.</a:t>
            </a:r>
            <a:endParaRPr sz="1800"/>
          </a:p>
          <a:p>
            <a:pPr indent="-342900" lvl="0" marL="457200" rtl="0" algn="just">
              <a:lnSpc>
                <a:spcPct val="115000"/>
              </a:lnSpc>
              <a:spcBef>
                <a:spcPts val="0"/>
              </a:spcBef>
              <a:spcAft>
                <a:spcPts val="0"/>
              </a:spcAft>
              <a:buSzPts val="1800"/>
              <a:buChar char="●"/>
            </a:pPr>
            <a:r>
              <a:rPr lang="en-US" sz="1800"/>
              <a:t>The </a:t>
            </a:r>
            <a:r>
              <a:rPr b="1" lang="en-US" sz="1800"/>
              <a:t>MOSHEMT design</a:t>
            </a:r>
            <a:r>
              <a:rPr lang="en-US" sz="1800"/>
              <a:t> improves stability, making it suitable for real-time biosensing applications.</a:t>
            </a:r>
            <a:endParaRPr sz="1800"/>
          </a:p>
          <a:p>
            <a:pPr indent="0" lvl="0" marL="457200" rtl="0" algn="just">
              <a:lnSpc>
                <a:spcPct val="115000"/>
              </a:lnSpc>
              <a:spcBef>
                <a:spcPts val="1200"/>
              </a:spcBef>
              <a:spcAft>
                <a:spcPts val="0"/>
              </a:spcAft>
              <a:buNone/>
            </a:pPr>
            <a:r>
              <a:t/>
            </a:r>
            <a:endParaRPr sz="1800"/>
          </a:p>
          <a:p>
            <a:pPr indent="0" lvl="0" marL="457200" rtl="0" algn="just">
              <a:lnSpc>
                <a:spcPct val="115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412fa4f1c6_0_57"/>
          <p:cNvSpPr txBox="1"/>
          <p:nvPr/>
        </p:nvSpPr>
        <p:spPr>
          <a:xfrm>
            <a:off x="334975" y="85825"/>
            <a:ext cx="10665900" cy="6352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2000"/>
              <a:t>Source-Drain Configuration</a:t>
            </a:r>
            <a:r>
              <a:rPr lang="en-US" sz="2000"/>
              <a:t>:</a:t>
            </a:r>
            <a:endParaRPr sz="2000"/>
          </a:p>
          <a:p>
            <a:pPr indent="-342900" lvl="0" marL="457200" rtl="0" algn="just">
              <a:lnSpc>
                <a:spcPct val="115000"/>
              </a:lnSpc>
              <a:spcBef>
                <a:spcPts val="1200"/>
              </a:spcBef>
              <a:spcAft>
                <a:spcPts val="0"/>
              </a:spcAft>
              <a:buSzPts val="1800"/>
              <a:buChar char="●"/>
            </a:pPr>
            <a:r>
              <a:rPr b="1" lang="en-US" sz="1800"/>
              <a:t>Source and Drain contacts</a:t>
            </a:r>
            <a:r>
              <a:rPr lang="en-US" sz="1800"/>
              <a:t> enable current flow through the GaN channel.</a:t>
            </a:r>
            <a:endParaRPr sz="1800"/>
          </a:p>
          <a:p>
            <a:pPr indent="-342900" lvl="0" marL="457200" rtl="0" algn="just">
              <a:lnSpc>
                <a:spcPct val="115000"/>
              </a:lnSpc>
              <a:spcBef>
                <a:spcPts val="0"/>
              </a:spcBef>
              <a:spcAft>
                <a:spcPts val="0"/>
              </a:spcAft>
              <a:buSzPts val="1800"/>
              <a:buChar char="●"/>
            </a:pPr>
            <a:r>
              <a:rPr lang="en-US" sz="1800"/>
              <a:t>The </a:t>
            </a:r>
            <a:r>
              <a:rPr b="1" lang="en-US" sz="1800"/>
              <a:t>high electron mobility in 2DEG</a:t>
            </a:r>
            <a:r>
              <a:rPr lang="en-US" sz="1800"/>
              <a:t> ensures fast response and high sensitivity, critical for biosensing applications.</a:t>
            </a:r>
            <a:endParaRPr sz="1800"/>
          </a:p>
          <a:p>
            <a:pPr indent="0" lvl="0" marL="457200" rtl="0" algn="just">
              <a:lnSpc>
                <a:spcPct val="115000"/>
              </a:lnSpc>
              <a:spcBef>
                <a:spcPts val="1200"/>
              </a:spcBef>
              <a:spcAft>
                <a:spcPts val="0"/>
              </a:spcAft>
              <a:buNone/>
            </a:pPr>
            <a:r>
              <a:t/>
            </a:r>
            <a:endParaRPr sz="1800"/>
          </a:p>
          <a:p>
            <a:pPr indent="0" lvl="0" marL="0" rtl="0" algn="just">
              <a:lnSpc>
                <a:spcPct val="115000"/>
              </a:lnSpc>
              <a:spcBef>
                <a:spcPts val="1200"/>
              </a:spcBef>
              <a:spcAft>
                <a:spcPts val="0"/>
              </a:spcAft>
              <a:buNone/>
            </a:pPr>
            <a:r>
              <a:rPr b="1" lang="en-US" sz="2000"/>
              <a:t>DNA Detection Mechanism</a:t>
            </a:r>
            <a:r>
              <a:rPr lang="en-US" sz="2000"/>
              <a:t>:</a:t>
            </a:r>
            <a:endParaRPr sz="2000"/>
          </a:p>
          <a:p>
            <a:pPr indent="-342900" lvl="0" marL="457200" rtl="0" algn="just">
              <a:lnSpc>
                <a:spcPct val="115000"/>
              </a:lnSpc>
              <a:spcBef>
                <a:spcPts val="1200"/>
              </a:spcBef>
              <a:spcAft>
                <a:spcPts val="0"/>
              </a:spcAft>
              <a:buSzPts val="1800"/>
              <a:buChar char="●"/>
            </a:pPr>
            <a:r>
              <a:rPr lang="en-US" sz="1800"/>
              <a:t>When </a:t>
            </a:r>
            <a:r>
              <a:rPr b="1" lang="en-US" sz="1800"/>
              <a:t>biomolecules (DNA) bind</a:t>
            </a:r>
            <a:r>
              <a:rPr lang="en-US" sz="1800"/>
              <a:t> to the surface, they alter the charge distribution in the AlGaN barrier, modulating the </a:t>
            </a:r>
            <a:r>
              <a:rPr b="1" lang="en-US" sz="1800"/>
              <a:t>2DEG conductivity</a:t>
            </a:r>
            <a:r>
              <a:rPr lang="en-US" sz="1800"/>
              <a:t>.</a:t>
            </a:r>
            <a:endParaRPr sz="1800"/>
          </a:p>
          <a:p>
            <a:pPr indent="-342900" lvl="0" marL="457200" rtl="0" algn="just">
              <a:lnSpc>
                <a:spcPct val="115000"/>
              </a:lnSpc>
              <a:spcBef>
                <a:spcPts val="0"/>
              </a:spcBef>
              <a:spcAft>
                <a:spcPts val="0"/>
              </a:spcAft>
              <a:buSzPts val="1800"/>
              <a:buChar char="●"/>
            </a:pPr>
            <a:r>
              <a:rPr lang="en-US" sz="1800"/>
              <a:t>This change in conductivity provides an electrical signal proportional to DNA hybridization.</a:t>
            </a:r>
            <a:endParaRPr sz="1800"/>
          </a:p>
          <a:p>
            <a:pPr indent="0" lvl="0" marL="457200" rtl="0" algn="just">
              <a:lnSpc>
                <a:spcPct val="115000"/>
              </a:lnSpc>
              <a:spcBef>
                <a:spcPts val="1200"/>
              </a:spcBef>
              <a:spcAft>
                <a:spcPts val="0"/>
              </a:spcAft>
              <a:buNone/>
            </a:pPr>
            <a:r>
              <a:t/>
            </a:r>
            <a:endParaRPr sz="1800"/>
          </a:p>
          <a:p>
            <a:pPr indent="0" lvl="0" marL="0" rtl="0" algn="just">
              <a:lnSpc>
                <a:spcPct val="115000"/>
              </a:lnSpc>
              <a:spcBef>
                <a:spcPts val="1200"/>
              </a:spcBef>
              <a:spcAft>
                <a:spcPts val="0"/>
              </a:spcAft>
              <a:buNone/>
            </a:pPr>
            <a:r>
              <a:rPr b="1" lang="en-US" sz="2000"/>
              <a:t>Performance Advantages</a:t>
            </a:r>
            <a:r>
              <a:rPr lang="en-US" sz="2000"/>
              <a:t>:</a:t>
            </a:r>
            <a:endParaRPr sz="2000"/>
          </a:p>
          <a:p>
            <a:pPr indent="-342900" lvl="0" marL="457200" rtl="0" algn="just">
              <a:lnSpc>
                <a:spcPct val="115000"/>
              </a:lnSpc>
              <a:spcBef>
                <a:spcPts val="1200"/>
              </a:spcBef>
              <a:spcAft>
                <a:spcPts val="0"/>
              </a:spcAft>
              <a:buSzPts val="1800"/>
              <a:buChar char="●"/>
            </a:pPr>
            <a:r>
              <a:rPr lang="en-US" sz="1800"/>
              <a:t>The III-V heterostructure offers </a:t>
            </a:r>
            <a:r>
              <a:rPr b="1" lang="en-US" sz="1800"/>
              <a:t>high sensitivity, low noise, and fast response</a:t>
            </a:r>
            <a:r>
              <a:rPr lang="en-US" sz="1800"/>
              <a:t> for DNA detection.</a:t>
            </a:r>
            <a:endParaRPr sz="1800"/>
          </a:p>
          <a:p>
            <a:pPr indent="-342900" lvl="0" marL="457200" rtl="0" algn="just">
              <a:lnSpc>
                <a:spcPct val="115000"/>
              </a:lnSpc>
              <a:spcBef>
                <a:spcPts val="0"/>
              </a:spcBef>
              <a:spcAft>
                <a:spcPts val="0"/>
              </a:spcAft>
              <a:buSzPts val="1800"/>
              <a:buChar char="●"/>
            </a:pPr>
            <a:r>
              <a:rPr lang="en-US" sz="1800"/>
              <a:t>The </a:t>
            </a:r>
            <a:r>
              <a:rPr b="1" lang="en-US" sz="1800"/>
              <a:t>MOSHEMT design</a:t>
            </a:r>
            <a:r>
              <a:rPr lang="en-US" sz="1800"/>
              <a:t> improves stability, making it suitable for real-time biosensing applications.</a:t>
            </a:r>
            <a:endParaRPr sz="1800"/>
          </a:p>
          <a:p>
            <a:pPr indent="0" lvl="0" marL="457200" rtl="0" algn="just">
              <a:lnSpc>
                <a:spcPct val="115000"/>
              </a:lnSpc>
              <a:spcBef>
                <a:spcPts val="1200"/>
              </a:spcBef>
              <a:spcAft>
                <a:spcPts val="0"/>
              </a:spcAft>
              <a:buNone/>
            </a:pPr>
            <a:r>
              <a:t/>
            </a:r>
            <a:endParaRPr sz="1800"/>
          </a:p>
          <a:p>
            <a:pPr indent="0" lvl="0" marL="457200" rtl="0" algn="just">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412fa4f1c6_0_15"/>
          <p:cNvSpPr txBox="1"/>
          <p:nvPr/>
        </p:nvSpPr>
        <p:spPr>
          <a:xfrm>
            <a:off x="2699100" y="302975"/>
            <a:ext cx="62766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b="1" lang="en-US" sz="2200">
                <a:latin typeface="Times New Roman"/>
                <a:ea typeface="Times New Roman"/>
                <a:cs typeface="Times New Roman"/>
                <a:sym typeface="Times New Roman"/>
              </a:rPr>
              <a:t>Table I: Permittivity of the various biomolecules</a:t>
            </a:r>
            <a:endParaRPr b="1" sz="2200">
              <a:latin typeface="Times New Roman"/>
              <a:ea typeface="Times New Roman"/>
              <a:cs typeface="Times New Roman"/>
              <a:sym typeface="Times New Roman"/>
            </a:endParaRPr>
          </a:p>
        </p:txBody>
      </p:sp>
      <p:graphicFrame>
        <p:nvGraphicFramePr>
          <p:cNvPr id="161" name="Google Shape;161;g3412fa4f1c6_0_15"/>
          <p:cNvGraphicFramePr/>
          <p:nvPr/>
        </p:nvGraphicFramePr>
        <p:xfrm>
          <a:off x="3198588" y="1033375"/>
          <a:ext cx="3000000" cy="3000000"/>
        </p:xfrm>
        <a:graphic>
          <a:graphicData uri="http://schemas.openxmlformats.org/drawingml/2006/table">
            <a:tbl>
              <a:tblPr>
                <a:noFill/>
                <a:tableStyleId>{5884D8EF-9282-462C-A1DF-29668CE43738}</a:tableStyleId>
              </a:tblPr>
              <a:tblGrid>
                <a:gridCol w="3263275"/>
                <a:gridCol w="2014350"/>
              </a:tblGrid>
              <a:tr h="863575">
                <a:tc>
                  <a:txBody>
                    <a:bodyPr/>
                    <a:lstStyle/>
                    <a:p>
                      <a:pPr indent="0" lvl="0" marL="0" rtl="0" algn="ctr">
                        <a:lnSpc>
                          <a:spcPct val="115000"/>
                        </a:lnSpc>
                        <a:spcBef>
                          <a:spcPts val="1200"/>
                        </a:spcBef>
                        <a:spcAft>
                          <a:spcPts val="1200"/>
                        </a:spcAft>
                        <a:buNone/>
                      </a:pPr>
                      <a:r>
                        <a:rPr b="1" lang="en-US" sz="2000">
                          <a:latin typeface="Times New Roman"/>
                          <a:ea typeface="Times New Roman"/>
                          <a:cs typeface="Times New Roman"/>
                          <a:sym typeface="Times New Roman"/>
                        </a:rPr>
                        <a:t>Name of the biomolecules</a:t>
                      </a:r>
                      <a:endParaRPr b="1"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2000">
                          <a:latin typeface="Times New Roman"/>
                          <a:ea typeface="Times New Roman"/>
                          <a:cs typeface="Times New Roman"/>
                          <a:sym typeface="Times New Roman"/>
                        </a:rPr>
                        <a:t>Permittivity</a:t>
                      </a:r>
                      <a:endParaRPr b="1"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863575">
                <a:tc>
                  <a:txBody>
                    <a:bodyPr/>
                    <a:lstStyle/>
                    <a:p>
                      <a:pPr indent="0" lvl="0" marL="0" rtl="0" algn="ctr">
                        <a:lnSpc>
                          <a:spcPct val="115000"/>
                        </a:lnSpc>
                        <a:spcBef>
                          <a:spcPts val="1200"/>
                        </a:spcBef>
                        <a:spcAft>
                          <a:spcPts val="1200"/>
                        </a:spcAft>
                        <a:buNone/>
                      </a:pPr>
                      <a:r>
                        <a:rPr lang="en-US" sz="2000">
                          <a:latin typeface="Times New Roman"/>
                          <a:ea typeface="Times New Roman"/>
                          <a:cs typeface="Times New Roman"/>
                          <a:sym typeface="Times New Roman"/>
                        </a:rPr>
                        <a:t>Zein</a:t>
                      </a:r>
                      <a:endParaRPr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863575">
                <a:tc>
                  <a:txBody>
                    <a:bodyPr/>
                    <a:lstStyle/>
                    <a:p>
                      <a:pPr indent="0" lvl="0" marL="0" rtl="0" algn="ctr">
                        <a:lnSpc>
                          <a:spcPct val="115000"/>
                        </a:lnSpc>
                        <a:spcBef>
                          <a:spcPts val="1200"/>
                        </a:spcBef>
                        <a:spcAft>
                          <a:spcPts val="1200"/>
                        </a:spcAft>
                        <a:buNone/>
                      </a:pPr>
                      <a:r>
                        <a:rPr lang="en-US" sz="2000">
                          <a:latin typeface="Times New Roman"/>
                          <a:ea typeface="Times New Roman"/>
                          <a:cs typeface="Times New Roman"/>
                          <a:sym typeface="Times New Roman"/>
                        </a:rPr>
                        <a:t>ChOx</a:t>
                      </a:r>
                      <a:endParaRPr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2000">
                          <a:latin typeface="Times New Roman"/>
                          <a:ea typeface="Times New Roman"/>
                          <a:cs typeface="Times New Roman"/>
                          <a:sym typeface="Times New Roman"/>
                        </a:rPr>
                        <a:t>3.28</a:t>
                      </a:r>
                      <a:endParaRPr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863575">
                <a:tc>
                  <a:txBody>
                    <a:bodyPr/>
                    <a:lstStyle/>
                    <a:p>
                      <a:pPr indent="0" lvl="0" marL="0" rtl="0" algn="ctr">
                        <a:lnSpc>
                          <a:spcPct val="115000"/>
                        </a:lnSpc>
                        <a:spcBef>
                          <a:spcPts val="1200"/>
                        </a:spcBef>
                        <a:spcAft>
                          <a:spcPts val="1200"/>
                        </a:spcAft>
                        <a:buNone/>
                      </a:pPr>
                      <a:r>
                        <a:rPr lang="en-US" sz="2000">
                          <a:latin typeface="Times New Roman"/>
                          <a:ea typeface="Times New Roman"/>
                          <a:cs typeface="Times New Roman"/>
                          <a:sym typeface="Times New Roman"/>
                        </a:rPr>
                        <a:t>Biotein</a:t>
                      </a:r>
                      <a:endParaRPr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2000">
                          <a:latin typeface="Times New Roman"/>
                          <a:ea typeface="Times New Roman"/>
                          <a:cs typeface="Times New Roman"/>
                          <a:sym typeface="Times New Roman"/>
                        </a:rPr>
                        <a:t>2.63</a:t>
                      </a:r>
                      <a:endParaRPr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863575">
                <a:tc>
                  <a:txBody>
                    <a:bodyPr/>
                    <a:lstStyle/>
                    <a:p>
                      <a:pPr indent="0" lvl="0" marL="0" rtl="0" algn="ctr">
                        <a:lnSpc>
                          <a:spcPct val="115000"/>
                        </a:lnSpc>
                        <a:spcBef>
                          <a:spcPts val="1200"/>
                        </a:spcBef>
                        <a:spcAft>
                          <a:spcPts val="1200"/>
                        </a:spcAft>
                        <a:buNone/>
                      </a:pPr>
                      <a:r>
                        <a:rPr lang="en-US" sz="2000">
                          <a:latin typeface="Times New Roman"/>
                          <a:ea typeface="Times New Roman"/>
                          <a:cs typeface="Times New Roman"/>
                          <a:sym typeface="Times New Roman"/>
                        </a:rPr>
                        <a:t>Glucose</a:t>
                      </a:r>
                      <a:endParaRPr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2000">
                          <a:latin typeface="Times New Roman"/>
                          <a:ea typeface="Times New Roman"/>
                          <a:cs typeface="Times New Roman"/>
                          <a:sym typeface="Times New Roman"/>
                        </a:rPr>
                        <a:t>2.11</a:t>
                      </a:r>
                      <a:endParaRPr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863575">
                <a:tc>
                  <a:txBody>
                    <a:bodyPr/>
                    <a:lstStyle/>
                    <a:p>
                      <a:pPr indent="0" lvl="0" marL="0" rtl="0" algn="ctr">
                        <a:lnSpc>
                          <a:spcPct val="115000"/>
                        </a:lnSpc>
                        <a:spcBef>
                          <a:spcPts val="1200"/>
                        </a:spcBef>
                        <a:spcAft>
                          <a:spcPts val="1200"/>
                        </a:spcAft>
                        <a:buNone/>
                      </a:pPr>
                      <a:r>
                        <a:rPr lang="en-US" sz="2000">
                          <a:latin typeface="Times New Roman"/>
                          <a:ea typeface="Times New Roman"/>
                          <a:cs typeface="Times New Roman"/>
                          <a:sym typeface="Times New Roman"/>
                        </a:rPr>
                        <a:t>Urease</a:t>
                      </a:r>
                      <a:endParaRPr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2000">
                          <a:latin typeface="Times New Roman"/>
                          <a:ea typeface="Times New Roman"/>
                          <a:cs typeface="Times New Roman"/>
                          <a:sym typeface="Times New Roman"/>
                        </a:rPr>
                        <a:t>1.64</a:t>
                      </a:r>
                      <a:endParaRPr sz="20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162" name="Google Shape;162;g3412fa4f1c6_0_15"/>
          <p:cNvSpPr txBox="1"/>
          <p:nvPr/>
        </p:nvSpPr>
        <p:spPr>
          <a:xfrm>
            <a:off x="4458225" y="6214825"/>
            <a:ext cx="30000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b="1"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Table 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2022-05-23T07:15:42Z</dcterms:created>
  <dc:creator>GITAM</dc:creator>
</cp:coreProperties>
</file>