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1" r:id="rId6"/>
    <p:sldId id="272"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1" r:id="rId21"/>
  </p:sldIdLst>
  <p:sldSz cx="12192000" cy="6858000"/>
  <p:notesSz cx="6858000" cy="9144000"/>
  <p:embeddedFontLst>
    <p:embeddedFont>
      <p:font typeface="Fira Sans Extra Condensed Medium"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Ol+nxYP3SYDTETes1Bbdoh/Zh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898036-1332-4654-A980-88ED77AD4B5D}">
  <a:tblStyle styleId="{CA898036-1332-4654-A980-88ED77AD4B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6b0a552c1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f6b0a552c1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f6b0a552c1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f6f0e4f10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f6f0e4f10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2f6f0e4f10e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f6f0e4f10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f6f0e4f10e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2f6f0e4f10e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f7af0ccba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f7af0ccba9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2f7af0ccba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f6f0e4f10e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f6f0e4f10e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f6f0e4f10e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7af0ccba9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7af0ccba9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f7af0ccba9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f7af0ccba9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f7af0ccba9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f7af0ccba9_0_1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7af0ccba9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7af0ccba9_0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f7af0ccba9_0_1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6b0a552c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f6b0a552c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f6b0a552c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f6b0a552c1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f6b0a552c1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f6b0a552c1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f6b0a552c1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6b0a552c1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2f6b0a552c1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3">
            <a:alphaModFix/>
          </a:blip>
          <a:srcRect l="22326" t="32664" r="11835"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4">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AY 202</a:t>
              </a:r>
              <a:r>
                <a:rPr lang="en-US" sz="1351">
                  <a:solidFill>
                    <a:schemeClr val="lt1"/>
                  </a:solidFill>
                  <a:latin typeface="Calibri"/>
                  <a:ea typeface="Calibri"/>
                  <a:cs typeface="Calibri"/>
                  <a:sym typeface="Calibri"/>
                </a:rPr>
                <a:t>1</a:t>
              </a:r>
              <a:r>
                <a:rPr lang="en-US" sz="1351" b="0" i="0" u="none" strike="noStrike" cap="none">
                  <a:solidFill>
                    <a:schemeClr val="lt1"/>
                  </a:solidFill>
                  <a:latin typeface="Calibri"/>
                  <a:ea typeface="Calibri"/>
                  <a:cs typeface="Calibri"/>
                  <a:sym typeface="Calibri"/>
                </a:rPr>
                <a:t>-2</a:t>
              </a:r>
              <a:r>
                <a:rPr lang="en-US" sz="1351">
                  <a:solidFill>
                    <a:schemeClr val="lt1"/>
                  </a:solidFill>
                  <a:latin typeface="Calibri"/>
                  <a:ea typeface="Calibri"/>
                  <a:cs typeface="Calibri"/>
                  <a:sym typeface="Calibri"/>
                </a:rPr>
                <a:t>5</a:t>
              </a:r>
              <a:endParaRPr sz="1351" b="0" i="0" u="none" strike="noStrike" cap="non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Major Project</a:t>
              </a:r>
              <a:endParaRPr dirty="0"/>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l="22328" t="32664" r="61002" b="35100"/>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627625" y="244875"/>
            <a:ext cx="5219700" cy="9858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1100"/>
              <a:buFont typeface="Arial"/>
              <a:buNone/>
            </a:pPr>
            <a:endParaRPr sz="20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2000">
                <a:solidFill>
                  <a:schemeClr val="dk1"/>
                </a:solidFill>
              </a:rPr>
              <a:t>Design and performance analysis of III-V heterostructure for DNA detection</a:t>
            </a:r>
            <a:endParaRPr sz="2000">
              <a:solidFill>
                <a:schemeClr val="dk1"/>
              </a:solidFill>
            </a:endParaRPr>
          </a:p>
          <a:p>
            <a:pPr marL="0" marR="0" lvl="0" indent="0" algn="ctr" rtl="0">
              <a:lnSpc>
                <a:spcPct val="100000"/>
              </a:lnSpc>
              <a:spcBef>
                <a:spcPts val="0"/>
              </a:spcBef>
              <a:spcAft>
                <a:spcPts val="0"/>
              </a:spcAft>
              <a:buClr>
                <a:srgbClr val="000000"/>
              </a:buClr>
              <a:buSzPts val="1800"/>
              <a:buFont typeface="Arial"/>
              <a:buNone/>
            </a:pPr>
            <a:endParaRPr sz="1800" b="1">
              <a:latin typeface="Times New Roman"/>
              <a:ea typeface="Times New Roman"/>
              <a:cs typeface="Times New Roman"/>
              <a:sym typeface="Times New Roman"/>
            </a:endParaRPr>
          </a:p>
        </p:txBody>
      </p:sp>
      <p:sp>
        <p:nvSpPr>
          <p:cNvPr id="107" name="Google Shape;107;p1"/>
          <p:cNvSpPr/>
          <p:nvPr/>
        </p:nvSpPr>
        <p:spPr>
          <a:xfrm>
            <a:off x="66260" y="5253329"/>
            <a:ext cx="2926946"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D Bhanuprakash                                                                                                                               </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Bharath S  N</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sz="1800">
                <a:solidFill>
                  <a:schemeClr val="dk1"/>
                </a:solidFill>
              </a:rPr>
              <a:t>Maruthi M</a:t>
            </a:r>
            <a:endParaRPr sz="18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8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285750" marR="0" lvl="0" indent="-196850" algn="ctr" rtl="0">
              <a:lnSpc>
                <a:spcPct val="100000"/>
              </a:lnSpc>
              <a:spcBef>
                <a:spcPts val="0"/>
              </a:spcBef>
              <a:spcAft>
                <a:spcPts val="0"/>
              </a:spcAft>
              <a:buClr>
                <a:srgbClr val="000000"/>
              </a:buClr>
              <a:buSzPts val="1400"/>
              <a:buFont typeface="Arial"/>
              <a:buNone/>
            </a:pPr>
            <a:endParaRPr b="1">
              <a:solidFill>
                <a:schemeClr val="dk1"/>
              </a:solidFill>
              <a:latin typeface="Montserrat Medium"/>
              <a:ea typeface="Montserrat Medium"/>
              <a:cs typeface="Montserrat Medium"/>
              <a:sym typeface="Montserrat Medium"/>
            </a:endParaRPr>
          </a:p>
        </p:txBody>
      </p:sp>
      <p:sp>
        <p:nvSpPr>
          <p:cNvPr id="108" name="Google Shape;108;p1"/>
          <p:cNvSpPr/>
          <p:nvPr/>
        </p:nvSpPr>
        <p:spPr>
          <a:xfrm>
            <a:off x="9221202" y="5295901"/>
            <a:ext cx="2926800" cy="73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Mr. Girish Shankar Mishra</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6b0a552c1_0_41"/>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295" name="Google Shape;295;g2f6b0a552c1_0_41"/>
          <p:cNvSpPr/>
          <p:nvPr/>
        </p:nvSpPr>
        <p:spPr>
          <a:xfrm>
            <a:off x="550600" y="589275"/>
            <a:ext cx="445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a:solidFill>
                  <a:schemeClr val="lt1"/>
                </a:solidFill>
                <a:latin typeface="Verdana"/>
                <a:ea typeface="Verdana"/>
                <a:cs typeface="Verdana"/>
                <a:sym typeface="Verdana"/>
              </a:rPr>
              <a:t>Advantages of HEMT</a:t>
            </a:r>
            <a:r>
              <a:rPr lang="en-US" sz="2000" b="1" i="0" u="none" strike="noStrike" cap="none">
                <a:solidFill>
                  <a:schemeClr val="lt1"/>
                </a:solidFill>
                <a:latin typeface="Verdana"/>
                <a:ea typeface="Verdana"/>
                <a:cs typeface="Verdana"/>
                <a:sym typeface="Verdana"/>
              </a:rPr>
              <a:t> </a:t>
            </a:r>
            <a:endParaRPr sz="1000" b="1" i="0" u="none" strike="noStrike" cap="none">
              <a:solidFill>
                <a:srgbClr val="000000"/>
              </a:solidFill>
              <a:latin typeface="Arial"/>
              <a:ea typeface="Arial"/>
              <a:cs typeface="Arial"/>
              <a:sym typeface="Arial"/>
            </a:endParaRPr>
          </a:p>
        </p:txBody>
      </p:sp>
      <p:sp>
        <p:nvSpPr>
          <p:cNvPr id="296" name="Google Shape;296;g2f6b0a552c1_0_41"/>
          <p:cNvSpPr txBox="1"/>
          <p:nvPr/>
        </p:nvSpPr>
        <p:spPr>
          <a:xfrm>
            <a:off x="550600" y="991800"/>
            <a:ext cx="10950000" cy="550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b="1" dirty="0">
                <a:solidFill>
                  <a:schemeClr val="dk1"/>
                </a:solidFill>
              </a:rPr>
              <a:t>1.High-Frequency Operation</a:t>
            </a:r>
            <a:endParaRPr sz="2000" b="1"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2000" dirty="0">
                <a:solidFill>
                  <a:schemeClr val="dk1"/>
                </a:solidFill>
              </a:rPr>
              <a:t>   </a:t>
            </a:r>
            <a:r>
              <a:rPr lang="en-US" sz="2000" b="1" dirty="0">
                <a:solidFill>
                  <a:schemeClr val="dk1"/>
                </a:solidFill>
              </a:rPr>
              <a:t>Faster Switching Speeds</a:t>
            </a:r>
            <a:endParaRPr sz="2000" dirty="0">
              <a:solidFill>
                <a:schemeClr val="dk1"/>
              </a:solidFill>
            </a:endParaRPr>
          </a:p>
          <a:p>
            <a:pPr marL="0" lvl="0" indent="0" algn="l" rtl="0">
              <a:lnSpc>
                <a:spcPct val="100000"/>
              </a:lnSpc>
              <a:spcBef>
                <a:spcPts val="0"/>
              </a:spcBef>
              <a:spcAft>
                <a:spcPts val="0"/>
              </a:spcAft>
              <a:buNone/>
            </a:pPr>
            <a:r>
              <a:rPr lang="en-US" sz="2000" b="1" dirty="0">
                <a:solidFill>
                  <a:schemeClr val="dk1"/>
                </a:solidFill>
              </a:rPr>
              <a:t>2</a:t>
            </a:r>
            <a:r>
              <a:rPr lang="en-US" sz="2000" dirty="0">
                <a:solidFill>
                  <a:schemeClr val="dk1"/>
                </a:solidFill>
              </a:rPr>
              <a:t>. </a:t>
            </a:r>
            <a:r>
              <a:rPr lang="en-US" sz="2000" b="1" dirty="0">
                <a:solidFill>
                  <a:schemeClr val="dk1"/>
                </a:solidFill>
              </a:rPr>
              <a:t>Low Noise</a:t>
            </a:r>
            <a:endParaRPr sz="20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2000" b="1" dirty="0">
                <a:solidFill>
                  <a:schemeClr val="dk1"/>
                </a:solidFill>
              </a:rPr>
              <a:t>   Excellent Low-Noise Characteristics</a:t>
            </a:r>
            <a:endParaRPr sz="2000" dirty="0">
              <a:solidFill>
                <a:schemeClr val="dk1"/>
              </a:solidFill>
            </a:endParaRPr>
          </a:p>
          <a:p>
            <a:pPr marL="0" lvl="0" indent="0" algn="l" rtl="0">
              <a:lnSpc>
                <a:spcPct val="100000"/>
              </a:lnSpc>
              <a:spcBef>
                <a:spcPts val="0"/>
              </a:spcBef>
              <a:spcAft>
                <a:spcPts val="0"/>
              </a:spcAft>
              <a:buNone/>
            </a:pPr>
            <a:r>
              <a:rPr lang="en-US" sz="2000" b="1" dirty="0">
                <a:solidFill>
                  <a:schemeClr val="dk1"/>
                </a:solidFill>
              </a:rPr>
              <a:t>3. High Efficiency</a:t>
            </a:r>
            <a:endParaRPr sz="20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2000" b="1" dirty="0">
                <a:solidFill>
                  <a:schemeClr val="dk1"/>
                </a:solidFill>
              </a:rPr>
              <a:t>     Power Efficiency at High Frequencies</a:t>
            </a:r>
            <a:endParaRPr sz="2000" b="1" dirty="0">
              <a:solidFill>
                <a:schemeClr val="dk1"/>
              </a:solidFill>
            </a:endParaRPr>
          </a:p>
          <a:p>
            <a:pPr marL="0" lvl="0" indent="0" algn="l" rtl="0">
              <a:lnSpc>
                <a:spcPct val="100000"/>
              </a:lnSpc>
              <a:spcBef>
                <a:spcPts val="0"/>
              </a:spcBef>
              <a:spcAft>
                <a:spcPts val="0"/>
              </a:spcAft>
              <a:buNone/>
            </a:pPr>
            <a:r>
              <a:rPr lang="en-US" sz="2000" b="1" dirty="0">
                <a:solidFill>
                  <a:schemeClr val="dk1"/>
                </a:solidFill>
              </a:rPr>
              <a:t>4.High Power Density</a:t>
            </a:r>
            <a:endParaRPr sz="2000" b="1"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sz="2000" b="1" dirty="0">
                <a:solidFill>
                  <a:schemeClr val="dk1"/>
                </a:solidFill>
              </a:rPr>
              <a:t>   High Power Output</a:t>
            </a:r>
            <a:endParaRPr sz="2000" dirty="0">
              <a:solidFill>
                <a:schemeClr val="dk1"/>
              </a:solidFill>
            </a:endParaRPr>
          </a:p>
          <a:p>
            <a:pPr marL="0" lvl="0" indent="0" algn="l" rtl="0">
              <a:lnSpc>
                <a:spcPct val="115000"/>
              </a:lnSpc>
              <a:spcBef>
                <a:spcPts val="1400"/>
              </a:spcBef>
              <a:spcAft>
                <a:spcPts val="0"/>
              </a:spcAft>
              <a:buNone/>
            </a:pPr>
            <a:endParaRPr sz="2000" b="1" dirty="0">
              <a:solidFill>
                <a:schemeClr val="dk1"/>
              </a:solidFill>
            </a:endParaRPr>
          </a:p>
          <a:p>
            <a:pPr marL="0" lvl="0" indent="0" algn="l" rtl="0">
              <a:lnSpc>
                <a:spcPct val="115000"/>
              </a:lnSpc>
              <a:spcBef>
                <a:spcPts val="1400"/>
              </a:spcBef>
              <a:spcAft>
                <a:spcPts val="0"/>
              </a:spcAft>
              <a:buNone/>
            </a:pPr>
            <a:r>
              <a:rPr lang="en-US" sz="2000" b="1" dirty="0">
                <a:solidFill>
                  <a:schemeClr val="dk1"/>
                </a:solidFill>
              </a:rPr>
              <a:t>1.High Fabrication Cost</a:t>
            </a:r>
            <a:endParaRPr sz="2000" b="1" dirty="0">
              <a:solidFill>
                <a:schemeClr val="dk1"/>
              </a:solidFill>
            </a:endParaRPr>
          </a:p>
          <a:p>
            <a:pPr marL="457200" lvl="0" indent="-330200" algn="l" rtl="0">
              <a:lnSpc>
                <a:spcPct val="115000"/>
              </a:lnSpc>
              <a:spcBef>
                <a:spcPts val="1400"/>
              </a:spcBef>
              <a:spcAft>
                <a:spcPts val="0"/>
              </a:spcAft>
              <a:buClr>
                <a:schemeClr val="dk1"/>
              </a:buClr>
              <a:buSzPts val="1600"/>
              <a:buChar char="●"/>
            </a:pPr>
            <a:r>
              <a:rPr lang="en-US" sz="2000" b="1" dirty="0">
                <a:solidFill>
                  <a:schemeClr val="dk1"/>
                </a:solidFill>
              </a:rPr>
              <a:t>Expensive Materials</a:t>
            </a:r>
            <a:endParaRPr sz="2000" b="1" dirty="0">
              <a:solidFill>
                <a:schemeClr val="dk1"/>
              </a:solidFill>
            </a:endParaRPr>
          </a:p>
          <a:p>
            <a:pPr marL="0" lvl="0" indent="0" algn="l" rtl="0">
              <a:lnSpc>
                <a:spcPct val="115000"/>
              </a:lnSpc>
              <a:spcBef>
                <a:spcPts val="1400"/>
              </a:spcBef>
              <a:spcAft>
                <a:spcPts val="0"/>
              </a:spcAft>
              <a:buNone/>
            </a:pPr>
            <a:r>
              <a:rPr lang="en-US" sz="2000" b="1" dirty="0">
                <a:solidFill>
                  <a:schemeClr val="dk1"/>
                </a:solidFill>
              </a:rPr>
              <a:t>2.Thermal Management</a:t>
            </a:r>
            <a:endParaRPr sz="2000" b="1"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2000" b="1" dirty="0">
                <a:solidFill>
                  <a:schemeClr val="dk1"/>
                </a:solidFill>
              </a:rPr>
              <a:t>Heat Dissipation</a:t>
            </a:r>
            <a:endParaRPr sz="2000" b="1" dirty="0">
              <a:solidFill>
                <a:schemeClr val="dk1"/>
              </a:solidFill>
            </a:endParaRPr>
          </a:p>
          <a:p>
            <a:pPr marL="0" lvl="0" indent="0" algn="l" rtl="0">
              <a:lnSpc>
                <a:spcPct val="115000"/>
              </a:lnSpc>
              <a:spcBef>
                <a:spcPts val="1400"/>
              </a:spcBef>
              <a:spcAft>
                <a:spcPts val="0"/>
              </a:spcAft>
              <a:buNone/>
            </a:pPr>
            <a:r>
              <a:rPr lang="en-US" sz="2000" b="1" dirty="0">
                <a:solidFill>
                  <a:schemeClr val="dk1"/>
                </a:solidFill>
              </a:rPr>
              <a:t> 3.Lower Threshold Voltage</a:t>
            </a:r>
            <a:endParaRPr sz="2000" b="1"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2000" b="1" dirty="0">
                <a:solidFill>
                  <a:schemeClr val="dk1"/>
                </a:solidFill>
              </a:rPr>
              <a:t>Difficult Control of Threshold Voltage</a:t>
            </a:r>
            <a:endParaRPr sz="2000" b="1" dirty="0">
              <a:solidFill>
                <a:schemeClr val="dk1"/>
              </a:solidFill>
            </a:endParaRPr>
          </a:p>
          <a:p>
            <a:pPr marL="457200" lvl="0" indent="0" algn="l" rtl="0">
              <a:lnSpc>
                <a:spcPct val="115000"/>
              </a:lnSpc>
              <a:spcBef>
                <a:spcPts val="1200"/>
              </a:spcBef>
              <a:spcAft>
                <a:spcPts val="0"/>
              </a:spcAft>
              <a:buNone/>
            </a:pPr>
            <a:endParaRPr sz="2000" b="1" dirty="0">
              <a:solidFill>
                <a:schemeClr val="dk1"/>
              </a:solidFill>
            </a:endParaRPr>
          </a:p>
          <a:p>
            <a:pPr marL="457200" lvl="0" indent="0" algn="l" rtl="0">
              <a:lnSpc>
                <a:spcPct val="115000"/>
              </a:lnSpc>
              <a:spcBef>
                <a:spcPts val="1200"/>
              </a:spcBef>
              <a:spcAft>
                <a:spcPts val="0"/>
              </a:spcAft>
              <a:buNone/>
            </a:pPr>
            <a:endParaRPr sz="2000" b="1" dirty="0">
              <a:solidFill>
                <a:schemeClr val="dk1"/>
              </a:solidFill>
            </a:endParaRPr>
          </a:p>
          <a:p>
            <a:pPr marL="0" lvl="0" indent="0" algn="l" rtl="0">
              <a:lnSpc>
                <a:spcPct val="115000"/>
              </a:lnSpc>
              <a:spcBef>
                <a:spcPts val="120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
        <p:nvSpPr>
          <p:cNvPr id="297" name="Google Shape;297;g2f6b0a552c1_0_41"/>
          <p:cNvSpPr/>
          <p:nvPr/>
        </p:nvSpPr>
        <p:spPr>
          <a:xfrm>
            <a:off x="463600" y="3742350"/>
            <a:ext cx="4541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a:solidFill>
                  <a:schemeClr val="lt1"/>
                </a:solidFill>
                <a:latin typeface="Verdana"/>
                <a:ea typeface="Verdana"/>
                <a:cs typeface="Verdana"/>
                <a:sym typeface="Verdana"/>
              </a:rPr>
              <a:t>Disadvantages of HEMT</a:t>
            </a:r>
            <a:r>
              <a:rPr lang="en-US" sz="2000" b="1" i="0" u="none" strike="noStrike" cap="none">
                <a:solidFill>
                  <a:schemeClr val="lt1"/>
                </a:solidFill>
                <a:latin typeface="Verdana"/>
                <a:ea typeface="Verdana"/>
                <a:cs typeface="Verdana"/>
                <a:sym typeface="Verdana"/>
              </a:rPr>
              <a:t> </a:t>
            </a:r>
            <a:endParaRPr sz="1000" b="1"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f6b0a552c1_0_65"/>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
        <p:nvSpPr>
          <p:cNvPr id="304" name="Google Shape;304;g2f6b0a552c1_0_65"/>
          <p:cNvSpPr/>
          <p:nvPr/>
        </p:nvSpPr>
        <p:spPr>
          <a:xfrm>
            <a:off x="1014550" y="816325"/>
            <a:ext cx="61290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Two-Dimension Electron Gas(2DEG)</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305" name="Google Shape;305;g2f6b0a552c1_0_65"/>
          <p:cNvSpPr txBox="1"/>
          <p:nvPr/>
        </p:nvSpPr>
        <p:spPr>
          <a:xfrm>
            <a:off x="449450" y="1339700"/>
            <a:ext cx="9659100" cy="230829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chemeClr val="dk1"/>
                </a:solidFill>
              </a:rPr>
              <a:t>The Two-Dimensional Electron Gas (2DEG) is a quantum phenomenon that occurs at the interface between two different semiconductor materials, typically in heterostructures like those used in HEMTs (High Electron Mobility Transistors). In this structure, the electrons are confined to move in only two dimensions, drastically altering their behavior compared to electrons in a conventional three-dimensional space.</a:t>
            </a:r>
            <a:endParaRPr sz="2000" dirty="0">
              <a:solidFill>
                <a:schemeClr val="dk1"/>
              </a:solidFill>
            </a:endParaRPr>
          </a:p>
        </p:txBody>
      </p:sp>
      <p:pic>
        <p:nvPicPr>
          <p:cNvPr id="306" name="Google Shape;306;g2f6b0a552c1_0_65"/>
          <p:cNvPicPr preferRelativeResize="0"/>
          <p:nvPr/>
        </p:nvPicPr>
        <p:blipFill rotWithShape="1">
          <a:blip r:embed="rId3">
            <a:alphaModFix/>
          </a:blip>
          <a:srcRect t="28476" r="1497" b="4566"/>
          <a:stretch/>
        </p:blipFill>
        <p:spPr>
          <a:xfrm>
            <a:off x="2083450" y="3260776"/>
            <a:ext cx="6874900" cy="3232099"/>
          </a:xfrm>
          <a:prstGeom prst="rect">
            <a:avLst/>
          </a:prstGeom>
          <a:noFill/>
          <a:ln>
            <a:noFill/>
          </a:ln>
        </p:spPr>
      </p:pic>
      <p:sp>
        <p:nvSpPr>
          <p:cNvPr id="3" name="TextBox 2">
            <a:extLst>
              <a:ext uri="{FF2B5EF4-FFF2-40B4-BE49-F238E27FC236}">
                <a16:creationId xmlns:a16="http://schemas.microsoft.com/office/drawing/2014/main" id="{9E6C17B0-AF7B-B39D-1777-995DFB0602F2}"/>
              </a:ext>
            </a:extLst>
          </p:cNvPr>
          <p:cNvSpPr txBox="1"/>
          <p:nvPr/>
        </p:nvSpPr>
        <p:spPr>
          <a:xfrm>
            <a:off x="3483078" y="6410246"/>
            <a:ext cx="6100916" cy="307777"/>
          </a:xfrm>
          <a:prstGeom prst="rect">
            <a:avLst/>
          </a:prstGeom>
          <a:noFill/>
        </p:spPr>
        <p:txBody>
          <a:bodyPr wrap="square">
            <a:spAutoFit/>
          </a:bodyPr>
          <a:lstStyle/>
          <a:p>
            <a:r>
              <a:rPr lang="en-US" dirty="0"/>
              <a:t>Two Dimension Electron Gas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f6f0e4f10e_0_6"/>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
        <p:nvSpPr>
          <p:cNvPr id="313" name="Google Shape;313;g2f6f0e4f10e_0_6"/>
          <p:cNvSpPr/>
          <p:nvPr/>
        </p:nvSpPr>
        <p:spPr>
          <a:xfrm>
            <a:off x="3512092" y="365125"/>
            <a:ext cx="41280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Nominal Structure</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pic>
        <p:nvPicPr>
          <p:cNvPr id="314" name="Google Shape;314;g2f6f0e4f10e_0_6"/>
          <p:cNvPicPr preferRelativeResize="0"/>
          <p:nvPr/>
        </p:nvPicPr>
        <p:blipFill>
          <a:blip r:embed="rId3">
            <a:alphaModFix/>
          </a:blip>
          <a:stretch>
            <a:fillRect/>
          </a:stretch>
        </p:blipFill>
        <p:spPr>
          <a:xfrm>
            <a:off x="1825126" y="667225"/>
            <a:ext cx="9630324" cy="5438476"/>
          </a:xfrm>
          <a:prstGeom prst="rect">
            <a:avLst/>
          </a:prstGeom>
          <a:noFill/>
          <a:ln>
            <a:noFill/>
          </a:ln>
        </p:spPr>
      </p:pic>
      <p:sp>
        <p:nvSpPr>
          <p:cNvPr id="3" name="TextBox 2">
            <a:extLst>
              <a:ext uri="{FF2B5EF4-FFF2-40B4-BE49-F238E27FC236}">
                <a16:creationId xmlns:a16="http://schemas.microsoft.com/office/drawing/2014/main" id="{18C949AD-2362-DA93-7E3A-87159F1D4C3C}"/>
              </a:ext>
            </a:extLst>
          </p:cNvPr>
          <p:cNvSpPr txBox="1"/>
          <p:nvPr/>
        </p:nvSpPr>
        <p:spPr>
          <a:xfrm>
            <a:off x="3959870" y="6092765"/>
            <a:ext cx="6100916" cy="400110"/>
          </a:xfrm>
          <a:prstGeom prst="rect">
            <a:avLst/>
          </a:prstGeom>
          <a:noFill/>
        </p:spPr>
        <p:txBody>
          <a:bodyPr wrap="square">
            <a:spAutoFit/>
          </a:bodyPr>
          <a:lstStyle/>
          <a:p>
            <a:r>
              <a:rPr lang="en-US" sz="2000" dirty="0"/>
              <a:t>Nominal Structure of HEMT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f6f0e4f10e_0_15"/>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
        <p:nvSpPr>
          <p:cNvPr id="321" name="Google Shape;321;g2f6f0e4f10e_0_15"/>
          <p:cNvSpPr txBox="1"/>
          <p:nvPr/>
        </p:nvSpPr>
        <p:spPr>
          <a:xfrm>
            <a:off x="352926" y="602471"/>
            <a:ext cx="11839073" cy="61832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rPr>
              <a:t>Materials and Layers:</a:t>
            </a:r>
            <a:endParaRPr sz="2400" b="1" dirty="0">
              <a:solidFill>
                <a:schemeClr val="dk1"/>
              </a:solidFill>
            </a:endParaRPr>
          </a:p>
          <a:p>
            <a:pPr marL="457200" lvl="0" indent="-336550" algn="l" rtl="0">
              <a:lnSpc>
                <a:spcPct val="115000"/>
              </a:lnSpc>
              <a:spcBef>
                <a:spcPts val="1200"/>
              </a:spcBef>
              <a:spcAft>
                <a:spcPts val="0"/>
              </a:spcAft>
              <a:buClr>
                <a:schemeClr val="dk1"/>
              </a:buClr>
              <a:buSzPts val="1700"/>
              <a:buChar char="●"/>
            </a:pPr>
            <a:r>
              <a:rPr lang="en-US" sz="2400" b="1" dirty="0" err="1">
                <a:solidFill>
                  <a:schemeClr val="dk1"/>
                </a:solidFill>
              </a:rPr>
              <a:t>GaNa</a:t>
            </a:r>
            <a:r>
              <a:rPr lang="en-US" sz="2400" b="1" dirty="0">
                <a:solidFill>
                  <a:schemeClr val="dk1"/>
                </a:solidFill>
              </a:rPr>
              <a:t> (Gallium Nitride) Layer:</a:t>
            </a:r>
            <a:endParaRPr sz="2400" b="1" dirty="0">
              <a:solidFill>
                <a:schemeClr val="dk1"/>
              </a:solidFill>
            </a:endParaRPr>
          </a:p>
          <a:p>
            <a:pPr marL="914400" lvl="1" indent="-330200" algn="l" rtl="0">
              <a:lnSpc>
                <a:spcPct val="115000"/>
              </a:lnSpc>
              <a:spcBef>
                <a:spcPts val="0"/>
              </a:spcBef>
              <a:spcAft>
                <a:spcPts val="0"/>
              </a:spcAft>
              <a:buClr>
                <a:schemeClr val="dk1"/>
              </a:buClr>
              <a:buSzPts val="1600"/>
              <a:buChar char="○"/>
            </a:pPr>
            <a:r>
              <a:rPr lang="en-US" sz="2000" dirty="0">
                <a:solidFill>
                  <a:schemeClr val="dk1"/>
                </a:solidFill>
              </a:rPr>
              <a:t>Gallium Nitride (</a:t>
            </a:r>
            <a:r>
              <a:rPr lang="en-US" sz="2000" dirty="0" err="1">
                <a:solidFill>
                  <a:schemeClr val="dk1"/>
                </a:solidFill>
              </a:rPr>
              <a:t>GaN</a:t>
            </a:r>
            <a:r>
              <a:rPr lang="en-US" sz="2000" dirty="0">
                <a:solidFill>
                  <a:schemeClr val="dk1"/>
                </a:solidFill>
              </a:rPr>
              <a:t>) is a key material in High Electron Mobility Transistors (HEMTs) due to its remarkable electrical and physical properties. HEMTs are essential in high-frequency, high-power, and high-temperature applications, and the </a:t>
            </a:r>
            <a:r>
              <a:rPr lang="en-US" sz="2000" dirty="0" err="1">
                <a:solidFill>
                  <a:schemeClr val="dk1"/>
                </a:solidFill>
              </a:rPr>
              <a:t>GaN</a:t>
            </a:r>
            <a:r>
              <a:rPr lang="en-US" sz="2000" dirty="0">
                <a:solidFill>
                  <a:schemeClr val="dk1"/>
                </a:solidFill>
              </a:rPr>
              <a:t> layer is critical to their performance.</a:t>
            </a:r>
            <a:endParaRPr sz="20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US" sz="2400" b="1" dirty="0" err="1">
                <a:solidFill>
                  <a:schemeClr val="dk1"/>
                </a:solidFill>
              </a:rPr>
              <a:t>AlGaN</a:t>
            </a:r>
            <a:r>
              <a:rPr lang="en-US" sz="2400" b="1" dirty="0">
                <a:solidFill>
                  <a:schemeClr val="dk1"/>
                </a:solidFill>
              </a:rPr>
              <a:t> Spacer:</a:t>
            </a:r>
            <a:endParaRPr sz="2400" b="1"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US" sz="2000" dirty="0">
                <a:solidFill>
                  <a:schemeClr val="dk1"/>
                </a:solidFill>
              </a:rPr>
              <a:t>The </a:t>
            </a:r>
            <a:r>
              <a:rPr lang="en-US" sz="2000" dirty="0" err="1">
                <a:solidFill>
                  <a:schemeClr val="dk1"/>
                </a:solidFill>
              </a:rPr>
              <a:t>AlGaN</a:t>
            </a:r>
            <a:r>
              <a:rPr lang="en-US" sz="2000" dirty="0">
                <a:solidFill>
                  <a:schemeClr val="dk1"/>
                </a:solidFill>
              </a:rPr>
              <a:t> (Aluminum Gallium Nitride) spacer layer plays a critical role in the performance of High Electron Mobility Transistors (HEMTs), particularly in enhancing the electron mobility and controlling the properties of the two-dimensional electron gas (2DEG) formed in the device.</a:t>
            </a:r>
            <a:endParaRPr sz="2000" dirty="0">
              <a:solidFill>
                <a:schemeClr val="dk1"/>
              </a:solidFill>
            </a:endParaRPr>
          </a:p>
          <a:p>
            <a:pPr marL="457200" lvl="0" indent="-336550" algn="l" rtl="0">
              <a:lnSpc>
                <a:spcPct val="115000"/>
              </a:lnSpc>
              <a:spcBef>
                <a:spcPts val="0"/>
              </a:spcBef>
              <a:spcAft>
                <a:spcPts val="0"/>
              </a:spcAft>
              <a:buClr>
                <a:schemeClr val="dk1"/>
              </a:buClr>
              <a:buSzPts val="1700"/>
              <a:buChar char="●"/>
            </a:pPr>
            <a:r>
              <a:rPr lang="en-US" sz="2400" b="1" dirty="0" err="1">
                <a:solidFill>
                  <a:schemeClr val="dk1"/>
                </a:solidFill>
              </a:rPr>
              <a:t>AlGaN</a:t>
            </a:r>
            <a:r>
              <a:rPr lang="en-US" sz="2400" b="1" dirty="0">
                <a:solidFill>
                  <a:schemeClr val="dk1"/>
                </a:solidFill>
              </a:rPr>
              <a:t> (Aluminum Gallium Nitride) Barrier Layer:</a:t>
            </a:r>
            <a:endParaRPr sz="2400" b="1" dirty="0">
              <a:solidFill>
                <a:schemeClr val="dk1"/>
              </a:solidFill>
            </a:endParaRPr>
          </a:p>
          <a:p>
            <a:pPr marL="914400" lvl="1" indent="-349250" algn="l" rtl="0">
              <a:lnSpc>
                <a:spcPct val="115000"/>
              </a:lnSpc>
              <a:spcBef>
                <a:spcPts val="0"/>
              </a:spcBef>
              <a:spcAft>
                <a:spcPts val="0"/>
              </a:spcAft>
              <a:buClr>
                <a:schemeClr val="dk1"/>
              </a:buClr>
              <a:buSzPts val="1900"/>
              <a:buChar char="○"/>
            </a:pPr>
            <a:r>
              <a:rPr lang="en-US" sz="2000" dirty="0">
                <a:solidFill>
                  <a:schemeClr val="dk1"/>
                </a:solidFill>
              </a:rPr>
              <a:t>The </a:t>
            </a:r>
            <a:r>
              <a:rPr lang="en-US" sz="2000" b="1" dirty="0" err="1">
                <a:solidFill>
                  <a:schemeClr val="dk1"/>
                </a:solidFill>
              </a:rPr>
              <a:t>AlGaN</a:t>
            </a:r>
            <a:r>
              <a:rPr lang="en-US" sz="2000" b="1" dirty="0">
                <a:solidFill>
                  <a:schemeClr val="dk1"/>
                </a:solidFill>
              </a:rPr>
              <a:t> (Aluminum Gallium Nitride) barrier layer</a:t>
            </a:r>
            <a:r>
              <a:rPr lang="en-US" sz="2000" dirty="0">
                <a:solidFill>
                  <a:schemeClr val="dk1"/>
                </a:solidFill>
              </a:rPr>
              <a:t> is a fundamental component in High Electron Mobility Transistors (HEMTs), particularly in </a:t>
            </a:r>
            <a:r>
              <a:rPr lang="en-US" sz="2000" dirty="0" err="1">
                <a:solidFill>
                  <a:schemeClr val="dk1"/>
                </a:solidFill>
              </a:rPr>
              <a:t>GaN</a:t>
            </a:r>
            <a:r>
              <a:rPr lang="en-US" sz="2000" dirty="0">
                <a:solidFill>
                  <a:schemeClr val="dk1"/>
                </a:solidFill>
              </a:rPr>
              <a:t>-based devices. This layer plays a critical role in the formation and functionality of the two-dimensional electron gas (2DEG), which is essential for the high-speed and high-power operation of HEMTs.</a:t>
            </a:r>
            <a:endParaRPr sz="2000" dirty="0">
              <a:solidFill>
                <a:schemeClr val="dk1"/>
              </a:solidFill>
            </a:endParaRPr>
          </a:p>
          <a:p>
            <a:pPr marL="0" lvl="0" indent="0" algn="l" rtl="0">
              <a:lnSpc>
                <a:spcPct val="115000"/>
              </a:lnSpc>
              <a:spcBef>
                <a:spcPts val="1200"/>
              </a:spcBef>
              <a:spcAft>
                <a:spcPts val="1200"/>
              </a:spcAft>
              <a:buNone/>
            </a:pPr>
            <a:endParaRPr sz="20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f7af0ccba9_0_1"/>
          <p:cNvSpPr txBox="1"/>
          <p:nvPr/>
        </p:nvSpPr>
        <p:spPr>
          <a:xfrm>
            <a:off x="565450" y="1332600"/>
            <a:ext cx="11331582" cy="3973365"/>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Char char="●"/>
            </a:pPr>
            <a:r>
              <a:rPr lang="en-US" sz="2400" b="1" dirty="0" err="1">
                <a:solidFill>
                  <a:schemeClr val="dk1"/>
                </a:solidFill>
              </a:rPr>
              <a:t>GaN</a:t>
            </a:r>
            <a:r>
              <a:rPr lang="en-US" sz="2400" b="1" dirty="0">
                <a:solidFill>
                  <a:schemeClr val="dk1"/>
                </a:solidFill>
              </a:rPr>
              <a:t> Cap Layer:</a:t>
            </a:r>
            <a:endParaRPr sz="2400" b="1" dirty="0">
              <a:solidFill>
                <a:schemeClr val="dk1"/>
              </a:solidFill>
            </a:endParaRPr>
          </a:p>
          <a:p>
            <a:pPr marL="914400" lvl="1" indent="-330200" algn="l" rtl="0">
              <a:lnSpc>
                <a:spcPct val="115000"/>
              </a:lnSpc>
              <a:spcBef>
                <a:spcPts val="0"/>
              </a:spcBef>
              <a:spcAft>
                <a:spcPts val="0"/>
              </a:spcAft>
              <a:buClr>
                <a:schemeClr val="dk1"/>
              </a:buClr>
              <a:buSzPts val="1600"/>
              <a:buChar char="○"/>
            </a:pPr>
            <a:r>
              <a:rPr lang="en-US" sz="2000" dirty="0">
                <a:solidFill>
                  <a:schemeClr val="dk1"/>
                </a:solidFill>
              </a:rPr>
              <a:t>The </a:t>
            </a:r>
            <a:r>
              <a:rPr lang="en-US" sz="2000" b="1" dirty="0" err="1">
                <a:solidFill>
                  <a:schemeClr val="dk1"/>
                </a:solidFill>
              </a:rPr>
              <a:t>GaN</a:t>
            </a:r>
            <a:r>
              <a:rPr lang="en-US" sz="2000" b="1" dirty="0">
                <a:solidFill>
                  <a:schemeClr val="dk1"/>
                </a:solidFill>
              </a:rPr>
              <a:t> cap layer</a:t>
            </a:r>
            <a:r>
              <a:rPr lang="en-US" sz="2000" dirty="0">
                <a:solidFill>
                  <a:schemeClr val="dk1"/>
                </a:solidFill>
              </a:rPr>
              <a:t> in High Electron Mobility Transistors (HEMTs) serves as a crucial element in improving device performance, especially in enhancing the stability, reliability, and overall control of the HEMT structure. This layer is typically placed on top of the </a:t>
            </a:r>
            <a:r>
              <a:rPr lang="en-US" sz="2000" dirty="0" err="1">
                <a:solidFill>
                  <a:schemeClr val="dk1"/>
                </a:solidFill>
              </a:rPr>
              <a:t>AlGaN</a:t>
            </a:r>
            <a:r>
              <a:rPr lang="en-US" sz="2000" dirty="0">
                <a:solidFill>
                  <a:schemeClr val="dk1"/>
                </a:solidFill>
              </a:rPr>
              <a:t> barrier layer and plays a key role in fine-tuning the electrical characteristics of the device.</a:t>
            </a:r>
          </a:p>
          <a:p>
            <a:pPr marL="457200" indent="-336550">
              <a:lnSpc>
                <a:spcPct val="115000"/>
              </a:lnSpc>
              <a:spcBef>
                <a:spcPts val="1200"/>
              </a:spcBef>
              <a:buClr>
                <a:schemeClr val="dk1"/>
              </a:buClr>
              <a:buSzPts val="1700"/>
              <a:buFont typeface="Arial"/>
              <a:buChar char="●"/>
            </a:pPr>
            <a:r>
              <a:rPr lang="en-US" sz="2400" b="1" dirty="0">
                <a:solidFill>
                  <a:schemeClr val="dk1"/>
                </a:solidFill>
              </a:rPr>
              <a:t>Nucleation Layer:</a:t>
            </a:r>
          </a:p>
          <a:p>
            <a:pPr marL="406400" indent="-285750" algn="just">
              <a:lnSpc>
                <a:spcPct val="115000"/>
              </a:lnSpc>
              <a:spcBef>
                <a:spcPts val="1200"/>
              </a:spcBef>
              <a:buClr>
                <a:schemeClr val="dk1"/>
              </a:buClr>
              <a:buSzPts val="1700"/>
              <a:buFont typeface="Courier New" panose="02070309020205020404" pitchFamily="49" charset="0"/>
              <a:buChar char="o"/>
            </a:pPr>
            <a:r>
              <a:rPr lang="en-US" sz="2000" b="1" dirty="0">
                <a:solidFill>
                  <a:schemeClr val="dk1"/>
                </a:solidFill>
              </a:rPr>
              <a:t>   </a:t>
            </a:r>
            <a:r>
              <a:rPr lang="en-US" sz="2000" dirty="0">
                <a:solidFill>
                  <a:schemeClr val="dk1"/>
                </a:solidFill>
              </a:rPr>
              <a:t>The thin red layer marked "Nucleation" at the bottom of the structure suggests a growth layer used to improve the  quality of the </a:t>
            </a:r>
            <a:r>
              <a:rPr lang="en-US" sz="2000" dirty="0" err="1">
                <a:solidFill>
                  <a:schemeClr val="dk1"/>
                </a:solidFill>
              </a:rPr>
              <a:t>GaN</a:t>
            </a:r>
            <a:r>
              <a:rPr lang="en-US" sz="2000" dirty="0">
                <a:solidFill>
                  <a:schemeClr val="dk1"/>
                </a:solidFill>
              </a:rPr>
              <a:t> layer. This layer helps in stress management and the reduction of defects during   the epitaxial growth of </a:t>
            </a:r>
            <a:r>
              <a:rPr lang="en-US" sz="2000" dirty="0" err="1">
                <a:solidFill>
                  <a:schemeClr val="dk1"/>
                </a:solidFill>
              </a:rPr>
              <a:t>GaN</a:t>
            </a:r>
            <a:r>
              <a:rPr lang="en-US" sz="2000" dirty="0">
                <a:solidFill>
                  <a:schemeClr val="dk1"/>
                </a:solidFill>
              </a:rPr>
              <a:t> on substrates like silicon or sapphire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f6f0e4f10e_0_33"/>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
        <p:nvSpPr>
          <p:cNvPr id="334" name="Google Shape;334;g2f6f0e4f10e_0_33"/>
          <p:cNvSpPr txBox="1"/>
          <p:nvPr/>
        </p:nvSpPr>
        <p:spPr>
          <a:xfrm>
            <a:off x="372875" y="1278375"/>
            <a:ext cx="9870300" cy="529783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000" dirty="0">
                <a:solidFill>
                  <a:schemeClr val="dk1"/>
                </a:solidFill>
              </a:rPr>
              <a:t>This type of structure is commonly used in </a:t>
            </a:r>
            <a:r>
              <a:rPr lang="en-US" sz="2000" b="1" dirty="0">
                <a:solidFill>
                  <a:schemeClr val="dk1"/>
                </a:solidFill>
              </a:rPr>
              <a:t>High Electron Mobility Transistors (HEMTs)</a:t>
            </a:r>
            <a:r>
              <a:rPr lang="en-US" sz="2000" dirty="0">
                <a:solidFill>
                  <a:schemeClr val="dk1"/>
                </a:solidFill>
              </a:rPr>
              <a:t> or </a:t>
            </a:r>
            <a:r>
              <a:rPr lang="en-US" sz="2000" b="1" dirty="0">
                <a:solidFill>
                  <a:schemeClr val="dk1"/>
                </a:solidFill>
              </a:rPr>
              <a:t>Field Effect Transistors (FETs)</a:t>
            </a:r>
            <a:r>
              <a:rPr lang="en-US" sz="2000" dirty="0">
                <a:solidFill>
                  <a:schemeClr val="dk1"/>
                </a:solidFill>
              </a:rPr>
              <a:t>, where the primary function is to utilize the high electron mobility in a 2D electron gas (2DEG) formed at the interface of </a:t>
            </a:r>
            <a:r>
              <a:rPr lang="en-US" sz="2000" dirty="0" err="1">
                <a:solidFill>
                  <a:schemeClr val="dk1"/>
                </a:solidFill>
              </a:rPr>
              <a:t>GaN</a:t>
            </a:r>
            <a:r>
              <a:rPr lang="en-US" sz="2000" dirty="0">
                <a:solidFill>
                  <a:schemeClr val="dk1"/>
                </a:solidFill>
              </a:rPr>
              <a:t> and </a:t>
            </a:r>
            <a:r>
              <a:rPr lang="en-US" sz="2000" dirty="0" err="1">
                <a:solidFill>
                  <a:schemeClr val="dk1"/>
                </a:solidFill>
              </a:rPr>
              <a:t>AlGaN</a:t>
            </a:r>
            <a:r>
              <a:rPr lang="en-US" sz="2000" dirty="0">
                <a:solidFill>
                  <a:schemeClr val="dk1"/>
                </a:solidFill>
              </a:rPr>
              <a:t> layers. The </a:t>
            </a:r>
            <a:r>
              <a:rPr lang="en-US" sz="2000" dirty="0" err="1">
                <a:solidFill>
                  <a:schemeClr val="dk1"/>
                </a:solidFill>
              </a:rPr>
              <a:t>AlGaN</a:t>
            </a:r>
            <a:r>
              <a:rPr lang="en-US" sz="2000" dirty="0">
                <a:solidFill>
                  <a:schemeClr val="dk1"/>
                </a:solidFill>
              </a:rPr>
              <a:t> layer induces a strong polarization charge due to differences in spontaneous and piezoelectric polarization between </a:t>
            </a:r>
            <a:r>
              <a:rPr lang="en-US" sz="2000" dirty="0" err="1">
                <a:solidFill>
                  <a:schemeClr val="dk1"/>
                </a:solidFill>
              </a:rPr>
              <a:t>GaN</a:t>
            </a:r>
            <a:r>
              <a:rPr lang="en-US" sz="2000" dirty="0">
                <a:solidFill>
                  <a:schemeClr val="dk1"/>
                </a:solidFill>
              </a:rPr>
              <a:t> and </a:t>
            </a:r>
            <a:r>
              <a:rPr lang="en-US" sz="2000" dirty="0" err="1">
                <a:solidFill>
                  <a:schemeClr val="dk1"/>
                </a:solidFill>
              </a:rPr>
              <a:t>AlGaN</a:t>
            </a:r>
            <a:r>
              <a:rPr lang="en-US" sz="2000" dirty="0">
                <a:solidFill>
                  <a:schemeClr val="dk1"/>
                </a:solidFill>
              </a:rPr>
              <a:t>, which enhances carrier confinement and mobility.</a:t>
            </a:r>
            <a:endParaRPr sz="2000" dirty="0">
              <a:solidFill>
                <a:schemeClr val="dk1"/>
              </a:solidFill>
            </a:endParaRPr>
          </a:p>
          <a:p>
            <a:pPr marL="0" lvl="0" indent="0" algn="l" rtl="0">
              <a:lnSpc>
                <a:spcPct val="115000"/>
              </a:lnSpc>
              <a:spcBef>
                <a:spcPts val="1400"/>
              </a:spcBef>
              <a:spcAft>
                <a:spcPts val="0"/>
              </a:spcAft>
              <a:buNone/>
            </a:pPr>
            <a:r>
              <a:rPr lang="en-US" sz="2400" b="1" dirty="0">
                <a:solidFill>
                  <a:schemeClr val="dk1"/>
                </a:solidFill>
              </a:rPr>
              <a:t>Doping and Polarization:</a:t>
            </a:r>
            <a:endParaRPr sz="2400" b="1"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2000" dirty="0">
                <a:solidFill>
                  <a:schemeClr val="dk1"/>
                </a:solidFill>
              </a:rPr>
              <a:t>The </a:t>
            </a:r>
            <a:r>
              <a:rPr lang="en-US" sz="2000" dirty="0" err="1">
                <a:solidFill>
                  <a:schemeClr val="dk1"/>
                </a:solidFill>
              </a:rPr>
              <a:t>GaN</a:t>
            </a:r>
            <a:r>
              <a:rPr lang="en-US" sz="2000" dirty="0">
                <a:solidFill>
                  <a:schemeClr val="dk1"/>
                </a:solidFill>
              </a:rPr>
              <a:t> cap and </a:t>
            </a:r>
            <a:r>
              <a:rPr lang="en-US" sz="2000" dirty="0" err="1">
                <a:solidFill>
                  <a:schemeClr val="dk1"/>
                </a:solidFill>
              </a:rPr>
              <a:t>AlGaN</a:t>
            </a:r>
            <a:r>
              <a:rPr lang="en-US" sz="2000" dirty="0">
                <a:solidFill>
                  <a:schemeClr val="dk1"/>
                </a:solidFill>
              </a:rPr>
              <a:t> layers are doped with donors (Nd) and acceptors (Np), which help control the electron concentration in the 2DEG.</a:t>
            </a:r>
            <a:endParaRPr sz="20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2000" dirty="0">
                <a:solidFill>
                  <a:schemeClr val="dk1"/>
                </a:solidFill>
              </a:rPr>
              <a:t>The presence of spacers, such as the </a:t>
            </a:r>
            <a:r>
              <a:rPr lang="en-US" sz="2000" dirty="0" err="1">
                <a:solidFill>
                  <a:schemeClr val="dk1"/>
                </a:solidFill>
              </a:rPr>
              <a:t>AlGaN</a:t>
            </a:r>
            <a:r>
              <a:rPr lang="en-US" sz="2000" dirty="0">
                <a:solidFill>
                  <a:schemeClr val="dk1"/>
                </a:solidFill>
              </a:rPr>
              <a:t> spacer, minimizes scattering and improves carrier transport by distancing the 2DEG from the impurities.</a:t>
            </a:r>
            <a:endParaRPr sz="2000" dirty="0">
              <a:solidFill>
                <a:schemeClr val="dk1"/>
              </a:solidFill>
            </a:endParaRPr>
          </a:p>
          <a:p>
            <a:pPr marL="457200" lvl="0" indent="0" algn="l" rtl="0">
              <a:lnSpc>
                <a:spcPct val="115000"/>
              </a:lnSpc>
              <a:spcBef>
                <a:spcPts val="1200"/>
              </a:spcBef>
              <a:spcAft>
                <a:spcPts val="1200"/>
              </a:spcAft>
              <a:buNone/>
            </a:pPr>
            <a:endParaRPr sz="20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B44148-AA2A-D050-7ACC-F62687C60B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7" name="TextBox 6">
            <a:extLst>
              <a:ext uri="{FF2B5EF4-FFF2-40B4-BE49-F238E27FC236}">
                <a16:creationId xmlns:a16="http://schemas.microsoft.com/office/drawing/2014/main" id="{A5BC72D0-4A1C-E5E1-ED68-094C4D1B8DF2}"/>
              </a:ext>
            </a:extLst>
          </p:cNvPr>
          <p:cNvSpPr txBox="1"/>
          <p:nvPr/>
        </p:nvSpPr>
        <p:spPr>
          <a:xfrm>
            <a:off x="545432" y="704572"/>
            <a:ext cx="10915099" cy="5970865"/>
          </a:xfrm>
          <a:prstGeom prst="rect">
            <a:avLst/>
          </a:prstGeom>
          <a:noFill/>
        </p:spPr>
        <p:txBody>
          <a:bodyPr wrap="square">
            <a:spAutoFit/>
          </a:bodyPr>
          <a:lstStyle/>
          <a:p>
            <a:r>
              <a:rPr lang="en-US" sz="2400" b="1" dirty="0"/>
              <a:t>1) Capacitance Calculation </a:t>
            </a:r>
            <a:r>
              <a:rPr lang="en-US" sz="2400" dirty="0"/>
              <a:t>: </a:t>
            </a:r>
            <a:r>
              <a:rPr lang="en-US" sz="2000" dirty="0"/>
              <a:t>The formula for the overall capacitance is:</a:t>
            </a:r>
          </a:p>
          <a:p>
            <a:r>
              <a:rPr lang="en-US" sz="1800" dirty="0"/>
              <a:t>                                              </a:t>
            </a:r>
          </a:p>
          <a:p>
            <a:r>
              <a:rPr lang="en-US" sz="2400" dirty="0"/>
              <a:t>                                           C </a:t>
            </a:r>
            <a:r>
              <a:rPr lang="en-US" sz="2400" baseline="-25000" dirty="0"/>
              <a:t>Ox Bio</a:t>
            </a:r>
            <a:r>
              <a:rPr lang="en-US" sz="2400" dirty="0"/>
              <a:t>= C</a:t>
            </a:r>
            <a:r>
              <a:rPr lang="en-US" sz="2400" baseline="-25000" dirty="0"/>
              <a:t>Sio2  </a:t>
            </a:r>
            <a:r>
              <a:rPr lang="en-US" sz="2400" dirty="0"/>
              <a:t>+ C </a:t>
            </a:r>
            <a:r>
              <a:rPr lang="en-US" sz="2400" baseline="-25000" dirty="0"/>
              <a:t>Bio</a:t>
            </a:r>
          </a:p>
          <a:p>
            <a:endParaRPr lang="en-US" sz="1800" baseline="-25000" dirty="0"/>
          </a:p>
          <a:p>
            <a:r>
              <a:rPr lang="en-US" sz="2000" dirty="0"/>
              <a:t>Where : </a:t>
            </a:r>
          </a:p>
          <a:p>
            <a:pPr marL="285750" indent="-285750">
              <a:buFont typeface="Arial" panose="020B0604020202020204" pitchFamily="34" charset="0"/>
              <a:buChar char="•"/>
            </a:pPr>
            <a:r>
              <a:rPr lang="en-US" sz="2000" dirty="0"/>
              <a:t>C</a:t>
            </a:r>
            <a:r>
              <a:rPr lang="en-US" sz="2000" baseline="-25000" dirty="0"/>
              <a:t>Sio2 </a:t>
            </a:r>
            <a:r>
              <a:rPr lang="en-US" sz="2000" dirty="0"/>
              <a:t>​and 𝐶</a:t>
            </a:r>
            <a:r>
              <a:rPr lang="en-US" sz="2000" baseline="-25000" dirty="0"/>
              <a:t>Bio </a:t>
            </a:r>
            <a:r>
              <a:rPr lang="en-US" sz="2000" dirty="0"/>
              <a:t>are the capacitances due to the Sio2 and the biomolecules, respectively.</a:t>
            </a:r>
          </a:p>
          <a:p>
            <a:pPr marL="285750" indent="-285750">
              <a:buFont typeface="Arial" panose="020B0604020202020204" pitchFamily="34" charset="0"/>
              <a:buChar char="•"/>
            </a:pPr>
            <a:r>
              <a:rPr lang="en-US" sz="2000" dirty="0"/>
              <a:t>𝑘</a:t>
            </a:r>
            <a:r>
              <a:rPr lang="en-US" sz="2000" baseline="-25000" dirty="0"/>
              <a:t>Sio2  </a:t>
            </a:r>
            <a:r>
              <a:rPr lang="en-US" sz="2000" dirty="0"/>
              <a:t>And K </a:t>
            </a:r>
            <a:r>
              <a:rPr lang="en-US" sz="2000" baseline="-25000" dirty="0"/>
              <a:t>Bio</a:t>
            </a:r>
            <a:r>
              <a:rPr lang="en-US" sz="2000" dirty="0"/>
              <a:t> ​ ​ are the </a:t>
            </a:r>
            <a:r>
              <a:rPr lang="en-US" sz="2000" dirty="0" err="1"/>
              <a:t>permittivities</a:t>
            </a:r>
            <a:r>
              <a:rPr lang="en-US" sz="2000" dirty="0"/>
              <a:t> of Sio2 and the biomolecules.</a:t>
            </a:r>
          </a:p>
          <a:p>
            <a:pPr marL="285750" indent="-285750">
              <a:buFont typeface="Arial" panose="020B0604020202020204" pitchFamily="34" charset="0"/>
              <a:buChar char="•"/>
            </a:pPr>
            <a:r>
              <a:rPr lang="en-US" sz="2000" dirty="0"/>
              <a:t>𝑑</a:t>
            </a:r>
            <a:r>
              <a:rPr lang="en-US" sz="2000" baseline="-25000" dirty="0"/>
              <a:t> Sio2  </a:t>
            </a:r>
            <a:r>
              <a:rPr lang="en-US" sz="2000" dirty="0"/>
              <a:t>And 𝑑</a:t>
            </a:r>
            <a:r>
              <a:rPr lang="en-US" sz="2000" baseline="-25000" dirty="0"/>
              <a:t>Bio</a:t>
            </a:r>
            <a:r>
              <a:rPr lang="en-US" sz="2000" dirty="0"/>
              <a:t>​ are the thicknesses of the oxide and the cavity, respectively.</a:t>
            </a:r>
          </a:p>
          <a:p>
            <a:r>
              <a:rPr lang="en-US" sz="2000" dirty="0"/>
              <a:t>Since it is stated that the thickness of the oxide and cavity layers is considered equal, we can write</a:t>
            </a:r>
            <a:r>
              <a:rPr lang="en-US" sz="1800" dirty="0"/>
              <a:t>:</a:t>
            </a:r>
          </a:p>
          <a:p>
            <a:r>
              <a:rPr lang="en-US" sz="1800" dirty="0"/>
              <a:t>                                           </a:t>
            </a:r>
            <a:r>
              <a:rPr lang="en-US" sz="2400" dirty="0"/>
              <a:t>C </a:t>
            </a:r>
            <a:r>
              <a:rPr lang="en-US" sz="2400" baseline="-25000" dirty="0"/>
              <a:t>ox Bio</a:t>
            </a:r>
            <a:r>
              <a:rPr lang="en-US" sz="2400" dirty="0"/>
              <a:t>=𝑘</a:t>
            </a:r>
            <a:r>
              <a:rPr lang="en-US" sz="2400" baseline="-25000" dirty="0"/>
              <a:t>Sio2</a:t>
            </a:r>
            <a:r>
              <a:rPr lang="en-US" sz="2400" dirty="0"/>
              <a:t>/d</a:t>
            </a:r>
            <a:r>
              <a:rPr lang="en-US" sz="2400" baseline="-25000" dirty="0"/>
              <a:t>SIO2</a:t>
            </a:r>
            <a:r>
              <a:rPr lang="en-US" sz="2400" dirty="0"/>
              <a:t>+𝑘</a:t>
            </a:r>
            <a:r>
              <a:rPr lang="en-US" sz="2400" baseline="-25000" dirty="0"/>
              <a:t>Bio</a:t>
            </a:r>
            <a:r>
              <a:rPr lang="en-US" sz="2400" dirty="0"/>
              <a:t>/d </a:t>
            </a:r>
            <a:r>
              <a:rPr lang="en-US" sz="2400" baseline="-25000" dirty="0"/>
              <a:t>Bio</a:t>
            </a:r>
          </a:p>
          <a:p>
            <a:endParaRPr lang="en-US" sz="2400" baseline="-25000" dirty="0"/>
          </a:p>
          <a:p>
            <a:r>
              <a:rPr lang="en-US" sz="2400" b="1" dirty="0"/>
              <a:t>2) Total Equivalent Capacitance:</a:t>
            </a:r>
          </a:p>
          <a:p>
            <a:r>
              <a:rPr lang="en-US" sz="2000" dirty="0"/>
              <a:t>The total capacitance C</a:t>
            </a:r>
            <a:r>
              <a:rPr lang="en-US" sz="2000" baseline="-25000" dirty="0"/>
              <a:t>MOSHEMT </a:t>
            </a:r>
            <a:r>
              <a:rPr lang="en-US" sz="2000" dirty="0"/>
              <a:t>can be calculated as</a:t>
            </a:r>
          </a:p>
          <a:p>
            <a:r>
              <a:rPr lang="en-US" sz="2400" dirty="0"/>
              <a:t>                                        1/C</a:t>
            </a:r>
            <a:r>
              <a:rPr lang="en-US" sz="2400" baseline="-25000" dirty="0"/>
              <a:t>MOSHEMT  </a:t>
            </a:r>
            <a:r>
              <a:rPr lang="en-US" sz="2400" dirty="0"/>
              <a:t>=1/ C</a:t>
            </a:r>
            <a:r>
              <a:rPr lang="en-US" sz="2400" baseline="-25000" dirty="0"/>
              <a:t>MOSHEMT </a:t>
            </a:r>
            <a:r>
              <a:rPr lang="en-US" sz="2400" dirty="0"/>
              <a:t>+1/C</a:t>
            </a:r>
            <a:r>
              <a:rPr lang="en-US" sz="2400" baseline="-25000" dirty="0"/>
              <a:t>ox Bio</a:t>
            </a:r>
          </a:p>
          <a:p>
            <a:r>
              <a:rPr lang="en-US" sz="2000" dirty="0"/>
              <a:t>​This formula indicates that the total capacitance of the MOSHEMT is influenced by both the HEMT capacitance and the oxide capacitance. In the diagram, this would relate to the layers under the Gate (</a:t>
            </a:r>
            <a:r>
              <a:rPr lang="en-US" sz="2000" dirty="0" err="1"/>
              <a:t>SiO</a:t>
            </a:r>
            <a:r>
              <a:rPr lang="en-US" sz="2000" dirty="0"/>
              <a:t>₂, </a:t>
            </a:r>
            <a:r>
              <a:rPr lang="en-US" sz="2000" dirty="0" err="1"/>
              <a:t>GaN</a:t>
            </a:r>
            <a:r>
              <a:rPr lang="en-US" sz="2000" dirty="0"/>
              <a:t> Cap, </a:t>
            </a:r>
            <a:r>
              <a:rPr lang="en-US" sz="2000" dirty="0" err="1"/>
              <a:t>AlGaN</a:t>
            </a:r>
            <a:r>
              <a:rPr lang="en-US" sz="2000" dirty="0"/>
              <a:t> Barrier, and Spacer).</a:t>
            </a:r>
          </a:p>
          <a:p>
            <a:endParaRPr lang="en-US" sz="2400" b="1" baseline="-25000" dirty="0"/>
          </a:p>
        </p:txBody>
      </p:sp>
    </p:spTree>
    <p:extLst>
      <p:ext uri="{BB962C8B-B14F-4D97-AF65-F5344CB8AC3E}">
        <p14:creationId xmlns:p14="http://schemas.microsoft.com/office/powerpoint/2010/main" val="106990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138E64-429E-5F49-C1A2-8CBAB21B97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Box 4">
            <a:extLst>
              <a:ext uri="{FF2B5EF4-FFF2-40B4-BE49-F238E27FC236}">
                <a16:creationId xmlns:a16="http://schemas.microsoft.com/office/drawing/2014/main" id="{3EE5712E-62A7-0D68-38F0-745AB4B88883}"/>
              </a:ext>
            </a:extLst>
          </p:cNvPr>
          <p:cNvSpPr txBox="1"/>
          <p:nvPr/>
        </p:nvSpPr>
        <p:spPr>
          <a:xfrm>
            <a:off x="577515" y="802105"/>
            <a:ext cx="10571747" cy="6309420"/>
          </a:xfrm>
          <a:prstGeom prst="rect">
            <a:avLst/>
          </a:prstGeom>
          <a:noFill/>
        </p:spPr>
        <p:txBody>
          <a:bodyPr wrap="square">
            <a:spAutoFit/>
          </a:bodyPr>
          <a:lstStyle/>
          <a:p>
            <a:r>
              <a:rPr lang="en-US" sz="2400" b="1" dirty="0"/>
              <a:t>3) Nano-Quantum Well and 2DEG Charges</a:t>
            </a:r>
            <a:r>
              <a:rPr lang="en-US" dirty="0"/>
              <a:t>:</a:t>
            </a:r>
          </a:p>
          <a:p>
            <a:r>
              <a:rPr lang="en-US" sz="2000" dirty="0"/>
              <a:t>The concentration of 2DEG (two-dimensional electron gas) at the </a:t>
            </a:r>
            <a:r>
              <a:rPr lang="en-US" sz="2000" dirty="0" err="1"/>
              <a:t>AlGaN</a:t>
            </a:r>
            <a:r>
              <a:rPr lang="en-US" sz="2000" dirty="0"/>
              <a:t>/</a:t>
            </a:r>
            <a:r>
              <a:rPr lang="en-US" sz="2000" dirty="0" err="1"/>
              <a:t>GaN</a:t>
            </a:r>
            <a:r>
              <a:rPr lang="en-US" sz="2000" dirty="0"/>
              <a:t> interface can be given by        </a:t>
            </a:r>
          </a:p>
          <a:p>
            <a:r>
              <a:rPr lang="en-US" sz="2400" dirty="0"/>
              <a:t>                           n</a:t>
            </a:r>
            <a:r>
              <a:rPr lang="en-US" sz="2400" baseline="-25000" dirty="0"/>
              <a:t>s</a:t>
            </a:r>
            <a:r>
              <a:rPr lang="en-US" sz="2400" dirty="0"/>
              <a:t>=𝐷𝑉</a:t>
            </a:r>
            <a:r>
              <a:rPr lang="en-US" sz="2400" baseline="-25000" dirty="0" err="1"/>
              <a:t>th</a:t>
            </a:r>
            <a:r>
              <a:rPr lang="en-US" sz="2400" dirty="0" err="1"/>
              <a:t>ln</a:t>
            </a:r>
            <a:r>
              <a:rPr lang="en-US" sz="2400" dirty="0"/>
              <a:t>⁡(exp⁡(𝐸</a:t>
            </a:r>
            <a:r>
              <a:rPr lang="en-US" sz="2400" baseline="-25000" dirty="0"/>
              <a:t>𝐹</a:t>
            </a:r>
            <a:r>
              <a:rPr lang="en-US" sz="2400" dirty="0"/>
              <a:t>−𝐸</a:t>
            </a:r>
            <a:r>
              <a:rPr lang="en-US" sz="2400" baseline="-25000" dirty="0" err="1"/>
              <a:t>th</a:t>
            </a:r>
            <a:r>
              <a:rPr lang="en-US" sz="2400" dirty="0"/>
              <a:t>/V</a:t>
            </a:r>
            <a:r>
              <a:rPr lang="en-US" sz="2400" baseline="-25000" dirty="0"/>
              <a:t>th</a:t>
            </a:r>
            <a:r>
              <a:rPr lang="en-US" sz="2400" dirty="0"/>
              <a:t>)+1) </a:t>
            </a:r>
          </a:p>
          <a:p>
            <a:r>
              <a:rPr lang="en-US" sz="2000" dirty="0"/>
              <a:t>Where : </a:t>
            </a:r>
          </a:p>
          <a:p>
            <a:pPr marL="342900" indent="-342900">
              <a:buFont typeface="Arial" panose="020B0604020202020204" pitchFamily="34" charset="0"/>
              <a:buChar char="•"/>
            </a:pPr>
            <a:r>
              <a:rPr lang="en-US" sz="2000" dirty="0"/>
              <a:t>n</a:t>
            </a:r>
            <a:r>
              <a:rPr lang="en-US" sz="2000" baseline="-25000" dirty="0"/>
              <a:t>s</a:t>
            </a:r>
            <a:r>
              <a:rPr lang="en-US" sz="2000" dirty="0"/>
              <a:t>​ represents the carrier concentration in the quantum well.</a:t>
            </a:r>
          </a:p>
          <a:p>
            <a:pPr marL="342900" indent="-342900">
              <a:buFont typeface="Arial" panose="020B0604020202020204" pitchFamily="34" charset="0"/>
              <a:buChar char="•"/>
            </a:pPr>
            <a:r>
              <a:rPr lang="en-US" sz="2000" dirty="0"/>
              <a:t>D is the density of states.</a:t>
            </a:r>
          </a:p>
          <a:p>
            <a:pPr marL="342900" indent="-342900">
              <a:buFont typeface="Arial" panose="020B0604020202020204" pitchFamily="34" charset="0"/>
              <a:buChar char="•"/>
            </a:pPr>
            <a:r>
              <a:rPr lang="en-US" sz="2000" dirty="0"/>
              <a:t>𝑉 </a:t>
            </a:r>
            <a:r>
              <a:rPr lang="en-US" sz="2000" baseline="-25000" dirty="0" err="1"/>
              <a:t>th</a:t>
            </a:r>
            <a:r>
              <a:rPr lang="en-US" sz="2000" dirty="0"/>
              <a:t>= 𝑘𝑇/q  is the thermal voltage, with k being the Boltzmann constant, q the electronic charge, and T the temperature.</a:t>
            </a:r>
          </a:p>
          <a:p>
            <a:endParaRPr lang="en-US" sz="2000" dirty="0"/>
          </a:p>
          <a:p>
            <a:r>
              <a:rPr lang="en-US" sz="2000" dirty="0"/>
              <a:t>In the diagram, the </a:t>
            </a:r>
            <a:r>
              <a:rPr lang="en-US" sz="2000" dirty="0" err="1"/>
              <a:t>AlGaN</a:t>
            </a:r>
            <a:r>
              <a:rPr lang="en-US" sz="2000" dirty="0"/>
              <a:t> Barrier and the </a:t>
            </a:r>
            <a:r>
              <a:rPr lang="en-US" sz="2000" dirty="0" err="1"/>
              <a:t>GaN</a:t>
            </a:r>
            <a:r>
              <a:rPr lang="en-US" sz="2000" dirty="0"/>
              <a:t> layers form this heterojunction</a:t>
            </a:r>
            <a:r>
              <a:rPr lang="en-US" dirty="0"/>
              <a:t>, </a:t>
            </a:r>
            <a:r>
              <a:rPr lang="en-US" sz="2000" dirty="0"/>
              <a:t>where the 2DEG is located.</a:t>
            </a:r>
          </a:p>
          <a:p>
            <a:r>
              <a:rPr lang="en-US" sz="2800" b="1" dirty="0"/>
              <a:t>4) Charge Concentration:</a:t>
            </a:r>
          </a:p>
          <a:p>
            <a:r>
              <a:rPr lang="en-US" sz="2800" dirty="0"/>
              <a:t>                       n</a:t>
            </a:r>
            <a:r>
              <a:rPr lang="en-US" sz="2800" baseline="-25000" dirty="0"/>
              <a:t>s</a:t>
            </a:r>
            <a:r>
              <a:rPr lang="en-US" sz="2800" dirty="0"/>
              <a:t>=DV </a:t>
            </a:r>
            <a:r>
              <a:rPr lang="en-US" sz="2800" baseline="-25000" dirty="0" err="1"/>
              <a:t>th</a:t>
            </a:r>
            <a:r>
              <a:rPr lang="en-US" sz="2800" dirty="0" err="1"/>
              <a:t>ln</a:t>
            </a:r>
            <a:r>
              <a:rPr lang="en-US" sz="2800" dirty="0"/>
              <a:t>⁡(exp⁡(E</a:t>
            </a:r>
            <a:r>
              <a:rPr lang="en-US" sz="2800" baseline="-25000" dirty="0"/>
              <a:t>F</a:t>
            </a:r>
            <a:r>
              <a:rPr lang="en-US" sz="2800" dirty="0"/>
              <a:t>−E</a:t>
            </a:r>
            <a:r>
              <a:rPr lang="en-US" sz="2800" baseline="-25000" dirty="0"/>
              <a:t>th</a:t>
            </a:r>
            <a:r>
              <a:rPr lang="en-US" sz="2800" dirty="0"/>
              <a:t>/Vth)+1)</a:t>
            </a:r>
          </a:p>
          <a:p>
            <a:endParaRPr lang="en-US" sz="2000" dirty="0"/>
          </a:p>
          <a:p>
            <a:r>
              <a:rPr lang="en-US" sz="2000" dirty="0"/>
              <a:t>The 2DEG carrier concentration affects the current through the device, as it is dependent on the gate to source voltage (</a:t>
            </a:r>
            <a:r>
              <a:rPr lang="en-US" sz="2000" dirty="0" err="1"/>
              <a:t>VgsV</a:t>
            </a:r>
            <a:r>
              <a:rPr lang="en-US" sz="2000" dirty="0"/>
              <a:t>_{</a:t>
            </a:r>
            <a:r>
              <a:rPr lang="en-US" sz="2000" dirty="0" err="1"/>
              <a:t>gs</a:t>
            </a:r>
            <a:r>
              <a:rPr lang="en-US" sz="2000" dirty="0"/>
              <a:t>}</a:t>
            </a:r>
            <a:r>
              <a:rPr lang="en-US" sz="2000" dirty="0" err="1"/>
              <a:t>Vgs</a:t>
            </a:r>
            <a:r>
              <a:rPr lang="en-US" sz="2000" dirty="0"/>
              <a:t>​).</a:t>
            </a:r>
          </a:p>
          <a:p>
            <a:endParaRPr lang="en-US" sz="2000" dirty="0"/>
          </a:p>
          <a:p>
            <a:endParaRPr lang="en-US" sz="2000" dirty="0"/>
          </a:p>
        </p:txBody>
      </p:sp>
    </p:spTree>
    <p:extLst>
      <p:ext uri="{BB962C8B-B14F-4D97-AF65-F5344CB8AC3E}">
        <p14:creationId xmlns:p14="http://schemas.microsoft.com/office/powerpoint/2010/main" val="320846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E38733-4429-87CB-E9F5-94C4AE6F7E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TextBox 4">
            <a:extLst>
              <a:ext uri="{FF2B5EF4-FFF2-40B4-BE49-F238E27FC236}">
                <a16:creationId xmlns:a16="http://schemas.microsoft.com/office/drawing/2014/main" id="{55FC79E9-A3B4-009F-5714-C1E208BB5100}"/>
              </a:ext>
            </a:extLst>
          </p:cNvPr>
          <p:cNvSpPr txBox="1"/>
          <p:nvPr/>
        </p:nvSpPr>
        <p:spPr>
          <a:xfrm>
            <a:off x="545431" y="946484"/>
            <a:ext cx="11454064" cy="5693866"/>
          </a:xfrm>
          <a:prstGeom prst="rect">
            <a:avLst/>
          </a:prstGeom>
          <a:noFill/>
        </p:spPr>
        <p:txBody>
          <a:bodyPr wrap="square">
            <a:spAutoFit/>
          </a:bodyPr>
          <a:lstStyle/>
          <a:p>
            <a:r>
              <a:rPr lang="en-US" sz="2400" b="1" dirty="0"/>
              <a:t>5) Drain Current Expression</a:t>
            </a:r>
            <a:r>
              <a:rPr lang="en-US" sz="2000" dirty="0"/>
              <a:t>: </a:t>
            </a:r>
          </a:p>
          <a:p>
            <a:r>
              <a:rPr lang="en-US" sz="2000" dirty="0"/>
              <a:t>                                      </a:t>
            </a:r>
            <a:r>
              <a:rPr lang="en-US" sz="2400" dirty="0"/>
              <a:t>𝐼</a:t>
            </a:r>
            <a:r>
              <a:rPr lang="en-US" sz="2400" baseline="-25000" dirty="0"/>
              <a:t>𝑑</a:t>
            </a:r>
            <a:r>
              <a:rPr lang="en-US" sz="2400" dirty="0"/>
              <a:t>=𝑞𝑊𝑛</a:t>
            </a:r>
            <a:r>
              <a:rPr lang="en-US" sz="2400" baseline="-25000" dirty="0"/>
              <a:t>𝑠</a:t>
            </a:r>
            <a:r>
              <a:rPr lang="en-US" sz="2400" dirty="0"/>
              <a:t>(𝑉</a:t>
            </a:r>
            <a:r>
              <a:rPr lang="en-US" sz="2400" baseline="-25000" dirty="0"/>
              <a:t>𝑔𝑠</a:t>
            </a:r>
            <a:r>
              <a:rPr lang="en-US" sz="2400" dirty="0"/>
              <a:t>−𝑉</a:t>
            </a:r>
            <a:r>
              <a:rPr lang="en-US" sz="2400" baseline="-25000" dirty="0" err="1"/>
              <a:t>th</a:t>
            </a:r>
            <a:r>
              <a:rPr lang="en-US" sz="2400" dirty="0"/>
              <a:t>)𝜇</a:t>
            </a:r>
          </a:p>
          <a:p>
            <a:r>
              <a:rPr lang="en-US" sz="2000" dirty="0"/>
              <a:t>Where:</a:t>
            </a:r>
          </a:p>
          <a:p>
            <a:r>
              <a:rPr lang="en-US" sz="2400" dirty="0"/>
              <a:t>𝐼</a:t>
            </a:r>
            <a:r>
              <a:rPr lang="en-US" sz="2400" baseline="-25000" dirty="0"/>
              <a:t>𝑑</a:t>
            </a:r>
            <a:r>
              <a:rPr lang="en-US" sz="2000" baseline="-25000" dirty="0"/>
              <a:t> </a:t>
            </a:r>
            <a:r>
              <a:rPr lang="en-US" sz="2000" dirty="0"/>
              <a:t>is the drain current. </a:t>
            </a:r>
          </a:p>
          <a:p>
            <a:r>
              <a:rPr lang="en-US" sz="2400" dirty="0"/>
              <a:t>W</a:t>
            </a:r>
            <a:r>
              <a:rPr lang="en-US" sz="2000" dirty="0"/>
              <a:t> is the channel width.</a:t>
            </a:r>
          </a:p>
          <a:p>
            <a:r>
              <a:rPr lang="en-US" sz="2400" dirty="0"/>
              <a:t>𝜇</a:t>
            </a:r>
            <a:r>
              <a:rPr lang="en-US" sz="2000" dirty="0"/>
              <a:t> is the electron mobility.</a:t>
            </a:r>
          </a:p>
          <a:p>
            <a:r>
              <a:rPr lang="en-US" sz="2400" dirty="0"/>
              <a:t>𝑉</a:t>
            </a:r>
            <a:r>
              <a:rPr lang="en-US" sz="2400" baseline="-25000" dirty="0"/>
              <a:t>𝑔𝑠</a:t>
            </a:r>
            <a:r>
              <a:rPr lang="en-US" sz="2000" dirty="0"/>
              <a:t>is the gate-source voltage.</a:t>
            </a:r>
          </a:p>
          <a:p>
            <a:r>
              <a:rPr lang="en-US" sz="2400" dirty="0"/>
              <a:t>𝑉 </a:t>
            </a:r>
            <a:r>
              <a:rPr lang="en-US" sz="2400" baseline="-25000" dirty="0" err="1"/>
              <a:t>th</a:t>
            </a:r>
            <a:r>
              <a:rPr lang="en-US" sz="2400" dirty="0"/>
              <a:t>​ </a:t>
            </a:r>
            <a:r>
              <a:rPr lang="en-US" sz="2000" dirty="0"/>
              <a:t>is the threshold voltage.</a:t>
            </a:r>
          </a:p>
          <a:p>
            <a:r>
              <a:rPr lang="en-US" sz="2000" dirty="0"/>
              <a:t>The drain current flows from the Source to the Drain regions in the diagram, affected by the channel width and mobility of the carriers.</a:t>
            </a:r>
          </a:p>
          <a:p>
            <a:endParaRPr lang="en-US" sz="2400" b="1" dirty="0"/>
          </a:p>
          <a:p>
            <a:r>
              <a:rPr lang="en-US" sz="2400" b="1" dirty="0"/>
              <a:t>6) Drift Velocity</a:t>
            </a:r>
            <a:r>
              <a:rPr lang="en-US" sz="2000" dirty="0"/>
              <a:t>:</a:t>
            </a:r>
          </a:p>
          <a:p>
            <a:r>
              <a:rPr lang="en-US" sz="2000" dirty="0"/>
              <a:t>For low electric fields, the drift velocity of electrons can be approximated by:</a:t>
            </a:r>
          </a:p>
          <a:p>
            <a:r>
              <a:rPr lang="en-US" sz="2400" dirty="0"/>
              <a:t>𝑉(𝐹</a:t>
            </a:r>
            <a:r>
              <a:rPr lang="en-US" sz="2400" baseline="-25000" dirty="0"/>
              <a:t>𝑥</a:t>
            </a:r>
            <a:r>
              <a:rPr lang="en-US" sz="2400" dirty="0"/>
              <a:t>)=𝜇𝐹</a:t>
            </a:r>
            <a:r>
              <a:rPr lang="en-US" sz="2400" baseline="-25000" dirty="0"/>
              <a:t>𝑥</a:t>
            </a:r>
            <a:r>
              <a:rPr lang="en-US" sz="2400" dirty="0"/>
              <a:t>/1+𝐹</a:t>
            </a:r>
            <a:r>
              <a:rPr lang="en-US" sz="2400" baseline="-25000" dirty="0"/>
              <a:t>𝑥</a:t>
            </a:r>
            <a:r>
              <a:rPr lang="en-US" sz="2400" dirty="0"/>
              <a:t>/𝐹</a:t>
            </a:r>
            <a:r>
              <a:rPr lang="en-US" sz="2400" baseline="-25000" dirty="0"/>
              <a:t>0</a:t>
            </a:r>
          </a:p>
          <a:p>
            <a:r>
              <a:rPr lang="en-US" sz="2000" dirty="0"/>
              <a:t>Where </a:t>
            </a:r>
            <a:r>
              <a:rPr lang="en-US" sz="2400" dirty="0"/>
              <a:t>F</a:t>
            </a:r>
            <a:r>
              <a:rPr lang="en-US" sz="2400" baseline="-25000" dirty="0"/>
              <a:t>0</a:t>
            </a:r>
            <a:r>
              <a:rPr lang="en-US" sz="2000" dirty="0"/>
              <a:t>​  is the field where velocity saturates, and 𝜇 is mobility. This formula describes how carriers move under an applied electric field across the channel.</a:t>
            </a:r>
          </a:p>
        </p:txBody>
      </p:sp>
    </p:spTree>
    <p:extLst>
      <p:ext uri="{BB962C8B-B14F-4D97-AF65-F5344CB8AC3E}">
        <p14:creationId xmlns:p14="http://schemas.microsoft.com/office/powerpoint/2010/main" val="9927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76FD5-AF9E-B59E-A620-95B0E32A11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TextBox 4">
            <a:extLst>
              <a:ext uri="{FF2B5EF4-FFF2-40B4-BE49-F238E27FC236}">
                <a16:creationId xmlns:a16="http://schemas.microsoft.com/office/drawing/2014/main" id="{FADAA1EE-FEDC-8C37-B6A4-7794A0E8673F}"/>
              </a:ext>
            </a:extLst>
          </p:cNvPr>
          <p:cNvSpPr txBox="1"/>
          <p:nvPr/>
        </p:nvSpPr>
        <p:spPr>
          <a:xfrm>
            <a:off x="417095" y="786064"/>
            <a:ext cx="11069052" cy="3539430"/>
          </a:xfrm>
          <a:prstGeom prst="rect">
            <a:avLst/>
          </a:prstGeom>
          <a:noFill/>
        </p:spPr>
        <p:txBody>
          <a:bodyPr wrap="square">
            <a:spAutoFit/>
          </a:bodyPr>
          <a:lstStyle/>
          <a:p>
            <a:r>
              <a:rPr lang="en-US" sz="2400" b="1" dirty="0"/>
              <a:t>Adapting the Equations:</a:t>
            </a:r>
          </a:p>
          <a:p>
            <a:r>
              <a:rPr lang="en-US" sz="2000" dirty="0"/>
              <a:t>To match the HEMT structure shown in the diagram :</a:t>
            </a:r>
          </a:p>
          <a:p>
            <a:r>
              <a:rPr lang="en-US" sz="2000" b="1" dirty="0"/>
              <a:t>Capacitance Calculations: </a:t>
            </a:r>
            <a:r>
              <a:rPr lang="en-US" sz="2000" dirty="0"/>
              <a:t>Consider the role of the </a:t>
            </a:r>
            <a:r>
              <a:rPr lang="en-US" sz="2000" dirty="0" err="1"/>
              <a:t>GaN</a:t>
            </a:r>
            <a:r>
              <a:rPr lang="en-US" sz="2000" dirty="0"/>
              <a:t> Cap, </a:t>
            </a:r>
            <a:r>
              <a:rPr lang="en-US" sz="2000" dirty="0" err="1"/>
              <a:t>AlGaN</a:t>
            </a:r>
            <a:r>
              <a:rPr lang="en-US" sz="2000" dirty="0"/>
              <a:t> Barrier, and </a:t>
            </a:r>
            <a:r>
              <a:rPr lang="en-US" sz="2000" dirty="0" err="1"/>
              <a:t>SiO</a:t>
            </a:r>
            <a:r>
              <a:rPr lang="en-US" sz="2000" dirty="0"/>
              <a:t>₂ under the gate. These layers contribute to the total capacitance.</a:t>
            </a:r>
          </a:p>
          <a:p>
            <a:r>
              <a:rPr lang="en-US" sz="2000" b="1" dirty="0"/>
              <a:t>2DEG Formation: </a:t>
            </a:r>
            <a:r>
              <a:rPr lang="en-US" sz="2000" dirty="0"/>
              <a:t>The </a:t>
            </a:r>
            <a:r>
              <a:rPr lang="en-US" sz="2000" dirty="0" err="1"/>
              <a:t>AlGaN</a:t>
            </a:r>
            <a:r>
              <a:rPr lang="en-US" sz="2000" dirty="0"/>
              <a:t>/</a:t>
            </a:r>
            <a:r>
              <a:rPr lang="en-US" sz="2000" dirty="0" err="1"/>
              <a:t>GaN</a:t>
            </a:r>
            <a:r>
              <a:rPr lang="en-US" sz="2000" dirty="0"/>
              <a:t> interface is critical for forming the 2DEG, which impacts carrier mobility and drain current.</a:t>
            </a:r>
          </a:p>
          <a:p>
            <a:r>
              <a:rPr lang="en-US" sz="2000" b="1" dirty="0"/>
              <a:t>Source, Drain, and Gate Relationships: </a:t>
            </a:r>
            <a:r>
              <a:rPr lang="en-US" sz="2000" dirty="0"/>
              <a:t>Adjust parameters like 𝑊W (channel width) based on the specific dimensions shown (e.g., 𝐿𝐺=0.8𝜇𝑚).</a:t>
            </a:r>
          </a:p>
          <a:p>
            <a:endParaRPr lang="en-US" sz="2000" dirty="0"/>
          </a:p>
          <a:p>
            <a:r>
              <a:rPr lang="en-US" sz="2000" dirty="0"/>
              <a:t>By applying these formulas, you can derive the behavior of the HEMT device based on the dimensions and materials indicated in the diagram.</a:t>
            </a:r>
          </a:p>
        </p:txBody>
      </p:sp>
    </p:spTree>
    <p:extLst>
      <p:ext uri="{BB962C8B-B14F-4D97-AF65-F5344CB8AC3E}">
        <p14:creationId xmlns:p14="http://schemas.microsoft.com/office/powerpoint/2010/main" val="428372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21" name="Google Shape;121;p7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23" name="Google Shape;123;p76"/>
          <p:cNvGrpSpPr/>
          <p:nvPr/>
        </p:nvGrpSpPr>
        <p:grpSpPr>
          <a:xfrm>
            <a:off x="398206" y="762414"/>
            <a:ext cx="11193718" cy="305674"/>
            <a:chOff x="322006" y="762414"/>
            <a:chExt cx="11193718" cy="305674"/>
          </a:xfrm>
        </p:grpSpPr>
        <p:sp>
          <p:nvSpPr>
            <p:cNvPr id="124" name="Google Shape;124;p76"/>
            <p:cNvSpPr/>
            <p:nvPr/>
          </p:nvSpPr>
          <p:spPr>
            <a:xfrm>
              <a:off x="322006" y="765905"/>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28" name="Google Shape;128;p76"/>
          <p:cNvGrpSpPr/>
          <p:nvPr/>
        </p:nvGrpSpPr>
        <p:grpSpPr>
          <a:xfrm>
            <a:off x="2606775" y="1938375"/>
            <a:ext cx="9390950" cy="385300"/>
            <a:chOff x="2606775" y="1557375"/>
            <a:chExt cx="9390950" cy="385300"/>
          </a:xfrm>
        </p:grpSpPr>
        <p:sp>
          <p:nvSpPr>
            <p:cNvPr id="129" name="Google Shape;129;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30" name="Google Shape;130;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BU21EECE0100491</a:t>
              </a:r>
              <a:endParaRPr sz="900" b="0" i="0" u="none" strike="noStrike" cap="none">
                <a:solidFill>
                  <a:srgbClr val="000000"/>
                </a:solidFill>
                <a:latin typeface="Arial"/>
                <a:ea typeface="Arial"/>
                <a:cs typeface="Arial"/>
                <a:sym typeface="Arial"/>
              </a:endParaRPr>
            </a:p>
          </p:txBody>
        </p:sp>
        <p:sp>
          <p:nvSpPr>
            <p:cNvPr id="131" name="Google Shape;131;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rPr>
                <a:t>D Bhanuprakash </a:t>
              </a:r>
              <a:endParaRPr sz="900" b="0" i="0" u="none" strike="noStrike" cap="none">
                <a:solidFill>
                  <a:schemeClr val="lt1"/>
                </a:solidFill>
                <a:latin typeface="Arial"/>
                <a:ea typeface="Arial"/>
                <a:cs typeface="Arial"/>
                <a:sym typeface="Arial"/>
              </a:endParaRPr>
            </a:p>
          </p:txBody>
        </p:sp>
      </p:grpSp>
      <p:pic>
        <p:nvPicPr>
          <p:cNvPr id="132" name="Google Shape;132;p76"/>
          <p:cNvPicPr preferRelativeResize="0"/>
          <p:nvPr/>
        </p:nvPicPr>
        <p:blipFill>
          <a:blip r:embed="rId5">
            <a:alphaModFix/>
          </a:blip>
          <a:stretch>
            <a:fillRect/>
          </a:stretch>
        </p:blipFill>
        <p:spPr>
          <a:xfrm>
            <a:off x="333100" y="1159010"/>
            <a:ext cx="2120100" cy="1684150"/>
          </a:xfrm>
          <a:prstGeom prst="rect">
            <a:avLst/>
          </a:prstGeom>
          <a:solidFill>
            <a:schemeClr val="accent1"/>
          </a:solidFill>
          <a:ln w="25400" cap="flat" cmpd="sng">
            <a:solidFill>
              <a:schemeClr val="accent1"/>
            </a:solidFill>
            <a:prstDash val="solid"/>
            <a:round/>
            <a:headEnd type="none" w="sm" len="sm"/>
            <a:tailEnd type="none" w="sm" len="sm"/>
          </a:ln>
        </p:spPr>
      </p:pic>
      <p:pic>
        <p:nvPicPr>
          <p:cNvPr id="133" name="Google Shape;133;p76"/>
          <p:cNvPicPr preferRelativeResize="0"/>
          <p:nvPr/>
        </p:nvPicPr>
        <p:blipFill>
          <a:blip r:embed="rId6">
            <a:alphaModFix/>
          </a:blip>
          <a:stretch>
            <a:fillRect/>
          </a:stretch>
        </p:blipFill>
        <p:spPr>
          <a:xfrm>
            <a:off x="333100" y="2888215"/>
            <a:ext cx="2120100" cy="1853413"/>
          </a:xfrm>
          <a:prstGeom prst="rect">
            <a:avLst/>
          </a:prstGeom>
          <a:noFill/>
          <a:ln>
            <a:noFill/>
          </a:ln>
        </p:spPr>
      </p:pic>
      <p:pic>
        <p:nvPicPr>
          <p:cNvPr id="134" name="Google Shape;134;p76"/>
          <p:cNvPicPr preferRelativeResize="0"/>
          <p:nvPr/>
        </p:nvPicPr>
        <p:blipFill>
          <a:blip r:embed="rId7">
            <a:alphaModFix/>
          </a:blip>
          <a:stretch>
            <a:fillRect/>
          </a:stretch>
        </p:blipFill>
        <p:spPr>
          <a:xfrm>
            <a:off x="261200" y="4786684"/>
            <a:ext cx="2192000" cy="1968077"/>
          </a:xfrm>
          <a:prstGeom prst="rect">
            <a:avLst/>
          </a:prstGeom>
          <a:noFill/>
          <a:ln>
            <a:noFill/>
          </a:ln>
        </p:spPr>
      </p:pic>
      <p:grpSp>
        <p:nvGrpSpPr>
          <p:cNvPr id="135" name="Google Shape;135;p76"/>
          <p:cNvGrpSpPr/>
          <p:nvPr/>
        </p:nvGrpSpPr>
        <p:grpSpPr>
          <a:xfrm>
            <a:off x="2606775" y="3767175"/>
            <a:ext cx="9390950" cy="385300"/>
            <a:chOff x="2606775" y="1557375"/>
            <a:chExt cx="9390950" cy="385300"/>
          </a:xfrm>
        </p:grpSpPr>
        <p:sp>
          <p:nvSpPr>
            <p:cNvPr id="136" name="Google Shape;136;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37" name="Google Shape;137;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BU21EECE0100525</a:t>
              </a:r>
              <a:endParaRPr sz="900" b="0" i="0" u="none" strike="noStrike" cap="none">
                <a:solidFill>
                  <a:srgbClr val="000000"/>
                </a:solidFill>
                <a:latin typeface="Arial"/>
                <a:ea typeface="Arial"/>
                <a:cs typeface="Arial"/>
                <a:sym typeface="Arial"/>
              </a:endParaRPr>
            </a:p>
          </p:txBody>
        </p:sp>
        <p:sp>
          <p:nvSpPr>
            <p:cNvPr id="138" name="Google Shape;138;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rPr>
                <a:t>Bharath S N </a:t>
              </a:r>
              <a:endParaRPr sz="900" b="0" i="0" u="none" strike="noStrike" cap="none">
                <a:solidFill>
                  <a:schemeClr val="lt1"/>
                </a:solidFill>
                <a:latin typeface="Arial"/>
                <a:ea typeface="Arial"/>
                <a:cs typeface="Arial"/>
                <a:sym typeface="Arial"/>
              </a:endParaRPr>
            </a:p>
          </p:txBody>
        </p:sp>
      </p:grpSp>
      <p:grpSp>
        <p:nvGrpSpPr>
          <p:cNvPr id="139" name="Google Shape;139;p76"/>
          <p:cNvGrpSpPr/>
          <p:nvPr/>
        </p:nvGrpSpPr>
        <p:grpSpPr>
          <a:xfrm>
            <a:off x="2606775" y="5824575"/>
            <a:ext cx="9390950" cy="385300"/>
            <a:chOff x="2606775" y="1557375"/>
            <a:chExt cx="9390950" cy="385300"/>
          </a:xfrm>
        </p:grpSpPr>
        <p:sp>
          <p:nvSpPr>
            <p:cNvPr id="140" name="Google Shape;140;p76"/>
            <p:cNvSpPr/>
            <p:nvPr/>
          </p:nvSpPr>
          <p:spPr>
            <a:xfrm>
              <a:off x="2606775" y="1557375"/>
              <a:ext cx="20493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r>
                <a:rPr lang="en-US" sz="1800">
                  <a:solidFill>
                    <a:schemeClr val="lt1"/>
                  </a:solidFill>
                  <a:latin typeface="Verdana"/>
                  <a:ea typeface="Verdana"/>
                  <a:cs typeface="Verdana"/>
                  <a:sym typeface="Verdana"/>
                </a:rPr>
                <a:t>R</a:t>
              </a:r>
              <a:r>
                <a:rPr lang="en-US" sz="1800" b="0" i="0" u="none" strike="noStrike" cap="none">
                  <a:solidFill>
                    <a:schemeClr val="lt1"/>
                  </a:solidFill>
                  <a:latin typeface="Verdana"/>
                  <a:ea typeface="Verdana"/>
                  <a:cs typeface="Verdana"/>
                  <a:sym typeface="Verdana"/>
                </a:rPr>
                <a:t>e</a:t>
              </a:r>
              <a:r>
                <a:rPr lang="en-US" sz="1800">
                  <a:solidFill>
                    <a:schemeClr val="lt1"/>
                  </a:solidFill>
                  <a:latin typeface="Verdana"/>
                  <a:ea typeface="Verdana"/>
                  <a:cs typeface="Verdana"/>
                  <a:sym typeface="Verdana"/>
                </a:rPr>
                <a:t>gular</a:t>
              </a:r>
              <a:r>
                <a:rPr lang="en-US" sz="1800" b="0" i="0" u="none" strike="noStrike" cap="none">
                  <a:solidFill>
                    <a:schemeClr val="lt1"/>
                  </a:solidFill>
                  <a:latin typeface="Verdana"/>
                  <a:ea typeface="Verdana"/>
                  <a:cs typeface="Verdana"/>
                  <a:sym typeface="Verdana"/>
                </a:rPr>
                <a:t>) </a:t>
              </a:r>
              <a:endParaRPr sz="900" b="0" i="0" u="none" strike="noStrike" cap="none">
                <a:solidFill>
                  <a:srgbClr val="000000"/>
                </a:solidFill>
                <a:latin typeface="Arial"/>
                <a:ea typeface="Arial"/>
                <a:cs typeface="Arial"/>
                <a:sym typeface="Arial"/>
              </a:endParaRPr>
            </a:p>
          </p:txBody>
        </p:sp>
        <p:sp>
          <p:nvSpPr>
            <p:cNvPr id="141" name="Google Shape;141;p76"/>
            <p:cNvSpPr/>
            <p:nvPr/>
          </p:nvSpPr>
          <p:spPr>
            <a:xfrm>
              <a:off x="4723148" y="1557375"/>
              <a:ext cx="25446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BU21EECE0100554</a:t>
              </a:r>
              <a:endParaRPr sz="900" b="0" i="0" u="none" strike="noStrike" cap="none">
                <a:solidFill>
                  <a:srgbClr val="000000"/>
                </a:solidFill>
                <a:latin typeface="Arial"/>
                <a:ea typeface="Arial"/>
                <a:cs typeface="Arial"/>
                <a:sym typeface="Arial"/>
              </a:endParaRPr>
            </a:p>
          </p:txBody>
        </p:sp>
        <p:sp>
          <p:nvSpPr>
            <p:cNvPr id="142" name="Google Shape;142;p76"/>
            <p:cNvSpPr/>
            <p:nvPr/>
          </p:nvSpPr>
          <p:spPr>
            <a:xfrm>
              <a:off x="7343825" y="1573675"/>
              <a:ext cx="4653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Maruthi M</a:t>
              </a:r>
              <a:endParaRPr sz="9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340" name="Google Shape;340;p84"/>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341" name="Google Shape;341;p84"/>
          <p:cNvGrpSpPr/>
          <p:nvPr/>
        </p:nvGrpSpPr>
        <p:grpSpPr>
          <a:xfrm>
            <a:off x="11856720" y="1182857"/>
            <a:ext cx="223520" cy="990718"/>
            <a:chOff x="11856720" y="140636"/>
            <a:chExt cx="223520" cy="990718"/>
          </a:xfrm>
        </p:grpSpPr>
        <p:grpSp>
          <p:nvGrpSpPr>
            <p:cNvPr id="342" name="Google Shape;342;p84"/>
            <p:cNvGrpSpPr/>
            <p:nvPr/>
          </p:nvGrpSpPr>
          <p:grpSpPr>
            <a:xfrm>
              <a:off x="11856720" y="660278"/>
              <a:ext cx="223520" cy="471076"/>
              <a:chOff x="9734551" y="3138055"/>
              <a:chExt cx="2457449" cy="1328450"/>
            </a:xfrm>
          </p:grpSpPr>
          <p:sp>
            <p:nvSpPr>
              <p:cNvPr id="343" name="Google Shape;343;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4" name="Google Shape;344;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345" name="Google Shape;345;p84"/>
            <p:cNvGrpSpPr/>
            <p:nvPr/>
          </p:nvGrpSpPr>
          <p:grpSpPr>
            <a:xfrm>
              <a:off x="11856720" y="140636"/>
              <a:ext cx="223520" cy="471076"/>
              <a:chOff x="9734551" y="3138055"/>
              <a:chExt cx="2457449" cy="1328450"/>
            </a:xfrm>
          </p:grpSpPr>
          <p:sp>
            <p:nvSpPr>
              <p:cNvPr id="346" name="Google Shape;346;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7" name="Google Shape;347;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348" name="Google Shape;348;p84"/>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48" name="Google Shape;148;p5"/>
          <p:cNvGrpSpPr/>
          <p:nvPr/>
        </p:nvGrpSpPr>
        <p:grpSpPr>
          <a:xfrm>
            <a:off x="11856720" y="140636"/>
            <a:ext cx="223520" cy="990718"/>
            <a:chOff x="11856720" y="140636"/>
            <a:chExt cx="223520" cy="990718"/>
          </a:xfrm>
        </p:grpSpPr>
        <p:grpSp>
          <p:nvGrpSpPr>
            <p:cNvPr id="149" name="Google Shape;149;p5"/>
            <p:cNvGrpSpPr/>
            <p:nvPr/>
          </p:nvGrpSpPr>
          <p:grpSpPr>
            <a:xfrm>
              <a:off x="11856720" y="660278"/>
              <a:ext cx="223520" cy="471076"/>
              <a:chOff x="9734551" y="3138055"/>
              <a:chExt cx="2457449" cy="1328450"/>
            </a:xfrm>
          </p:grpSpPr>
          <p:sp>
            <p:nvSpPr>
              <p:cNvPr id="150" name="Google Shape;150;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1" name="Google Shape;151;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52" name="Google Shape;152;p5"/>
            <p:cNvGrpSpPr/>
            <p:nvPr/>
          </p:nvGrpSpPr>
          <p:grpSpPr>
            <a:xfrm>
              <a:off x="11856720" y="140636"/>
              <a:ext cx="223520" cy="471076"/>
              <a:chOff x="9734551" y="3138055"/>
              <a:chExt cx="2457449" cy="1328450"/>
            </a:xfrm>
          </p:grpSpPr>
          <p:sp>
            <p:nvSpPr>
              <p:cNvPr id="153" name="Google Shape;153;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4" name="Google Shape;154;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5" name="Google Shape;155;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56" name="Google Shape;156;p5"/>
          <p:cNvSpPr/>
          <p:nvPr/>
        </p:nvSpPr>
        <p:spPr>
          <a:xfrm>
            <a:off x="550606" y="918305"/>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157" name="Google Shape;157;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58" name="Google Shape;158;p5"/>
          <p:cNvSpPr txBox="1"/>
          <p:nvPr/>
        </p:nvSpPr>
        <p:spPr>
          <a:xfrm>
            <a:off x="550606" y="1220404"/>
            <a:ext cx="11306114" cy="5621343"/>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2400" b="1" dirty="0">
                <a:solidFill>
                  <a:schemeClr val="dk1"/>
                </a:solidFill>
              </a:rPr>
              <a:t>Design Objective</a:t>
            </a:r>
            <a:r>
              <a:rPr lang="en-US" sz="2000" dirty="0">
                <a:solidFill>
                  <a:schemeClr val="dk1"/>
                </a:solidFill>
              </a:rPr>
              <a:t>: </a:t>
            </a:r>
            <a:r>
              <a:rPr lang="en-US" sz="2000" dirty="0"/>
              <a:t>To design and develop a III-V semiconductor heterostructure device  for detecting DNA molecules. The design should focus on leveraging the unique properties of III-V materials (such as GaAs, </a:t>
            </a:r>
            <a:r>
              <a:rPr lang="en-US" sz="2000" dirty="0" err="1"/>
              <a:t>InP</a:t>
            </a:r>
            <a:r>
              <a:rPr lang="en-US" sz="2000" dirty="0"/>
              <a:t>) to create a highly sensitive and efficient DNA sensor.</a:t>
            </a:r>
            <a:endParaRPr sz="2000" dirty="0"/>
          </a:p>
          <a:p>
            <a:pPr marL="457200" lvl="0" indent="0" algn="l" rtl="0">
              <a:spcBef>
                <a:spcPts val="0"/>
              </a:spcBef>
              <a:spcAft>
                <a:spcPts val="0"/>
              </a:spcAft>
              <a:buNone/>
            </a:pPr>
            <a:endParaRPr sz="2000" dirty="0"/>
          </a:p>
          <a:p>
            <a:pPr marL="457200" lvl="0" indent="-342900" algn="l" rtl="0">
              <a:spcBef>
                <a:spcPts val="0"/>
              </a:spcBef>
              <a:spcAft>
                <a:spcPts val="0"/>
              </a:spcAft>
              <a:buSzPts val="1800"/>
              <a:buChar char="●"/>
            </a:pPr>
            <a:r>
              <a:rPr lang="en-US" sz="2400" b="1" dirty="0">
                <a:solidFill>
                  <a:schemeClr val="dk1"/>
                </a:solidFill>
              </a:rPr>
              <a:t>Performance Objective</a:t>
            </a:r>
            <a:r>
              <a:rPr lang="en-US" sz="2400" dirty="0">
                <a:solidFill>
                  <a:schemeClr val="dk1"/>
                </a:solidFill>
              </a:rPr>
              <a:t>: </a:t>
            </a:r>
            <a:r>
              <a:rPr lang="en-US" sz="2000" dirty="0">
                <a:solidFill>
                  <a:schemeClr val="dk1"/>
                </a:solidFill>
              </a:rPr>
              <a:t>To analyze and evaluate the performance of the designed heterostructure in terms of sensitivity, selectivity, stability, and response time in detecting DNA sequences. The aim is to improve upon existing detection methods by demonstrating enhanced device performance under various operational conditions.</a:t>
            </a:r>
            <a:endParaRPr sz="2000" dirty="0">
              <a:solidFill>
                <a:schemeClr val="dk1"/>
              </a:solidFill>
            </a:endParaRPr>
          </a:p>
          <a:p>
            <a:pPr marL="457200" lvl="0" indent="0" algn="l" rtl="0">
              <a:spcBef>
                <a:spcPts val="0"/>
              </a:spcBef>
              <a:spcAft>
                <a:spcPts val="0"/>
              </a:spcAft>
              <a:buNone/>
            </a:pPr>
            <a:endParaRPr sz="2000" b="1" dirty="0">
              <a:solidFill>
                <a:schemeClr val="dk1"/>
              </a:solidFill>
            </a:endParaRPr>
          </a:p>
          <a:p>
            <a:pPr marL="457200" lvl="0" indent="0" algn="l" rtl="0">
              <a:spcBef>
                <a:spcPts val="0"/>
              </a:spcBef>
              <a:spcAft>
                <a:spcPts val="0"/>
              </a:spcAft>
              <a:buNone/>
            </a:pPr>
            <a:endParaRPr sz="2000" b="1" dirty="0">
              <a:solidFill>
                <a:schemeClr val="dk1"/>
              </a:solidFill>
            </a:endParaRPr>
          </a:p>
          <a:p>
            <a:pPr marL="457200" lvl="0" indent="0" algn="l" rtl="0">
              <a:spcBef>
                <a:spcPts val="0"/>
              </a:spcBef>
              <a:spcAft>
                <a:spcPts val="0"/>
              </a:spcAft>
              <a:buNone/>
            </a:pPr>
            <a:endParaRPr sz="2000" b="1" dirty="0">
              <a:solidFill>
                <a:schemeClr val="dk1"/>
              </a:solidFill>
            </a:endParaRPr>
          </a:p>
          <a:p>
            <a:pPr marL="457200" lvl="0" indent="0" algn="l" rtl="0">
              <a:spcBef>
                <a:spcPts val="0"/>
              </a:spcBef>
              <a:spcAft>
                <a:spcPts val="0"/>
              </a:spcAft>
              <a:buNone/>
            </a:pPr>
            <a:endParaRPr sz="2000" b="1" dirty="0">
              <a:solidFill>
                <a:schemeClr val="dk1"/>
              </a:solidFill>
            </a:endParaRPr>
          </a:p>
          <a:p>
            <a:pPr marL="457200" lvl="0" indent="-317500" algn="l" rtl="0">
              <a:spcBef>
                <a:spcPts val="0"/>
              </a:spcBef>
              <a:spcAft>
                <a:spcPts val="0"/>
              </a:spcAft>
              <a:buClr>
                <a:schemeClr val="dk1"/>
              </a:buClr>
              <a:buSzPts val="1400"/>
              <a:buChar char="●"/>
            </a:pPr>
            <a:r>
              <a:rPr lang="en-US" sz="2400" b="1" dirty="0">
                <a:solidFill>
                  <a:schemeClr val="dk1"/>
                </a:solidFill>
              </a:rPr>
              <a:t>Sensitivity Measurement</a:t>
            </a:r>
            <a:r>
              <a:rPr lang="en-US" sz="2000" dirty="0">
                <a:solidFill>
                  <a:schemeClr val="dk1"/>
                </a:solidFill>
              </a:rPr>
              <a:t>: Quantify how well the device detects various concentrations of DNA and identify the limits of detection.</a:t>
            </a:r>
            <a:endParaRPr sz="2000" dirty="0">
              <a:solidFill>
                <a:schemeClr val="dk1"/>
              </a:solidFill>
            </a:endParaRPr>
          </a:p>
          <a:p>
            <a:pPr marL="0" lvl="0" indent="0" algn="l" rtl="0">
              <a:spcBef>
                <a:spcPts val="0"/>
              </a:spcBef>
              <a:spcAft>
                <a:spcPts val="0"/>
              </a:spcAft>
              <a:buNone/>
            </a:pPr>
            <a:endParaRPr sz="2000" dirty="0">
              <a:solidFill>
                <a:schemeClr val="dk1"/>
              </a:solidFill>
            </a:endParaRPr>
          </a:p>
          <a:p>
            <a:pPr marL="457200" lvl="0" indent="-330200" algn="l" rtl="0">
              <a:spcBef>
                <a:spcPts val="0"/>
              </a:spcBef>
              <a:spcAft>
                <a:spcPts val="0"/>
              </a:spcAft>
              <a:buClr>
                <a:schemeClr val="dk1"/>
              </a:buClr>
              <a:buSzPts val="1600"/>
              <a:buChar char="●"/>
            </a:pPr>
            <a:r>
              <a:rPr lang="en-US" sz="2400" b="1" dirty="0">
                <a:solidFill>
                  <a:schemeClr val="dk1"/>
                </a:solidFill>
              </a:rPr>
              <a:t>Selectivity Analysis</a:t>
            </a:r>
            <a:r>
              <a:rPr lang="en-US" sz="2400" dirty="0">
                <a:solidFill>
                  <a:schemeClr val="dk1"/>
                </a:solidFill>
              </a:rPr>
              <a:t>: </a:t>
            </a:r>
            <a:r>
              <a:rPr lang="en-US" sz="2000" dirty="0">
                <a:solidFill>
                  <a:schemeClr val="dk1"/>
                </a:solidFill>
              </a:rPr>
              <a:t>Ensure that the device can distinguish between different DNA sequences or types, minimizing false positives or cross-reactivity with non-target molecules.</a:t>
            </a:r>
            <a:endParaRPr sz="2000" dirty="0">
              <a:solidFill>
                <a:schemeClr val="dk1"/>
              </a:solidFill>
            </a:endParaRPr>
          </a:p>
        </p:txBody>
      </p:sp>
      <p:sp>
        <p:nvSpPr>
          <p:cNvPr id="159" name="Google Shape;159;p5"/>
          <p:cNvSpPr txBox="1"/>
          <p:nvPr/>
        </p:nvSpPr>
        <p:spPr>
          <a:xfrm>
            <a:off x="1000124" y="2322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550606" y="4089900"/>
            <a:ext cx="2114400" cy="302100"/>
          </a:xfrm>
          <a:prstGeom prst="roundRect">
            <a:avLst>
              <a:gd name="adj" fmla="val 16667"/>
            </a:avLst>
          </a:prstGeom>
          <a:solidFill>
            <a:srgbClr val="171616"/>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rgbClr val="FFFFFF"/>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g2f7af0ccba9_0_111"/>
          <p:cNvGraphicFramePr/>
          <p:nvPr>
            <p:extLst>
              <p:ext uri="{D42A27DB-BD31-4B8C-83A1-F6EECF244321}">
                <p14:modId xmlns:p14="http://schemas.microsoft.com/office/powerpoint/2010/main" val="2562022923"/>
              </p:ext>
            </p:extLst>
          </p:nvPr>
        </p:nvGraphicFramePr>
        <p:xfrm>
          <a:off x="103300" y="697576"/>
          <a:ext cx="11774068" cy="5418090"/>
        </p:xfrm>
        <a:graphic>
          <a:graphicData uri="http://schemas.openxmlformats.org/drawingml/2006/table">
            <a:tbl>
              <a:tblPr>
                <a:noFill/>
                <a:tableStyleId>{CA898036-1332-4654-A980-88ED77AD4B5D}</a:tableStyleId>
              </a:tblPr>
              <a:tblGrid>
                <a:gridCol w="648639">
                  <a:extLst>
                    <a:ext uri="{9D8B030D-6E8A-4147-A177-3AD203B41FA5}">
                      <a16:colId xmlns:a16="http://schemas.microsoft.com/office/drawing/2014/main" val="20000"/>
                    </a:ext>
                  </a:extLst>
                </a:gridCol>
                <a:gridCol w="1995158">
                  <a:extLst>
                    <a:ext uri="{9D8B030D-6E8A-4147-A177-3AD203B41FA5}">
                      <a16:colId xmlns:a16="http://schemas.microsoft.com/office/drawing/2014/main" val="20001"/>
                    </a:ext>
                  </a:extLst>
                </a:gridCol>
                <a:gridCol w="911410">
                  <a:extLst>
                    <a:ext uri="{9D8B030D-6E8A-4147-A177-3AD203B41FA5}">
                      <a16:colId xmlns:a16="http://schemas.microsoft.com/office/drawing/2014/main" val="20002"/>
                    </a:ext>
                  </a:extLst>
                </a:gridCol>
                <a:gridCol w="1208461">
                  <a:extLst>
                    <a:ext uri="{9D8B030D-6E8A-4147-A177-3AD203B41FA5}">
                      <a16:colId xmlns:a16="http://schemas.microsoft.com/office/drawing/2014/main" val="20003"/>
                    </a:ext>
                  </a:extLst>
                </a:gridCol>
                <a:gridCol w="4493342">
                  <a:extLst>
                    <a:ext uri="{9D8B030D-6E8A-4147-A177-3AD203B41FA5}">
                      <a16:colId xmlns:a16="http://schemas.microsoft.com/office/drawing/2014/main" val="20004"/>
                    </a:ext>
                  </a:extLst>
                </a:gridCol>
                <a:gridCol w="2517058">
                  <a:extLst>
                    <a:ext uri="{9D8B030D-6E8A-4147-A177-3AD203B41FA5}">
                      <a16:colId xmlns:a16="http://schemas.microsoft.com/office/drawing/2014/main" val="20005"/>
                    </a:ext>
                  </a:extLst>
                </a:gridCol>
              </a:tblGrid>
              <a:tr h="521689">
                <a:tc>
                  <a:txBody>
                    <a:bodyPr/>
                    <a:lstStyle/>
                    <a:p>
                      <a:pPr marL="0" lvl="0" indent="0" algn="l" rtl="0">
                        <a:spcBef>
                          <a:spcPts val="0"/>
                        </a:spcBef>
                        <a:spcAft>
                          <a:spcPts val="0"/>
                        </a:spcAft>
                        <a:buClr>
                          <a:schemeClr val="dk1"/>
                        </a:buClr>
                        <a:buSzPts val="1100"/>
                        <a:buFont typeface="Arial"/>
                        <a:buNone/>
                      </a:pPr>
                      <a:r>
                        <a:rPr lang="en-US" sz="1050" dirty="0">
                          <a:solidFill>
                            <a:schemeClr val="dk1"/>
                          </a:solidFill>
                        </a:rPr>
                        <a:t>SI.no</a:t>
                      </a:r>
                      <a:endParaRPr sz="1050" dirty="0"/>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050" dirty="0">
                          <a:solidFill>
                            <a:schemeClr val="dk1"/>
                          </a:solidFill>
                        </a:rPr>
                        <a:t>Title of the paper</a:t>
                      </a:r>
                      <a:endParaRPr sz="1050" dirty="0"/>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050">
                          <a:solidFill>
                            <a:schemeClr val="dk1"/>
                          </a:solidFill>
                        </a:rPr>
                        <a:t>Year </a:t>
                      </a:r>
                      <a:endParaRPr sz="1050"/>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050" dirty="0">
                          <a:solidFill>
                            <a:schemeClr val="dk1"/>
                          </a:solidFill>
                        </a:rPr>
                        <a:t>Author</a:t>
                      </a:r>
                      <a:endParaRPr sz="1050" dirty="0">
                        <a:solidFill>
                          <a:schemeClr val="dk1"/>
                        </a:solidFill>
                      </a:endParaRPr>
                    </a:p>
                    <a:p>
                      <a:pPr marL="0" lvl="0" indent="0" algn="l" rtl="0">
                        <a:spcBef>
                          <a:spcPts val="0"/>
                        </a:spcBef>
                        <a:spcAft>
                          <a:spcPts val="0"/>
                        </a:spcAft>
                        <a:buNone/>
                      </a:pPr>
                      <a:endParaRPr sz="1050" dirty="0"/>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050">
                          <a:solidFill>
                            <a:schemeClr val="dk1"/>
                          </a:solidFill>
                        </a:rPr>
                        <a:t>Key Findings</a:t>
                      </a:r>
                      <a:endParaRPr sz="1050">
                        <a:solidFill>
                          <a:schemeClr val="dk1"/>
                        </a:solidFill>
                      </a:endParaRPr>
                    </a:p>
                    <a:p>
                      <a:pPr marL="0" lvl="0" indent="0" algn="l" rtl="0">
                        <a:spcBef>
                          <a:spcPts val="0"/>
                        </a:spcBef>
                        <a:spcAft>
                          <a:spcPts val="0"/>
                        </a:spcAft>
                        <a:buNone/>
                      </a:pPr>
                      <a:endParaRPr sz="1050"/>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r>
                        <a:rPr lang="en-US" sz="1050"/>
                        <a:t>Research Gap</a:t>
                      </a:r>
                      <a:endParaRPr sz="1050"/>
                    </a:p>
                  </a:txBody>
                  <a:tcPr marL="91425" marR="91425" marT="91425" marB="91425">
                    <a:solidFill>
                      <a:schemeClr val="bg1"/>
                    </a:solidFill>
                  </a:tcPr>
                </a:tc>
                <a:extLst>
                  <a:ext uri="{0D108BD9-81ED-4DB2-BD59-A6C34878D82A}">
                    <a16:rowId xmlns:a16="http://schemas.microsoft.com/office/drawing/2014/main" val="10000"/>
                  </a:ext>
                </a:extLst>
              </a:tr>
              <a:tr h="4896401">
                <a:tc>
                  <a:txBody>
                    <a:bodyPr/>
                    <a:lstStyle/>
                    <a:p>
                      <a:pPr marL="0" lvl="0" indent="0" algn="l" rtl="0">
                        <a:spcBef>
                          <a:spcPts val="0"/>
                        </a:spcBef>
                        <a:spcAft>
                          <a:spcPts val="0"/>
                        </a:spcAft>
                        <a:buNone/>
                      </a:pPr>
                      <a:r>
                        <a:rPr lang="en-US" sz="1050" dirty="0"/>
                        <a:t>1.</a:t>
                      </a:r>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r>
                        <a:rPr lang="en-US" sz="1050" dirty="0"/>
                        <a:t>2.</a:t>
                      </a:r>
                    </a:p>
                  </a:txBody>
                  <a:tcPr marL="91425" marR="91425" marT="91425" marB="91425">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050" dirty="0">
                          <a:solidFill>
                            <a:schemeClr val="dk1"/>
                          </a:solidFill>
                        </a:rPr>
                        <a:t>Impact of </a:t>
                      </a:r>
                      <a:r>
                        <a:rPr lang="en-US" sz="1050" dirty="0" err="1">
                          <a:solidFill>
                            <a:schemeClr val="dk1"/>
                          </a:solidFill>
                        </a:rPr>
                        <a:t>InGaN</a:t>
                      </a:r>
                      <a:r>
                        <a:rPr lang="en-US" sz="1050" dirty="0">
                          <a:solidFill>
                            <a:schemeClr val="dk1"/>
                          </a:solidFill>
                        </a:rPr>
                        <a:t> notch on sensitivity in dielectric modulated dual channel</a:t>
                      </a:r>
                      <a:endParaRPr sz="1050" dirty="0">
                        <a:solidFill>
                          <a:schemeClr val="dk1"/>
                        </a:solidFill>
                      </a:endParaRPr>
                    </a:p>
                    <a:p>
                      <a:pPr marL="0" lvl="0" indent="0" algn="l" rtl="0">
                        <a:spcBef>
                          <a:spcPts val="0"/>
                        </a:spcBef>
                        <a:spcAft>
                          <a:spcPts val="0"/>
                        </a:spcAft>
                        <a:buClr>
                          <a:schemeClr val="dk1"/>
                        </a:buClr>
                        <a:buSzPts val="1100"/>
                        <a:buFont typeface="Arial"/>
                        <a:buNone/>
                      </a:pPr>
                      <a:r>
                        <a:rPr lang="en-US" sz="1050" dirty="0" err="1">
                          <a:solidFill>
                            <a:schemeClr val="dk1"/>
                          </a:solidFill>
                        </a:rPr>
                        <a:t>GaN</a:t>
                      </a:r>
                      <a:r>
                        <a:rPr lang="en-US" sz="1050" dirty="0">
                          <a:solidFill>
                            <a:schemeClr val="dk1"/>
                          </a:solidFill>
                        </a:rPr>
                        <a:t> MOSHEMT for label-free biosensing.</a:t>
                      </a: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lvl="0" indent="0" algn="l" rtl="0">
                        <a:spcBef>
                          <a:spcPts val="0"/>
                        </a:spcBef>
                        <a:spcAft>
                          <a:spcPts val="0"/>
                        </a:spcAft>
                        <a:buClr>
                          <a:schemeClr val="dk1"/>
                        </a:buClr>
                        <a:buSzPts val="1100"/>
                        <a:buFont typeface="Arial"/>
                        <a:buNone/>
                      </a:pPr>
                      <a:endParaRPr lang="en-US" sz="1050"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050" dirty="0">
                          <a:solidFill>
                            <a:schemeClr val="dk1"/>
                          </a:solidFill>
                        </a:rPr>
                        <a:t>Efficient III-Nitride MIS-HEMT devices with high-k gate dielectric for high-power switching boost converter circuits</a:t>
                      </a:r>
                      <a:endParaRPr lang="en-US" sz="1050" dirty="0"/>
                    </a:p>
                    <a:p>
                      <a:pPr marL="0" lvl="0" indent="0" algn="l" rtl="0">
                        <a:spcBef>
                          <a:spcPts val="0"/>
                        </a:spcBef>
                        <a:spcAft>
                          <a:spcPts val="0"/>
                        </a:spcAft>
                        <a:buClr>
                          <a:schemeClr val="dk1"/>
                        </a:buClr>
                        <a:buSzPts val="1100"/>
                        <a:buFont typeface="Arial"/>
                        <a:buNone/>
                      </a:pPr>
                      <a:endParaRPr sz="1050" dirty="0"/>
                    </a:p>
                  </a:txBody>
                  <a:tcPr marL="91425" marR="91425" marT="91425" marB="91425">
                    <a:solidFill>
                      <a:schemeClr val="bg1"/>
                    </a:solidFill>
                  </a:tcPr>
                </a:tc>
                <a:tc>
                  <a:txBody>
                    <a:bodyPr/>
                    <a:lstStyle/>
                    <a:p>
                      <a:pPr marL="0" lvl="0" indent="0" algn="l" rtl="0">
                        <a:spcBef>
                          <a:spcPts val="0"/>
                        </a:spcBef>
                        <a:spcAft>
                          <a:spcPts val="0"/>
                        </a:spcAft>
                        <a:buNone/>
                      </a:pPr>
                      <a:r>
                        <a:rPr lang="en-US" sz="1050" dirty="0"/>
                        <a:t>2023</a:t>
                      </a:r>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r>
                        <a:rPr lang="en-US" sz="1050" dirty="0"/>
                        <a:t>2017</a:t>
                      </a:r>
                    </a:p>
                  </a:txBody>
                  <a:tcPr marL="91425" marR="91425" marT="91425" marB="91425">
                    <a:solidFill>
                      <a:schemeClr val="bg1"/>
                    </a:solidFill>
                  </a:tcPr>
                </a:tc>
                <a:tc>
                  <a:txBody>
                    <a:bodyPr/>
                    <a:lstStyle/>
                    <a:p>
                      <a:pPr marL="0" lvl="0" indent="0" algn="l" rtl="0">
                        <a:spcBef>
                          <a:spcPts val="0"/>
                        </a:spcBef>
                        <a:spcAft>
                          <a:spcPts val="0"/>
                        </a:spcAft>
                        <a:buNone/>
                      </a:pPr>
                      <a:r>
                        <a:rPr lang="en-US" sz="1050" dirty="0"/>
                        <a:t>Girish Shankar Mishra, </a:t>
                      </a:r>
                      <a:endParaRPr sz="1050" dirty="0"/>
                    </a:p>
                    <a:p>
                      <a:pPr marL="0" lvl="0" indent="0" algn="l" rtl="0">
                        <a:spcBef>
                          <a:spcPts val="0"/>
                        </a:spcBef>
                        <a:spcAft>
                          <a:spcPts val="0"/>
                        </a:spcAft>
                        <a:buNone/>
                      </a:pPr>
                      <a:r>
                        <a:rPr lang="en-US" sz="1050" dirty="0"/>
                        <a:t>N. </a:t>
                      </a:r>
                      <a:r>
                        <a:rPr lang="en-US" sz="1050" dirty="0" err="1"/>
                        <a:t>Mohankumar</a:t>
                      </a:r>
                      <a:r>
                        <a:rPr lang="en-US" sz="1050" dirty="0"/>
                        <a:t>, Sankalp Kumar Singh </a:t>
                      </a:r>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endParaRPr lang="en-US" sz="1050" dirty="0"/>
                    </a:p>
                    <a:p>
                      <a:pPr marL="0" lvl="0" indent="0" algn="l" rtl="0">
                        <a:spcBef>
                          <a:spcPts val="0"/>
                        </a:spcBef>
                        <a:spcAft>
                          <a:spcPts val="0"/>
                        </a:spcAft>
                        <a:buNone/>
                      </a:pPr>
                      <a:r>
                        <a:rPr lang="en-US" sz="1050" dirty="0"/>
                        <a:t>A. </a:t>
                      </a:r>
                      <a:r>
                        <a:rPr lang="en-US" sz="1050" dirty="0" err="1"/>
                        <a:t>Mohanbabu</a:t>
                      </a:r>
                      <a:r>
                        <a:rPr lang="en-US" sz="1050" dirty="0"/>
                        <a:t>,</a:t>
                      </a:r>
                    </a:p>
                    <a:p>
                      <a:pPr marL="0" lvl="0" indent="0" algn="l" rtl="0">
                        <a:spcBef>
                          <a:spcPts val="0"/>
                        </a:spcBef>
                        <a:spcAft>
                          <a:spcPts val="0"/>
                        </a:spcAft>
                        <a:buNone/>
                      </a:pPr>
                      <a:r>
                        <a:rPr lang="en-US" sz="1050" dirty="0"/>
                        <a:t> N. </a:t>
                      </a:r>
                      <a:r>
                        <a:rPr lang="en-US" sz="1050" dirty="0" err="1"/>
                        <a:t>Mohankumar</a:t>
                      </a:r>
                      <a:r>
                        <a:rPr lang="en-US" sz="1050" dirty="0"/>
                        <a:t> a,  D. Godwin Raj b , Partha Sarkar c , Samar K. Saha d</a:t>
                      </a:r>
                    </a:p>
                    <a:p>
                      <a:pPr marL="0" lvl="0" indent="0" algn="l" rtl="0">
                        <a:spcBef>
                          <a:spcPts val="0"/>
                        </a:spcBef>
                        <a:spcAft>
                          <a:spcPts val="0"/>
                        </a:spcAft>
                        <a:buNone/>
                      </a:pPr>
                      <a:endParaRPr sz="1050" dirty="0"/>
                    </a:p>
                  </a:txBody>
                  <a:tcPr marL="91425" marR="91425" marT="91425" marB="91425">
                    <a:solidFill>
                      <a:schemeClr val="bg1"/>
                    </a:solidFill>
                  </a:tcPr>
                </a:tc>
                <a:tc>
                  <a:txBody>
                    <a:bodyPr/>
                    <a:lstStyle/>
                    <a:p>
                      <a:pPr marL="0" lvl="0" indent="0" algn="l" rtl="0">
                        <a:lnSpc>
                          <a:spcPct val="115000"/>
                        </a:lnSpc>
                        <a:spcBef>
                          <a:spcPts val="1400"/>
                        </a:spcBef>
                        <a:spcAft>
                          <a:spcPts val="0"/>
                        </a:spcAft>
                        <a:buNone/>
                      </a:pPr>
                      <a:r>
                        <a:rPr lang="en-US" sz="1050" b="1" dirty="0">
                          <a:solidFill>
                            <a:schemeClr val="dk1"/>
                          </a:solidFill>
                        </a:rPr>
                        <a:t>Approach</a:t>
                      </a:r>
                      <a:r>
                        <a:rPr lang="en-US" sz="1050" dirty="0">
                          <a:solidFill>
                            <a:schemeClr val="dk1"/>
                          </a:solidFill>
                        </a:rPr>
                        <a:t>: Investigates the impact of an </a:t>
                      </a:r>
                      <a:r>
                        <a:rPr lang="en-US" sz="1050" dirty="0" err="1">
                          <a:solidFill>
                            <a:schemeClr val="dk1"/>
                          </a:solidFill>
                        </a:rPr>
                        <a:t>InGaN</a:t>
                      </a:r>
                      <a:r>
                        <a:rPr lang="en-US" sz="1050" dirty="0">
                          <a:solidFill>
                            <a:schemeClr val="dk1"/>
                          </a:solidFill>
                        </a:rPr>
                        <a:t> notch on sensitivity in a dual-channel </a:t>
                      </a:r>
                      <a:r>
                        <a:rPr lang="en-US" sz="1050" dirty="0" err="1">
                          <a:solidFill>
                            <a:schemeClr val="dk1"/>
                          </a:solidFill>
                        </a:rPr>
                        <a:t>GaN</a:t>
                      </a:r>
                      <a:r>
                        <a:rPr lang="en-US" sz="1050" dirty="0">
                          <a:solidFill>
                            <a:schemeClr val="dk1"/>
                          </a:solidFill>
                        </a:rPr>
                        <a:t> MOSHEMT for label-free biosensing, enhancing carrier confinement via device simulations.</a:t>
                      </a:r>
                      <a:endParaRPr sz="1050" dirty="0">
                        <a:solidFill>
                          <a:schemeClr val="dk1"/>
                        </a:solidFill>
                      </a:endParaRPr>
                    </a:p>
                    <a:p>
                      <a:pPr marL="0" lvl="0" indent="0" algn="l" rtl="0">
                        <a:lnSpc>
                          <a:spcPct val="115000"/>
                        </a:lnSpc>
                        <a:spcBef>
                          <a:spcPts val="1400"/>
                        </a:spcBef>
                        <a:spcAft>
                          <a:spcPts val="0"/>
                        </a:spcAft>
                        <a:buNone/>
                      </a:pPr>
                      <a:r>
                        <a:rPr lang="en-US" sz="1050" dirty="0">
                          <a:solidFill>
                            <a:schemeClr val="dk1"/>
                          </a:solidFill>
                        </a:rPr>
                        <a:t>.</a:t>
                      </a:r>
                      <a:r>
                        <a:rPr lang="en-US" sz="1050" b="1" dirty="0">
                          <a:solidFill>
                            <a:schemeClr val="dk1"/>
                          </a:solidFill>
                        </a:rPr>
                        <a:t>Results</a:t>
                      </a:r>
                      <a:r>
                        <a:rPr lang="en-US" sz="1050" dirty="0">
                          <a:solidFill>
                            <a:schemeClr val="dk1"/>
                          </a:solidFill>
                        </a:rPr>
                        <a:t>: Improved sensitivity (up to 74%), increased drain current (3.35 A/mm), threshold voltage shift, and enhanced transconductance (28 mS/mm) due to the </a:t>
                      </a:r>
                      <a:r>
                        <a:rPr lang="en-US" sz="1050" dirty="0" err="1">
                          <a:solidFill>
                            <a:schemeClr val="dk1"/>
                          </a:solidFill>
                        </a:rPr>
                        <a:t>InGaN</a:t>
                      </a:r>
                      <a:r>
                        <a:rPr lang="en-US" sz="1050" dirty="0">
                          <a:solidFill>
                            <a:schemeClr val="dk1"/>
                          </a:solidFill>
                        </a:rPr>
                        <a:t> notch.</a:t>
                      </a:r>
                    </a:p>
                    <a:p>
                      <a:pPr marL="0" lvl="0" indent="0" algn="l" rtl="0">
                        <a:lnSpc>
                          <a:spcPct val="115000"/>
                        </a:lnSpc>
                        <a:spcBef>
                          <a:spcPts val="1400"/>
                        </a:spcBef>
                        <a:spcAft>
                          <a:spcPts val="0"/>
                        </a:spcAft>
                        <a:buNone/>
                      </a:pPr>
                      <a:endParaRPr lang="en-US" sz="1050" b="1" dirty="0">
                        <a:solidFill>
                          <a:schemeClr val="dk1"/>
                        </a:solidFill>
                      </a:endParaRPr>
                    </a:p>
                    <a:p>
                      <a:pPr marL="0" lvl="0" indent="0" algn="l" rtl="0">
                        <a:lnSpc>
                          <a:spcPct val="115000"/>
                        </a:lnSpc>
                        <a:spcBef>
                          <a:spcPts val="1400"/>
                        </a:spcBef>
                        <a:spcAft>
                          <a:spcPts val="0"/>
                        </a:spcAft>
                        <a:buNone/>
                      </a:pPr>
                      <a:endParaRPr lang="en-US" sz="1050" b="1" dirty="0">
                        <a:solidFill>
                          <a:schemeClr val="dk1"/>
                        </a:solidFill>
                      </a:endParaRPr>
                    </a:p>
                    <a:p>
                      <a:pPr marL="0" lvl="0" indent="0" algn="l" rtl="0">
                        <a:lnSpc>
                          <a:spcPct val="115000"/>
                        </a:lnSpc>
                        <a:spcBef>
                          <a:spcPts val="1400"/>
                        </a:spcBef>
                        <a:spcAft>
                          <a:spcPts val="0"/>
                        </a:spcAft>
                        <a:buNone/>
                      </a:pPr>
                      <a:endParaRPr lang="en-US" sz="1050" b="1" dirty="0">
                        <a:solidFill>
                          <a:schemeClr val="dk1"/>
                        </a:solidFill>
                      </a:endParaRPr>
                    </a:p>
                    <a:p>
                      <a:pPr marL="0" lvl="0" indent="0" algn="l" rtl="0">
                        <a:lnSpc>
                          <a:spcPct val="115000"/>
                        </a:lnSpc>
                        <a:spcBef>
                          <a:spcPts val="1400"/>
                        </a:spcBef>
                        <a:spcAft>
                          <a:spcPts val="0"/>
                        </a:spcAft>
                        <a:buNone/>
                      </a:pPr>
                      <a:r>
                        <a:rPr lang="en-US" sz="1050" b="1" dirty="0">
                          <a:solidFill>
                            <a:schemeClr val="dk1"/>
                          </a:solidFill>
                        </a:rPr>
                        <a:t>Approach</a:t>
                      </a:r>
                      <a:r>
                        <a:rPr lang="en-US" sz="1050" dirty="0">
                          <a:solidFill>
                            <a:schemeClr val="dk1"/>
                          </a:solidFill>
                        </a:rPr>
                        <a:t>: It involved designing and simulating a dielectric modulated dual-channel </a:t>
                      </a:r>
                      <a:r>
                        <a:rPr lang="en-US" sz="1050" dirty="0" err="1">
                          <a:solidFill>
                            <a:schemeClr val="dk1"/>
                          </a:solidFill>
                        </a:rPr>
                        <a:t>GaN</a:t>
                      </a:r>
                      <a:r>
                        <a:rPr lang="en-US" sz="1050" dirty="0">
                          <a:solidFill>
                            <a:schemeClr val="dk1"/>
                          </a:solidFill>
                        </a:rPr>
                        <a:t> MOSHEMT integrated with an </a:t>
                      </a:r>
                      <a:r>
                        <a:rPr lang="en-US" sz="1050" dirty="0" err="1">
                          <a:solidFill>
                            <a:schemeClr val="dk1"/>
                          </a:solidFill>
                        </a:rPr>
                        <a:t>InGaN</a:t>
                      </a:r>
                      <a:r>
                        <a:rPr lang="en-US" sz="1050" dirty="0">
                          <a:solidFill>
                            <a:schemeClr val="dk1"/>
                          </a:solidFill>
                        </a:rPr>
                        <a:t> notch. This structural modification aimed to enhance the sensitivity and performance of the device for label-free biosensing applications. </a:t>
                      </a:r>
                    </a:p>
                    <a:p>
                      <a:pPr marL="0" lvl="0" indent="0" algn="l" rtl="0">
                        <a:lnSpc>
                          <a:spcPct val="115000"/>
                        </a:lnSpc>
                        <a:spcBef>
                          <a:spcPts val="1400"/>
                        </a:spcBef>
                        <a:spcAft>
                          <a:spcPts val="400"/>
                        </a:spcAft>
                        <a:buNone/>
                      </a:pPr>
                      <a:r>
                        <a:rPr lang="en-US" sz="1050" b="1" dirty="0">
                          <a:solidFill>
                            <a:schemeClr val="dk1"/>
                          </a:solidFill>
                        </a:rPr>
                        <a:t>Results</a:t>
                      </a:r>
                      <a:r>
                        <a:rPr lang="en-US" sz="1050" dirty="0">
                          <a:solidFill>
                            <a:schemeClr val="dk1"/>
                          </a:solidFill>
                        </a:rPr>
                        <a:t>: The results showed that the </a:t>
                      </a:r>
                      <a:r>
                        <a:rPr lang="en-US" sz="1050" dirty="0" err="1">
                          <a:solidFill>
                            <a:schemeClr val="dk1"/>
                          </a:solidFill>
                        </a:rPr>
                        <a:t>GaN</a:t>
                      </a:r>
                      <a:r>
                        <a:rPr lang="en-US" sz="1050" dirty="0">
                          <a:solidFill>
                            <a:schemeClr val="dk1"/>
                          </a:solidFill>
                        </a:rPr>
                        <a:t> MOSHEMT with high-κ </a:t>
                      </a:r>
                      <a:r>
                        <a:rPr lang="en-US" sz="1050" dirty="0" err="1">
                          <a:solidFill>
                            <a:schemeClr val="dk1"/>
                          </a:solidFill>
                        </a:rPr>
                        <a:t>HfAlOx</a:t>
                      </a:r>
                      <a:r>
                        <a:rPr lang="en-US" sz="1050" dirty="0">
                          <a:solidFill>
                            <a:schemeClr val="dk1"/>
                          </a:solidFill>
                        </a:rPr>
                        <a:t> dielectric achieved a threshold voltage of +5.3V, a drain current of 0.64 A/mm, and an OFF-state breakdown voltage of 1200V</a:t>
                      </a:r>
                      <a:endParaRPr sz="105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50" dirty="0">
                        <a:solidFill>
                          <a:schemeClr val="dk1"/>
                        </a:solidFill>
                      </a:endParaRPr>
                    </a:p>
                    <a:p>
                      <a:pPr marL="0" lvl="0" indent="0" algn="l" rtl="0">
                        <a:spcBef>
                          <a:spcPts val="0"/>
                        </a:spcBef>
                        <a:spcAft>
                          <a:spcPts val="0"/>
                        </a:spcAft>
                        <a:buNone/>
                      </a:pPr>
                      <a:endParaRPr sz="1050" dirty="0"/>
                    </a:p>
                  </a:txBody>
                  <a:tcPr marL="91425" marR="91425" marT="91425" marB="91425">
                    <a:solidFill>
                      <a:schemeClr val="bg1"/>
                    </a:solidFill>
                  </a:tcPr>
                </a:tc>
                <a:tc>
                  <a:txBody>
                    <a:bodyPr/>
                    <a:lstStyle/>
                    <a:p>
                      <a:pPr marL="0" lvl="0" indent="0" algn="l" rtl="0">
                        <a:lnSpc>
                          <a:spcPct val="115000"/>
                        </a:lnSpc>
                        <a:spcBef>
                          <a:spcPts val="1400"/>
                        </a:spcBef>
                        <a:spcAft>
                          <a:spcPts val="0"/>
                        </a:spcAft>
                        <a:buClr>
                          <a:schemeClr val="dk1"/>
                        </a:buClr>
                        <a:buSzPts val="1100"/>
                        <a:buFont typeface="Arial"/>
                        <a:buNone/>
                      </a:pPr>
                      <a:r>
                        <a:rPr lang="en-US" sz="1050" b="0" dirty="0">
                          <a:solidFill>
                            <a:schemeClr val="dk1"/>
                          </a:solidFill>
                        </a:rPr>
                        <a:t>The paper focuses on enhancing the sensitivity of Dielectric Modulated (DM) Dual Channel </a:t>
                      </a:r>
                      <a:r>
                        <a:rPr lang="en-US" sz="1050" b="0" dirty="0" err="1">
                          <a:solidFill>
                            <a:schemeClr val="dk1"/>
                          </a:solidFill>
                        </a:rPr>
                        <a:t>GaN</a:t>
                      </a:r>
                      <a:r>
                        <a:rPr lang="en-US" sz="1050" b="0" dirty="0">
                          <a:solidFill>
                            <a:schemeClr val="dk1"/>
                          </a:solidFill>
                        </a:rPr>
                        <a:t> MOSHEMTs for label-free biosensing applications by incorporating an </a:t>
                      </a:r>
                      <a:r>
                        <a:rPr lang="en-US" sz="1050" b="0" dirty="0" err="1">
                          <a:solidFill>
                            <a:schemeClr val="dk1"/>
                          </a:solidFill>
                        </a:rPr>
                        <a:t>InGaN</a:t>
                      </a:r>
                      <a:r>
                        <a:rPr lang="en-US" sz="1050" b="0" dirty="0">
                          <a:solidFill>
                            <a:schemeClr val="dk1"/>
                          </a:solidFill>
                        </a:rPr>
                        <a:t> notch layer. The study uses </a:t>
                      </a:r>
                      <a:r>
                        <a:rPr lang="en-US" sz="1050" b="0" dirty="0" err="1">
                          <a:solidFill>
                            <a:schemeClr val="dk1"/>
                          </a:solidFill>
                        </a:rPr>
                        <a:t>Sentaurus</a:t>
                      </a:r>
                      <a:r>
                        <a:rPr lang="en-US" sz="1050" b="0" dirty="0">
                          <a:solidFill>
                            <a:schemeClr val="dk1"/>
                          </a:solidFill>
                        </a:rPr>
                        <a:t> TCAD simulations to analyze the impact of the </a:t>
                      </a:r>
                      <a:r>
                        <a:rPr lang="en-US" sz="1050" b="0" dirty="0" err="1">
                          <a:solidFill>
                            <a:schemeClr val="dk1"/>
                          </a:solidFill>
                        </a:rPr>
                        <a:t>InGaN</a:t>
                      </a:r>
                      <a:r>
                        <a:rPr lang="en-US" sz="1050" b="0" dirty="0">
                          <a:solidFill>
                            <a:schemeClr val="dk1"/>
                          </a:solidFill>
                        </a:rPr>
                        <a:t> notch on parameters like drain current, threshold voltage, transconductance, and sensitivity.</a:t>
                      </a:r>
                      <a:endParaRPr sz="1050" b="0" dirty="0">
                        <a:solidFill>
                          <a:schemeClr val="dk1"/>
                        </a:solidFill>
                      </a:endParaRPr>
                    </a:p>
                    <a:p>
                      <a:pPr marL="0" lvl="0" indent="0" algn="l" rtl="0">
                        <a:spcBef>
                          <a:spcPts val="400"/>
                        </a:spcBef>
                        <a:spcAft>
                          <a:spcPts val="0"/>
                        </a:spcAft>
                        <a:buNone/>
                      </a:pPr>
                      <a:endParaRPr lang="en-US" sz="1050" dirty="0"/>
                    </a:p>
                    <a:p>
                      <a:pPr marL="0" lvl="0" indent="0" algn="l" rtl="0">
                        <a:spcBef>
                          <a:spcPts val="400"/>
                        </a:spcBef>
                        <a:spcAft>
                          <a:spcPts val="0"/>
                        </a:spcAft>
                        <a:buNone/>
                      </a:pPr>
                      <a:r>
                        <a:rPr lang="en-US" sz="1050" dirty="0"/>
                        <a:t>T</a:t>
                      </a:r>
                    </a:p>
                    <a:p>
                      <a:pPr marL="0" lvl="0" indent="0" algn="l" rtl="0">
                        <a:spcBef>
                          <a:spcPts val="400"/>
                        </a:spcBef>
                        <a:spcAft>
                          <a:spcPts val="0"/>
                        </a:spcAft>
                        <a:buNone/>
                      </a:pPr>
                      <a:r>
                        <a:rPr lang="en-US" sz="1050" dirty="0"/>
                        <a:t>he research gap identified in this study is the challenge of achieving normally-OFF or enhancement-mode </a:t>
                      </a:r>
                      <a:r>
                        <a:rPr lang="en-US" sz="1050" dirty="0" err="1"/>
                        <a:t>GaN</a:t>
                      </a:r>
                      <a:r>
                        <a:rPr lang="en-US" sz="1050" dirty="0"/>
                        <a:t>-based MIS-HEMTs with high threshold voltage, low leakage current, and improved breakdown voltage</a:t>
                      </a:r>
                      <a:endParaRPr sz="1050" dirty="0"/>
                    </a:p>
                  </a:txBody>
                  <a:tcPr marL="91425" marR="91425" marT="91425" marB="91425">
                    <a:solidFill>
                      <a:schemeClr val="bg1"/>
                    </a:solidFill>
                  </a:tcPr>
                </a:tc>
                <a:extLst>
                  <a:ext uri="{0D108BD9-81ED-4DB2-BD59-A6C34878D82A}">
                    <a16:rowId xmlns:a16="http://schemas.microsoft.com/office/drawing/2014/main" val="10001"/>
                  </a:ext>
                </a:extLst>
              </a:tr>
            </a:tbl>
          </a:graphicData>
        </a:graphic>
      </p:graphicFrame>
      <p:sp>
        <p:nvSpPr>
          <p:cNvPr id="167" name="Google Shape;167;g2f7af0ccba9_0_111"/>
          <p:cNvSpPr txBox="1"/>
          <p:nvPr/>
        </p:nvSpPr>
        <p:spPr>
          <a:xfrm>
            <a:off x="103300" y="143475"/>
            <a:ext cx="10674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chemeClr val="dk1"/>
                </a:solidFill>
                <a:latin typeface="Montserrat"/>
                <a:ea typeface="Montserrat"/>
                <a:cs typeface="Montserrat"/>
                <a:sym typeface="Montserrat"/>
              </a:rPr>
              <a:t>Literature Survey</a:t>
            </a:r>
            <a:endParaRPr>
              <a:solidFill>
                <a:schemeClr val="dk1"/>
              </a:solidFill>
            </a:endParaRPr>
          </a:p>
        </p:txBody>
      </p:sp>
      <p:cxnSp>
        <p:nvCxnSpPr>
          <p:cNvPr id="3" name="Straight Connector 2">
            <a:extLst>
              <a:ext uri="{FF2B5EF4-FFF2-40B4-BE49-F238E27FC236}">
                <a16:creationId xmlns:a16="http://schemas.microsoft.com/office/drawing/2014/main" id="{92B1BE1B-773B-46B6-D966-C7DC838CCF66}"/>
              </a:ext>
            </a:extLst>
          </p:cNvPr>
          <p:cNvCxnSpPr>
            <a:cxnSpLocks/>
          </p:cNvCxnSpPr>
          <p:nvPr/>
        </p:nvCxnSpPr>
        <p:spPr>
          <a:xfrm>
            <a:off x="103300" y="3429000"/>
            <a:ext cx="11744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f7af0ccba9_0_150"/>
          <p:cNvSpPr txBox="1">
            <a:spLocks noGrp="1"/>
          </p:cNvSpPr>
          <p:nvPr>
            <p:ph type="sldNum" idx="12"/>
          </p:nvPr>
        </p:nvSpPr>
        <p:spPr>
          <a:xfrm>
            <a:off x="9448800" y="648537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
        <p:nvSpPr>
          <p:cNvPr id="181" name="Google Shape;181;g2f7af0ccba9_0_150"/>
          <p:cNvSpPr txBox="1">
            <a:spLocks noGrp="1"/>
          </p:cNvSpPr>
          <p:nvPr>
            <p:ph type="sldNum" idx="12"/>
          </p:nvPr>
        </p:nvSpPr>
        <p:spPr>
          <a:xfrm>
            <a:off x="9448800" y="649289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82" name="Google Shape;182;g2f7af0ccba9_0_150"/>
          <p:cNvGraphicFramePr/>
          <p:nvPr>
            <p:extLst>
              <p:ext uri="{D42A27DB-BD31-4B8C-83A1-F6EECF244321}">
                <p14:modId xmlns:p14="http://schemas.microsoft.com/office/powerpoint/2010/main" val="2820447170"/>
              </p:ext>
            </p:extLst>
          </p:nvPr>
        </p:nvGraphicFramePr>
        <p:xfrm>
          <a:off x="443162" y="712239"/>
          <a:ext cx="11305675" cy="5830865"/>
        </p:xfrm>
        <a:graphic>
          <a:graphicData uri="http://schemas.openxmlformats.org/drawingml/2006/table">
            <a:tbl>
              <a:tblPr>
                <a:noFill/>
                <a:tableStyleId>{CA898036-1332-4654-A980-88ED77AD4B5D}</a:tableStyleId>
              </a:tblPr>
              <a:tblGrid>
                <a:gridCol w="622850">
                  <a:extLst>
                    <a:ext uri="{9D8B030D-6E8A-4147-A177-3AD203B41FA5}">
                      <a16:colId xmlns:a16="http://schemas.microsoft.com/office/drawing/2014/main" val="20000"/>
                    </a:ext>
                  </a:extLst>
                </a:gridCol>
                <a:gridCol w="1915775">
                  <a:extLst>
                    <a:ext uri="{9D8B030D-6E8A-4147-A177-3AD203B41FA5}">
                      <a16:colId xmlns:a16="http://schemas.microsoft.com/office/drawing/2014/main" val="20001"/>
                    </a:ext>
                  </a:extLst>
                </a:gridCol>
                <a:gridCol w="875150">
                  <a:extLst>
                    <a:ext uri="{9D8B030D-6E8A-4147-A177-3AD203B41FA5}">
                      <a16:colId xmlns:a16="http://schemas.microsoft.com/office/drawing/2014/main" val="20002"/>
                    </a:ext>
                  </a:extLst>
                </a:gridCol>
                <a:gridCol w="1658960">
                  <a:extLst>
                    <a:ext uri="{9D8B030D-6E8A-4147-A177-3AD203B41FA5}">
                      <a16:colId xmlns:a16="http://schemas.microsoft.com/office/drawing/2014/main" val="20003"/>
                    </a:ext>
                  </a:extLst>
                </a:gridCol>
                <a:gridCol w="3510116">
                  <a:extLst>
                    <a:ext uri="{9D8B030D-6E8A-4147-A177-3AD203B41FA5}">
                      <a16:colId xmlns:a16="http://schemas.microsoft.com/office/drawing/2014/main" val="20004"/>
                    </a:ext>
                  </a:extLst>
                </a:gridCol>
                <a:gridCol w="2722824">
                  <a:extLst>
                    <a:ext uri="{9D8B030D-6E8A-4147-A177-3AD203B41FA5}">
                      <a16:colId xmlns:a16="http://schemas.microsoft.com/office/drawing/2014/main" val="20005"/>
                    </a:ext>
                  </a:extLst>
                </a:gridCol>
              </a:tblGrid>
              <a:tr h="546290">
                <a:tc>
                  <a:txBody>
                    <a:bodyPr/>
                    <a:lstStyle/>
                    <a:p>
                      <a:pPr marL="0" lvl="0" indent="0" algn="l" rtl="0">
                        <a:spcBef>
                          <a:spcPts val="0"/>
                        </a:spcBef>
                        <a:spcAft>
                          <a:spcPts val="0"/>
                        </a:spcAft>
                        <a:buNone/>
                      </a:pPr>
                      <a:r>
                        <a:rPr lang="en-US" sz="1000">
                          <a:solidFill>
                            <a:schemeClr val="dk1"/>
                          </a:solidFill>
                        </a:rPr>
                        <a:t>SI.no</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Title of the paper</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Year </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solidFill>
                            <a:schemeClr val="dk1"/>
                          </a:solidFill>
                        </a:rPr>
                        <a:t>Author</a:t>
                      </a:r>
                      <a:endParaRPr sz="1000" dirty="0">
                        <a:solidFill>
                          <a:schemeClr val="dk1"/>
                        </a:solidFill>
                      </a:endParaRPr>
                    </a:p>
                    <a:p>
                      <a:pPr marL="0" lvl="0" indent="0" algn="l" rtl="0">
                        <a:spcBef>
                          <a:spcPts val="0"/>
                        </a:spcBef>
                        <a:spcAft>
                          <a:spcPts val="0"/>
                        </a:spcAft>
                        <a:buNone/>
                      </a:pP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Key Findings</a:t>
                      </a:r>
                      <a:endParaRPr sz="1000">
                        <a:solidFill>
                          <a:schemeClr val="dk1"/>
                        </a:solidFill>
                      </a:endParaRPr>
                    </a:p>
                    <a:p>
                      <a:pPr marL="0" lvl="0" indent="0" algn="l" rtl="0">
                        <a:spcBef>
                          <a:spcPts val="0"/>
                        </a:spcBef>
                        <a:spcAft>
                          <a:spcPts val="0"/>
                        </a:spcAft>
                        <a:buNone/>
                      </a:pPr>
                      <a:endParaRPr sz="1000"/>
                    </a:p>
                  </a:txBody>
                  <a:tcPr marL="91425" marR="91425" marT="91425" marB="91425">
                    <a:solidFill>
                      <a:schemeClr val="bg1"/>
                    </a:solidFill>
                  </a:tcPr>
                </a:tc>
                <a:tc>
                  <a:txBody>
                    <a:bodyPr/>
                    <a:lstStyle/>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r>
                        <a:rPr lang="en-US" sz="1000" dirty="0">
                          <a:solidFill>
                            <a:schemeClr val="dk1"/>
                          </a:solidFill>
                        </a:rPr>
                        <a:t>Research Gap</a:t>
                      </a:r>
                      <a:endParaRPr sz="1000" dirty="0"/>
                    </a:p>
                  </a:txBody>
                  <a:tcPr marL="91425" marR="91425" marT="91425" marB="91425">
                    <a:solidFill>
                      <a:schemeClr val="bg1"/>
                    </a:solidFill>
                  </a:tcPr>
                </a:tc>
                <a:extLst>
                  <a:ext uri="{0D108BD9-81ED-4DB2-BD59-A6C34878D82A}">
                    <a16:rowId xmlns:a16="http://schemas.microsoft.com/office/drawing/2014/main" val="10000"/>
                  </a:ext>
                </a:extLst>
              </a:tr>
              <a:tr h="5284575">
                <a:tc>
                  <a:txBody>
                    <a:bodyPr/>
                    <a:lstStyle/>
                    <a:p>
                      <a:pPr marL="0" lvl="0" indent="0" algn="l" rtl="0">
                        <a:spcBef>
                          <a:spcPts val="0"/>
                        </a:spcBef>
                        <a:spcAft>
                          <a:spcPts val="0"/>
                        </a:spcAft>
                        <a:buNone/>
                      </a:pPr>
                      <a:r>
                        <a:rPr lang="en-US" sz="1000" dirty="0"/>
                        <a:t>3.</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4.</a:t>
                      </a:r>
                    </a:p>
                    <a:p>
                      <a:pPr marL="0" lvl="0" indent="0" algn="l" rtl="0">
                        <a:spcBef>
                          <a:spcPts val="0"/>
                        </a:spcBef>
                        <a:spcAft>
                          <a:spcPts val="0"/>
                        </a:spcAft>
                        <a:buNone/>
                      </a:pPr>
                      <a:endParaRPr lang="en-US" sz="1000" dirty="0"/>
                    </a:p>
                    <a:p>
                      <a:pPr marL="0" lvl="0" indent="0" algn="l" rtl="0">
                        <a:spcBef>
                          <a:spcPts val="0"/>
                        </a:spcBef>
                        <a:spcAft>
                          <a:spcPts val="0"/>
                        </a:spcAft>
                        <a:buNone/>
                      </a:pP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Influence of the Source–Gate Distance on the </a:t>
                      </a:r>
                      <a:r>
                        <a:rPr lang="en-US" sz="1000" dirty="0" err="1"/>
                        <a:t>AlGaN</a:t>
                      </a:r>
                      <a:r>
                        <a:rPr lang="en-US" sz="1000" dirty="0"/>
                        <a:t>/</a:t>
                      </a:r>
                      <a:r>
                        <a:rPr lang="en-US" sz="1000" dirty="0" err="1"/>
                        <a:t>GaN</a:t>
                      </a:r>
                      <a:r>
                        <a:rPr lang="en-US" sz="1000" dirty="0"/>
                        <a:t> HEMT Performance</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Highly sensitive extended gate-</a:t>
                      </a:r>
                      <a:r>
                        <a:rPr lang="en-US" sz="1000" dirty="0" err="1"/>
                        <a:t>AlGaN</a:t>
                      </a:r>
                      <a:r>
                        <a:rPr lang="en-US" sz="1000" dirty="0"/>
                        <a:t>/</a:t>
                      </a:r>
                      <a:r>
                        <a:rPr lang="en-US" sz="1000" dirty="0" err="1"/>
                        <a:t>GaN</a:t>
                      </a:r>
                      <a:r>
                        <a:rPr lang="en-US" sz="1000" dirty="0"/>
                        <a:t> high electron mobility transistor for bioassay applications</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2007</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2021</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Stefano Russo</a:t>
                      </a:r>
                    </a:p>
                    <a:p>
                      <a:pPr marL="0" lvl="0" indent="0" algn="l" rtl="0">
                        <a:spcBef>
                          <a:spcPts val="0"/>
                        </a:spcBef>
                        <a:spcAft>
                          <a:spcPts val="0"/>
                        </a:spcAft>
                        <a:buNone/>
                      </a:pPr>
                      <a:r>
                        <a:rPr lang="en-US" sz="1000" dirty="0"/>
                        <a:t>Aldo Di Carlo,</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Xiangzhen DingBin MiaoZhiqi GuBaojun WuYimin HuHong WangJian </a:t>
                      </a:r>
                    </a:p>
                    <a:p>
                      <a:pPr marL="0" lvl="0" indent="0" algn="l" rtl="0">
                        <a:spcBef>
                          <a:spcPts val="0"/>
                        </a:spcBef>
                        <a:spcAft>
                          <a:spcPts val="0"/>
                        </a:spcAft>
                        <a:buNone/>
                      </a:pPr>
                      <a:r>
                        <a:rPr lang="en-US" sz="1000" dirty="0"/>
                        <a:t>ZhangDongmin Wu</a:t>
                      </a:r>
                      <a:endParaRPr sz="1000" dirty="0"/>
                    </a:p>
                  </a:txBody>
                  <a:tcPr marL="91425" marR="91425" marT="91425" marB="91425">
                    <a:solidFill>
                      <a:schemeClr val="bg1"/>
                    </a:solidFill>
                  </a:tcPr>
                </a:tc>
                <a:tc>
                  <a:txBody>
                    <a:bodyPr/>
                    <a:lstStyle/>
                    <a:p>
                      <a:pPr marL="0" lvl="0" indent="0" algn="l" rtl="0">
                        <a:lnSpc>
                          <a:spcPct val="115000"/>
                        </a:lnSpc>
                        <a:spcBef>
                          <a:spcPts val="1400"/>
                        </a:spcBef>
                        <a:spcAft>
                          <a:spcPts val="0"/>
                        </a:spcAft>
                        <a:buNone/>
                      </a:pPr>
                      <a:r>
                        <a:rPr lang="en-US" sz="1000" b="1" dirty="0">
                          <a:solidFill>
                            <a:schemeClr val="dk1"/>
                          </a:solidFill>
                        </a:rPr>
                        <a:t>Approach</a:t>
                      </a:r>
                      <a:r>
                        <a:rPr lang="en-US" sz="1000" dirty="0">
                          <a:solidFill>
                            <a:schemeClr val="dk1"/>
                          </a:solidFill>
                        </a:rPr>
                        <a:t>: The approach used in the paper involves Monte Carlo simulations to study the effects of source–gate (S–G) distance scaling on the performance of </a:t>
                      </a:r>
                      <a:r>
                        <a:rPr lang="en-US" sz="1000" dirty="0" err="1">
                          <a:solidFill>
                            <a:schemeClr val="dk1"/>
                          </a:solidFill>
                        </a:rPr>
                        <a:t>AlGaN</a:t>
                      </a:r>
                      <a:r>
                        <a:rPr lang="en-US" sz="1000" dirty="0">
                          <a:solidFill>
                            <a:schemeClr val="dk1"/>
                          </a:solidFill>
                        </a:rPr>
                        <a:t>/</a:t>
                      </a:r>
                      <a:r>
                        <a:rPr lang="en-US" sz="1000" dirty="0" err="1">
                          <a:solidFill>
                            <a:schemeClr val="dk1"/>
                          </a:solidFill>
                        </a:rPr>
                        <a:t>GaN</a:t>
                      </a:r>
                      <a:r>
                        <a:rPr lang="en-US" sz="1000" dirty="0">
                          <a:solidFill>
                            <a:schemeClr val="dk1"/>
                          </a:solidFill>
                        </a:rPr>
                        <a:t> High Electron Mobility Transistors (HEMTs). </a:t>
                      </a:r>
                      <a:endParaRPr sz="1000" dirty="0">
                        <a:solidFill>
                          <a:schemeClr val="dk1"/>
                        </a:solidFill>
                      </a:endParaRPr>
                    </a:p>
                    <a:p>
                      <a:pPr marL="0" lvl="0" indent="0" algn="l" rtl="0">
                        <a:lnSpc>
                          <a:spcPct val="115000"/>
                        </a:lnSpc>
                        <a:spcBef>
                          <a:spcPts val="1400"/>
                        </a:spcBef>
                        <a:spcAft>
                          <a:spcPts val="400"/>
                        </a:spcAft>
                        <a:buNone/>
                      </a:pPr>
                      <a:r>
                        <a:rPr lang="en-US" sz="1000" b="1" dirty="0">
                          <a:solidFill>
                            <a:schemeClr val="dk1"/>
                          </a:solidFill>
                        </a:rPr>
                        <a:t>Results</a:t>
                      </a:r>
                      <a:r>
                        <a:rPr lang="en-US" sz="1000" dirty="0">
                          <a:solidFill>
                            <a:schemeClr val="dk1"/>
                          </a:solidFill>
                        </a:rPr>
                        <a:t>: Downscaling the source–gate distance in </a:t>
                      </a:r>
                      <a:r>
                        <a:rPr lang="en-US" sz="1000" dirty="0" err="1">
                          <a:solidFill>
                            <a:schemeClr val="dk1"/>
                          </a:solidFill>
                        </a:rPr>
                        <a:t>GaN</a:t>
                      </a:r>
                      <a:r>
                        <a:rPr lang="en-US" sz="1000" dirty="0">
                          <a:solidFill>
                            <a:schemeClr val="dk1"/>
                          </a:solidFill>
                        </a:rPr>
                        <a:t>-based HEMTs increases output current and transconductance due to enhanced electron velocity. Smaller S–G distances also affect breakdown behavior, causing harder breakdown, while passivation does not alter the scaling benefits observed in the study.</a:t>
                      </a:r>
                    </a:p>
                    <a:p>
                      <a:pPr marL="0" lvl="0" indent="0" algn="l" rtl="0">
                        <a:lnSpc>
                          <a:spcPct val="115000"/>
                        </a:lnSpc>
                        <a:spcBef>
                          <a:spcPts val="1400"/>
                        </a:spcBef>
                        <a:spcAft>
                          <a:spcPts val="400"/>
                        </a:spcAft>
                        <a:buNone/>
                      </a:pPr>
                      <a:endParaRPr lang="en-US" sz="1000" dirty="0">
                        <a:solidFill>
                          <a:schemeClr val="dk1"/>
                        </a:solidFill>
                      </a:endParaRPr>
                    </a:p>
                    <a:p>
                      <a:pPr marL="0" lvl="0" indent="0" algn="l" rtl="0">
                        <a:lnSpc>
                          <a:spcPct val="115000"/>
                        </a:lnSpc>
                        <a:spcBef>
                          <a:spcPts val="1400"/>
                        </a:spcBef>
                        <a:spcAft>
                          <a:spcPts val="400"/>
                        </a:spcAft>
                        <a:buNone/>
                      </a:pPr>
                      <a:r>
                        <a:rPr lang="en-US" sz="1000" b="1" dirty="0" err="1"/>
                        <a:t>Approach</a:t>
                      </a:r>
                      <a:r>
                        <a:rPr lang="en-US" sz="1000" dirty="0" err="1"/>
                        <a:t>:The</a:t>
                      </a:r>
                      <a:r>
                        <a:rPr lang="en-US" sz="1000" dirty="0"/>
                        <a:t> approach involved designing an extended gate structure for an </a:t>
                      </a:r>
                      <a:r>
                        <a:rPr lang="en-US" sz="1000" dirty="0" err="1"/>
                        <a:t>AlGaN</a:t>
                      </a:r>
                      <a:r>
                        <a:rPr lang="en-US" sz="1000" dirty="0"/>
                        <a:t>/</a:t>
                      </a:r>
                      <a:r>
                        <a:rPr lang="en-US" sz="1000" dirty="0" err="1"/>
                        <a:t>GaN</a:t>
                      </a:r>
                      <a:r>
                        <a:rPr lang="en-US" sz="1000" dirty="0"/>
                        <a:t> HEMT. The gate was separated from the transistor channel, providing a larger sensing area. </a:t>
                      </a:r>
                    </a:p>
                    <a:p>
                      <a:pPr marL="0" lvl="0" indent="0" algn="l" rtl="0">
                        <a:lnSpc>
                          <a:spcPct val="115000"/>
                        </a:lnSpc>
                        <a:spcBef>
                          <a:spcPts val="1400"/>
                        </a:spcBef>
                        <a:spcAft>
                          <a:spcPts val="400"/>
                        </a:spcAft>
                        <a:buNone/>
                      </a:pPr>
                      <a:r>
                        <a:rPr lang="en-US" sz="1000" b="1" dirty="0" err="1"/>
                        <a:t>Result</a:t>
                      </a:r>
                      <a:r>
                        <a:rPr lang="en-US" sz="1000" dirty="0" err="1"/>
                        <a:t>:The</a:t>
                      </a:r>
                      <a:r>
                        <a:rPr lang="en-US" sz="1000" dirty="0"/>
                        <a:t> study developed an extended gate-</a:t>
                      </a:r>
                      <a:r>
                        <a:rPr lang="en-US" sz="1000" dirty="0" err="1"/>
                        <a:t>AlGaN</a:t>
                      </a:r>
                      <a:r>
                        <a:rPr lang="en-US" sz="1000" dirty="0"/>
                        <a:t>/</a:t>
                      </a:r>
                      <a:r>
                        <a:rPr lang="en-US" sz="1000" dirty="0" err="1"/>
                        <a:t>GaN</a:t>
                      </a:r>
                      <a:r>
                        <a:rPr lang="en-US" sz="1000" dirty="0"/>
                        <a:t> high electron mobility transistor (EG-</a:t>
                      </a:r>
                      <a:r>
                        <a:rPr lang="en-US" sz="1000" dirty="0" err="1"/>
                        <a:t>AlGaN</a:t>
                      </a:r>
                      <a:r>
                        <a:rPr lang="en-US" sz="1000" dirty="0"/>
                        <a:t>/</a:t>
                      </a:r>
                      <a:r>
                        <a:rPr lang="en-US" sz="1000" dirty="0" err="1"/>
                        <a:t>GaN</a:t>
                      </a:r>
                      <a:r>
                        <a:rPr lang="en-US" sz="1000" dirty="0"/>
                        <a:t> HEMT) that demonstrated high sensitivity for bioassay </a:t>
                      </a:r>
                      <a:r>
                        <a:rPr lang="en-US" sz="1000" dirty="0" err="1"/>
                        <a:t>applications.The</a:t>
                      </a:r>
                      <a:r>
                        <a:rPr lang="en-US" sz="1000" dirty="0"/>
                        <a:t> device also showed improved current response due to its larger sensing area.</a:t>
                      </a:r>
                      <a:endParaRPr sz="1000" dirty="0"/>
                    </a:p>
                  </a:txBody>
                  <a:tcPr marL="91425" marR="91425" marT="91425" marB="91425">
                    <a:solidFill>
                      <a:schemeClr val="bg1"/>
                    </a:solidFill>
                  </a:tcPr>
                </a:tc>
                <a:tc>
                  <a:txBody>
                    <a:bodyPr/>
                    <a:lstStyle/>
                    <a:p>
                      <a:pPr marL="0" lvl="0" indent="0" algn="l" rtl="0">
                        <a:spcBef>
                          <a:spcPts val="400"/>
                        </a:spcBef>
                        <a:spcAft>
                          <a:spcPts val="0"/>
                        </a:spcAft>
                        <a:buNone/>
                      </a:pPr>
                      <a:r>
                        <a:rPr lang="en-US" sz="1000" dirty="0"/>
                        <a:t>The research gap identified in this study is the challenge of achieving normally-OFF or enhancement-mode GaN-based MIS-HEMTs with high threshold voltage, low leakage current, and improved breakdown voltage. Previous research has focused on achieving these characteristics, but few studies have successfully combined them with high electrostatic control and reduced subthreshold slope. The lack of high-quality, thermodynamically stable insulators on III-Nitride semiconductors with low interface state density also remains a critical challenge in the design of high-power switching devices.</a:t>
                      </a:r>
                    </a:p>
                    <a:p>
                      <a:pPr marL="0" lvl="0" indent="0" algn="l" rtl="0">
                        <a:spcBef>
                          <a:spcPts val="400"/>
                        </a:spcBef>
                        <a:spcAft>
                          <a:spcPts val="0"/>
                        </a:spcAft>
                        <a:buNone/>
                      </a:pPr>
                      <a:endParaRPr lang="en-US" sz="1000" dirty="0"/>
                    </a:p>
                    <a:p>
                      <a:r>
                        <a:rPr lang="en-US" sz="1000" b="1" dirty="0"/>
                        <a:t>Research Gap</a:t>
                      </a:r>
                      <a:r>
                        <a:rPr lang="en-US" sz="1000" dirty="0"/>
                        <a:t>: The gap identified was that previous work on </a:t>
                      </a:r>
                      <a:r>
                        <a:rPr lang="en-US" sz="1000" dirty="0" err="1"/>
                        <a:t>AlGaN</a:t>
                      </a:r>
                      <a:r>
                        <a:rPr lang="en-US" sz="1000" dirty="0"/>
                        <a:t>/</a:t>
                      </a:r>
                      <a:r>
                        <a:rPr lang="en-US" sz="1000" dirty="0" err="1"/>
                        <a:t>GaN</a:t>
                      </a:r>
                      <a:r>
                        <a:rPr lang="en-US" sz="1000" dirty="0"/>
                        <a:t> HEMTs had not explored the potential of extended gate structures for bioassay applications. While other forms of biosensors have utilized the extended gate field effect transistor (EG FET) design, this had not been demonstrated in </a:t>
                      </a:r>
                      <a:r>
                        <a:rPr lang="en-US" sz="1000" dirty="0" err="1"/>
                        <a:t>AlGaN</a:t>
                      </a:r>
                      <a:r>
                        <a:rPr lang="en-US" sz="1000" dirty="0"/>
                        <a:t>/</a:t>
                      </a:r>
                      <a:r>
                        <a:rPr lang="en-US" sz="1000" dirty="0" err="1"/>
                        <a:t>GaN</a:t>
                      </a:r>
                      <a:r>
                        <a:rPr lang="en-US" sz="1000" dirty="0"/>
                        <a:t> HEMTs. The paper aimed to address this gap by investigating whether the EG-</a:t>
                      </a:r>
                      <a:r>
                        <a:rPr lang="en-US" sz="1000" dirty="0" err="1"/>
                        <a:t>AlGaN</a:t>
                      </a:r>
                      <a:r>
                        <a:rPr lang="en-US" sz="1000" dirty="0"/>
                        <a:t>/</a:t>
                      </a:r>
                      <a:r>
                        <a:rPr lang="en-US" sz="1000" dirty="0" err="1"/>
                        <a:t>GaN</a:t>
                      </a:r>
                      <a:r>
                        <a:rPr lang="en-US" sz="1000" dirty="0"/>
                        <a:t> HEMT could achieve comparable or superior electrical performance to other biosensor designs.</a:t>
                      </a:r>
                    </a:p>
                    <a:p>
                      <a:endParaRPr lang="en-US" sz="1000" dirty="0"/>
                    </a:p>
                    <a:p>
                      <a:pPr marL="0" lvl="0" indent="0" algn="l" rtl="0">
                        <a:spcBef>
                          <a:spcPts val="400"/>
                        </a:spcBef>
                        <a:spcAft>
                          <a:spcPts val="0"/>
                        </a:spcAft>
                        <a:buNone/>
                      </a:pPr>
                      <a:endParaRPr sz="1000" dirty="0"/>
                    </a:p>
                  </a:txBody>
                  <a:tcPr marL="91425" marR="91425" marT="91425" marB="91425">
                    <a:solidFill>
                      <a:schemeClr val="bg1"/>
                    </a:solidFill>
                  </a:tcPr>
                </a:tc>
                <a:extLst>
                  <a:ext uri="{0D108BD9-81ED-4DB2-BD59-A6C34878D82A}">
                    <a16:rowId xmlns:a16="http://schemas.microsoft.com/office/drawing/2014/main" val="10001"/>
                  </a:ext>
                </a:extLst>
              </a:tr>
            </a:tbl>
          </a:graphicData>
        </a:graphic>
      </p:graphicFrame>
      <p:cxnSp>
        <p:nvCxnSpPr>
          <p:cNvPr id="3" name="Straight Connector 2">
            <a:extLst>
              <a:ext uri="{FF2B5EF4-FFF2-40B4-BE49-F238E27FC236}">
                <a16:creationId xmlns:a16="http://schemas.microsoft.com/office/drawing/2014/main" id="{47CDF134-BEB8-067F-3194-DAF2AE4164FF}"/>
              </a:ext>
            </a:extLst>
          </p:cNvPr>
          <p:cNvCxnSpPr>
            <a:cxnSpLocks/>
          </p:cNvCxnSpPr>
          <p:nvPr/>
        </p:nvCxnSpPr>
        <p:spPr>
          <a:xfrm flipH="1">
            <a:off x="442451" y="3775587"/>
            <a:ext cx="1130638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3E83D5D-94DD-C354-081E-06D4970B55CB}"/>
              </a:ext>
            </a:extLst>
          </p:cNvPr>
          <p:cNvGraphicFramePr>
            <a:graphicFrameLocks noGrp="1"/>
          </p:cNvGraphicFramePr>
          <p:nvPr>
            <p:extLst>
              <p:ext uri="{D42A27DB-BD31-4B8C-83A1-F6EECF244321}">
                <p14:modId xmlns:p14="http://schemas.microsoft.com/office/powerpoint/2010/main" val="1068085860"/>
              </p:ext>
            </p:extLst>
          </p:nvPr>
        </p:nvGraphicFramePr>
        <p:xfrm>
          <a:off x="443162" y="723695"/>
          <a:ext cx="11305675" cy="5830865"/>
        </p:xfrm>
        <a:graphic>
          <a:graphicData uri="http://schemas.openxmlformats.org/drawingml/2006/table">
            <a:tbl>
              <a:tblPr>
                <a:noFill/>
                <a:tableStyleId>{CA898036-1332-4654-A980-88ED77AD4B5D}</a:tableStyleId>
              </a:tblPr>
              <a:tblGrid>
                <a:gridCol w="622850">
                  <a:extLst>
                    <a:ext uri="{9D8B030D-6E8A-4147-A177-3AD203B41FA5}">
                      <a16:colId xmlns:a16="http://schemas.microsoft.com/office/drawing/2014/main" val="661349671"/>
                    </a:ext>
                  </a:extLst>
                </a:gridCol>
                <a:gridCol w="1915775">
                  <a:extLst>
                    <a:ext uri="{9D8B030D-6E8A-4147-A177-3AD203B41FA5}">
                      <a16:colId xmlns:a16="http://schemas.microsoft.com/office/drawing/2014/main" val="3349469864"/>
                    </a:ext>
                  </a:extLst>
                </a:gridCol>
                <a:gridCol w="875150">
                  <a:extLst>
                    <a:ext uri="{9D8B030D-6E8A-4147-A177-3AD203B41FA5}">
                      <a16:colId xmlns:a16="http://schemas.microsoft.com/office/drawing/2014/main" val="1676952522"/>
                    </a:ext>
                  </a:extLst>
                </a:gridCol>
                <a:gridCol w="1658960">
                  <a:extLst>
                    <a:ext uri="{9D8B030D-6E8A-4147-A177-3AD203B41FA5}">
                      <a16:colId xmlns:a16="http://schemas.microsoft.com/office/drawing/2014/main" val="4032754331"/>
                    </a:ext>
                  </a:extLst>
                </a:gridCol>
                <a:gridCol w="3519948">
                  <a:extLst>
                    <a:ext uri="{9D8B030D-6E8A-4147-A177-3AD203B41FA5}">
                      <a16:colId xmlns:a16="http://schemas.microsoft.com/office/drawing/2014/main" val="12508901"/>
                    </a:ext>
                  </a:extLst>
                </a:gridCol>
                <a:gridCol w="2712992">
                  <a:extLst>
                    <a:ext uri="{9D8B030D-6E8A-4147-A177-3AD203B41FA5}">
                      <a16:colId xmlns:a16="http://schemas.microsoft.com/office/drawing/2014/main" val="2228492424"/>
                    </a:ext>
                  </a:extLst>
                </a:gridCol>
              </a:tblGrid>
              <a:tr h="546290">
                <a:tc>
                  <a:txBody>
                    <a:bodyPr/>
                    <a:lstStyle/>
                    <a:p>
                      <a:pPr marL="0" lvl="0" indent="0" algn="l" rtl="0">
                        <a:spcBef>
                          <a:spcPts val="0"/>
                        </a:spcBef>
                        <a:spcAft>
                          <a:spcPts val="0"/>
                        </a:spcAft>
                        <a:buNone/>
                      </a:pPr>
                      <a:r>
                        <a:rPr lang="en-US" sz="1000">
                          <a:solidFill>
                            <a:schemeClr val="dk1"/>
                          </a:solidFill>
                        </a:rPr>
                        <a:t>SI.no</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Title of the paper</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Year </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Author</a:t>
                      </a:r>
                      <a:endParaRPr sz="1000">
                        <a:solidFill>
                          <a:schemeClr val="dk1"/>
                        </a:solidFill>
                      </a:endParaRPr>
                    </a:p>
                    <a:p>
                      <a:pPr marL="0" lvl="0" indent="0" algn="l" rtl="0">
                        <a:spcBef>
                          <a:spcPts val="0"/>
                        </a:spcBef>
                        <a:spcAft>
                          <a:spcPts val="0"/>
                        </a:spcAft>
                        <a:buNone/>
                      </a:pP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US" sz="1000">
                          <a:solidFill>
                            <a:schemeClr val="dk1"/>
                          </a:solidFill>
                        </a:rPr>
                        <a:t>Key Findings</a:t>
                      </a:r>
                      <a:endParaRPr sz="1000">
                        <a:solidFill>
                          <a:schemeClr val="dk1"/>
                        </a:solidFill>
                      </a:endParaRPr>
                    </a:p>
                    <a:p>
                      <a:pPr marL="0" lvl="0" indent="0" algn="l" rtl="0">
                        <a:spcBef>
                          <a:spcPts val="0"/>
                        </a:spcBef>
                        <a:spcAft>
                          <a:spcPts val="0"/>
                        </a:spcAft>
                        <a:buNone/>
                      </a:pPr>
                      <a:endParaRPr sz="1000"/>
                    </a:p>
                  </a:txBody>
                  <a:tcPr marL="91425" marR="91425" marT="91425" marB="91425">
                    <a:solidFill>
                      <a:schemeClr val="bg1"/>
                    </a:solidFill>
                  </a:tcPr>
                </a:tc>
                <a:tc>
                  <a:txBody>
                    <a:bodyPr/>
                    <a:lstStyle/>
                    <a:p>
                      <a:pPr marL="0" lvl="0" indent="0" algn="l" rtl="0">
                        <a:spcBef>
                          <a:spcPts val="0"/>
                        </a:spcBef>
                        <a:spcAft>
                          <a:spcPts val="0"/>
                        </a:spcAft>
                        <a:buNone/>
                      </a:pPr>
                      <a:endParaRPr sz="1000" dirty="0">
                        <a:solidFill>
                          <a:schemeClr val="dk1"/>
                        </a:solidFill>
                      </a:endParaRPr>
                    </a:p>
                    <a:p>
                      <a:pPr marL="0" lvl="0" indent="0" algn="l" rtl="0">
                        <a:spcBef>
                          <a:spcPts val="0"/>
                        </a:spcBef>
                        <a:spcAft>
                          <a:spcPts val="0"/>
                        </a:spcAft>
                        <a:buNone/>
                      </a:pPr>
                      <a:r>
                        <a:rPr lang="en-US" sz="1000" dirty="0">
                          <a:solidFill>
                            <a:schemeClr val="dk1"/>
                          </a:solidFill>
                        </a:rPr>
                        <a:t>Research Gap</a:t>
                      </a:r>
                      <a:endParaRPr sz="1000" dirty="0"/>
                    </a:p>
                  </a:txBody>
                  <a:tcPr marL="91425" marR="91425" marT="91425" marB="91425">
                    <a:solidFill>
                      <a:schemeClr val="bg1"/>
                    </a:solidFill>
                  </a:tcPr>
                </a:tc>
                <a:extLst>
                  <a:ext uri="{0D108BD9-81ED-4DB2-BD59-A6C34878D82A}">
                    <a16:rowId xmlns:a16="http://schemas.microsoft.com/office/drawing/2014/main" val="3336906270"/>
                  </a:ext>
                </a:extLst>
              </a:tr>
              <a:tr h="5284575">
                <a:tc>
                  <a:txBody>
                    <a:bodyPr/>
                    <a:lstStyle/>
                    <a:p>
                      <a:pPr marL="0" lvl="0" indent="0" algn="l" rtl="0">
                        <a:spcBef>
                          <a:spcPts val="0"/>
                        </a:spcBef>
                        <a:spcAft>
                          <a:spcPts val="0"/>
                        </a:spcAft>
                        <a:buNone/>
                      </a:pPr>
                      <a:r>
                        <a:rPr lang="en-US" sz="1000" dirty="0"/>
                        <a:t>5.</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6.</a:t>
                      </a:r>
                    </a:p>
                    <a:p>
                      <a:pPr marL="0" lvl="0" indent="0" algn="l" rtl="0">
                        <a:spcBef>
                          <a:spcPts val="0"/>
                        </a:spcBef>
                        <a:spcAft>
                          <a:spcPts val="0"/>
                        </a:spcAft>
                        <a:buNone/>
                      </a:pPr>
                      <a:endParaRPr lang="en-US" sz="1000" dirty="0"/>
                    </a:p>
                    <a:p>
                      <a:pPr marL="0" lvl="0" indent="0" algn="l" rtl="0">
                        <a:spcBef>
                          <a:spcPts val="0"/>
                        </a:spcBef>
                        <a:spcAft>
                          <a:spcPts val="0"/>
                        </a:spcAft>
                        <a:buNone/>
                      </a:pP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A Dielectrically Modulated </a:t>
                      </a:r>
                      <a:r>
                        <a:rPr lang="en-US" sz="1000" dirty="0" err="1"/>
                        <a:t>GaN</a:t>
                      </a:r>
                      <a:r>
                        <a:rPr lang="en-US" sz="1000" dirty="0"/>
                        <a:t>/</a:t>
                      </a:r>
                      <a:r>
                        <a:rPr lang="en-US" sz="1000" dirty="0" err="1"/>
                        <a:t>AlN</a:t>
                      </a:r>
                      <a:r>
                        <a:rPr lang="en-US" sz="1000" dirty="0"/>
                        <a:t>/</a:t>
                      </a:r>
                      <a:r>
                        <a:rPr lang="en-US" sz="1000" dirty="0" err="1"/>
                        <a:t>AlGaN</a:t>
                      </a:r>
                      <a:r>
                        <a:rPr lang="en-US" sz="1000" dirty="0"/>
                        <a:t> MOSHEMT with a Nanogap Embedded Cavity for Biosensing Applications</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Open gate </a:t>
                      </a:r>
                      <a:r>
                        <a:rPr lang="en-US" sz="1000" dirty="0" err="1"/>
                        <a:t>AlGaN</a:t>
                      </a:r>
                      <a:r>
                        <a:rPr lang="en-US" sz="1000" dirty="0"/>
                        <a:t>/</a:t>
                      </a:r>
                      <a:r>
                        <a:rPr lang="en-US" sz="1000" dirty="0" err="1"/>
                        <a:t>GaN</a:t>
                      </a:r>
                      <a:r>
                        <a:rPr lang="en-US" sz="1000" dirty="0"/>
                        <a:t> HEMT biosensor: Sensitivity analysis and optimization </a:t>
                      </a:r>
                    </a:p>
                    <a:p>
                      <a:pPr marL="0" lvl="0" indent="0" algn="l" rtl="0">
                        <a:spcBef>
                          <a:spcPts val="0"/>
                        </a:spcBef>
                        <a:spcAft>
                          <a:spcPts val="0"/>
                        </a:spcAft>
                        <a:buNone/>
                      </a:pPr>
                      <a:endParaRPr lang="en-US"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2021.</a:t>
                      </a:r>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2021</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US" sz="1000" dirty="0"/>
                        <a:t>Aasif Mohammad Bhat, </a:t>
                      </a:r>
                      <a:r>
                        <a:rPr lang="en-US" sz="1000" dirty="0" err="1"/>
                        <a:t>Arathy</a:t>
                      </a:r>
                      <a:r>
                        <a:rPr lang="en-US" sz="1000" dirty="0"/>
                        <a:t> Varghese, Nawaz </a:t>
                      </a:r>
                      <a:r>
                        <a:rPr lang="en-US" sz="1000" dirty="0" err="1"/>
                        <a:t>Shafi</a:t>
                      </a:r>
                      <a:r>
                        <a:rPr lang="en-US" sz="1000" dirty="0"/>
                        <a:t> &amp; C. </a:t>
                      </a:r>
                      <a:r>
                        <a:rPr lang="en-US" sz="1000" dirty="0" err="1"/>
                        <a:t>Periasamy</a:t>
                      </a: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Praveen Pal  , </a:t>
                      </a:r>
                    </a:p>
                    <a:p>
                      <a:pPr marL="0" lvl="0" indent="0" algn="l" rtl="0">
                        <a:spcBef>
                          <a:spcPts val="0"/>
                        </a:spcBef>
                        <a:spcAft>
                          <a:spcPts val="0"/>
                        </a:spcAft>
                        <a:buNone/>
                      </a:pPr>
                      <a:r>
                        <a:rPr lang="en-US" sz="1000" dirty="0"/>
                        <a:t>Yogesh Pratap  ,</a:t>
                      </a:r>
                    </a:p>
                    <a:p>
                      <a:pPr marL="0" lvl="0" indent="0" algn="l" rtl="0">
                        <a:spcBef>
                          <a:spcPts val="0"/>
                        </a:spcBef>
                        <a:spcAft>
                          <a:spcPts val="0"/>
                        </a:spcAft>
                        <a:buNone/>
                      </a:pPr>
                      <a:r>
                        <a:rPr lang="en-US" sz="1000" dirty="0"/>
                        <a:t> Mridula Gupta  ,</a:t>
                      </a:r>
                    </a:p>
                    <a:p>
                      <a:pPr marL="0" lvl="0" indent="0" algn="l" rtl="0">
                        <a:spcBef>
                          <a:spcPts val="0"/>
                        </a:spcBef>
                        <a:spcAft>
                          <a:spcPts val="0"/>
                        </a:spcAft>
                        <a:buNone/>
                      </a:pPr>
                      <a:r>
                        <a:rPr lang="en-US" sz="1000" dirty="0"/>
                        <a:t> Sneha </a:t>
                      </a:r>
                      <a:r>
                        <a:rPr lang="en-US" sz="1000" dirty="0" err="1"/>
                        <a:t>Kabra</a:t>
                      </a:r>
                      <a:r>
                        <a:rPr lang="en-US" sz="1000" dirty="0"/>
                        <a:t>  </a:t>
                      </a:r>
                    </a:p>
                  </a:txBody>
                  <a:tcPr marL="91425" marR="91425" marT="91425" marB="91425">
                    <a:solidFill>
                      <a:schemeClr val="bg1"/>
                    </a:solidFill>
                  </a:tcPr>
                </a:tc>
                <a:tc>
                  <a:txBody>
                    <a:bodyPr/>
                    <a:lstStyle/>
                    <a:p>
                      <a:pPr marL="0" lvl="0" indent="0" algn="l" rtl="0">
                        <a:lnSpc>
                          <a:spcPct val="115000"/>
                        </a:lnSpc>
                        <a:spcBef>
                          <a:spcPts val="1400"/>
                        </a:spcBef>
                        <a:spcAft>
                          <a:spcPts val="0"/>
                        </a:spcAft>
                        <a:buNone/>
                      </a:pPr>
                      <a:r>
                        <a:rPr lang="en-US" sz="1000" b="1" dirty="0" err="1">
                          <a:solidFill>
                            <a:schemeClr val="dk1"/>
                          </a:solidFill>
                        </a:rPr>
                        <a:t>Approach</a:t>
                      </a:r>
                      <a:r>
                        <a:rPr lang="en-US" sz="1000" dirty="0" err="1">
                          <a:solidFill>
                            <a:schemeClr val="dk1"/>
                          </a:solidFill>
                        </a:rPr>
                        <a:t>:</a:t>
                      </a:r>
                      <a:r>
                        <a:rPr lang="en-US" sz="1000" dirty="0" err="1"/>
                        <a:t>The</a:t>
                      </a:r>
                      <a:r>
                        <a:rPr lang="en-US" sz="1000" dirty="0"/>
                        <a:t> approach of the research focuses on the development and analysis of a </a:t>
                      </a:r>
                      <a:r>
                        <a:rPr lang="en-US" sz="1000" dirty="0" err="1"/>
                        <a:t>GaN</a:t>
                      </a:r>
                      <a:r>
                        <a:rPr lang="en-US" sz="1000" dirty="0"/>
                        <a:t>/</a:t>
                      </a:r>
                      <a:r>
                        <a:rPr lang="en-US" sz="1000" dirty="0" err="1"/>
                        <a:t>AlN</a:t>
                      </a:r>
                      <a:r>
                        <a:rPr lang="en-US" sz="1000" dirty="0"/>
                        <a:t>/</a:t>
                      </a:r>
                      <a:r>
                        <a:rPr lang="en-US" sz="1000" dirty="0" err="1"/>
                        <a:t>AlGaN</a:t>
                      </a:r>
                      <a:r>
                        <a:rPr lang="en-US" sz="1000" dirty="0"/>
                        <a:t> MOS-HEMT (Metal-Oxide-Semiconductor High-Electron-Mobility Transistor) with a nanogap embedded cavity, specifically designed for biosensing applications.  </a:t>
                      </a:r>
                      <a:endParaRPr sz="1000" dirty="0">
                        <a:solidFill>
                          <a:schemeClr val="dk1"/>
                        </a:solidFill>
                      </a:endParaRPr>
                    </a:p>
                    <a:p>
                      <a:pPr marL="0" lvl="0" indent="0" algn="l" rtl="0">
                        <a:lnSpc>
                          <a:spcPct val="115000"/>
                        </a:lnSpc>
                        <a:spcBef>
                          <a:spcPts val="1400"/>
                        </a:spcBef>
                        <a:spcAft>
                          <a:spcPts val="400"/>
                        </a:spcAft>
                        <a:buNone/>
                      </a:pPr>
                      <a:r>
                        <a:rPr lang="en-US" sz="1000" b="1" dirty="0">
                          <a:solidFill>
                            <a:schemeClr val="dk1"/>
                          </a:solidFill>
                        </a:rPr>
                        <a:t>Results</a:t>
                      </a:r>
                      <a:r>
                        <a:rPr lang="en-US" sz="1000" dirty="0">
                          <a:solidFill>
                            <a:schemeClr val="dk1"/>
                          </a:solidFill>
                        </a:rPr>
                        <a:t>:.</a:t>
                      </a:r>
                      <a:r>
                        <a:rPr lang="en-US" sz="1000" dirty="0"/>
                        <a:t> The results from the simulations demonstrate that the proposed MOS-HEMT structure is highly sensitive to the presence of different biomolecules. Specifically, shifts in threshold voltage (</a:t>
                      </a:r>
                      <a:r>
                        <a:rPr lang="en-US" sz="1000" dirty="0" err="1"/>
                        <a:t>ΔVth</a:t>
                      </a:r>
                      <a:r>
                        <a:rPr lang="en-US" sz="1000" dirty="0"/>
                        <a:t>) up to 1.1 V and changes in drain current (ΔIDS) up to 153.7 mA/mm were observed for neutral biomolecules. </a:t>
                      </a:r>
                      <a:endParaRPr lang="en-US" sz="1000" dirty="0">
                        <a:solidFill>
                          <a:schemeClr val="dk1"/>
                        </a:solidFill>
                      </a:endParaRPr>
                    </a:p>
                    <a:p>
                      <a:pPr marL="0" lvl="0" indent="0" algn="l" rtl="0">
                        <a:lnSpc>
                          <a:spcPct val="115000"/>
                        </a:lnSpc>
                        <a:spcBef>
                          <a:spcPts val="1400"/>
                        </a:spcBef>
                        <a:spcAft>
                          <a:spcPts val="400"/>
                        </a:spcAft>
                        <a:buNone/>
                      </a:pPr>
                      <a:endParaRPr lang="en-US" sz="1000" b="0" dirty="0">
                        <a:solidFill>
                          <a:schemeClr val="dk1"/>
                        </a:solidFill>
                      </a:endParaRPr>
                    </a:p>
                    <a:p>
                      <a:pPr marL="0" lvl="0" indent="0" algn="l" rtl="0">
                        <a:lnSpc>
                          <a:spcPct val="115000"/>
                        </a:lnSpc>
                        <a:spcBef>
                          <a:spcPts val="1400"/>
                        </a:spcBef>
                        <a:spcAft>
                          <a:spcPts val="400"/>
                        </a:spcAft>
                        <a:buNone/>
                      </a:pPr>
                      <a:r>
                        <a:rPr lang="en-US" sz="1000" b="1" dirty="0" err="1"/>
                        <a:t>Approach</a:t>
                      </a:r>
                      <a:r>
                        <a:rPr lang="en-US" sz="1000" dirty="0" err="1"/>
                        <a:t>:A</a:t>
                      </a:r>
                      <a:r>
                        <a:rPr lang="en-US" sz="1000" dirty="0"/>
                        <a:t> physics-based analytical model was developed for the open gate </a:t>
                      </a:r>
                      <a:r>
                        <a:rPr lang="en-US" sz="1000" dirty="0" err="1"/>
                        <a:t>AlGaN</a:t>
                      </a:r>
                      <a:r>
                        <a:rPr lang="en-US" sz="1000" dirty="0"/>
                        <a:t>/</a:t>
                      </a:r>
                      <a:r>
                        <a:rPr lang="en-US" sz="1000" dirty="0" err="1"/>
                        <a:t>GaN</a:t>
                      </a:r>
                      <a:r>
                        <a:rPr lang="en-US" sz="1000" dirty="0"/>
                        <a:t> HEMT biosensor. It evaluates electrical parameters such as drain current and threshold voltage sensitivity, along with capacitance, channel conductance, and transconductance.</a:t>
                      </a:r>
                    </a:p>
                    <a:p>
                      <a:pPr marL="0" lvl="0" indent="0" algn="l" rtl="0">
                        <a:lnSpc>
                          <a:spcPct val="115000"/>
                        </a:lnSpc>
                        <a:spcBef>
                          <a:spcPts val="1400"/>
                        </a:spcBef>
                        <a:spcAft>
                          <a:spcPts val="400"/>
                        </a:spcAft>
                        <a:buNone/>
                      </a:pPr>
                      <a:r>
                        <a:rPr lang="en-US" sz="1000" b="1" dirty="0"/>
                        <a:t>Result</a:t>
                      </a:r>
                      <a:r>
                        <a:rPr lang="en-US" sz="1000" dirty="0"/>
                        <a:t>:. The biosensor demonstrated a significant sensitivity, particularly for biomolecules like uricase, glucose, cytochrome-c, and biotin. The maximum drain current sensitivity for uricase reached 3.95 × 10^8, and the threshold voltage sensitivity was 820 mV.</a:t>
                      </a:r>
                      <a:endParaRPr sz="1000" dirty="0"/>
                    </a:p>
                  </a:txBody>
                  <a:tcPr marL="91425" marR="91425" marT="91425" marB="91425">
                    <a:solidFill>
                      <a:schemeClr val="bg1"/>
                    </a:solidFill>
                  </a:tcPr>
                </a:tc>
                <a:tc>
                  <a:txBody>
                    <a:bodyPr/>
                    <a:lstStyle/>
                    <a:p>
                      <a:pPr marL="0" lvl="0" indent="0" algn="l" rtl="0">
                        <a:spcBef>
                          <a:spcPts val="400"/>
                        </a:spcBef>
                        <a:spcAft>
                          <a:spcPts val="0"/>
                        </a:spcAft>
                        <a:buNone/>
                      </a:pPr>
                      <a:r>
                        <a:rPr lang="en-US" sz="1000" dirty="0"/>
                        <a:t>The research addresses a gap in the existing biosensing technologies by focusing on the development of a </a:t>
                      </a:r>
                      <a:r>
                        <a:rPr lang="en-US" sz="1000" dirty="0" err="1"/>
                        <a:t>GaN</a:t>
                      </a:r>
                      <a:r>
                        <a:rPr lang="en-US" sz="1000" dirty="0"/>
                        <a:t>/</a:t>
                      </a:r>
                      <a:r>
                        <a:rPr lang="en-US" sz="1000" dirty="0" err="1"/>
                        <a:t>AlN</a:t>
                      </a:r>
                      <a:r>
                        <a:rPr lang="en-US" sz="1000" dirty="0"/>
                        <a:t>/</a:t>
                      </a:r>
                      <a:r>
                        <a:rPr lang="en-US" sz="1000" dirty="0" err="1"/>
                        <a:t>AlGaN</a:t>
                      </a:r>
                      <a:r>
                        <a:rPr lang="en-US" sz="1000" dirty="0"/>
                        <a:t>-based MOS-HEMT device capable of detecting both neutral and charged biomolecules with high sensitivity. While previous studies have explored silicon-based FET biosensors, their chemical instability in aqueous solutions and low sensitivity have limited their applicability. </a:t>
                      </a:r>
                    </a:p>
                    <a:p>
                      <a:pPr marL="0" lvl="0" indent="0" algn="l" rtl="0">
                        <a:spcBef>
                          <a:spcPts val="400"/>
                        </a:spcBef>
                        <a:spcAft>
                          <a:spcPts val="0"/>
                        </a:spcAft>
                        <a:buNone/>
                      </a:pPr>
                      <a:endParaRPr lang="en-US" sz="1000" dirty="0"/>
                    </a:p>
                    <a:p>
                      <a:pPr marL="0" lvl="0" indent="0" algn="l" rtl="0">
                        <a:spcBef>
                          <a:spcPts val="400"/>
                        </a:spcBef>
                        <a:spcAft>
                          <a:spcPts val="0"/>
                        </a:spcAft>
                        <a:buNone/>
                      </a:pPr>
                      <a:endParaRPr lang="en-US" sz="1000" dirty="0"/>
                    </a:p>
                    <a:p>
                      <a:pPr marL="0" lvl="0" indent="0" algn="l" rtl="0">
                        <a:spcBef>
                          <a:spcPts val="400"/>
                        </a:spcBef>
                        <a:spcAft>
                          <a:spcPts val="0"/>
                        </a:spcAft>
                        <a:buNone/>
                      </a:pPr>
                      <a:endParaRPr lang="en-US" sz="1000" dirty="0"/>
                    </a:p>
                    <a:p>
                      <a:pPr marL="0" lvl="0" indent="0" algn="l" rtl="0">
                        <a:spcBef>
                          <a:spcPts val="400"/>
                        </a:spcBef>
                        <a:spcAft>
                          <a:spcPts val="0"/>
                        </a:spcAft>
                        <a:buNone/>
                      </a:pPr>
                      <a:endParaRPr lang="en-US" sz="1000" dirty="0"/>
                    </a:p>
                    <a:p>
                      <a:pPr marL="0" lvl="0" indent="0" algn="l" rtl="0">
                        <a:spcBef>
                          <a:spcPts val="400"/>
                        </a:spcBef>
                        <a:spcAft>
                          <a:spcPts val="0"/>
                        </a:spcAft>
                        <a:buNone/>
                      </a:pPr>
                      <a:endParaRPr lang="en-US" sz="1000" dirty="0"/>
                    </a:p>
                    <a:p>
                      <a:pPr marL="0" lvl="0" indent="0" algn="l" rtl="0">
                        <a:spcBef>
                          <a:spcPts val="400"/>
                        </a:spcBef>
                        <a:spcAft>
                          <a:spcPts val="0"/>
                        </a:spcAft>
                        <a:buNone/>
                      </a:pPr>
                      <a:endParaRPr lang="en-US" sz="1000" dirty="0"/>
                    </a:p>
                    <a:p>
                      <a:pPr marL="0" lvl="0" indent="0" algn="l" rtl="0">
                        <a:spcBef>
                          <a:spcPts val="400"/>
                        </a:spcBef>
                        <a:spcAft>
                          <a:spcPts val="0"/>
                        </a:spcAft>
                        <a:buNone/>
                      </a:pPr>
                      <a:r>
                        <a:rPr lang="en-US" sz="1000" dirty="0"/>
                        <a:t>The biosensor exhibits potential for use in biomedical applications such as detecting diseases related to glucose and uric acid levels. It also highlights the role of biomolecules like cytochrome-c in regulating cellular activities, particularly in diseases like cancer and neurodegenerative disorders.</a:t>
                      </a:r>
                      <a:endParaRPr sz="1000" dirty="0"/>
                    </a:p>
                  </a:txBody>
                  <a:tcPr marL="91425" marR="91425" marT="91425" marB="91425">
                    <a:solidFill>
                      <a:schemeClr val="bg1"/>
                    </a:solidFill>
                  </a:tcPr>
                </a:tc>
                <a:extLst>
                  <a:ext uri="{0D108BD9-81ED-4DB2-BD59-A6C34878D82A}">
                    <a16:rowId xmlns:a16="http://schemas.microsoft.com/office/drawing/2014/main" val="3323370098"/>
                  </a:ext>
                </a:extLst>
              </a:tr>
            </a:tbl>
          </a:graphicData>
        </a:graphic>
      </p:graphicFrame>
      <p:cxnSp>
        <p:nvCxnSpPr>
          <p:cNvPr id="10" name="Straight Connector 9">
            <a:extLst>
              <a:ext uri="{FF2B5EF4-FFF2-40B4-BE49-F238E27FC236}">
                <a16:creationId xmlns:a16="http://schemas.microsoft.com/office/drawing/2014/main" id="{746F1770-E6AE-5E54-CCEB-2C08443144B4}"/>
              </a:ext>
            </a:extLst>
          </p:cNvPr>
          <p:cNvCxnSpPr>
            <a:cxnSpLocks/>
            <a:stCxn id="8" idx="1"/>
            <a:endCxn id="8" idx="3"/>
          </p:cNvCxnSpPr>
          <p:nvPr/>
        </p:nvCxnSpPr>
        <p:spPr>
          <a:xfrm>
            <a:off x="443162" y="3639127"/>
            <a:ext cx="113056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84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f7af0ccba9_0_167"/>
          <p:cNvSpPr txBox="1">
            <a:spLocks noGrp="1"/>
          </p:cNvSpPr>
          <p:nvPr>
            <p:ph type="sldNum" idx="12"/>
          </p:nvPr>
        </p:nvSpPr>
        <p:spPr>
          <a:xfrm>
            <a:off x="9448800" y="648537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
        <p:nvSpPr>
          <p:cNvPr id="189" name="Google Shape;189;g2f7af0ccba9_0_167"/>
          <p:cNvSpPr txBox="1"/>
          <p:nvPr/>
        </p:nvSpPr>
        <p:spPr>
          <a:xfrm>
            <a:off x="9448799"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190" name="Google Shape;190;g2f7af0ccba9_0_167"/>
          <p:cNvSpPr txBox="1"/>
          <p:nvPr/>
        </p:nvSpPr>
        <p:spPr>
          <a:xfrm>
            <a:off x="1000124" y="2322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a:ea typeface="Arial"/>
              <a:cs typeface="Arial"/>
              <a:sym typeface="Arial"/>
            </a:endParaRPr>
          </a:p>
        </p:txBody>
      </p:sp>
      <p:grpSp>
        <p:nvGrpSpPr>
          <p:cNvPr id="191" name="Google Shape;191;g2f7af0ccba9_0_167"/>
          <p:cNvGrpSpPr/>
          <p:nvPr/>
        </p:nvGrpSpPr>
        <p:grpSpPr>
          <a:xfrm>
            <a:off x="213106" y="1087852"/>
            <a:ext cx="6735757" cy="2671097"/>
            <a:chOff x="928691" y="421011"/>
            <a:chExt cx="2812894" cy="2003373"/>
          </a:xfrm>
        </p:grpSpPr>
        <p:sp>
          <p:nvSpPr>
            <p:cNvPr id="192" name="Google Shape;192;g2f7af0ccba9_0_167"/>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rgbClr val="70AD4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93" name="Google Shape;193;g2f7af0ccba9_0_167"/>
            <p:cNvGrpSpPr/>
            <p:nvPr/>
          </p:nvGrpSpPr>
          <p:grpSpPr>
            <a:xfrm>
              <a:off x="928691" y="421011"/>
              <a:ext cx="1916223" cy="2003373"/>
              <a:chOff x="928691" y="421011"/>
              <a:chExt cx="1916223" cy="2003373"/>
            </a:xfrm>
          </p:grpSpPr>
          <p:sp>
            <p:nvSpPr>
              <p:cNvPr id="194" name="Google Shape;194;g2f7af0ccba9_0_167"/>
              <p:cNvSpPr txBox="1"/>
              <p:nvPr/>
            </p:nvSpPr>
            <p:spPr>
              <a:xfrm>
                <a:off x="960314" y="1010184"/>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S1. </a:t>
                </a:r>
                <a:r>
                  <a:rPr lang="en-US" sz="2000" dirty="0">
                    <a:solidFill>
                      <a:srgbClr val="434343"/>
                    </a:solidFill>
                    <a:latin typeface="Roboto"/>
                    <a:ea typeface="Roboto"/>
                    <a:cs typeface="Roboto"/>
                    <a:sym typeface="Roboto"/>
                  </a:rPr>
                  <a:t>High Sensitivity</a:t>
                </a:r>
                <a:endParaRPr sz="2000" dirty="0"/>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S2. </a:t>
                </a:r>
                <a:r>
                  <a:rPr lang="en-US" sz="2000" dirty="0">
                    <a:solidFill>
                      <a:srgbClr val="434343"/>
                    </a:solidFill>
                    <a:latin typeface="Roboto"/>
                    <a:ea typeface="Roboto"/>
                    <a:cs typeface="Roboto"/>
                    <a:sym typeface="Roboto"/>
                  </a:rPr>
                  <a:t> Biocompatibility</a:t>
                </a:r>
                <a:endParaRPr sz="2000" dirty="0"/>
              </a:p>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S3. </a:t>
                </a:r>
                <a:r>
                  <a:rPr lang="en-US" sz="2000" dirty="0">
                    <a:solidFill>
                      <a:srgbClr val="434343"/>
                    </a:solidFill>
                    <a:latin typeface="Roboto"/>
                    <a:ea typeface="Roboto"/>
                    <a:cs typeface="Roboto"/>
                    <a:sym typeface="Roboto"/>
                  </a:rPr>
                  <a:t>Optoelectronic Properties</a:t>
                </a:r>
                <a:endParaRPr sz="2000"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2000" dirty="0">
                    <a:solidFill>
                      <a:srgbClr val="434343"/>
                    </a:solidFill>
                    <a:latin typeface="Roboto"/>
                    <a:ea typeface="Roboto"/>
                    <a:cs typeface="Roboto"/>
                    <a:sym typeface="Roboto"/>
                  </a:rPr>
                  <a:t>S4.Customization of Bandgap</a:t>
                </a:r>
                <a:endParaRPr sz="2000"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p:txBody>
          </p:sp>
          <p:sp>
            <p:nvSpPr>
              <p:cNvPr id="195" name="Google Shape;195;g2f7af0ccba9_0_167"/>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dirty="0">
                    <a:solidFill>
                      <a:srgbClr val="70AD47"/>
                    </a:solidFill>
                    <a:latin typeface="Fira Sans Extra Condensed Medium"/>
                    <a:ea typeface="Fira Sans Extra Condensed Medium"/>
                    <a:cs typeface="Fira Sans Extra Condensed Medium"/>
                    <a:sym typeface="Fira Sans Extra Condensed Medium"/>
                  </a:rPr>
                  <a:t>Strengths</a:t>
                </a:r>
                <a:endParaRPr sz="2267" b="1" i="0" u="none" strike="noStrike" cap="none" dirty="0">
                  <a:solidFill>
                    <a:srgbClr val="70AD47"/>
                  </a:solidFill>
                  <a:latin typeface="Fira Sans Extra Condensed Medium"/>
                  <a:ea typeface="Fira Sans Extra Condensed Medium"/>
                  <a:cs typeface="Fira Sans Extra Condensed Medium"/>
                  <a:sym typeface="Fira Sans Extra Condensed Medium"/>
                </a:endParaRPr>
              </a:p>
            </p:txBody>
          </p:sp>
        </p:grpSp>
      </p:grpSp>
      <p:grpSp>
        <p:nvGrpSpPr>
          <p:cNvPr id="196" name="Google Shape;196;g2f7af0ccba9_0_167"/>
          <p:cNvGrpSpPr/>
          <p:nvPr/>
        </p:nvGrpSpPr>
        <p:grpSpPr>
          <a:xfrm>
            <a:off x="6917889" y="990977"/>
            <a:ext cx="5273672" cy="2767972"/>
            <a:chOff x="5188548" y="1062506"/>
            <a:chExt cx="3955353" cy="1459516"/>
          </a:xfrm>
        </p:grpSpPr>
        <p:sp>
          <p:nvSpPr>
            <p:cNvPr id="197" name="Google Shape;197;g2f7af0ccba9_0_167"/>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rgbClr val="4472C4"/>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98" name="Google Shape;198;g2f7af0ccba9_0_167"/>
            <p:cNvGrpSpPr/>
            <p:nvPr/>
          </p:nvGrpSpPr>
          <p:grpSpPr>
            <a:xfrm>
              <a:off x="6267501" y="1062506"/>
              <a:ext cx="2876400" cy="1459516"/>
              <a:chOff x="6267501" y="1062506"/>
              <a:chExt cx="2876400" cy="1459516"/>
            </a:xfrm>
          </p:grpSpPr>
          <p:sp>
            <p:nvSpPr>
              <p:cNvPr id="199" name="Google Shape;199;g2f7af0ccba9_0_167"/>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rgbClr val="4472C4"/>
                    </a:solidFill>
                    <a:latin typeface="Fira Sans Extra Condensed Medium"/>
                    <a:ea typeface="Fira Sans Extra Condensed Medium"/>
                    <a:cs typeface="Fira Sans Extra Condensed Medium"/>
                    <a:sym typeface="Fira Sans Extra Condensed Medium"/>
                  </a:rPr>
                  <a:t>Weaknesses</a:t>
                </a:r>
                <a:endParaRPr sz="2267" b="1" i="0" u="none" strike="noStrike" cap="none">
                  <a:solidFill>
                    <a:srgbClr val="4472C4"/>
                  </a:solidFill>
                  <a:latin typeface="Fira Sans Extra Condensed Medium"/>
                  <a:ea typeface="Fira Sans Extra Condensed Medium"/>
                  <a:cs typeface="Fira Sans Extra Condensed Medium"/>
                  <a:sym typeface="Fira Sans Extra Condensed Medium"/>
                </a:endParaRPr>
              </a:p>
            </p:txBody>
          </p:sp>
          <p:sp>
            <p:nvSpPr>
              <p:cNvPr id="200" name="Google Shape;200;g2f7af0ccba9_0_167"/>
              <p:cNvSpPr txBox="1"/>
              <p:nvPr/>
            </p:nvSpPr>
            <p:spPr>
              <a:xfrm>
                <a:off x="6267501" y="1411722"/>
                <a:ext cx="2876400" cy="11103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W1. </a:t>
                </a:r>
                <a:r>
                  <a:rPr lang="en-US" sz="2000" dirty="0">
                    <a:solidFill>
                      <a:srgbClr val="434343"/>
                    </a:solidFill>
                    <a:latin typeface="Roboto"/>
                    <a:ea typeface="Roboto"/>
                    <a:cs typeface="Roboto"/>
                    <a:sym typeface="Roboto"/>
                  </a:rPr>
                  <a:t>Complex Fabrication</a:t>
                </a:r>
                <a:endParaRPr sz="2000" dirty="0"/>
              </a:p>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W2. </a:t>
                </a:r>
                <a:r>
                  <a:rPr lang="en-US" sz="2000" dirty="0">
                    <a:solidFill>
                      <a:srgbClr val="434343"/>
                    </a:solidFill>
                    <a:latin typeface="Roboto"/>
                    <a:ea typeface="Roboto"/>
                    <a:cs typeface="Roboto"/>
                    <a:sym typeface="Roboto"/>
                  </a:rPr>
                  <a:t>Surface Chemistry Challenges</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None/>
                </a:pPr>
                <a:r>
                  <a:rPr lang="en-US" sz="2000" b="0" i="0" u="none" strike="noStrike" cap="none" dirty="0">
                    <a:solidFill>
                      <a:srgbClr val="434343"/>
                    </a:solidFill>
                    <a:latin typeface="Roboto"/>
                    <a:ea typeface="Roboto"/>
                    <a:cs typeface="Roboto"/>
                    <a:sym typeface="Roboto"/>
                  </a:rPr>
                  <a:t>W3. </a:t>
                </a:r>
                <a:r>
                  <a:rPr lang="en-US" sz="2000" dirty="0">
                    <a:solidFill>
                      <a:srgbClr val="434343"/>
                    </a:solidFill>
                    <a:latin typeface="Roboto"/>
                    <a:ea typeface="Roboto"/>
                    <a:cs typeface="Roboto"/>
                    <a:sym typeface="Roboto"/>
                  </a:rPr>
                  <a:t>Material Cost</a:t>
                </a:r>
                <a:endParaRPr sz="2000" dirty="0"/>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W4. </a:t>
                </a:r>
                <a:r>
                  <a:rPr lang="en-US" sz="2000" dirty="0">
                    <a:solidFill>
                      <a:srgbClr val="434343"/>
                    </a:solidFill>
                    <a:latin typeface="Roboto"/>
                    <a:ea typeface="Roboto"/>
                    <a:cs typeface="Roboto"/>
                    <a:sym typeface="Roboto"/>
                  </a:rPr>
                  <a:t>Environmental Sensitivity</a:t>
                </a:r>
                <a:endParaRPr sz="2000" dirty="0"/>
              </a:p>
            </p:txBody>
          </p:sp>
        </p:grpSp>
      </p:grpSp>
      <p:grpSp>
        <p:nvGrpSpPr>
          <p:cNvPr id="201" name="Google Shape;201;g2f7af0ccba9_0_167"/>
          <p:cNvGrpSpPr/>
          <p:nvPr/>
        </p:nvGrpSpPr>
        <p:grpSpPr>
          <a:xfrm>
            <a:off x="7146965" y="3874138"/>
            <a:ext cx="4833875" cy="1829818"/>
            <a:chOff x="5188548" y="2952300"/>
            <a:chExt cx="3670368" cy="1372398"/>
          </a:xfrm>
        </p:grpSpPr>
        <p:sp>
          <p:nvSpPr>
            <p:cNvPr id="202" name="Google Shape;202;g2f7af0ccba9_0_167"/>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rgbClr val="5B9BD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03" name="Google Shape;203;g2f7af0ccba9_0_167"/>
            <p:cNvGrpSpPr/>
            <p:nvPr/>
          </p:nvGrpSpPr>
          <p:grpSpPr>
            <a:xfrm>
              <a:off x="6340416" y="2952300"/>
              <a:ext cx="2518500" cy="1372398"/>
              <a:chOff x="6340416" y="2952300"/>
              <a:chExt cx="2518500" cy="1372398"/>
            </a:xfrm>
          </p:grpSpPr>
          <p:sp>
            <p:nvSpPr>
              <p:cNvPr id="204" name="Google Shape;204;g2f7af0ccba9_0_167"/>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rgbClr val="5B9BD5"/>
                    </a:solidFill>
                    <a:latin typeface="Fira Sans Extra Condensed Medium"/>
                    <a:ea typeface="Fira Sans Extra Condensed Medium"/>
                    <a:cs typeface="Fira Sans Extra Condensed Medium"/>
                    <a:sym typeface="Fira Sans Extra Condensed Medium"/>
                  </a:rPr>
                  <a:t>Threats</a:t>
                </a:r>
                <a:endParaRPr sz="2267" b="1" i="0" u="none" strike="noStrike" cap="none">
                  <a:solidFill>
                    <a:srgbClr val="5B9BD5"/>
                  </a:solidFill>
                  <a:latin typeface="Fira Sans Extra Condensed Medium"/>
                  <a:ea typeface="Fira Sans Extra Condensed Medium"/>
                  <a:cs typeface="Fira Sans Extra Condensed Medium"/>
                  <a:sym typeface="Fira Sans Extra Condensed Medium"/>
                </a:endParaRPr>
              </a:p>
            </p:txBody>
          </p:sp>
          <p:sp>
            <p:nvSpPr>
              <p:cNvPr id="205" name="Google Shape;205;g2f7af0ccba9_0_167"/>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T1. </a:t>
                </a:r>
                <a:r>
                  <a:rPr lang="en-US" sz="2000" dirty="0">
                    <a:solidFill>
                      <a:srgbClr val="434343"/>
                    </a:solidFill>
                    <a:latin typeface="Roboto"/>
                    <a:ea typeface="Roboto"/>
                    <a:cs typeface="Roboto"/>
                    <a:sym typeface="Roboto"/>
                  </a:rPr>
                  <a:t>High Production Costs</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2000" b="0" i="0" u="none" strike="noStrike" cap="none" dirty="0">
                    <a:solidFill>
                      <a:srgbClr val="434343"/>
                    </a:solidFill>
                    <a:latin typeface="Roboto"/>
                    <a:ea typeface="Roboto"/>
                    <a:cs typeface="Roboto"/>
                    <a:sym typeface="Roboto"/>
                  </a:rPr>
                  <a:t>T2. </a:t>
                </a:r>
                <a:r>
                  <a:rPr lang="en-US" sz="2000" dirty="0">
                    <a:solidFill>
                      <a:srgbClr val="434343"/>
                    </a:solidFill>
                    <a:latin typeface="Roboto"/>
                    <a:ea typeface="Roboto"/>
                    <a:cs typeface="Roboto"/>
                    <a:sym typeface="Roboto"/>
                  </a:rPr>
                  <a:t>Market Acceptance</a:t>
                </a: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434343"/>
                  </a:solidFill>
                  <a:latin typeface="Roboto"/>
                  <a:ea typeface="Roboto"/>
                  <a:cs typeface="Roboto"/>
                  <a:sym typeface="Roboto"/>
                </a:endParaRPr>
              </a:p>
            </p:txBody>
          </p:sp>
        </p:grpSp>
      </p:grpSp>
      <p:grpSp>
        <p:nvGrpSpPr>
          <p:cNvPr id="206" name="Google Shape;206;g2f7af0ccba9_0_167"/>
          <p:cNvGrpSpPr/>
          <p:nvPr/>
        </p:nvGrpSpPr>
        <p:grpSpPr>
          <a:xfrm>
            <a:off x="213100" y="4062355"/>
            <a:ext cx="6132114" cy="2544936"/>
            <a:chOff x="892757" y="2842099"/>
            <a:chExt cx="4599200" cy="1908749"/>
          </a:xfrm>
        </p:grpSpPr>
        <p:sp>
          <p:nvSpPr>
            <p:cNvPr id="207" name="Google Shape;207;g2f7af0ccba9_0_167"/>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08" name="Google Shape;208;g2f7af0ccba9_0_167"/>
            <p:cNvGrpSpPr/>
            <p:nvPr/>
          </p:nvGrpSpPr>
          <p:grpSpPr>
            <a:xfrm>
              <a:off x="892757" y="2842099"/>
              <a:ext cx="3731700" cy="1908749"/>
              <a:chOff x="892757" y="2842099"/>
              <a:chExt cx="3731700" cy="1908749"/>
            </a:xfrm>
          </p:grpSpPr>
          <p:sp>
            <p:nvSpPr>
              <p:cNvPr id="209" name="Google Shape;209;g2f7af0ccba9_0_167"/>
              <p:cNvSpPr txBox="1"/>
              <p:nvPr/>
            </p:nvSpPr>
            <p:spPr>
              <a:xfrm>
                <a:off x="1610522" y="2842099"/>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dirty="0">
                    <a:solidFill>
                      <a:srgbClr val="FFC000"/>
                    </a:solidFill>
                    <a:latin typeface="Fira Sans Extra Condensed Medium"/>
                    <a:ea typeface="Fira Sans Extra Condensed Medium"/>
                    <a:cs typeface="Fira Sans Extra Condensed Medium"/>
                    <a:sym typeface="Fira Sans Extra Condensed Medium"/>
                  </a:rPr>
                  <a:t>Opportunities</a:t>
                </a:r>
                <a:endParaRPr sz="2267" b="1" i="0" u="none" strike="noStrike" cap="none"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210" name="Google Shape;210;g2f7af0ccba9_0_167"/>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O1.</a:t>
                </a:r>
                <a:r>
                  <a:rPr lang="en-US" sz="1800" dirty="0">
                    <a:solidFill>
                      <a:srgbClr val="434343"/>
                    </a:solidFill>
                    <a:latin typeface="Roboto"/>
                    <a:ea typeface="Roboto"/>
                    <a:cs typeface="Roboto"/>
                    <a:sym typeface="Roboto"/>
                  </a:rPr>
                  <a:t>Advanced Biomedical Diagnostics</a:t>
                </a:r>
                <a:endParaRPr sz="1800" b="0" i="0" u="none" strike="noStrike" cap="none"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02.</a:t>
                </a:r>
                <a:r>
                  <a:rPr lang="en-US" sz="1800" dirty="0">
                    <a:solidFill>
                      <a:srgbClr val="434343"/>
                    </a:solidFill>
                    <a:latin typeface="Roboto"/>
                    <a:ea typeface="Roboto"/>
                    <a:cs typeface="Roboto"/>
                    <a:sym typeface="Roboto"/>
                  </a:rPr>
                  <a:t>Point-of-Care Devices</a:t>
                </a:r>
                <a:endParaRPr sz="1800" b="0" i="0" u="none" strike="noStrike" cap="none" dirty="0">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O3. </a:t>
                </a:r>
                <a:r>
                  <a:rPr lang="en-US" sz="1800" dirty="0">
                    <a:solidFill>
                      <a:srgbClr val="434343"/>
                    </a:solidFill>
                    <a:latin typeface="Roboto"/>
                    <a:ea typeface="Roboto"/>
                    <a:cs typeface="Roboto"/>
                    <a:sym typeface="Roboto"/>
                  </a:rPr>
                  <a:t>Data-Driven Healthcare</a:t>
                </a:r>
                <a:endParaRPr sz="1800" dirty="0"/>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rgbClr val="434343"/>
                    </a:solidFill>
                    <a:latin typeface="Roboto"/>
                    <a:ea typeface="Roboto"/>
                    <a:cs typeface="Roboto"/>
                    <a:sym typeface="Roboto"/>
                  </a:rPr>
                  <a:t>04. </a:t>
                </a:r>
                <a:r>
                  <a:rPr lang="en-US" sz="1800" dirty="0">
                    <a:solidFill>
                      <a:srgbClr val="434343"/>
                    </a:solidFill>
                    <a:latin typeface="Roboto"/>
                    <a:ea typeface="Roboto"/>
                    <a:cs typeface="Roboto"/>
                    <a:sym typeface="Roboto"/>
                  </a:rPr>
                  <a:t>Market Demand for Innovative Biosensors</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rgbClr val="434343"/>
                  </a:solidFill>
                  <a:latin typeface="Roboto"/>
                  <a:ea typeface="Roboto"/>
                  <a:cs typeface="Roboto"/>
                  <a:sym typeface="Roboto"/>
                </a:endParaRPr>
              </a:p>
            </p:txBody>
          </p:sp>
        </p:grpSp>
      </p:grpSp>
      <p:grpSp>
        <p:nvGrpSpPr>
          <p:cNvPr id="211" name="Google Shape;211;g2f7af0ccba9_0_167"/>
          <p:cNvGrpSpPr/>
          <p:nvPr/>
        </p:nvGrpSpPr>
        <p:grpSpPr>
          <a:xfrm>
            <a:off x="4564098" y="1912734"/>
            <a:ext cx="3978713" cy="3824266"/>
            <a:chOff x="4685401" y="2674734"/>
            <a:chExt cx="3978713" cy="3824266"/>
          </a:xfrm>
        </p:grpSpPr>
        <p:grpSp>
          <p:nvGrpSpPr>
            <p:cNvPr id="212" name="Google Shape;212;g2f7af0ccba9_0_167"/>
            <p:cNvGrpSpPr/>
            <p:nvPr/>
          </p:nvGrpSpPr>
          <p:grpSpPr>
            <a:xfrm>
              <a:off x="4685401" y="2674734"/>
              <a:ext cx="3978713" cy="3824266"/>
              <a:chOff x="4075801" y="1760334"/>
              <a:chExt cx="3978713" cy="3824266"/>
            </a:xfrm>
          </p:grpSpPr>
          <p:sp>
            <p:nvSpPr>
              <p:cNvPr id="213" name="Google Shape;213;g2f7af0ccba9_0_167"/>
              <p:cNvSpPr/>
              <p:nvPr/>
            </p:nvSpPr>
            <p:spPr>
              <a:xfrm>
                <a:off x="4075801" y="1760334"/>
                <a:ext cx="3978713" cy="3824266"/>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14" name="Google Shape;214;g2f7af0ccba9_0_167"/>
              <p:cNvGrpSpPr/>
              <p:nvPr/>
            </p:nvGrpSpPr>
            <p:grpSpPr>
              <a:xfrm>
                <a:off x="4273832" y="1959046"/>
                <a:ext cx="3582661" cy="3426983"/>
                <a:chOff x="3205454" y="1469321"/>
                <a:chExt cx="2687063" cy="2570302"/>
              </a:xfrm>
            </p:grpSpPr>
            <p:sp>
              <p:nvSpPr>
                <p:cNvPr id="215" name="Google Shape;215;g2f7af0ccba9_0_167"/>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6" name="Google Shape;216;g2f7af0ccba9_0_167"/>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7" name="Google Shape;217;g2f7af0ccba9_0_167"/>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18" name="Google Shape;218;g2f7af0ccba9_0_167"/>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19" name="Google Shape;219;g2f7af0ccba9_0_167"/>
              <p:cNvGrpSpPr/>
              <p:nvPr/>
            </p:nvGrpSpPr>
            <p:grpSpPr>
              <a:xfrm>
                <a:off x="4810716" y="3672402"/>
                <a:ext cx="1254262" cy="1254285"/>
                <a:chOff x="3608126" y="2754370"/>
                <a:chExt cx="940720" cy="940737"/>
              </a:xfrm>
            </p:grpSpPr>
            <p:sp>
              <p:nvSpPr>
                <p:cNvPr id="220" name="Google Shape;220;g2f7af0ccba9_0_167"/>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1" name="Google Shape;221;g2f7af0ccba9_0_167"/>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222" name="Google Shape;222;g2f7af0ccba9_0_167"/>
              <p:cNvSpPr/>
              <p:nvPr/>
            </p:nvSpPr>
            <p:spPr>
              <a:xfrm>
                <a:off x="5174497" y="4091885"/>
                <a:ext cx="489214" cy="412128"/>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23" name="Google Shape;223;g2f7af0ccba9_0_167"/>
              <p:cNvGrpSpPr/>
              <p:nvPr/>
            </p:nvGrpSpPr>
            <p:grpSpPr>
              <a:xfrm>
                <a:off x="4810716" y="2418086"/>
                <a:ext cx="1254262" cy="1254262"/>
                <a:chOff x="3608126" y="1813609"/>
                <a:chExt cx="940720" cy="940720"/>
              </a:xfrm>
            </p:grpSpPr>
            <p:sp>
              <p:nvSpPr>
                <p:cNvPr id="224" name="Google Shape;224;g2f7af0ccba9_0_167"/>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5" name="Google Shape;225;g2f7af0ccba9_0_167"/>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26" name="Google Shape;226;g2f7af0ccba9_0_167"/>
              <p:cNvGrpSpPr/>
              <p:nvPr/>
            </p:nvGrpSpPr>
            <p:grpSpPr>
              <a:xfrm>
                <a:off x="6065026" y="2418086"/>
                <a:ext cx="1254285" cy="1254262"/>
                <a:chOff x="4548883" y="1813609"/>
                <a:chExt cx="940737" cy="940720"/>
              </a:xfrm>
            </p:grpSpPr>
            <p:sp>
              <p:nvSpPr>
                <p:cNvPr id="227" name="Google Shape;227;g2f7af0ccba9_0_167"/>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28" name="Google Shape;228;g2f7af0ccba9_0_167"/>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29" name="Google Shape;229;g2f7af0ccba9_0_167"/>
              <p:cNvGrpSpPr/>
              <p:nvPr/>
            </p:nvGrpSpPr>
            <p:grpSpPr>
              <a:xfrm>
                <a:off x="6514483" y="2887254"/>
                <a:ext cx="401729" cy="405359"/>
                <a:chOff x="4885988" y="2165492"/>
                <a:chExt cx="301304" cy="304027"/>
              </a:xfrm>
            </p:grpSpPr>
            <p:sp>
              <p:nvSpPr>
                <p:cNvPr id="230" name="Google Shape;230;g2f7af0ccba9_0_167"/>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1" name="Google Shape;231;g2f7af0ccba9_0_167"/>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32" name="Google Shape;232;g2f7af0ccba9_0_167"/>
              <p:cNvGrpSpPr/>
              <p:nvPr/>
            </p:nvGrpSpPr>
            <p:grpSpPr>
              <a:xfrm>
                <a:off x="6065026" y="3672402"/>
                <a:ext cx="1254285" cy="1254285"/>
                <a:chOff x="4548883" y="2754370"/>
                <a:chExt cx="940737" cy="940737"/>
              </a:xfrm>
            </p:grpSpPr>
            <p:sp>
              <p:nvSpPr>
                <p:cNvPr id="233" name="Google Shape;233;g2f7af0ccba9_0_167"/>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4" name="Google Shape;234;g2f7af0ccba9_0_167"/>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35" name="Google Shape;235;g2f7af0ccba9_0_167"/>
              <p:cNvGrpSpPr/>
              <p:nvPr/>
            </p:nvGrpSpPr>
            <p:grpSpPr>
              <a:xfrm>
                <a:off x="6478305" y="4097188"/>
                <a:ext cx="473856" cy="460692"/>
                <a:chOff x="4858850" y="3072970"/>
                <a:chExt cx="355401" cy="345527"/>
              </a:xfrm>
            </p:grpSpPr>
            <p:sp>
              <p:nvSpPr>
                <p:cNvPr id="236" name="Google Shape;236;g2f7af0ccba9_0_167"/>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7" name="Google Shape;237;g2f7af0ccba9_0_167"/>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8" name="Google Shape;238;g2f7af0ccba9_0_167"/>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9" name="Google Shape;239;g2f7af0ccba9_0_167"/>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0" name="Google Shape;240;g2f7af0ccba9_0_167"/>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1" name="Google Shape;241;g2f7af0ccba9_0_167"/>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2" name="Google Shape;242;g2f7af0ccba9_0_167"/>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3" name="Google Shape;243;g2f7af0ccba9_0_167"/>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4" name="Google Shape;244;g2f7af0ccba9_0_167"/>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5" name="Google Shape;245;g2f7af0ccba9_0_167"/>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6" name="Google Shape;246;g2f7af0ccba9_0_167"/>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47" name="Google Shape;247;g2f7af0ccba9_0_167"/>
              <p:cNvGrpSpPr/>
              <p:nvPr/>
            </p:nvGrpSpPr>
            <p:grpSpPr>
              <a:xfrm>
                <a:off x="5314406" y="2951103"/>
                <a:ext cx="1499544" cy="1442885"/>
                <a:chOff x="3985903" y="2213381"/>
                <a:chExt cx="1124686" cy="1082191"/>
              </a:xfrm>
            </p:grpSpPr>
            <p:sp>
              <p:nvSpPr>
                <p:cNvPr id="248" name="Google Shape;248;g2f7af0ccba9_0_167"/>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249" name="Google Shape;249;g2f7af0ccba9_0_167"/>
                <p:cNvGrpSpPr/>
                <p:nvPr/>
              </p:nvGrpSpPr>
              <p:grpSpPr>
                <a:xfrm>
                  <a:off x="4380547" y="2919635"/>
                  <a:ext cx="636781" cy="375937"/>
                  <a:chOff x="4380547" y="2919635"/>
                  <a:chExt cx="636781" cy="375937"/>
                </a:xfrm>
              </p:grpSpPr>
              <p:sp>
                <p:nvSpPr>
                  <p:cNvPr id="250" name="Google Shape;250;g2f7af0ccba9_0_167"/>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1" name="Google Shape;251;g2f7af0ccba9_0_167"/>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2" name="Google Shape;252;g2f7af0ccba9_0_167"/>
                <p:cNvGrpSpPr/>
                <p:nvPr/>
              </p:nvGrpSpPr>
              <p:grpSpPr>
                <a:xfrm>
                  <a:off x="4714354" y="2285940"/>
                  <a:ext cx="375747" cy="636160"/>
                  <a:chOff x="4714354" y="2285940"/>
                  <a:chExt cx="375747" cy="636160"/>
                </a:xfrm>
              </p:grpSpPr>
              <p:sp>
                <p:nvSpPr>
                  <p:cNvPr id="253" name="Google Shape;253;g2f7af0ccba9_0_167"/>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4" name="Google Shape;254;g2f7af0ccba9_0_167"/>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5" name="Google Shape;255;g2f7af0ccba9_0_167"/>
                <p:cNvGrpSpPr/>
                <p:nvPr/>
              </p:nvGrpSpPr>
              <p:grpSpPr>
                <a:xfrm>
                  <a:off x="3985903" y="2585619"/>
                  <a:ext cx="397112" cy="637197"/>
                  <a:chOff x="3985903" y="2585619"/>
                  <a:chExt cx="397112" cy="637197"/>
                </a:xfrm>
              </p:grpSpPr>
              <p:sp>
                <p:nvSpPr>
                  <p:cNvPr id="256" name="Google Shape;256;g2f7af0ccba9_0_167"/>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57" name="Google Shape;257;g2f7af0ccba9_0_167"/>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258" name="Google Shape;258;g2f7af0ccba9_0_167"/>
                <p:cNvGrpSpPr/>
                <p:nvPr/>
              </p:nvGrpSpPr>
              <p:grpSpPr>
                <a:xfrm>
                  <a:off x="4080455" y="2213381"/>
                  <a:ext cx="636573" cy="374705"/>
                  <a:chOff x="4080455" y="2213381"/>
                  <a:chExt cx="636573" cy="374705"/>
                </a:xfrm>
              </p:grpSpPr>
              <p:sp>
                <p:nvSpPr>
                  <p:cNvPr id="259" name="Google Shape;259;g2f7af0ccba9_0_167"/>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0" name="Google Shape;260;g2f7af0ccba9_0_167"/>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grpSp>
            <p:nvGrpSpPr>
              <p:cNvPr id="261" name="Google Shape;261;g2f7af0ccba9_0_167"/>
              <p:cNvGrpSpPr/>
              <p:nvPr/>
            </p:nvGrpSpPr>
            <p:grpSpPr>
              <a:xfrm>
                <a:off x="5909378" y="3494924"/>
                <a:ext cx="311836" cy="355292"/>
                <a:chOff x="4645650" y="3962900"/>
                <a:chExt cx="259950" cy="296175"/>
              </a:xfrm>
            </p:grpSpPr>
            <p:sp>
              <p:nvSpPr>
                <p:cNvPr id="262" name="Google Shape;262;g2f7af0ccba9_0_167"/>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3" name="Google Shape;263;g2f7af0ccba9_0_167"/>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4" name="Google Shape;264;g2f7af0ccba9_0_167"/>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5" name="Google Shape;265;g2f7af0ccba9_0_167"/>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6" name="Google Shape;266;g2f7af0ccba9_0_167"/>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7" name="Google Shape;267;g2f7af0ccba9_0_167"/>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rgbClr val="A5A5A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grpSp>
          <p:nvGrpSpPr>
            <p:cNvPr id="268" name="Google Shape;268;g2f7af0ccba9_0_167"/>
            <p:cNvGrpSpPr/>
            <p:nvPr/>
          </p:nvGrpSpPr>
          <p:grpSpPr>
            <a:xfrm>
              <a:off x="5746163" y="3855109"/>
              <a:ext cx="462348" cy="245835"/>
              <a:chOff x="3891558" y="2180494"/>
              <a:chExt cx="346769" cy="184381"/>
            </a:xfrm>
          </p:grpSpPr>
          <p:sp>
            <p:nvSpPr>
              <p:cNvPr id="269" name="Google Shape;269;g2f7af0ccba9_0_167"/>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0" name="Google Shape;270;g2f7af0ccba9_0_167"/>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1" name="Google Shape;271;g2f7af0ccba9_0_167"/>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f6b0a552c1_0_7"/>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278" name="Google Shape;278;g2f6b0a552c1_0_7"/>
          <p:cNvSpPr/>
          <p:nvPr/>
        </p:nvSpPr>
        <p:spPr>
          <a:xfrm>
            <a:off x="4224240" y="320173"/>
            <a:ext cx="2802201" cy="41776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dirty="0">
                <a:solidFill>
                  <a:schemeClr val="lt1"/>
                </a:solidFill>
                <a:latin typeface="Verdana"/>
                <a:ea typeface="Verdana"/>
                <a:cs typeface="Verdana"/>
                <a:sym typeface="Verdana"/>
              </a:rPr>
              <a:t>Introduction</a:t>
            </a:r>
            <a:r>
              <a:rPr lang="en-US" sz="2000" b="1" i="0" u="none" strike="noStrike" cap="none" dirty="0">
                <a:solidFill>
                  <a:schemeClr val="lt1"/>
                </a:solidFill>
                <a:latin typeface="Verdana"/>
                <a:ea typeface="Verdana"/>
                <a:cs typeface="Verdana"/>
                <a:sym typeface="Verdana"/>
              </a:rPr>
              <a:t> </a:t>
            </a:r>
            <a:endParaRPr sz="1000" b="1" i="0" u="none" strike="noStrike" cap="none" dirty="0">
              <a:solidFill>
                <a:srgbClr val="000000"/>
              </a:solidFill>
              <a:latin typeface="Arial"/>
              <a:ea typeface="Arial"/>
              <a:cs typeface="Arial"/>
              <a:sym typeface="Arial"/>
            </a:endParaRPr>
          </a:p>
        </p:txBody>
      </p:sp>
      <p:sp>
        <p:nvSpPr>
          <p:cNvPr id="279" name="Google Shape;279;g2f6b0a552c1_0_7"/>
          <p:cNvSpPr txBox="1"/>
          <p:nvPr/>
        </p:nvSpPr>
        <p:spPr>
          <a:xfrm>
            <a:off x="2145627" y="782594"/>
            <a:ext cx="6613361" cy="88995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US" sz="2500" b="1" dirty="0">
                <a:solidFill>
                  <a:srgbClr val="404040"/>
                </a:solidFill>
              </a:rPr>
              <a:t>High Electron Mobility Transistor(HEMT)</a:t>
            </a:r>
            <a:endParaRPr sz="2500" b="1" dirty="0">
              <a:solidFill>
                <a:srgbClr val="404040"/>
              </a:solidFill>
            </a:endParaRPr>
          </a:p>
        </p:txBody>
      </p:sp>
      <p:sp>
        <p:nvSpPr>
          <p:cNvPr id="280" name="Google Shape;280;g2f6b0a552c1_0_7"/>
          <p:cNvSpPr txBox="1"/>
          <p:nvPr/>
        </p:nvSpPr>
        <p:spPr>
          <a:xfrm>
            <a:off x="513455" y="1766810"/>
            <a:ext cx="106722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rgbClr val="404040"/>
                </a:solidFill>
              </a:rPr>
              <a:t>HEMT (High Electron Mobility Transistor) is a type of field-effect transistor (FET) known for its high-speed and high-frequency performance. It is primarily used in applications that require high power and fast switching, such as microwave and RF (radio frequency) systems, satellite communications, radar, and high-speed digital circuits.</a:t>
            </a:r>
            <a:endParaRPr sz="2000" dirty="0"/>
          </a:p>
        </p:txBody>
      </p:sp>
      <p:pic>
        <p:nvPicPr>
          <p:cNvPr id="281" name="Google Shape;281;g2f6b0a552c1_0_7"/>
          <p:cNvPicPr preferRelativeResize="0"/>
          <p:nvPr/>
        </p:nvPicPr>
        <p:blipFill>
          <a:blip r:embed="rId3">
            <a:alphaModFix/>
          </a:blip>
          <a:stretch>
            <a:fillRect/>
          </a:stretch>
        </p:blipFill>
        <p:spPr>
          <a:xfrm>
            <a:off x="2322725" y="3338801"/>
            <a:ext cx="5683600" cy="3163800"/>
          </a:xfrm>
          <a:prstGeom prst="rect">
            <a:avLst/>
          </a:prstGeom>
          <a:noFill/>
          <a:ln>
            <a:noFill/>
          </a:ln>
        </p:spPr>
      </p:pic>
      <p:sp>
        <p:nvSpPr>
          <p:cNvPr id="3" name="TextBox 2">
            <a:extLst>
              <a:ext uri="{FF2B5EF4-FFF2-40B4-BE49-F238E27FC236}">
                <a16:creationId xmlns:a16="http://schemas.microsoft.com/office/drawing/2014/main" id="{1D825AF2-2553-08A0-ECB4-99CFE318B8DF}"/>
              </a:ext>
            </a:extLst>
          </p:cNvPr>
          <p:cNvSpPr txBox="1"/>
          <p:nvPr/>
        </p:nvSpPr>
        <p:spPr>
          <a:xfrm>
            <a:off x="4467451" y="6492875"/>
            <a:ext cx="6100916" cy="307777"/>
          </a:xfrm>
          <a:prstGeom prst="rect">
            <a:avLst/>
          </a:prstGeom>
          <a:noFill/>
        </p:spPr>
        <p:txBody>
          <a:bodyPr wrap="square">
            <a:spAutoFit/>
          </a:bodyPr>
          <a:lstStyle/>
          <a:p>
            <a:r>
              <a:rPr lang="en-US" dirty="0"/>
              <a:t>HEMT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f6b0a552c1_0_32"/>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288" name="Google Shape;288;g2f6b0a552c1_0_32"/>
          <p:cNvSpPr txBox="1"/>
          <p:nvPr/>
        </p:nvSpPr>
        <p:spPr>
          <a:xfrm>
            <a:off x="385011" y="147662"/>
            <a:ext cx="11325725" cy="682645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000" dirty="0">
              <a:solidFill>
                <a:schemeClr val="dk1"/>
              </a:solidFill>
            </a:endParaRPr>
          </a:p>
          <a:p>
            <a:pPr marL="457200" lvl="0" indent="-342900" algn="just" rtl="0">
              <a:lnSpc>
                <a:spcPct val="170000"/>
              </a:lnSpc>
              <a:spcBef>
                <a:spcPts val="0"/>
              </a:spcBef>
              <a:spcAft>
                <a:spcPts val="0"/>
              </a:spcAft>
              <a:buClr>
                <a:schemeClr val="dk1"/>
              </a:buClr>
              <a:buSzPts val="1800"/>
              <a:buChar char="❖"/>
            </a:pPr>
            <a:r>
              <a:rPr lang="en-US" sz="2400" b="1" dirty="0">
                <a:solidFill>
                  <a:schemeClr val="dk1"/>
                </a:solidFill>
              </a:rPr>
              <a:t>Key Features of HEMT</a:t>
            </a:r>
            <a:endParaRPr sz="2400" b="1" dirty="0">
              <a:solidFill>
                <a:schemeClr val="dk1"/>
              </a:solidFill>
            </a:endParaRPr>
          </a:p>
          <a:p>
            <a:pPr marL="457200" lvl="0" indent="-342900" algn="just" rtl="0">
              <a:lnSpc>
                <a:spcPct val="170000"/>
              </a:lnSpc>
              <a:spcBef>
                <a:spcPts val="0"/>
              </a:spcBef>
              <a:spcAft>
                <a:spcPts val="0"/>
              </a:spcAft>
              <a:buClr>
                <a:schemeClr val="dk1"/>
              </a:buClr>
              <a:buSzPts val="1800"/>
              <a:buChar char="●"/>
            </a:pPr>
            <a:r>
              <a:rPr lang="en-US" sz="2400" b="1" dirty="0">
                <a:solidFill>
                  <a:schemeClr val="dk1"/>
                </a:solidFill>
              </a:rPr>
              <a:t>High Electron Mobility</a:t>
            </a:r>
            <a:r>
              <a:rPr lang="en-US" sz="2000" b="1" dirty="0">
                <a:solidFill>
                  <a:schemeClr val="dk1"/>
                </a:solidFill>
              </a:rPr>
              <a:t>:</a:t>
            </a:r>
            <a:r>
              <a:rPr lang="en-US" sz="2000" dirty="0">
                <a:solidFill>
                  <a:schemeClr val="dk1"/>
                </a:solidFill>
              </a:rPr>
              <a:t> HEMT uses a heterostructure (typically made of materials like GaAs, </a:t>
            </a:r>
            <a:r>
              <a:rPr lang="en-US" sz="2000" dirty="0" err="1">
                <a:solidFill>
                  <a:schemeClr val="dk1"/>
                </a:solidFill>
              </a:rPr>
              <a:t>AlGaAs</a:t>
            </a:r>
            <a:r>
              <a:rPr lang="en-US" sz="2000" dirty="0">
                <a:solidFill>
                  <a:schemeClr val="dk1"/>
                </a:solidFill>
              </a:rPr>
              <a:t>, or </a:t>
            </a:r>
            <a:r>
              <a:rPr lang="en-US" sz="2000" dirty="0" err="1">
                <a:solidFill>
                  <a:schemeClr val="dk1"/>
                </a:solidFill>
              </a:rPr>
              <a:t>GaN</a:t>
            </a:r>
            <a:r>
              <a:rPr lang="en-US" sz="2000" dirty="0">
                <a:solidFill>
                  <a:schemeClr val="dk1"/>
                </a:solidFill>
              </a:rPr>
              <a:t>) that creates a region where electrons can move at very high speeds, resulting in high electron mobility. This feature is critical for achieving high-frequency operation</a:t>
            </a:r>
            <a:endParaRPr sz="20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2400" b="1" dirty="0">
                <a:solidFill>
                  <a:schemeClr val="dk1"/>
                </a:solidFill>
              </a:rPr>
              <a:t>Heterojunction Design</a:t>
            </a:r>
            <a:r>
              <a:rPr lang="en-US" sz="2000" b="1" dirty="0">
                <a:solidFill>
                  <a:schemeClr val="dk1"/>
                </a:solidFill>
              </a:rPr>
              <a:t>:</a:t>
            </a:r>
            <a:r>
              <a:rPr lang="en-US" sz="2000" dirty="0">
                <a:solidFill>
                  <a:schemeClr val="dk1"/>
                </a:solidFill>
              </a:rPr>
              <a:t> HEMTs use a junction between two different semiconductor materials (heterojunction) with differing band gaps, typically wide-bandgap materials. This creates a two-dimensional electron gas (2DEG) where the electrons can flow freely without scattering from impurities.</a:t>
            </a:r>
            <a:endParaRPr sz="20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2400" b="1" dirty="0">
                <a:solidFill>
                  <a:schemeClr val="dk1"/>
                </a:solidFill>
              </a:rPr>
              <a:t>High-Frequency Performance:</a:t>
            </a:r>
            <a:r>
              <a:rPr lang="en-US" sz="2400" dirty="0">
                <a:solidFill>
                  <a:schemeClr val="dk1"/>
                </a:solidFill>
              </a:rPr>
              <a:t> </a:t>
            </a:r>
            <a:r>
              <a:rPr lang="en-US" sz="2000" dirty="0">
                <a:solidFill>
                  <a:schemeClr val="dk1"/>
                </a:solidFill>
              </a:rPr>
              <a:t>Due to the high electron mobility, HEMTs can operate at much higher frequencies than traditional MOSFETs or JFETs, making them suitable for GHz-range applications.</a:t>
            </a:r>
            <a:endParaRPr sz="2000" dirty="0">
              <a:solidFill>
                <a:schemeClr val="dk1"/>
              </a:solidFill>
            </a:endParaRPr>
          </a:p>
          <a:p>
            <a:pPr marL="457200" lvl="0" indent="0" algn="l" rtl="0">
              <a:lnSpc>
                <a:spcPct val="150000"/>
              </a:lnSpc>
              <a:spcBef>
                <a:spcPts val="0"/>
              </a:spcBef>
              <a:spcAft>
                <a:spcPts val="0"/>
              </a:spcAft>
              <a:buNone/>
            </a:pPr>
            <a:endParaRPr sz="20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2796</Words>
  <Application>Microsoft Office PowerPoint</Application>
  <PresentationFormat>Widescreen</PresentationFormat>
  <Paragraphs>444</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Courier New</vt:lpstr>
      <vt:lpstr>Verdana</vt:lpstr>
      <vt:lpstr>Fira Sans Extra Condensed Medium</vt:lpstr>
      <vt:lpstr>Calibri</vt:lpstr>
      <vt:lpstr>Montserrat</vt:lpstr>
      <vt:lpstr>Montserrat Medium</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Aisswaria Zacharias</dc:creator>
  <cp:lastModifiedBy>Maruthi M</cp:lastModifiedBy>
  <cp:revision>7</cp:revision>
  <dcterms:created xsi:type="dcterms:W3CDTF">2021-01-07T12:40:50Z</dcterms:created>
  <dcterms:modified xsi:type="dcterms:W3CDTF">2024-10-16T18:01:40Z</dcterms:modified>
</cp:coreProperties>
</file>