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5" r:id="rId7"/>
    <p:sldId id="266" r:id="rId8"/>
    <p:sldId id="260" r:id="rId9"/>
    <p:sldId id="267" r:id="rId10"/>
    <p:sldId id="261" r:id="rId11"/>
    <p:sldId id="262"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B1C1D4-86C1-4860-9881-F147432EBF3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295996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1C1D4-86C1-4860-9881-F147432EBF3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240101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1C1D4-86C1-4860-9881-F147432EBF3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D4327-38B6-480E-940C-65249277D70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718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1C1D4-86C1-4860-9881-F147432EBF3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665796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1C1D4-86C1-4860-9881-F147432EBF3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D4327-38B6-480E-940C-65249277D7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0921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1C1D4-86C1-4860-9881-F147432EBF3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264595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1C1D4-86C1-4860-9881-F147432EBF3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1047767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1C1D4-86C1-4860-9881-F147432EBF3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63254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1C1D4-86C1-4860-9881-F147432EBF3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297239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1C1D4-86C1-4860-9881-F147432EBF3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388582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B1C1D4-86C1-4860-9881-F147432EBF37}"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240556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B1C1D4-86C1-4860-9881-F147432EBF37}"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98097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B1C1D4-86C1-4860-9881-F147432EBF37}"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136675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1C1D4-86C1-4860-9881-F147432EBF37}"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253386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B1C1D4-86C1-4860-9881-F147432EBF37}"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96825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B1C1D4-86C1-4860-9881-F147432EBF37}"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5D4327-38B6-480E-940C-65249277D700}" type="slidenum">
              <a:rPr lang="en-IN" smtClean="0"/>
              <a:t>‹#›</a:t>
            </a:fld>
            <a:endParaRPr lang="en-IN"/>
          </a:p>
        </p:txBody>
      </p:sp>
    </p:spTree>
    <p:extLst>
      <p:ext uri="{BB962C8B-B14F-4D97-AF65-F5344CB8AC3E}">
        <p14:creationId xmlns:p14="http://schemas.microsoft.com/office/powerpoint/2010/main" val="347870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B1C1D4-86C1-4860-9881-F147432EBF37}" type="datetimeFigureOut">
              <a:rPr lang="en-IN" smtClean="0"/>
              <a:t>10-07-2024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5D4327-38B6-480E-940C-65249277D700}" type="slidenum">
              <a:rPr lang="en-IN" smtClean="0"/>
              <a:t>‹#›</a:t>
            </a:fld>
            <a:endParaRPr lang="en-IN"/>
          </a:p>
        </p:txBody>
      </p:sp>
    </p:spTree>
    <p:extLst>
      <p:ext uri="{BB962C8B-B14F-4D97-AF65-F5344CB8AC3E}">
        <p14:creationId xmlns:p14="http://schemas.microsoft.com/office/powerpoint/2010/main" val="1151835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DD8D-8D93-9703-5B69-15150B615AB8}"/>
              </a:ext>
            </a:extLst>
          </p:cNvPr>
          <p:cNvSpPr>
            <a:spLocks noGrp="1"/>
          </p:cNvSpPr>
          <p:nvPr>
            <p:ph type="ctrTitle"/>
          </p:nvPr>
        </p:nvSpPr>
        <p:spPr/>
        <p:txBody>
          <a:bodyPr/>
          <a:lstStyle/>
          <a:p>
            <a:r>
              <a:rPr lang="en-US" dirty="0"/>
              <a:t>POWER MANAGER TELEMENTRY </a:t>
            </a:r>
            <a:endParaRPr lang="en-IN" dirty="0"/>
          </a:p>
        </p:txBody>
      </p:sp>
      <p:sp>
        <p:nvSpPr>
          <p:cNvPr id="3" name="Subtitle 2">
            <a:extLst>
              <a:ext uri="{FF2B5EF4-FFF2-40B4-BE49-F238E27FC236}">
                <a16:creationId xmlns:a16="http://schemas.microsoft.com/office/drawing/2014/main" id="{74673223-1C73-9B3C-CCFC-39B50188E80C}"/>
              </a:ext>
            </a:extLst>
          </p:cNvPr>
          <p:cNvSpPr>
            <a:spLocks noGrp="1"/>
          </p:cNvSpPr>
          <p:nvPr>
            <p:ph type="subTitle" idx="1"/>
          </p:nvPr>
        </p:nvSpPr>
        <p:spPr>
          <a:xfrm>
            <a:off x="1507067" y="4699819"/>
            <a:ext cx="7766936" cy="1789470"/>
          </a:xfrm>
        </p:spPr>
        <p:txBody>
          <a:bodyPr>
            <a:normAutofit/>
          </a:bodyPr>
          <a:lstStyle/>
          <a:p>
            <a:pPr algn="just"/>
            <a:r>
              <a:rPr lang="en-US" dirty="0"/>
              <a:t> </a:t>
            </a:r>
            <a:r>
              <a:rPr lang="en-US" b="1" dirty="0"/>
              <a:t>Team Members:</a:t>
            </a:r>
          </a:p>
          <a:p>
            <a:pPr algn="just"/>
            <a:r>
              <a:rPr lang="en-US" b="1" dirty="0"/>
              <a:t>  Maruthi M(BU21EECE0100554)</a:t>
            </a:r>
          </a:p>
          <a:p>
            <a:pPr algn="just"/>
            <a:r>
              <a:rPr lang="en-US" b="1" dirty="0"/>
              <a:t>  K Lokeshwar Reddy(BU21EECE0100334)</a:t>
            </a:r>
          </a:p>
          <a:p>
            <a:pPr algn="just"/>
            <a:r>
              <a:rPr lang="en-US" b="1" dirty="0"/>
              <a:t>  Lakshman B H(BU21EECE0100553)</a:t>
            </a:r>
            <a:endParaRPr lang="en-IN" b="1" dirty="0"/>
          </a:p>
        </p:txBody>
      </p:sp>
    </p:spTree>
    <p:extLst>
      <p:ext uri="{BB962C8B-B14F-4D97-AF65-F5344CB8AC3E}">
        <p14:creationId xmlns:p14="http://schemas.microsoft.com/office/powerpoint/2010/main" val="358572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17-DBB9-74BF-8D40-3896964CA859}"/>
              </a:ext>
            </a:extLst>
          </p:cNvPr>
          <p:cNvSpPr>
            <a:spLocks noGrp="1"/>
          </p:cNvSpPr>
          <p:nvPr>
            <p:ph type="title"/>
          </p:nvPr>
        </p:nvSpPr>
        <p:spPr/>
        <p:txBody>
          <a:bodyPr/>
          <a:lstStyle/>
          <a:p>
            <a:r>
              <a:rPr lang="en-US" dirty="0"/>
              <a:t>TEAM MEMBERS:</a:t>
            </a:r>
            <a:endParaRPr lang="en-IN" dirty="0"/>
          </a:p>
        </p:txBody>
      </p:sp>
      <p:sp>
        <p:nvSpPr>
          <p:cNvPr id="4" name="Rectangle 1">
            <a:extLst>
              <a:ext uri="{FF2B5EF4-FFF2-40B4-BE49-F238E27FC236}">
                <a16:creationId xmlns:a16="http://schemas.microsoft.com/office/drawing/2014/main" id="{9AC87CB6-DCE3-8E24-6C5B-6687B7202AB4}"/>
              </a:ext>
            </a:extLst>
          </p:cNvPr>
          <p:cNvSpPr>
            <a:spLocks noGrp="1" noChangeArrowheads="1"/>
          </p:cNvSpPr>
          <p:nvPr>
            <p:ph idx="1"/>
          </p:nvPr>
        </p:nvSpPr>
        <p:spPr bwMode="auto">
          <a:xfrm>
            <a:off x="677334" y="1930400"/>
            <a:ext cx="892584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chemeClr val="tx1"/>
                </a:solidFill>
              </a:rPr>
              <a:t>Maruthi M</a:t>
            </a:r>
            <a:r>
              <a:rPr kumimoji="0" lang="en-US" altLang="en-US" sz="1800" b="1" i="0" u="none" strike="noStrike" cap="none" normalizeH="0" baseline="0" dirty="0">
                <a:ln>
                  <a:noFill/>
                </a:ln>
                <a:solidFill>
                  <a:schemeClr val="tx1"/>
                </a:solidFill>
                <a:effectLst/>
              </a:rPr>
              <a:t> (Research and Documentation)</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-Research and identify open-source power measurement tools.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-Document available system power measurement knobs.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chemeClr val="tx1"/>
                </a:solidFill>
              </a:rPr>
              <a:t>K Lokeshwar Reddy</a:t>
            </a:r>
            <a:r>
              <a:rPr kumimoji="0" lang="en-US" altLang="en-US" sz="1800" b="1" i="0" u="none" strike="noStrike" cap="none" normalizeH="0" baseline="0" dirty="0">
                <a:ln>
                  <a:noFill/>
                </a:ln>
                <a:solidFill>
                  <a:schemeClr val="tx1"/>
                </a:solidFill>
                <a:effectLst/>
              </a:rPr>
              <a:t> (Data Collection and Analysis)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-Collect power telemetry data from various components.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-Measure and record system power utilization based on system usage percentages.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rPr>
              <a:t>-Implement scripts or use existing tools to gather power telemetry data from the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rPr>
              <a:t>CPU, GPU and NIC.</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chemeClr val="tx1"/>
                </a:solidFill>
              </a:rPr>
              <a:t>Lakshman B H</a:t>
            </a:r>
            <a:r>
              <a:rPr kumimoji="0" lang="en-US" altLang="en-US" sz="1800" b="1" i="0" u="none" strike="noStrike" cap="none" normalizeH="0" baseline="0" dirty="0">
                <a:ln>
                  <a:noFill/>
                </a:ln>
                <a:solidFill>
                  <a:schemeClr val="tx1"/>
                </a:solidFill>
                <a:effectLst/>
              </a:rPr>
              <a:t> (Reporting and Optimization)</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-Analyze the collected data for insights and trends.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-Create a detailed report on the power problem, approach, and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198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71DE-4319-B6D7-CEB3-BFD97E8FCF5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0581B14-09AC-DB46-CADC-F3D3ADE29D36}"/>
              </a:ext>
            </a:extLst>
          </p:cNvPr>
          <p:cNvSpPr>
            <a:spLocks noGrp="1"/>
          </p:cNvSpPr>
          <p:nvPr>
            <p:ph idx="1"/>
          </p:nvPr>
        </p:nvSpPr>
        <p:spPr>
          <a:xfrm>
            <a:off x="677334" y="1465007"/>
            <a:ext cx="8596668" cy="4576356"/>
          </a:xfrm>
        </p:spPr>
        <p:txBody>
          <a:bodyPr/>
          <a:lstStyle/>
          <a:p>
            <a:pPr marL="0" indent="0">
              <a:buNone/>
            </a:pPr>
            <a:r>
              <a:rPr lang="en-IN" dirty="0"/>
              <a:t>The Power Manager Telemetry Project using Intel's RAPL on Windows Subsystem for Linux (WSL) successfully demonstrated a system for monitoring, </a:t>
            </a:r>
            <a:r>
              <a:rPr lang="en-IN" dirty="0" err="1"/>
              <a:t>analyzing</a:t>
            </a:r>
            <a:r>
              <a:rPr lang="en-IN" dirty="0"/>
              <a:t>, and optimizing CPU and DRAM power consumption.</a:t>
            </a:r>
          </a:p>
          <a:p>
            <a:pPr marL="0" indent="0">
              <a:buNone/>
            </a:pPr>
            <a:r>
              <a:rPr lang="en-IN" b="1" dirty="0"/>
              <a:t>Key Achievements:</a:t>
            </a:r>
          </a:p>
          <a:p>
            <a:pPr marL="0" indent="0">
              <a:buNone/>
            </a:pPr>
            <a:r>
              <a:rPr lang="en-IN" b="1" dirty="0"/>
              <a:t>1.Data Collection</a:t>
            </a:r>
            <a:r>
              <a:rPr lang="en-IN" dirty="0"/>
              <a:t>:</a:t>
            </a:r>
          </a:p>
          <a:p>
            <a:pPr marL="0" indent="0">
              <a:buNone/>
            </a:pPr>
            <a:r>
              <a:rPr lang="en-IN" dirty="0"/>
              <a:t>-Developed Python scripts for continuous power data collection via Intel RAPL.</a:t>
            </a:r>
          </a:p>
          <a:p>
            <a:pPr marL="0" indent="0">
              <a:buNone/>
            </a:pPr>
            <a:r>
              <a:rPr lang="en-IN" dirty="0"/>
              <a:t>-Implemented a backend service for efficient data logging and storage.</a:t>
            </a:r>
          </a:p>
          <a:p>
            <a:pPr marL="0" indent="0">
              <a:buNone/>
            </a:pPr>
            <a:r>
              <a:rPr lang="en-IN" b="1" dirty="0"/>
              <a:t>2.Data Analysis</a:t>
            </a:r>
            <a:r>
              <a:rPr lang="en-IN" dirty="0"/>
              <a:t>:</a:t>
            </a:r>
          </a:p>
          <a:p>
            <a:pPr marL="0" indent="0">
              <a:buNone/>
            </a:pPr>
            <a:r>
              <a:rPr lang="en-IN" dirty="0"/>
              <a:t>-Identified power usage patterns and performance correlations.</a:t>
            </a:r>
          </a:p>
          <a:p>
            <a:endParaRPr lang="en-IN" dirty="0"/>
          </a:p>
        </p:txBody>
      </p:sp>
    </p:spTree>
    <p:extLst>
      <p:ext uri="{BB962C8B-B14F-4D97-AF65-F5344CB8AC3E}">
        <p14:creationId xmlns:p14="http://schemas.microsoft.com/office/powerpoint/2010/main" val="218853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87B4AD8-730A-D40F-89EB-EEADD85316A9}"/>
              </a:ext>
            </a:extLst>
          </p:cNvPr>
          <p:cNvSpPr>
            <a:spLocks noGrp="1"/>
          </p:cNvSpPr>
          <p:nvPr>
            <p:ph idx="1"/>
          </p:nvPr>
        </p:nvSpPr>
        <p:spPr>
          <a:xfrm>
            <a:off x="677863" y="1170040"/>
            <a:ext cx="8596312" cy="4871986"/>
          </a:xfrm>
        </p:spPr>
        <p:txBody>
          <a:bodyPr/>
          <a:lstStyle/>
          <a:p>
            <a:r>
              <a:rPr lang="en-US" dirty="0"/>
              <a:t>In conclusion, the Power Manager Telemetry Project has laid a strong foundation for effective power monitoring and management using Intel RAPL and WSL. The insights gained and the tools developed will contribute significantly to enhancing energy efficiency and performance optimization in various computing environments. This project exemplifies the potential of combining advanced telemetry with intelligent data analysis and dynamic optimization to achieve sustainable and high-performance computing.</a:t>
            </a:r>
            <a:endParaRPr lang="en-IN" dirty="0"/>
          </a:p>
        </p:txBody>
      </p:sp>
    </p:spTree>
    <p:extLst>
      <p:ext uri="{BB962C8B-B14F-4D97-AF65-F5344CB8AC3E}">
        <p14:creationId xmlns:p14="http://schemas.microsoft.com/office/powerpoint/2010/main" val="190792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7BF2-F8A4-ADB2-5884-EBACF9B6898C}"/>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91723B85-ED83-EDBE-FA5C-59B10231305D}"/>
              </a:ext>
            </a:extLst>
          </p:cNvPr>
          <p:cNvSpPr>
            <a:spLocks noGrp="1"/>
          </p:cNvSpPr>
          <p:nvPr>
            <p:ph idx="1"/>
          </p:nvPr>
        </p:nvSpPr>
        <p:spPr>
          <a:xfrm>
            <a:off x="510186" y="1609983"/>
            <a:ext cx="8596668" cy="3880773"/>
          </a:xfrm>
        </p:spPr>
        <p:txBody>
          <a:bodyPr>
            <a:normAutofit lnSpcReduction="10000"/>
          </a:bodyPr>
          <a:lstStyle/>
          <a:p>
            <a:r>
              <a:rPr lang="en-US" dirty="0"/>
              <a:t>Power management telemetry using Windows Subsystem for Linux (WSL) leverages the integration of Linux tools within the Windows environment to monitor and optimize power usage. WSL allows users to run a Linux distribution directly on Windows, providing access to powerful command-line utilities and scripts without the overhead of a virtual machine. By utilizing tools such as powertop and upower, users can collect detailed telemetry data on power consumption, identify inefficient processes, and implement strategies to improve energy efficiency. This approach is particularly beneficial for developers and IT professionals who require a seamless workflow between Linux and Windows, enabling them to harness the strengths of both operating systems. The integration of WSL with power management telemetry not only simplifies the monitoring process but also enhances the accuracy and depth of the data collected, ultimately contributing to more informed decision-making and better resource management.</a:t>
            </a:r>
          </a:p>
          <a:p>
            <a:endParaRPr lang="en-IN" dirty="0"/>
          </a:p>
        </p:txBody>
      </p:sp>
    </p:spTree>
    <p:extLst>
      <p:ext uri="{BB962C8B-B14F-4D97-AF65-F5344CB8AC3E}">
        <p14:creationId xmlns:p14="http://schemas.microsoft.com/office/powerpoint/2010/main" val="98494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D77A-4EC8-A30D-05D5-4F49DFEDA6F5}"/>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83E800C5-05EB-C50D-50A7-7ADA46843020}"/>
              </a:ext>
            </a:extLst>
          </p:cNvPr>
          <p:cNvSpPr>
            <a:spLocks noGrp="1"/>
          </p:cNvSpPr>
          <p:nvPr>
            <p:ph idx="1"/>
          </p:nvPr>
        </p:nvSpPr>
        <p:spPr>
          <a:xfrm>
            <a:off x="500353" y="1488613"/>
            <a:ext cx="8596668" cy="5099000"/>
          </a:xfrm>
        </p:spPr>
        <p:txBody>
          <a:bodyPr>
            <a:noAutofit/>
          </a:bodyPr>
          <a:lstStyle/>
          <a:p>
            <a:pPr marL="0" indent="0">
              <a:buNone/>
            </a:pPr>
            <a:r>
              <a:rPr lang="en-US" b="1" dirty="0"/>
              <a:t>1. Access to Advanced Linux Power Management Tools</a:t>
            </a:r>
          </a:p>
          <a:p>
            <a:pPr marL="0" indent="0">
              <a:buNone/>
            </a:pPr>
            <a:r>
              <a:rPr lang="en-US" b="1" dirty="0"/>
              <a:t>powertop:</a:t>
            </a:r>
          </a:p>
          <a:p>
            <a:pPr marL="0" indent="0">
              <a:buNone/>
            </a:pPr>
            <a:r>
              <a:rPr lang="en-US" dirty="0"/>
              <a:t>-Monitor power consumption by various system components.</a:t>
            </a:r>
          </a:p>
          <a:p>
            <a:pPr marL="0" indent="0">
              <a:buNone/>
            </a:pPr>
            <a:r>
              <a:rPr lang="en-US" dirty="0"/>
              <a:t>-Identify power-hungry processes and optimize them.</a:t>
            </a:r>
          </a:p>
          <a:p>
            <a:pPr marL="0" indent="0">
              <a:buNone/>
            </a:pPr>
            <a:r>
              <a:rPr lang="en-US" dirty="0"/>
              <a:t>-Generate detailed power consumption reports.</a:t>
            </a:r>
          </a:p>
          <a:p>
            <a:pPr marL="0" indent="0">
              <a:buNone/>
            </a:pPr>
            <a:r>
              <a:rPr lang="en-US" b="1" dirty="0"/>
              <a:t>upower:</a:t>
            </a:r>
          </a:p>
          <a:p>
            <a:pPr marL="0" indent="0">
              <a:buNone/>
            </a:pPr>
            <a:r>
              <a:rPr lang="en-US" dirty="0"/>
              <a:t>-Monitor battery status and power consumption of devices.</a:t>
            </a:r>
          </a:p>
          <a:p>
            <a:pPr marL="0" indent="0">
              <a:buNone/>
            </a:pPr>
            <a:r>
              <a:rPr lang="en-US" dirty="0"/>
              <a:t>-Retrieve information about system power sources.</a:t>
            </a:r>
          </a:p>
          <a:p>
            <a:pPr marL="0" indent="0">
              <a:buNone/>
            </a:pPr>
            <a:r>
              <a:rPr lang="en-US" b="1" dirty="0"/>
              <a:t>2. Low Overhead and Efficient Performance</a:t>
            </a:r>
          </a:p>
          <a:p>
            <a:pPr marL="0" indent="0">
              <a:buNone/>
            </a:pPr>
            <a:r>
              <a:rPr lang="en-US" b="1" dirty="0"/>
              <a:t>Resource Efficiency:</a:t>
            </a:r>
          </a:p>
          <a:p>
            <a:pPr marL="0" indent="0">
              <a:buNone/>
            </a:pPr>
            <a:r>
              <a:rPr lang="en-US" dirty="0"/>
              <a:t>-Minimal performance impact compared to virtual machines.</a:t>
            </a:r>
          </a:p>
          <a:p>
            <a:pPr marL="0" indent="0">
              <a:buNone/>
            </a:pPr>
            <a:r>
              <a:rPr lang="en-US" dirty="0"/>
              <a:t>-Lightweight nature makes it suitable for continuous monitoring tasks.</a:t>
            </a:r>
          </a:p>
          <a:p>
            <a:pPr marL="0" indent="0">
              <a:buNone/>
            </a:pPr>
            <a:endParaRPr lang="en-US" dirty="0"/>
          </a:p>
        </p:txBody>
      </p:sp>
    </p:spTree>
    <p:extLst>
      <p:ext uri="{BB962C8B-B14F-4D97-AF65-F5344CB8AC3E}">
        <p14:creationId xmlns:p14="http://schemas.microsoft.com/office/powerpoint/2010/main" val="214824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BA845-914D-9D9D-043C-876F13DF094A}"/>
              </a:ext>
            </a:extLst>
          </p:cNvPr>
          <p:cNvSpPr>
            <a:spLocks noGrp="1"/>
          </p:cNvSpPr>
          <p:nvPr>
            <p:ph idx="1"/>
          </p:nvPr>
        </p:nvSpPr>
        <p:spPr>
          <a:xfrm>
            <a:off x="677334" y="491613"/>
            <a:ext cx="8596668" cy="5549749"/>
          </a:xfrm>
        </p:spPr>
        <p:txBody>
          <a:bodyPr>
            <a:normAutofit lnSpcReduction="10000"/>
          </a:bodyPr>
          <a:lstStyle/>
          <a:p>
            <a:pPr marL="0" indent="0">
              <a:buNone/>
            </a:pPr>
            <a:r>
              <a:rPr lang="en-US" b="1" dirty="0"/>
              <a:t>3. Automation and Scheduling</a:t>
            </a:r>
          </a:p>
          <a:p>
            <a:pPr marL="0" indent="0">
              <a:buNone/>
            </a:pPr>
            <a:r>
              <a:rPr lang="en-US" b="1" dirty="0"/>
              <a:t>Automated Data Collection:</a:t>
            </a:r>
            <a:endParaRPr lang="en-US" sz="1600" b="1" dirty="0"/>
          </a:p>
          <a:p>
            <a:pPr marL="0" indent="0">
              <a:buNone/>
            </a:pPr>
            <a:r>
              <a:rPr lang="en-US" sz="1600" b="1" dirty="0"/>
              <a:t>-</a:t>
            </a:r>
            <a:r>
              <a:rPr lang="en-US" sz="1800" dirty="0"/>
              <a:t>Use cron jobs to schedule periodic data collection and reporting.</a:t>
            </a:r>
          </a:p>
          <a:p>
            <a:pPr marL="0" indent="0">
              <a:buNone/>
            </a:pPr>
            <a:r>
              <a:rPr lang="en-US" dirty="0"/>
              <a:t>-</a:t>
            </a:r>
            <a:r>
              <a:rPr lang="en-US" sz="1800" dirty="0"/>
              <a:t>Ensure continuous monitoring without manual intervention.</a:t>
            </a:r>
          </a:p>
          <a:p>
            <a:pPr marL="0" indent="0">
              <a:buNone/>
            </a:pPr>
            <a:r>
              <a:rPr lang="en-US" b="1" dirty="0"/>
              <a:t>Script Integration:</a:t>
            </a:r>
          </a:p>
          <a:p>
            <a:pPr marL="0" indent="0">
              <a:buNone/>
            </a:pPr>
            <a:r>
              <a:rPr lang="en-US" sz="1800" dirty="0"/>
              <a:t>-Automate telemetry tasks with custom scripts.</a:t>
            </a:r>
          </a:p>
          <a:p>
            <a:pPr marL="0" indent="0">
              <a:buNone/>
            </a:pPr>
            <a:r>
              <a:rPr lang="en-US" dirty="0"/>
              <a:t>-</a:t>
            </a:r>
            <a:r>
              <a:rPr lang="en-US" sz="1800" dirty="0"/>
              <a:t>Integrate scripts with Windows Task Scheduler for synchronized operations.</a:t>
            </a:r>
          </a:p>
          <a:p>
            <a:pPr marL="0" indent="0">
              <a:buNone/>
            </a:pPr>
            <a:r>
              <a:rPr lang="en-US" b="1" dirty="0"/>
              <a:t>4. Integration with Windows Tools</a:t>
            </a:r>
          </a:p>
          <a:p>
            <a:pPr marL="0" indent="0">
              <a:buNone/>
            </a:pPr>
            <a:r>
              <a:rPr lang="en-US" b="1" dirty="0"/>
              <a:t>PowerShell Integration:</a:t>
            </a:r>
            <a:endParaRPr lang="en-US" sz="1600" b="1" dirty="0"/>
          </a:p>
          <a:p>
            <a:pPr marL="0" indent="0">
              <a:buNone/>
            </a:pPr>
            <a:r>
              <a:rPr lang="en-US" sz="1600" b="1" dirty="0"/>
              <a:t>-</a:t>
            </a:r>
            <a:r>
              <a:rPr lang="en-US" sz="1800" dirty="0"/>
              <a:t>Use PowerShell to manage and execute WSL commands and scripts.</a:t>
            </a:r>
          </a:p>
          <a:p>
            <a:pPr marL="0" indent="0">
              <a:buNone/>
            </a:pPr>
            <a:r>
              <a:rPr lang="en-US" sz="1800" dirty="0"/>
              <a:t>-Combine Linux and Windows monitoring data for a comprehensive overview.</a:t>
            </a:r>
          </a:p>
          <a:p>
            <a:pPr marL="0" indent="0">
              <a:buNone/>
            </a:pPr>
            <a:r>
              <a:rPr lang="en-US" b="1" dirty="0"/>
              <a:t>Windows Performance Monitor (</a:t>
            </a:r>
            <a:r>
              <a:rPr lang="en-US" b="1" dirty="0" err="1"/>
              <a:t>PerfMon</a:t>
            </a:r>
            <a:r>
              <a:rPr lang="en-US" b="1" dirty="0"/>
              <a:t>):</a:t>
            </a:r>
          </a:p>
          <a:p>
            <a:pPr marL="0" indent="0">
              <a:buNone/>
            </a:pPr>
            <a:r>
              <a:rPr lang="en-US" sz="1800" dirty="0"/>
              <a:t>-Correlate WSL telemetry data with Windows performance metrics.</a:t>
            </a:r>
          </a:p>
          <a:p>
            <a:pPr marL="0" indent="0">
              <a:buNone/>
            </a:pPr>
            <a:r>
              <a:rPr lang="en-US" sz="1800" dirty="0"/>
              <a:t>-Holistic view of system performance and power usage.</a:t>
            </a:r>
          </a:p>
          <a:p>
            <a:endParaRPr lang="en-IN" dirty="0"/>
          </a:p>
        </p:txBody>
      </p:sp>
    </p:spTree>
    <p:extLst>
      <p:ext uri="{BB962C8B-B14F-4D97-AF65-F5344CB8AC3E}">
        <p14:creationId xmlns:p14="http://schemas.microsoft.com/office/powerpoint/2010/main" val="15607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B810-8F3F-16E1-D8BF-725C5092F622}"/>
              </a:ext>
            </a:extLst>
          </p:cNvPr>
          <p:cNvSpPr>
            <a:spLocks noGrp="1"/>
          </p:cNvSpPr>
          <p:nvPr>
            <p:ph type="title"/>
          </p:nvPr>
        </p:nvSpPr>
        <p:spPr/>
        <p:txBody>
          <a:bodyPr/>
          <a:lstStyle/>
          <a:p>
            <a:r>
              <a:rPr lang="en-US" dirty="0"/>
              <a:t>ARCHITECTURE DIAGRAM:</a:t>
            </a:r>
            <a:br>
              <a:rPr lang="en-US" dirty="0"/>
            </a:br>
            <a:endParaRPr lang="en-IN" dirty="0"/>
          </a:p>
        </p:txBody>
      </p:sp>
      <p:sp>
        <p:nvSpPr>
          <p:cNvPr id="3" name="Content Placeholder 2">
            <a:extLst>
              <a:ext uri="{FF2B5EF4-FFF2-40B4-BE49-F238E27FC236}">
                <a16:creationId xmlns:a16="http://schemas.microsoft.com/office/drawing/2014/main" id="{417F2CE2-F223-DB0D-4CF4-AFBC7DFEE40D}"/>
              </a:ext>
            </a:extLst>
          </p:cNvPr>
          <p:cNvSpPr>
            <a:spLocks noGrp="1"/>
          </p:cNvSpPr>
          <p:nvPr>
            <p:ph idx="1"/>
          </p:nvPr>
        </p:nvSpPr>
        <p:spPr/>
        <p:txBody>
          <a:bodyPr>
            <a:normAutofit/>
          </a:bodyPr>
          <a:lstStyle/>
          <a:p>
            <a:endParaRPr lang="en-US" dirty="0"/>
          </a:p>
          <a:p>
            <a:endParaRPr lang="en-US" dirty="0"/>
          </a:p>
          <a:p>
            <a:endParaRPr lang="en-IN" dirty="0"/>
          </a:p>
        </p:txBody>
      </p:sp>
      <p:pic>
        <p:nvPicPr>
          <p:cNvPr id="6" name="Picture 5">
            <a:extLst>
              <a:ext uri="{FF2B5EF4-FFF2-40B4-BE49-F238E27FC236}">
                <a16:creationId xmlns:a16="http://schemas.microsoft.com/office/drawing/2014/main" id="{EE3BA178-AE8A-0A3B-9325-BBEA4337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1149"/>
            <a:ext cx="8596668" cy="4247536"/>
          </a:xfrm>
          <a:prstGeom prst="rect">
            <a:avLst/>
          </a:prstGeom>
        </p:spPr>
      </p:pic>
    </p:spTree>
    <p:extLst>
      <p:ext uri="{BB962C8B-B14F-4D97-AF65-F5344CB8AC3E}">
        <p14:creationId xmlns:p14="http://schemas.microsoft.com/office/powerpoint/2010/main" val="327289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30AE804-870C-4BAD-90F2-70ED87B25289}"/>
              </a:ext>
            </a:extLst>
          </p:cNvPr>
          <p:cNvSpPr>
            <a:spLocks noGrp="1"/>
          </p:cNvSpPr>
          <p:nvPr>
            <p:ph idx="1"/>
          </p:nvPr>
        </p:nvSpPr>
        <p:spPr>
          <a:xfrm>
            <a:off x="677863" y="285136"/>
            <a:ext cx="8596312" cy="6253316"/>
          </a:xfrm>
        </p:spPr>
        <p:txBody>
          <a:bodyPr>
            <a:noAutofit/>
          </a:bodyPr>
          <a:lstStyle/>
          <a:p>
            <a:pPr marL="0" indent="0">
              <a:buNone/>
            </a:pPr>
            <a:r>
              <a:rPr lang="en-US" b="1" dirty="0"/>
              <a:t>1.Powertop: Collection of Data from CPU:</a:t>
            </a:r>
          </a:p>
          <a:p>
            <a:pPr marL="0" indent="0">
              <a:buNone/>
            </a:pPr>
            <a:r>
              <a:rPr lang="en-US" dirty="0"/>
              <a:t>-Powertop is a Linux utility for monitoring power usage and optimizing power management.</a:t>
            </a:r>
          </a:p>
          <a:p>
            <a:pPr marL="0" indent="0">
              <a:buNone/>
            </a:pPr>
            <a:r>
              <a:rPr lang="en-US" dirty="0"/>
              <a:t>-It collects data related to CPU activity, power states, and energy consumption.</a:t>
            </a:r>
          </a:p>
          <a:p>
            <a:pPr marL="0" indent="0">
              <a:buNone/>
            </a:pPr>
            <a:r>
              <a:rPr lang="en-US" b="1" dirty="0"/>
              <a:t>2.NVIDIA Simulation: Collection of Real-Time Data From GPU:</a:t>
            </a:r>
          </a:p>
          <a:p>
            <a:pPr marL="0" indent="0">
              <a:buNone/>
            </a:pPr>
            <a:r>
              <a:rPr lang="en-US" dirty="0"/>
              <a:t>-NVIDIA Simulation refers to simulating GPU (graphics processing unit) behavior.</a:t>
            </a:r>
          </a:p>
          <a:p>
            <a:pPr marL="0" indent="0">
              <a:buNone/>
            </a:pPr>
            <a:r>
              <a:rPr lang="en-US" dirty="0"/>
              <a:t>-It collects real-time data from the GPU, including power usage, temperature, and workload.</a:t>
            </a:r>
          </a:p>
          <a:p>
            <a:pPr marL="0" indent="0">
              <a:buNone/>
            </a:pPr>
            <a:r>
              <a:rPr lang="en-US" b="1" dirty="0"/>
              <a:t>3.ETHTOOL: Collection of Real-Time Data From NIC:</a:t>
            </a:r>
          </a:p>
          <a:p>
            <a:pPr marL="0" indent="0">
              <a:buNone/>
            </a:pPr>
            <a:r>
              <a:rPr lang="en-US" dirty="0"/>
              <a:t>-ETHTOOL is a Linux command-line tool for managing network interfaces (NICs).</a:t>
            </a:r>
          </a:p>
          <a:p>
            <a:pPr marL="0" indent="0">
              <a:buNone/>
            </a:pPr>
            <a:r>
              <a:rPr lang="en-US" dirty="0"/>
              <a:t>-It collects real-time data from the NIC, such as link status, speed, and energy-saving features.</a:t>
            </a:r>
          </a:p>
          <a:p>
            <a:pPr marL="0" indent="0">
              <a:buNone/>
            </a:pPr>
            <a:r>
              <a:rPr lang="en-US" b="1" dirty="0"/>
              <a:t>4.PYTHON Programming to gather all the real-time data and analyzing</a:t>
            </a:r>
            <a:r>
              <a:rPr lang="en-US" dirty="0"/>
              <a:t>:</a:t>
            </a:r>
          </a:p>
          <a:p>
            <a:pPr marL="0" indent="0">
              <a:buNone/>
            </a:pPr>
            <a:r>
              <a:rPr lang="en-US" dirty="0"/>
              <a:t>-Python programming is used to aggregate and analyze the data collected from Powertop, NVIDIA Simulation, and ETHTOOL.</a:t>
            </a:r>
          </a:p>
          <a:p>
            <a:pPr marL="0" indent="0">
              <a:buNone/>
            </a:pPr>
            <a:r>
              <a:rPr lang="en-US" dirty="0"/>
              <a:t>-It combines information from different sources and performs further processing.</a:t>
            </a:r>
          </a:p>
          <a:p>
            <a:pPr marL="0" indent="0">
              <a:buNone/>
            </a:pPr>
            <a:endParaRPr lang="en-IN" dirty="0"/>
          </a:p>
        </p:txBody>
      </p:sp>
    </p:spTree>
    <p:extLst>
      <p:ext uri="{BB962C8B-B14F-4D97-AF65-F5344CB8AC3E}">
        <p14:creationId xmlns:p14="http://schemas.microsoft.com/office/powerpoint/2010/main" val="287874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F97405-9E90-23FF-4C25-521C8E39D575}"/>
              </a:ext>
            </a:extLst>
          </p:cNvPr>
          <p:cNvSpPr>
            <a:spLocks noGrp="1"/>
          </p:cNvSpPr>
          <p:nvPr>
            <p:ph idx="1"/>
          </p:nvPr>
        </p:nvSpPr>
        <p:spPr>
          <a:xfrm>
            <a:off x="441359" y="1069209"/>
            <a:ext cx="8596668" cy="3880773"/>
          </a:xfrm>
        </p:spPr>
        <p:txBody>
          <a:bodyPr/>
          <a:lstStyle/>
          <a:p>
            <a:pPr marL="0" indent="0">
              <a:buNone/>
            </a:pPr>
            <a:r>
              <a:rPr lang="en-US" b="1" dirty="0"/>
              <a:t>5.INPUT Battery Percentage of your Choice:</a:t>
            </a:r>
          </a:p>
          <a:p>
            <a:pPr marL="0" indent="0">
              <a:buNone/>
            </a:pPr>
            <a:r>
              <a:rPr lang="en-US" dirty="0"/>
              <a:t>-This step involves user input. The user specifies a battery percentage (e.g., 50%, 80%, etc.).</a:t>
            </a:r>
          </a:p>
          <a:p>
            <a:pPr marL="0" indent="0">
              <a:buNone/>
            </a:pPr>
            <a:r>
              <a:rPr lang="en-US" dirty="0"/>
              <a:t>-The chosen battery level serves as an input parameter for subsequent calculations.</a:t>
            </a:r>
          </a:p>
          <a:p>
            <a:pPr marL="0" indent="0">
              <a:buNone/>
            </a:pPr>
            <a:r>
              <a:rPr lang="en-US" b="1" dirty="0"/>
              <a:t>6.OUTPUT Power Consumption of CPU, GPU and NIC:</a:t>
            </a:r>
          </a:p>
          <a:p>
            <a:pPr marL="0" indent="0">
              <a:buNone/>
            </a:pPr>
            <a:r>
              <a:rPr lang="en-US" dirty="0"/>
              <a:t>-Based on the collected data and user input, the system calculates the power consumption of the CPU, GPU, and NIC.</a:t>
            </a:r>
          </a:p>
          <a:p>
            <a:pPr marL="0" indent="0">
              <a:buNone/>
            </a:pPr>
            <a:r>
              <a:rPr lang="en-US" dirty="0"/>
              <a:t>-The output provides insights into energy usage and helps optimize system performance.</a:t>
            </a:r>
          </a:p>
          <a:p>
            <a:endParaRPr lang="en-IN" dirty="0"/>
          </a:p>
        </p:txBody>
      </p:sp>
    </p:spTree>
    <p:extLst>
      <p:ext uri="{BB962C8B-B14F-4D97-AF65-F5344CB8AC3E}">
        <p14:creationId xmlns:p14="http://schemas.microsoft.com/office/powerpoint/2010/main" val="311597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E5DD-602D-4321-7F88-D558A2F592D2}"/>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CCD43121-E072-A378-527D-2603582C486C}"/>
              </a:ext>
            </a:extLst>
          </p:cNvPr>
          <p:cNvSpPr>
            <a:spLocks noGrp="1"/>
          </p:cNvSpPr>
          <p:nvPr>
            <p:ph idx="1"/>
          </p:nvPr>
        </p:nvSpPr>
        <p:spPr>
          <a:xfrm>
            <a:off x="677334" y="1514169"/>
            <a:ext cx="8596668" cy="4527194"/>
          </a:xfrm>
        </p:spPr>
        <p:txBody>
          <a:bodyPr>
            <a:normAutofit lnSpcReduction="10000"/>
          </a:bodyPr>
          <a:lstStyle/>
          <a:p>
            <a:pPr marL="0" indent="0">
              <a:buNone/>
            </a:pPr>
            <a:r>
              <a:rPr lang="en-US" b="1" dirty="0"/>
              <a:t>Intel RAPL (Running Average Power Limit)</a:t>
            </a:r>
          </a:p>
          <a:p>
            <a:pPr marL="0" indent="0">
              <a:buNone/>
            </a:pPr>
            <a:r>
              <a:rPr lang="en-US" b="1" dirty="0"/>
              <a:t>1.Purpose</a:t>
            </a:r>
            <a:r>
              <a:rPr lang="en-US" dirty="0"/>
              <a:t>:</a:t>
            </a:r>
          </a:p>
          <a:p>
            <a:pPr marL="0" indent="0">
              <a:buNone/>
            </a:pPr>
            <a:r>
              <a:rPr lang="en-US" dirty="0"/>
              <a:t>-RAPL provides mechanisms to monitor and control the power consumption of various components, including CPUs, DRAM, and potentially other components.</a:t>
            </a:r>
          </a:p>
          <a:p>
            <a:pPr marL="0" indent="0">
              <a:buNone/>
            </a:pPr>
            <a:r>
              <a:rPr lang="en-US" dirty="0"/>
              <a:t>-It aims to optimize energy usage and enhance performance in power-sensitive applications.</a:t>
            </a:r>
          </a:p>
          <a:p>
            <a:pPr marL="0" indent="0">
              <a:buNone/>
            </a:pPr>
            <a:r>
              <a:rPr lang="en-US" b="1" dirty="0"/>
              <a:t>2.Usage</a:t>
            </a:r>
            <a:r>
              <a:rPr lang="en-US" dirty="0"/>
              <a:t>:</a:t>
            </a:r>
          </a:p>
          <a:p>
            <a:pPr marL="0" indent="0">
              <a:buNone/>
            </a:pPr>
            <a:r>
              <a:rPr lang="en-US" b="1" dirty="0"/>
              <a:t>-Data Centers</a:t>
            </a:r>
            <a:r>
              <a:rPr lang="en-US" dirty="0"/>
              <a:t>: Used to manage the power consumption of servers to reduce operational costs and improve energy efficiency.</a:t>
            </a:r>
          </a:p>
          <a:p>
            <a:pPr marL="0" indent="0">
              <a:buNone/>
            </a:pPr>
            <a:r>
              <a:rPr lang="en-US" b="1" dirty="0"/>
              <a:t>-High-Performance Computing (HPC)</a:t>
            </a:r>
            <a:r>
              <a:rPr lang="en-US" dirty="0"/>
              <a:t>: Ensures that HPC systems operate within power limits to maintain performance while avoiding thermal issues.</a:t>
            </a:r>
          </a:p>
          <a:p>
            <a:pPr marL="0" indent="0">
              <a:buNone/>
            </a:pPr>
            <a:r>
              <a:rPr lang="en-US" b="1" dirty="0"/>
              <a:t>-Power-Sensitive Applications</a:t>
            </a:r>
            <a:r>
              <a:rPr lang="en-US" dirty="0"/>
              <a:t>: Essential in environments where power consumption needs to be strictly controlled, such as mobile devices and embedded systems.</a:t>
            </a:r>
          </a:p>
          <a:p>
            <a:endParaRPr lang="en-IN" dirty="0"/>
          </a:p>
        </p:txBody>
      </p:sp>
    </p:spTree>
    <p:extLst>
      <p:ext uri="{BB962C8B-B14F-4D97-AF65-F5344CB8AC3E}">
        <p14:creationId xmlns:p14="http://schemas.microsoft.com/office/powerpoint/2010/main" val="423304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711DF-9949-64A2-E533-F1CC76003095}"/>
              </a:ext>
            </a:extLst>
          </p:cNvPr>
          <p:cNvSpPr>
            <a:spLocks noGrp="1"/>
          </p:cNvSpPr>
          <p:nvPr>
            <p:ph idx="1"/>
          </p:nvPr>
        </p:nvSpPr>
        <p:spPr>
          <a:xfrm>
            <a:off x="677334" y="688259"/>
            <a:ext cx="8596668" cy="5353104"/>
          </a:xfrm>
        </p:spPr>
        <p:txBody>
          <a:bodyPr/>
          <a:lstStyle/>
          <a:p>
            <a:pPr marL="0" indent="0">
              <a:buNone/>
            </a:pPr>
            <a:r>
              <a:rPr lang="en-US" b="1" dirty="0"/>
              <a:t>Functionality</a:t>
            </a:r>
            <a:r>
              <a:rPr lang="en-US" dirty="0"/>
              <a:t>:</a:t>
            </a:r>
          </a:p>
          <a:p>
            <a:pPr marL="0" indent="0">
              <a:buNone/>
            </a:pPr>
            <a:r>
              <a:rPr lang="en-US" b="1" dirty="0"/>
              <a:t>Power Monitoring</a:t>
            </a:r>
            <a:r>
              <a:rPr lang="en-US" dirty="0"/>
              <a:t>: Provides real-time data on the power consumption of various system components, allowing for detailed analysis.</a:t>
            </a:r>
          </a:p>
          <a:p>
            <a:pPr marL="0" indent="0">
              <a:buNone/>
            </a:pPr>
            <a:r>
              <a:rPr lang="en-US" b="1" dirty="0"/>
              <a:t>Power Limiting</a:t>
            </a:r>
            <a:r>
              <a:rPr lang="en-US" dirty="0"/>
              <a:t>: Enables setting of power limits for different components to prevent exceeding the thermal design power (TDP) and ensure safe operation.</a:t>
            </a:r>
          </a:p>
          <a:p>
            <a:pPr marL="0" indent="0">
              <a:buNone/>
            </a:pPr>
            <a:r>
              <a:rPr lang="en-US" b="1" dirty="0"/>
              <a:t>Dynamic Adjustment</a:t>
            </a:r>
            <a:r>
              <a:rPr lang="en-US" dirty="0"/>
              <a:t>: Allows for on-the-fly adjustments of power settings based on workload demands, optimizing performance and power efficiency.</a:t>
            </a:r>
          </a:p>
          <a:p>
            <a:pPr marL="0" indent="0">
              <a:buNone/>
            </a:pPr>
            <a:r>
              <a:rPr lang="en-US" b="1" dirty="0"/>
              <a:t>Data Retrieval</a:t>
            </a:r>
            <a:r>
              <a:rPr lang="en-US" dirty="0"/>
              <a:t>: Offers APIs to retrieve power consumption data, which can be used to make informed decisions about power management and system configuration.</a:t>
            </a:r>
          </a:p>
          <a:p>
            <a:endParaRPr lang="en-IN" dirty="0"/>
          </a:p>
        </p:txBody>
      </p:sp>
    </p:spTree>
    <p:extLst>
      <p:ext uri="{BB962C8B-B14F-4D97-AF65-F5344CB8AC3E}">
        <p14:creationId xmlns:p14="http://schemas.microsoft.com/office/powerpoint/2010/main" val="14020932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281</TotalTime>
  <Words>1142</Words>
  <Application>Microsoft Office PowerPoint</Application>
  <PresentationFormat>Widescreen</PresentationFormat>
  <Paragraphs>91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 MANAGER TELEMENTRY </vt:lpstr>
      <vt:lpstr>SOLUTION:</vt:lpstr>
      <vt:lpstr>FEATURES:</vt:lpstr>
      <vt:lpstr>PowerPoint Presentation</vt:lpstr>
      <vt:lpstr>ARCHITECTURE DIAGRAM: </vt:lpstr>
      <vt:lpstr>PowerPoint Presentation</vt:lpstr>
      <vt:lpstr>PowerPoint Presentation</vt:lpstr>
      <vt:lpstr>TECHNOLOGIES USED:</vt:lpstr>
      <vt:lpstr>PowerPoint Presentation</vt:lpstr>
      <vt:lpstr>TEAM MEMBERS: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MANAGER TELEMENTRY </dc:title>
  <dc:creator>Lakshman BH</dc:creator>
  <cp:lastModifiedBy>918431557044</cp:lastModifiedBy>
  <cp:revision>5</cp:revision>
  <dcterms:created xsi:type="dcterms:W3CDTF">2024-07-04T04:52:45Z</dcterms:created>
  <dcterms:modified xsi:type="dcterms:W3CDTF">2024-07-10T12:32:21Z</dcterms:modified>
</cp:coreProperties>
</file>