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8EAE5-3C67-9040-3356-C561EB8782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8753341-A85A-A4FB-5950-BFB3E1DC62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61656F7-BC39-ED2A-F4E5-AE4B64A37A34}"/>
              </a:ext>
            </a:extLst>
          </p:cNvPr>
          <p:cNvSpPr>
            <a:spLocks noGrp="1"/>
          </p:cNvSpPr>
          <p:nvPr>
            <p:ph type="dt" sz="half" idx="10"/>
          </p:nvPr>
        </p:nvSpPr>
        <p:spPr/>
        <p:txBody>
          <a:bodyPr/>
          <a:lstStyle/>
          <a:p>
            <a:fld id="{411AC91D-1EDF-471B-85B2-3FEAACB6C5D1}" type="datetimeFigureOut">
              <a:rPr lang="en-IN" smtClean="0"/>
              <a:t>11-02-2023</a:t>
            </a:fld>
            <a:endParaRPr lang="en-IN"/>
          </a:p>
        </p:txBody>
      </p:sp>
      <p:sp>
        <p:nvSpPr>
          <p:cNvPr id="5" name="Footer Placeholder 4">
            <a:extLst>
              <a:ext uri="{FF2B5EF4-FFF2-40B4-BE49-F238E27FC236}">
                <a16:creationId xmlns:a16="http://schemas.microsoft.com/office/drawing/2014/main" id="{3BD266F0-7178-EF7D-053C-3EA2816F5A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82E30A-41DB-A52F-B0DE-3CEA4F167B0A}"/>
              </a:ext>
            </a:extLst>
          </p:cNvPr>
          <p:cNvSpPr>
            <a:spLocks noGrp="1"/>
          </p:cNvSpPr>
          <p:nvPr>
            <p:ph type="sldNum" sz="quarter" idx="12"/>
          </p:nvPr>
        </p:nvSpPr>
        <p:spPr/>
        <p:txBody>
          <a:bodyPr/>
          <a:lstStyle/>
          <a:p>
            <a:fld id="{5867F2F8-2224-4440-8E55-EADCF5CA7097}" type="slidenum">
              <a:rPr lang="en-IN" smtClean="0"/>
              <a:t>‹#›</a:t>
            </a:fld>
            <a:endParaRPr lang="en-IN"/>
          </a:p>
        </p:txBody>
      </p:sp>
    </p:spTree>
    <p:extLst>
      <p:ext uri="{BB962C8B-B14F-4D97-AF65-F5344CB8AC3E}">
        <p14:creationId xmlns:p14="http://schemas.microsoft.com/office/powerpoint/2010/main" val="776535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6D1CF-83DD-0EE3-1790-C4F0F77646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2EF081-6D56-FFE8-32A6-8CE5D34085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07D62E-ECE0-C7CA-506A-C49B1BEA094E}"/>
              </a:ext>
            </a:extLst>
          </p:cNvPr>
          <p:cNvSpPr>
            <a:spLocks noGrp="1"/>
          </p:cNvSpPr>
          <p:nvPr>
            <p:ph type="dt" sz="half" idx="10"/>
          </p:nvPr>
        </p:nvSpPr>
        <p:spPr/>
        <p:txBody>
          <a:bodyPr/>
          <a:lstStyle/>
          <a:p>
            <a:fld id="{411AC91D-1EDF-471B-85B2-3FEAACB6C5D1}" type="datetimeFigureOut">
              <a:rPr lang="en-IN" smtClean="0"/>
              <a:t>11-02-2023</a:t>
            </a:fld>
            <a:endParaRPr lang="en-IN"/>
          </a:p>
        </p:txBody>
      </p:sp>
      <p:sp>
        <p:nvSpPr>
          <p:cNvPr id="5" name="Footer Placeholder 4">
            <a:extLst>
              <a:ext uri="{FF2B5EF4-FFF2-40B4-BE49-F238E27FC236}">
                <a16:creationId xmlns:a16="http://schemas.microsoft.com/office/drawing/2014/main" id="{D9330EF2-6BE4-4C2F-CDF6-AE9015A5D5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AC6175-7E34-331E-3D0D-D41808571E82}"/>
              </a:ext>
            </a:extLst>
          </p:cNvPr>
          <p:cNvSpPr>
            <a:spLocks noGrp="1"/>
          </p:cNvSpPr>
          <p:nvPr>
            <p:ph type="sldNum" sz="quarter" idx="12"/>
          </p:nvPr>
        </p:nvSpPr>
        <p:spPr/>
        <p:txBody>
          <a:bodyPr/>
          <a:lstStyle/>
          <a:p>
            <a:fld id="{5867F2F8-2224-4440-8E55-EADCF5CA7097}" type="slidenum">
              <a:rPr lang="en-IN" smtClean="0"/>
              <a:t>‹#›</a:t>
            </a:fld>
            <a:endParaRPr lang="en-IN"/>
          </a:p>
        </p:txBody>
      </p:sp>
    </p:spTree>
    <p:extLst>
      <p:ext uri="{BB962C8B-B14F-4D97-AF65-F5344CB8AC3E}">
        <p14:creationId xmlns:p14="http://schemas.microsoft.com/office/powerpoint/2010/main" val="3033021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129329-5A3B-C20A-01BB-02220CA21E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D2E7D0-253F-DA71-EA6D-CF502114E3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482DE3-2EAC-4D39-E839-927B5D3AA8AD}"/>
              </a:ext>
            </a:extLst>
          </p:cNvPr>
          <p:cNvSpPr>
            <a:spLocks noGrp="1"/>
          </p:cNvSpPr>
          <p:nvPr>
            <p:ph type="dt" sz="half" idx="10"/>
          </p:nvPr>
        </p:nvSpPr>
        <p:spPr/>
        <p:txBody>
          <a:bodyPr/>
          <a:lstStyle/>
          <a:p>
            <a:fld id="{411AC91D-1EDF-471B-85B2-3FEAACB6C5D1}" type="datetimeFigureOut">
              <a:rPr lang="en-IN" smtClean="0"/>
              <a:t>11-02-2023</a:t>
            </a:fld>
            <a:endParaRPr lang="en-IN"/>
          </a:p>
        </p:txBody>
      </p:sp>
      <p:sp>
        <p:nvSpPr>
          <p:cNvPr id="5" name="Footer Placeholder 4">
            <a:extLst>
              <a:ext uri="{FF2B5EF4-FFF2-40B4-BE49-F238E27FC236}">
                <a16:creationId xmlns:a16="http://schemas.microsoft.com/office/drawing/2014/main" id="{9E537330-ED1B-C2CB-0975-541B0B12F5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2B79C0-35AA-BB76-177B-B413506B6929}"/>
              </a:ext>
            </a:extLst>
          </p:cNvPr>
          <p:cNvSpPr>
            <a:spLocks noGrp="1"/>
          </p:cNvSpPr>
          <p:nvPr>
            <p:ph type="sldNum" sz="quarter" idx="12"/>
          </p:nvPr>
        </p:nvSpPr>
        <p:spPr/>
        <p:txBody>
          <a:bodyPr/>
          <a:lstStyle/>
          <a:p>
            <a:fld id="{5867F2F8-2224-4440-8E55-EADCF5CA7097}" type="slidenum">
              <a:rPr lang="en-IN" smtClean="0"/>
              <a:t>‹#›</a:t>
            </a:fld>
            <a:endParaRPr lang="en-IN"/>
          </a:p>
        </p:txBody>
      </p:sp>
    </p:spTree>
    <p:extLst>
      <p:ext uri="{BB962C8B-B14F-4D97-AF65-F5344CB8AC3E}">
        <p14:creationId xmlns:p14="http://schemas.microsoft.com/office/powerpoint/2010/main" val="3637067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5A895-0563-EDED-3EDB-F0CFCBE48B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C8867B-52B4-B23E-3464-176B3FC232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1CC799-57DC-B202-2B1B-70A4625C0A1C}"/>
              </a:ext>
            </a:extLst>
          </p:cNvPr>
          <p:cNvSpPr>
            <a:spLocks noGrp="1"/>
          </p:cNvSpPr>
          <p:nvPr>
            <p:ph type="dt" sz="half" idx="10"/>
          </p:nvPr>
        </p:nvSpPr>
        <p:spPr/>
        <p:txBody>
          <a:bodyPr/>
          <a:lstStyle/>
          <a:p>
            <a:fld id="{411AC91D-1EDF-471B-85B2-3FEAACB6C5D1}" type="datetimeFigureOut">
              <a:rPr lang="en-IN" smtClean="0"/>
              <a:t>11-02-2023</a:t>
            </a:fld>
            <a:endParaRPr lang="en-IN"/>
          </a:p>
        </p:txBody>
      </p:sp>
      <p:sp>
        <p:nvSpPr>
          <p:cNvPr id="5" name="Footer Placeholder 4">
            <a:extLst>
              <a:ext uri="{FF2B5EF4-FFF2-40B4-BE49-F238E27FC236}">
                <a16:creationId xmlns:a16="http://schemas.microsoft.com/office/drawing/2014/main" id="{F37E6266-A462-421D-716D-0CB5380CB6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BFB35B-9C66-BB01-B665-FB0A15069E16}"/>
              </a:ext>
            </a:extLst>
          </p:cNvPr>
          <p:cNvSpPr>
            <a:spLocks noGrp="1"/>
          </p:cNvSpPr>
          <p:nvPr>
            <p:ph type="sldNum" sz="quarter" idx="12"/>
          </p:nvPr>
        </p:nvSpPr>
        <p:spPr/>
        <p:txBody>
          <a:bodyPr/>
          <a:lstStyle/>
          <a:p>
            <a:fld id="{5867F2F8-2224-4440-8E55-EADCF5CA7097}" type="slidenum">
              <a:rPr lang="en-IN" smtClean="0"/>
              <a:t>‹#›</a:t>
            </a:fld>
            <a:endParaRPr lang="en-IN"/>
          </a:p>
        </p:txBody>
      </p:sp>
    </p:spTree>
    <p:extLst>
      <p:ext uri="{BB962C8B-B14F-4D97-AF65-F5344CB8AC3E}">
        <p14:creationId xmlns:p14="http://schemas.microsoft.com/office/powerpoint/2010/main" val="1284139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09272-B855-D0BE-0D99-A5B673E99B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0140E96-9D11-D120-7EE3-75F69B246A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6DAC1E-B917-7BD5-C23B-94BC97F215DC}"/>
              </a:ext>
            </a:extLst>
          </p:cNvPr>
          <p:cNvSpPr>
            <a:spLocks noGrp="1"/>
          </p:cNvSpPr>
          <p:nvPr>
            <p:ph type="dt" sz="half" idx="10"/>
          </p:nvPr>
        </p:nvSpPr>
        <p:spPr/>
        <p:txBody>
          <a:bodyPr/>
          <a:lstStyle/>
          <a:p>
            <a:fld id="{411AC91D-1EDF-471B-85B2-3FEAACB6C5D1}" type="datetimeFigureOut">
              <a:rPr lang="en-IN" smtClean="0"/>
              <a:t>11-02-2023</a:t>
            </a:fld>
            <a:endParaRPr lang="en-IN"/>
          </a:p>
        </p:txBody>
      </p:sp>
      <p:sp>
        <p:nvSpPr>
          <p:cNvPr id="5" name="Footer Placeholder 4">
            <a:extLst>
              <a:ext uri="{FF2B5EF4-FFF2-40B4-BE49-F238E27FC236}">
                <a16:creationId xmlns:a16="http://schemas.microsoft.com/office/drawing/2014/main" id="{73CB4BC8-5634-1079-7A51-C7ADBC9290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C20163-7AAF-5A6B-1091-6317E3538029}"/>
              </a:ext>
            </a:extLst>
          </p:cNvPr>
          <p:cNvSpPr>
            <a:spLocks noGrp="1"/>
          </p:cNvSpPr>
          <p:nvPr>
            <p:ph type="sldNum" sz="quarter" idx="12"/>
          </p:nvPr>
        </p:nvSpPr>
        <p:spPr/>
        <p:txBody>
          <a:bodyPr/>
          <a:lstStyle/>
          <a:p>
            <a:fld id="{5867F2F8-2224-4440-8E55-EADCF5CA7097}" type="slidenum">
              <a:rPr lang="en-IN" smtClean="0"/>
              <a:t>‹#›</a:t>
            </a:fld>
            <a:endParaRPr lang="en-IN"/>
          </a:p>
        </p:txBody>
      </p:sp>
    </p:spTree>
    <p:extLst>
      <p:ext uri="{BB962C8B-B14F-4D97-AF65-F5344CB8AC3E}">
        <p14:creationId xmlns:p14="http://schemas.microsoft.com/office/powerpoint/2010/main" val="2458714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6B054-8D9C-FCAA-E021-3151DA9AC7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66710F-E77F-1523-5C9E-DD724436F2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2CF25F0-3842-F50B-CDEF-0627356666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BD252F5-B36D-8E71-92A1-5E8A8CF483AC}"/>
              </a:ext>
            </a:extLst>
          </p:cNvPr>
          <p:cNvSpPr>
            <a:spLocks noGrp="1"/>
          </p:cNvSpPr>
          <p:nvPr>
            <p:ph type="dt" sz="half" idx="10"/>
          </p:nvPr>
        </p:nvSpPr>
        <p:spPr/>
        <p:txBody>
          <a:bodyPr/>
          <a:lstStyle/>
          <a:p>
            <a:fld id="{411AC91D-1EDF-471B-85B2-3FEAACB6C5D1}" type="datetimeFigureOut">
              <a:rPr lang="en-IN" smtClean="0"/>
              <a:t>11-02-2023</a:t>
            </a:fld>
            <a:endParaRPr lang="en-IN"/>
          </a:p>
        </p:txBody>
      </p:sp>
      <p:sp>
        <p:nvSpPr>
          <p:cNvPr id="6" name="Footer Placeholder 5">
            <a:extLst>
              <a:ext uri="{FF2B5EF4-FFF2-40B4-BE49-F238E27FC236}">
                <a16:creationId xmlns:a16="http://schemas.microsoft.com/office/drawing/2014/main" id="{25A9261C-6CF0-4044-A2A2-5C47307F57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56868D-8611-6701-8E2B-62019DFF6A48}"/>
              </a:ext>
            </a:extLst>
          </p:cNvPr>
          <p:cNvSpPr>
            <a:spLocks noGrp="1"/>
          </p:cNvSpPr>
          <p:nvPr>
            <p:ph type="sldNum" sz="quarter" idx="12"/>
          </p:nvPr>
        </p:nvSpPr>
        <p:spPr/>
        <p:txBody>
          <a:bodyPr/>
          <a:lstStyle/>
          <a:p>
            <a:fld id="{5867F2F8-2224-4440-8E55-EADCF5CA7097}" type="slidenum">
              <a:rPr lang="en-IN" smtClean="0"/>
              <a:t>‹#›</a:t>
            </a:fld>
            <a:endParaRPr lang="en-IN"/>
          </a:p>
        </p:txBody>
      </p:sp>
    </p:spTree>
    <p:extLst>
      <p:ext uri="{BB962C8B-B14F-4D97-AF65-F5344CB8AC3E}">
        <p14:creationId xmlns:p14="http://schemas.microsoft.com/office/powerpoint/2010/main" val="2356282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C141E-8C24-19F6-8BE3-EED8A295183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66F62A-3A59-BB23-D1C1-E6FAF863A6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B9F818-9491-1EAB-7929-44246896C2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120FB1-68BB-3C84-03C5-F508AEB918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2FBE6A-9BEF-4A17-1D97-BA5B25BFD8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5ACE91F-2619-38FB-FE43-78C3FAF9552F}"/>
              </a:ext>
            </a:extLst>
          </p:cNvPr>
          <p:cNvSpPr>
            <a:spLocks noGrp="1"/>
          </p:cNvSpPr>
          <p:nvPr>
            <p:ph type="dt" sz="half" idx="10"/>
          </p:nvPr>
        </p:nvSpPr>
        <p:spPr/>
        <p:txBody>
          <a:bodyPr/>
          <a:lstStyle/>
          <a:p>
            <a:fld id="{411AC91D-1EDF-471B-85B2-3FEAACB6C5D1}" type="datetimeFigureOut">
              <a:rPr lang="en-IN" smtClean="0"/>
              <a:t>11-02-2023</a:t>
            </a:fld>
            <a:endParaRPr lang="en-IN"/>
          </a:p>
        </p:txBody>
      </p:sp>
      <p:sp>
        <p:nvSpPr>
          <p:cNvPr id="8" name="Footer Placeholder 7">
            <a:extLst>
              <a:ext uri="{FF2B5EF4-FFF2-40B4-BE49-F238E27FC236}">
                <a16:creationId xmlns:a16="http://schemas.microsoft.com/office/drawing/2014/main" id="{4CCF2DAE-22ED-8882-6CA6-ACFB5A48A76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56E8639-774D-736A-427B-9A6C73D558F6}"/>
              </a:ext>
            </a:extLst>
          </p:cNvPr>
          <p:cNvSpPr>
            <a:spLocks noGrp="1"/>
          </p:cNvSpPr>
          <p:nvPr>
            <p:ph type="sldNum" sz="quarter" idx="12"/>
          </p:nvPr>
        </p:nvSpPr>
        <p:spPr/>
        <p:txBody>
          <a:bodyPr/>
          <a:lstStyle/>
          <a:p>
            <a:fld id="{5867F2F8-2224-4440-8E55-EADCF5CA7097}" type="slidenum">
              <a:rPr lang="en-IN" smtClean="0"/>
              <a:t>‹#›</a:t>
            </a:fld>
            <a:endParaRPr lang="en-IN"/>
          </a:p>
        </p:txBody>
      </p:sp>
    </p:spTree>
    <p:extLst>
      <p:ext uri="{BB962C8B-B14F-4D97-AF65-F5344CB8AC3E}">
        <p14:creationId xmlns:p14="http://schemas.microsoft.com/office/powerpoint/2010/main" val="1419828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37757-B87C-8510-7903-246A54FA63C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1D4B56A-2CD2-08BA-F89F-7CA49CB68F4C}"/>
              </a:ext>
            </a:extLst>
          </p:cNvPr>
          <p:cNvSpPr>
            <a:spLocks noGrp="1"/>
          </p:cNvSpPr>
          <p:nvPr>
            <p:ph type="dt" sz="half" idx="10"/>
          </p:nvPr>
        </p:nvSpPr>
        <p:spPr/>
        <p:txBody>
          <a:bodyPr/>
          <a:lstStyle/>
          <a:p>
            <a:fld id="{411AC91D-1EDF-471B-85B2-3FEAACB6C5D1}" type="datetimeFigureOut">
              <a:rPr lang="en-IN" smtClean="0"/>
              <a:t>11-02-2023</a:t>
            </a:fld>
            <a:endParaRPr lang="en-IN"/>
          </a:p>
        </p:txBody>
      </p:sp>
      <p:sp>
        <p:nvSpPr>
          <p:cNvPr id="4" name="Footer Placeholder 3">
            <a:extLst>
              <a:ext uri="{FF2B5EF4-FFF2-40B4-BE49-F238E27FC236}">
                <a16:creationId xmlns:a16="http://schemas.microsoft.com/office/drawing/2014/main" id="{C35007F5-ACD5-5723-B728-C7CBC07E4DC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8E5A2CE-B0EC-7525-44A5-311539FA1F79}"/>
              </a:ext>
            </a:extLst>
          </p:cNvPr>
          <p:cNvSpPr>
            <a:spLocks noGrp="1"/>
          </p:cNvSpPr>
          <p:nvPr>
            <p:ph type="sldNum" sz="quarter" idx="12"/>
          </p:nvPr>
        </p:nvSpPr>
        <p:spPr/>
        <p:txBody>
          <a:bodyPr/>
          <a:lstStyle/>
          <a:p>
            <a:fld id="{5867F2F8-2224-4440-8E55-EADCF5CA7097}" type="slidenum">
              <a:rPr lang="en-IN" smtClean="0"/>
              <a:t>‹#›</a:t>
            </a:fld>
            <a:endParaRPr lang="en-IN"/>
          </a:p>
        </p:txBody>
      </p:sp>
    </p:spTree>
    <p:extLst>
      <p:ext uri="{BB962C8B-B14F-4D97-AF65-F5344CB8AC3E}">
        <p14:creationId xmlns:p14="http://schemas.microsoft.com/office/powerpoint/2010/main" val="1164296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69659D-64B9-E50B-215C-46B753D01865}"/>
              </a:ext>
            </a:extLst>
          </p:cNvPr>
          <p:cNvSpPr>
            <a:spLocks noGrp="1"/>
          </p:cNvSpPr>
          <p:nvPr>
            <p:ph type="dt" sz="half" idx="10"/>
          </p:nvPr>
        </p:nvSpPr>
        <p:spPr/>
        <p:txBody>
          <a:bodyPr/>
          <a:lstStyle/>
          <a:p>
            <a:fld id="{411AC91D-1EDF-471B-85B2-3FEAACB6C5D1}" type="datetimeFigureOut">
              <a:rPr lang="en-IN" smtClean="0"/>
              <a:t>11-02-2023</a:t>
            </a:fld>
            <a:endParaRPr lang="en-IN"/>
          </a:p>
        </p:txBody>
      </p:sp>
      <p:sp>
        <p:nvSpPr>
          <p:cNvPr id="3" name="Footer Placeholder 2">
            <a:extLst>
              <a:ext uri="{FF2B5EF4-FFF2-40B4-BE49-F238E27FC236}">
                <a16:creationId xmlns:a16="http://schemas.microsoft.com/office/drawing/2014/main" id="{9E6B3D8F-2D68-E075-6DF8-D05B076FC6F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B572950-8AFD-46D8-25B8-5BD4ED4280D0}"/>
              </a:ext>
            </a:extLst>
          </p:cNvPr>
          <p:cNvSpPr>
            <a:spLocks noGrp="1"/>
          </p:cNvSpPr>
          <p:nvPr>
            <p:ph type="sldNum" sz="quarter" idx="12"/>
          </p:nvPr>
        </p:nvSpPr>
        <p:spPr/>
        <p:txBody>
          <a:bodyPr/>
          <a:lstStyle/>
          <a:p>
            <a:fld id="{5867F2F8-2224-4440-8E55-EADCF5CA7097}" type="slidenum">
              <a:rPr lang="en-IN" smtClean="0"/>
              <a:t>‹#›</a:t>
            </a:fld>
            <a:endParaRPr lang="en-IN"/>
          </a:p>
        </p:txBody>
      </p:sp>
    </p:spTree>
    <p:extLst>
      <p:ext uri="{BB962C8B-B14F-4D97-AF65-F5344CB8AC3E}">
        <p14:creationId xmlns:p14="http://schemas.microsoft.com/office/powerpoint/2010/main" val="2881197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3C238-448D-8927-33EC-A43B4B0F44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1FCB92C-9CAE-CE50-8533-1DC2B0FB19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55D643E-BD04-800B-CF62-3D14A1346B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B1C584-1014-91F4-C9D4-01A06C0B79B2}"/>
              </a:ext>
            </a:extLst>
          </p:cNvPr>
          <p:cNvSpPr>
            <a:spLocks noGrp="1"/>
          </p:cNvSpPr>
          <p:nvPr>
            <p:ph type="dt" sz="half" idx="10"/>
          </p:nvPr>
        </p:nvSpPr>
        <p:spPr/>
        <p:txBody>
          <a:bodyPr/>
          <a:lstStyle/>
          <a:p>
            <a:fld id="{411AC91D-1EDF-471B-85B2-3FEAACB6C5D1}" type="datetimeFigureOut">
              <a:rPr lang="en-IN" smtClean="0"/>
              <a:t>11-02-2023</a:t>
            </a:fld>
            <a:endParaRPr lang="en-IN"/>
          </a:p>
        </p:txBody>
      </p:sp>
      <p:sp>
        <p:nvSpPr>
          <p:cNvPr id="6" name="Footer Placeholder 5">
            <a:extLst>
              <a:ext uri="{FF2B5EF4-FFF2-40B4-BE49-F238E27FC236}">
                <a16:creationId xmlns:a16="http://schemas.microsoft.com/office/drawing/2014/main" id="{A9DEF7A1-F70E-8539-9098-10FB8D0725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E2A27-4283-F891-4EAC-D98E6FEE2B12}"/>
              </a:ext>
            </a:extLst>
          </p:cNvPr>
          <p:cNvSpPr>
            <a:spLocks noGrp="1"/>
          </p:cNvSpPr>
          <p:nvPr>
            <p:ph type="sldNum" sz="quarter" idx="12"/>
          </p:nvPr>
        </p:nvSpPr>
        <p:spPr/>
        <p:txBody>
          <a:bodyPr/>
          <a:lstStyle/>
          <a:p>
            <a:fld id="{5867F2F8-2224-4440-8E55-EADCF5CA7097}" type="slidenum">
              <a:rPr lang="en-IN" smtClean="0"/>
              <a:t>‹#›</a:t>
            </a:fld>
            <a:endParaRPr lang="en-IN"/>
          </a:p>
        </p:txBody>
      </p:sp>
    </p:spTree>
    <p:extLst>
      <p:ext uri="{BB962C8B-B14F-4D97-AF65-F5344CB8AC3E}">
        <p14:creationId xmlns:p14="http://schemas.microsoft.com/office/powerpoint/2010/main" val="809243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47B42-806D-4F3A-E1F4-824DFF1C36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D4B6288-2DF8-A82F-8263-26ABABADB5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F3209FA-9C37-DCEE-DCDE-48542C2682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6F6CC4-2C2F-D13A-07BA-BB15ECC122F9}"/>
              </a:ext>
            </a:extLst>
          </p:cNvPr>
          <p:cNvSpPr>
            <a:spLocks noGrp="1"/>
          </p:cNvSpPr>
          <p:nvPr>
            <p:ph type="dt" sz="half" idx="10"/>
          </p:nvPr>
        </p:nvSpPr>
        <p:spPr/>
        <p:txBody>
          <a:bodyPr/>
          <a:lstStyle/>
          <a:p>
            <a:fld id="{411AC91D-1EDF-471B-85B2-3FEAACB6C5D1}" type="datetimeFigureOut">
              <a:rPr lang="en-IN" smtClean="0"/>
              <a:t>11-02-2023</a:t>
            </a:fld>
            <a:endParaRPr lang="en-IN"/>
          </a:p>
        </p:txBody>
      </p:sp>
      <p:sp>
        <p:nvSpPr>
          <p:cNvPr id="6" name="Footer Placeholder 5">
            <a:extLst>
              <a:ext uri="{FF2B5EF4-FFF2-40B4-BE49-F238E27FC236}">
                <a16:creationId xmlns:a16="http://schemas.microsoft.com/office/drawing/2014/main" id="{48CA1B03-23A7-13EB-9F18-65BDDBF798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ED2921-F99E-B202-0B70-30A4817AD802}"/>
              </a:ext>
            </a:extLst>
          </p:cNvPr>
          <p:cNvSpPr>
            <a:spLocks noGrp="1"/>
          </p:cNvSpPr>
          <p:nvPr>
            <p:ph type="sldNum" sz="quarter" idx="12"/>
          </p:nvPr>
        </p:nvSpPr>
        <p:spPr/>
        <p:txBody>
          <a:bodyPr/>
          <a:lstStyle/>
          <a:p>
            <a:fld id="{5867F2F8-2224-4440-8E55-EADCF5CA7097}" type="slidenum">
              <a:rPr lang="en-IN" smtClean="0"/>
              <a:t>‹#›</a:t>
            </a:fld>
            <a:endParaRPr lang="en-IN"/>
          </a:p>
        </p:txBody>
      </p:sp>
    </p:spTree>
    <p:extLst>
      <p:ext uri="{BB962C8B-B14F-4D97-AF65-F5344CB8AC3E}">
        <p14:creationId xmlns:p14="http://schemas.microsoft.com/office/powerpoint/2010/main" val="119964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F603D8-431D-96B4-9DF7-6A6A5B09AD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F60A5D-F361-20DC-A0E9-7ADC16BC0A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50C7D0-A6F6-D07E-DAC4-72C145E5B2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1AC91D-1EDF-471B-85B2-3FEAACB6C5D1}" type="datetimeFigureOut">
              <a:rPr lang="en-IN" smtClean="0"/>
              <a:t>11-02-2023</a:t>
            </a:fld>
            <a:endParaRPr lang="en-IN"/>
          </a:p>
        </p:txBody>
      </p:sp>
      <p:sp>
        <p:nvSpPr>
          <p:cNvPr id="5" name="Footer Placeholder 4">
            <a:extLst>
              <a:ext uri="{FF2B5EF4-FFF2-40B4-BE49-F238E27FC236}">
                <a16:creationId xmlns:a16="http://schemas.microsoft.com/office/drawing/2014/main" id="{84E57704-2582-BFF6-33B3-66AF4A27D9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E049CED-4367-DA5C-2344-8F1BFDBC3C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67F2F8-2224-4440-8E55-EADCF5CA7097}" type="slidenum">
              <a:rPr lang="en-IN" smtClean="0"/>
              <a:t>‹#›</a:t>
            </a:fld>
            <a:endParaRPr lang="en-IN"/>
          </a:p>
        </p:txBody>
      </p:sp>
    </p:spTree>
    <p:extLst>
      <p:ext uri="{BB962C8B-B14F-4D97-AF65-F5344CB8AC3E}">
        <p14:creationId xmlns:p14="http://schemas.microsoft.com/office/powerpoint/2010/main" val="1647879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8B51-6B05-B80C-FABD-1576ABEEBC4A}"/>
              </a:ext>
            </a:extLst>
          </p:cNvPr>
          <p:cNvSpPr>
            <a:spLocks noGrp="1"/>
          </p:cNvSpPr>
          <p:nvPr>
            <p:ph type="ctrTitle"/>
          </p:nvPr>
        </p:nvSpPr>
        <p:spPr>
          <a:xfrm>
            <a:off x="1524000" y="128336"/>
            <a:ext cx="9144000" cy="5314697"/>
          </a:xfrm>
        </p:spPr>
        <p:txBody>
          <a:bodyPr>
            <a:normAutofit fontScale="90000"/>
          </a:bodyPr>
          <a:lstStyle/>
          <a:p>
            <a:pPr marL="635">
              <a:lnSpc>
                <a:spcPct val="150000"/>
              </a:lnSpc>
              <a:spcBef>
                <a:spcPts val="975"/>
              </a:spcBef>
            </a:pPr>
            <a:br>
              <a:rPr lang="en-IN" sz="1600" dirty="0">
                <a:latin typeface="Times New Roman" panose="02020603050405020304" pitchFamily="18" charset="0"/>
                <a:cs typeface="Times New Roman" panose="02020603050405020304" pitchFamily="18" charset="0"/>
              </a:rPr>
            </a:br>
            <a:br>
              <a:rPr lang="en-IN" sz="1600" dirty="0">
                <a:latin typeface="Times New Roman" panose="02020603050405020304" pitchFamily="18" charset="0"/>
                <a:cs typeface="Times New Roman" panose="02020603050405020304" pitchFamily="18" charset="0"/>
              </a:rPr>
            </a:br>
            <a:br>
              <a:rPr lang="en-IN" sz="1600" dirty="0">
                <a:latin typeface="Times New Roman" panose="02020603050405020304" pitchFamily="18" charset="0"/>
                <a:cs typeface="Times New Roman" panose="02020603050405020304" pitchFamily="18" charset="0"/>
              </a:rPr>
            </a:br>
            <a:br>
              <a:rPr lang="en-IN" sz="1600" dirty="0">
                <a:latin typeface="Times New Roman" panose="02020603050405020304" pitchFamily="18" charset="0"/>
                <a:cs typeface="Times New Roman" panose="02020603050405020304" pitchFamily="18" charset="0"/>
              </a:rPr>
            </a:br>
            <a:br>
              <a:rPr lang="en-IN" sz="1600" dirty="0">
                <a:latin typeface="Times New Roman" panose="02020603050405020304" pitchFamily="18" charset="0"/>
                <a:cs typeface="Times New Roman" panose="02020603050405020304" pitchFamily="18" charset="0"/>
              </a:rPr>
            </a:b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A</a:t>
            </a:r>
            <a:br>
              <a:rPr lang="en-IN" sz="1600" dirty="0">
                <a:latin typeface="Times New Roman" panose="02020603050405020304" pitchFamily="18" charset="0"/>
                <a:cs typeface="Times New Roman" panose="02020603050405020304" pitchFamily="18" charset="0"/>
              </a:rPr>
            </a:br>
            <a:r>
              <a:rPr lang="en-IN" sz="1600" spc="-5" dirty="0">
                <a:latin typeface="Times New Roman" panose="02020603050405020304" pitchFamily="18" charset="0"/>
                <a:cs typeface="Times New Roman" panose="02020603050405020304" pitchFamily="18" charset="0"/>
              </a:rPr>
              <a:t>Major</a:t>
            </a:r>
            <a:r>
              <a:rPr lang="en-IN" sz="1600" spc="-10" dirty="0">
                <a:latin typeface="Times New Roman" panose="02020603050405020304" pitchFamily="18" charset="0"/>
                <a:cs typeface="Times New Roman" panose="02020603050405020304" pitchFamily="18" charset="0"/>
              </a:rPr>
              <a:t> </a:t>
            </a:r>
            <a:r>
              <a:rPr lang="en-IN" sz="1600" spc="-5" dirty="0">
                <a:latin typeface="Times New Roman" panose="02020603050405020304" pitchFamily="18" charset="0"/>
                <a:cs typeface="Times New Roman" panose="02020603050405020304" pitchFamily="18" charset="0"/>
              </a:rPr>
              <a:t>Project</a:t>
            </a:r>
            <a:br>
              <a:rPr lang="en-IN" sz="1600" dirty="0">
                <a:latin typeface="Times New Roman" panose="02020603050405020304" pitchFamily="18" charset="0"/>
                <a:cs typeface="Times New Roman" panose="02020603050405020304" pitchFamily="18" charset="0"/>
              </a:rPr>
            </a:br>
            <a:r>
              <a:rPr lang="en-IN" sz="1600" spc="-5" dirty="0">
                <a:latin typeface="Times New Roman" panose="02020603050405020304" pitchFamily="18" charset="0"/>
                <a:cs typeface="Times New Roman" panose="02020603050405020304" pitchFamily="18" charset="0"/>
              </a:rPr>
              <a:t>On</a:t>
            </a:r>
            <a:br>
              <a:rPr lang="en-IN" sz="2000" spc="-5" dirty="0">
                <a:latin typeface="Times New Roman" panose="02020603050405020304" pitchFamily="18" charset="0"/>
                <a:cs typeface="Times New Roman" panose="02020603050405020304" pitchFamily="18" charset="0"/>
              </a:rPr>
            </a:br>
            <a:r>
              <a:rPr lang="en-IN" sz="1800" b="1" dirty="0">
                <a:solidFill>
                  <a:srgbClr val="000000"/>
                </a:solidFill>
                <a:effectLst/>
                <a:latin typeface="Calibri" panose="020F0502020204030204" pitchFamily="34" charset="0"/>
                <a:ea typeface="Calibri" panose="020F0502020204030204" pitchFamily="34" charset="0"/>
              </a:rPr>
              <a:t>Quality detection of fruits and vegetables using Artificial Intelligence</a:t>
            </a:r>
            <a:br>
              <a:rPr lang="en-IN" sz="1800" dirty="0">
                <a:solidFill>
                  <a:srgbClr val="000000"/>
                </a:solidFill>
                <a:effectLst/>
                <a:latin typeface="Calibri" panose="020F0502020204030204" pitchFamily="34" charset="0"/>
                <a:ea typeface="Calibri" panose="020F0502020204030204" pitchFamily="34" charset="0"/>
              </a:rPr>
            </a:br>
            <a:r>
              <a:rPr lang="en-IN" sz="1400" spc="-5" dirty="0">
                <a:latin typeface="Times New Roman" panose="02020603050405020304" pitchFamily="18" charset="0"/>
                <a:cs typeface="Times New Roman" panose="02020603050405020304" pitchFamily="18" charset="0"/>
              </a:rPr>
              <a:t>BACHELOR OF</a:t>
            </a:r>
            <a:r>
              <a:rPr lang="en-IN" sz="1400" spc="5" dirty="0">
                <a:latin typeface="Times New Roman" panose="02020603050405020304" pitchFamily="18" charset="0"/>
                <a:cs typeface="Times New Roman" panose="02020603050405020304" pitchFamily="18" charset="0"/>
              </a:rPr>
              <a:t> </a:t>
            </a:r>
            <a:r>
              <a:rPr lang="en-IN" sz="1400" spc="-5" dirty="0">
                <a:latin typeface="Times New Roman" panose="02020603050405020304" pitchFamily="18" charset="0"/>
                <a:cs typeface="Times New Roman" panose="02020603050405020304" pitchFamily="18" charset="0"/>
              </a:rPr>
              <a:t>TECHNOLOGY</a:t>
            </a:r>
            <a:br>
              <a:rPr lang="en-IN" sz="2000" dirty="0">
                <a:latin typeface="Times New Roman" panose="02020603050405020304" pitchFamily="18" charset="0"/>
                <a:cs typeface="Times New Roman" panose="02020603050405020304" pitchFamily="18" charset="0"/>
              </a:rPr>
            </a:br>
            <a:r>
              <a:rPr lang="en-IN" sz="1400" dirty="0">
                <a:latin typeface="Times New Roman" panose="02020603050405020304" pitchFamily="18" charset="0"/>
                <a:cs typeface="Times New Roman" panose="02020603050405020304" pitchFamily="18" charset="0"/>
              </a:rPr>
              <a:t>In</a:t>
            </a:r>
            <a:br>
              <a:rPr lang="en-IN" sz="2000" dirty="0">
                <a:latin typeface="Times New Roman" panose="02020603050405020304" pitchFamily="18" charset="0"/>
                <a:cs typeface="Times New Roman" panose="02020603050405020304" pitchFamily="18" charset="0"/>
              </a:rPr>
            </a:br>
            <a:r>
              <a:rPr lang="en-IN" sz="1600" spc="-5" dirty="0">
                <a:latin typeface="Times New Roman" panose="02020603050405020304" pitchFamily="18" charset="0"/>
                <a:cs typeface="Times New Roman" panose="02020603050405020304" pitchFamily="18" charset="0"/>
              </a:rPr>
              <a:t>COMPUTER SCIENCE AND</a:t>
            </a:r>
            <a:r>
              <a:rPr lang="en-IN" sz="1600" spc="15" dirty="0">
                <a:latin typeface="Times New Roman" panose="02020603050405020304" pitchFamily="18" charset="0"/>
                <a:cs typeface="Times New Roman" panose="02020603050405020304" pitchFamily="18" charset="0"/>
              </a:rPr>
              <a:t> </a:t>
            </a:r>
            <a:r>
              <a:rPr lang="en-IN" sz="1600" spc="-5" dirty="0">
                <a:latin typeface="Times New Roman" panose="02020603050405020304" pitchFamily="18" charset="0"/>
                <a:cs typeface="Times New Roman" panose="02020603050405020304" pitchFamily="18" charset="0"/>
              </a:rPr>
              <a:t>ENGINEERING</a:t>
            </a:r>
            <a:br>
              <a:rPr lang="en-IN" sz="2000" dirty="0">
                <a:latin typeface="Times New Roman" panose="02020603050405020304" pitchFamily="18" charset="0"/>
                <a:cs typeface="Times New Roman" panose="02020603050405020304" pitchFamily="18" charset="0"/>
              </a:rPr>
            </a:br>
            <a:r>
              <a:rPr lang="en-IN" sz="1400" spc="-5" dirty="0">
                <a:latin typeface="Times New Roman" panose="02020603050405020304" pitchFamily="18" charset="0"/>
                <a:cs typeface="Times New Roman" panose="02020603050405020304" pitchFamily="18" charset="0"/>
              </a:rPr>
              <a:t> By</a:t>
            </a:r>
            <a:br>
              <a:rPr lang="en-IN" sz="1400" dirty="0">
                <a:latin typeface="Times New Roman" panose="02020603050405020304" pitchFamily="18" charset="0"/>
                <a:cs typeface="Times New Roman" panose="02020603050405020304" pitchFamily="18" charset="0"/>
              </a:rPr>
            </a:br>
            <a:r>
              <a:rPr lang="en-IN" sz="1400" spc="-5" dirty="0">
                <a:latin typeface="Times New Roman" panose="02020603050405020304" pitchFamily="18" charset="0"/>
                <a:cs typeface="Times New Roman" panose="02020603050405020304" pitchFamily="18" charset="0"/>
              </a:rPr>
              <a:t>       M.MARUTHI </a:t>
            </a:r>
            <a:r>
              <a:rPr lang="en-IN" sz="1400" spc="5" dirty="0">
                <a:latin typeface="Times New Roman" panose="02020603050405020304" pitchFamily="18" charset="0"/>
                <a:cs typeface="Times New Roman" panose="02020603050405020304" pitchFamily="18" charset="0"/>
              </a:rPr>
              <a:t> </a:t>
            </a:r>
            <a:r>
              <a:rPr lang="en-IN" sz="1400" spc="-5" dirty="0">
                <a:latin typeface="Times New Roman" panose="02020603050405020304" pitchFamily="18" charset="0"/>
                <a:cs typeface="Times New Roman" panose="02020603050405020304" pitchFamily="18" charset="0"/>
              </a:rPr>
              <a:t>(197R1A05M6)</a:t>
            </a:r>
            <a:br>
              <a:rPr lang="en-IN" sz="1400" dirty="0">
                <a:latin typeface="Times New Roman" panose="02020603050405020304" pitchFamily="18" charset="0"/>
                <a:cs typeface="Times New Roman" panose="02020603050405020304" pitchFamily="18" charset="0"/>
              </a:rPr>
            </a:br>
            <a:r>
              <a:rPr lang="en-IN" sz="1400" spc="-5" dirty="0">
                <a:latin typeface="Times New Roman" panose="02020603050405020304" pitchFamily="18" charset="0"/>
                <a:cs typeface="Times New Roman" panose="02020603050405020304" pitchFamily="18" charset="0"/>
              </a:rPr>
              <a:t>      N.SAMPATH KUMAR</a:t>
            </a:r>
            <a:r>
              <a:rPr lang="en-IN" sz="1400" spc="30" dirty="0">
                <a:latin typeface="Times New Roman" panose="02020603050405020304" pitchFamily="18" charset="0"/>
                <a:cs typeface="Times New Roman" panose="02020603050405020304" pitchFamily="18" charset="0"/>
              </a:rPr>
              <a:t> </a:t>
            </a:r>
            <a:r>
              <a:rPr lang="en-IN" sz="1400" spc="-5" dirty="0">
                <a:latin typeface="Times New Roman" panose="02020603050405020304" pitchFamily="18" charset="0"/>
                <a:cs typeface="Times New Roman" panose="02020603050405020304" pitchFamily="18" charset="0"/>
              </a:rPr>
              <a:t>(197R1A05N5)</a:t>
            </a:r>
            <a:br>
              <a:rPr lang="en-IN" sz="1400" dirty="0">
                <a:latin typeface="Times New Roman" panose="02020603050405020304" pitchFamily="18" charset="0"/>
                <a:cs typeface="Times New Roman" panose="02020603050405020304" pitchFamily="18" charset="0"/>
              </a:rPr>
            </a:br>
            <a:r>
              <a:rPr lang="en-IN" sz="1400" spc="-5" dirty="0">
                <a:latin typeface="Times New Roman" panose="02020603050405020304" pitchFamily="18" charset="0"/>
                <a:cs typeface="Times New Roman" panose="02020603050405020304" pitchFamily="18" charset="0"/>
              </a:rPr>
              <a:t>     AKHILA</a:t>
            </a:r>
            <a:r>
              <a:rPr lang="en-IN" sz="1400" spc="30" dirty="0">
                <a:latin typeface="Times New Roman" panose="02020603050405020304" pitchFamily="18" charset="0"/>
                <a:cs typeface="Times New Roman" panose="02020603050405020304" pitchFamily="18" charset="0"/>
              </a:rPr>
              <a:t> </a:t>
            </a:r>
            <a:r>
              <a:rPr lang="en-IN" sz="1400" spc="-5" dirty="0">
                <a:latin typeface="Times New Roman" panose="02020603050405020304" pitchFamily="18" charset="0"/>
                <a:cs typeface="Times New Roman" panose="02020603050405020304" pitchFamily="18" charset="0"/>
              </a:rPr>
              <a:t>(197R1A05P5)</a:t>
            </a:r>
            <a:br>
              <a:rPr lang="en-IN" sz="1400" dirty="0">
                <a:latin typeface="Times New Roman" panose="02020603050405020304" pitchFamily="18" charset="0"/>
                <a:cs typeface="Times New Roman" panose="02020603050405020304" pitchFamily="18" charset="0"/>
              </a:rPr>
            </a:br>
            <a:r>
              <a:rPr lang="en-IN" sz="1400" spc="-5" dirty="0">
                <a:latin typeface="Times New Roman" panose="02020603050405020304" pitchFamily="18" charset="0"/>
                <a:cs typeface="Times New Roman" panose="02020603050405020304" pitchFamily="18" charset="0"/>
              </a:rPr>
              <a:t>      Under the Guidance</a:t>
            </a:r>
            <a:r>
              <a:rPr lang="en-IN" sz="1400" spc="15" dirty="0">
                <a:latin typeface="Times New Roman" panose="02020603050405020304" pitchFamily="18" charset="0"/>
                <a:cs typeface="Times New Roman" panose="02020603050405020304" pitchFamily="18" charset="0"/>
              </a:rPr>
              <a:t> </a:t>
            </a:r>
            <a:r>
              <a:rPr lang="en-IN" sz="1400" spc="-5" dirty="0">
                <a:latin typeface="Times New Roman" panose="02020603050405020304" pitchFamily="18" charset="0"/>
                <a:cs typeface="Times New Roman" panose="02020603050405020304" pitchFamily="18" charset="0"/>
              </a:rPr>
              <a:t>of</a:t>
            </a:r>
            <a:br>
              <a:rPr lang="en-IN" sz="1400" dirty="0">
                <a:latin typeface="Times New Roman" panose="02020603050405020304" pitchFamily="18" charset="0"/>
                <a:cs typeface="Times New Roman" panose="02020603050405020304" pitchFamily="18" charset="0"/>
              </a:rPr>
            </a:br>
            <a:r>
              <a:rPr lang="en-IN" sz="1400" dirty="0">
                <a:latin typeface="Times New Roman" panose="02020603050405020304" pitchFamily="18" charset="0"/>
                <a:cs typeface="Times New Roman" panose="02020603050405020304" pitchFamily="18" charset="0"/>
              </a:rPr>
              <a:t>DR.PRABHU A</a:t>
            </a:r>
            <a:r>
              <a:rPr lang="en-IN" sz="1400" b="1" spc="-10" dirty="0">
                <a:latin typeface="Times New Roman" panose="02020603050405020304" pitchFamily="18" charset="0"/>
                <a:cs typeface="Times New Roman" panose="02020603050405020304" pitchFamily="18" charset="0"/>
              </a:rPr>
              <a:t>       </a:t>
            </a:r>
            <a:br>
              <a:rPr lang="en-IN" sz="1400" b="1" spc="-10" dirty="0">
                <a:latin typeface="Times New Roman" panose="02020603050405020304" pitchFamily="18" charset="0"/>
                <a:cs typeface="Times New Roman" panose="02020603050405020304" pitchFamily="18" charset="0"/>
              </a:rPr>
            </a:br>
            <a:r>
              <a:rPr lang="en-IN" sz="1400" spc="-5" dirty="0">
                <a:latin typeface="Verdana" panose="020B0604030504040204"/>
                <a:cs typeface="Verdana" panose="020B0604030504040204"/>
              </a:rPr>
              <a:t>(</a:t>
            </a:r>
            <a:r>
              <a:rPr lang="en-IN" sz="1400" spc="-5" dirty="0">
                <a:latin typeface="Times New Roman" panose="02020603050405020304" pitchFamily="18" charset="0"/>
                <a:cs typeface="Times New Roman" panose="02020603050405020304" pitchFamily="18" charset="0"/>
              </a:rPr>
              <a:t>Associate</a:t>
            </a:r>
            <a:r>
              <a:rPr lang="en-IN" sz="1400" spc="-5" dirty="0">
                <a:latin typeface="Verdana" panose="020B0604030504040204"/>
                <a:cs typeface="Verdana" panose="020B0604030504040204"/>
              </a:rPr>
              <a:t> </a:t>
            </a:r>
            <a:r>
              <a:rPr lang="en-IN" sz="1400" spc="-5" dirty="0">
                <a:latin typeface="Times New Roman" panose="02020603050405020304" pitchFamily="18" charset="0"/>
                <a:cs typeface="Times New Roman" panose="02020603050405020304" pitchFamily="18" charset="0"/>
              </a:rPr>
              <a:t>Professor)</a:t>
            </a:r>
            <a:br>
              <a:rPr lang="en-IN" sz="6000" dirty="0">
                <a:latin typeface="Times New Roman" panose="02020603050405020304" pitchFamily="18" charset="0"/>
                <a:cs typeface="Times New Roman" panose="02020603050405020304" pitchFamily="18" charset="0"/>
              </a:rPr>
            </a:br>
            <a:endParaRPr lang="en-IN" dirty="0"/>
          </a:p>
        </p:txBody>
      </p:sp>
      <p:sp>
        <p:nvSpPr>
          <p:cNvPr id="5" name="object 4">
            <a:extLst>
              <a:ext uri="{FF2B5EF4-FFF2-40B4-BE49-F238E27FC236}">
                <a16:creationId xmlns:a16="http://schemas.microsoft.com/office/drawing/2014/main" id="{A6D2ADCA-17CE-D69D-2531-D36E3329F85B}"/>
              </a:ext>
            </a:extLst>
          </p:cNvPr>
          <p:cNvSpPr/>
          <p:nvPr/>
        </p:nvSpPr>
        <p:spPr>
          <a:xfrm>
            <a:off x="5532882" y="4288226"/>
            <a:ext cx="1126236" cy="830580"/>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 name="object 3">
            <a:extLst>
              <a:ext uri="{FF2B5EF4-FFF2-40B4-BE49-F238E27FC236}">
                <a16:creationId xmlns:a16="http://schemas.microsoft.com/office/drawing/2014/main" id="{66C001E8-9F4F-4F53-9088-2B602E533751}"/>
              </a:ext>
            </a:extLst>
          </p:cNvPr>
          <p:cNvSpPr txBox="1"/>
          <p:nvPr/>
        </p:nvSpPr>
        <p:spPr>
          <a:xfrm>
            <a:off x="1896652" y="5118806"/>
            <a:ext cx="8398696" cy="1739194"/>
          </a:xfrm>
          <a:prstGeom prst="rect">
            <a:avLst/>
          </a:prstGeom>
        </p:spPr>
        <p:txBody>
          <a:bodyPr vert="horz" wrap="square" lIns="0" tIns="12446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 algn="ctr">
              <a:lnSpc>
                <a:spcPct val="100000"/>
              </a:lnSpc>
              <a:spcBef>
                <a:spcPts val="980"/>
              </a:spcBef>
            </a:pPr>
            <a:r>
              <a:rPr sz="1350" b="1" spc="-5" dirty="0">
                <a:latin typeface="Times New Roman" panose="02020603050405020304" pitchFamily="18" charset="0"/>
                <a:cs typeface="Times New Roman" panose="02020603050405020304" pitchFamily="18" charset="0"/>
              </a:rPr>
              <a:t>DEPARTMENT </a:t>
            </a:r>
            <a:r>
              <a:rPr sz="1350" b="1" spc="-10" dirty="0">
                <a:latin typeface="Times New Roman" panose="02020603050405020304" pitchFamily="18" charset="0"/>
                <a:cs typeface="Times New Roman" panose="02020603050405020304" pitchFamily="18" charset="0"/>
              </a:rPr>
              <a:t>OF </a:t>
            </a:r>
            <a:r>
              <a:rPr sz="1350" b="1" spc="-5" dirty="0">
                <a:latin typeface="Times New Roman" panose="02020603050405020304" pitchFamily="18" charset="0"/>
                <a:cs typeface="Times New Roman" panose="02020603050405020304" pitchFamily="18" charset="0"/>
              </a:rPr>
              <a:t>COMPUTER SCIENCE </a:t>
            </a:r>
            <a:r>
              <a:rPr sz="1350" b="1" spc="-10" dirty="0">
                <a:latin typeface="Times New Roman" panose="02020603050405020304" pitchFamily="18" charset="0"/>
                <a:cs typeface="Times New Roman" panose="02020603050405020304" pitchFamily="18" charset="0"/>
              </a:rPr>
              <a:t>AND</a:t>
            </a:r>
            <a:r>
              <a:rPr sz="1350" b="1" spc="55" dirty="0">
                <a:latin typeface="Times New Roman" panose="02020603050405020304" pitchFamily="18" charset="0"/>
                <a:cs typeface="Times New Roman" panose="02020603050405020304" pitchFamily="18" charset="0"/>
              </a:rPr>
              <a:t> </a:t>
            </a:r>
            <a:r>
              <a:rPr sz="1350" b="1" spc="-5" dirty="0">
                <a:latin typeface="Times New Roman" panose="02020603050405020304" pitchFamily="18" charset="0"/>
                <a:cs typeface="Times New Roman" panose="02020603050405020304" pitchFamily="18" charset="0"/>
              </a:rPr>
              <a:t>ENGINEERING</a:t>
            </a:r>
            <a:endParaRPr sz="1350" dirty="0">
              <a:latin typeface="Times New Roman" panose="02020603050405020304" pitchFamily="18" charset="0"/>
              <a:cs typeface="Times New Roman" panose="02020603050405020304" pitchFamily="18" charset="0"/>
            </a:endParaRPr>
          </a:p>
          <a:p>
            <a:pPr marL="2341245" marR="1612265" indent="-320040">
              <a:lnSpc>
                <a:spcPts val="2780"/>
              </a:lnSpc>
              <a:spcBef>
                <a:spcPts val="185"/>
              </a:spcBef>
            </a:pPr>
            <a:r>
              <a:rPr lang="en-IN" sz="1450" b="1" spc="-5" dirty="0">
                <a:solidFill>
                  <a:srgbClr val="1C4477"/>
                </a:solidFill>
                <a:latin typeface="Times New Roman" panose="02020603050405020304" pitchFamily="18" charset="0"/>
                <a:cs typeface="Times New Roman" panose="02020603050405020304" pitchFamily="18" charset="0"/>
              </a:rPr>
              <a:t>               </a:t>
            </a:r>
            <a:r>
              <a:rPr sz="1450" b="1" spc="-5" dirty="0">
                <a:solidFill>
                  <a:srgbClr val="1C4477"/>
                </a:solidFill>
                <a:latin typeface="Times New Roman" panose="02020603050405020304" pitchFamily="18" charset="0"/>
                <a:cs typeface="Times New Roman" panose="02020603050405020304" pitchFamily="18" charset="0"/>
              </a:rPr>
              <a:t>CMR </a:t>
            </a:r>
            <a:r>
              <a:rPr sz="1450" b="1" dirty="0">
                <a:solidFill>
                  <a:srgbClr val="1C4477"/>
                </a:solidFill>
                <a:latin typeface="Times New Roman" panose="02020603050405020304" pitchFamily="18" charset="0"/>
                <a:cs typeface="Times New Roman" panose="02020603050405020304" pitchFamily="18" charset="0"/>
              </a:rPr>
              <a:t>TECHNICAL</a:t>
            </a:r>
            <a:r>
              <a:rPr sz="1450" b="1" spc="-100" dirty="0">
                <a:solidFill>
                  <a:srgbClr val="1C4477"/>
                </a:solidFill>
                <a:latin typeface="Times New Roman" panose="02020603050405020304" pitchFamily="18" charset="0"/>
                <a:cs typeface="Times New Roman" panose="02020603050405020304" pitchFamily="18" charset="0"/>
              </a:rPr>
              <a:t> </a:t>
            </a:r>
            <a:r>
              <a:rPr sz="1450" b="1" dirty="0">
                <a:solidFill>
                  <a:srgbClr val="1C4477"/>
                </a:solidFill>
                <a:latin typeface="Times New Roman" panose="02020603050405020304" pitchFamily="18" charset="0"/>
                <a:cs typeface="Times New Roman" panose="02020603050405020304" pitchFamily="18" charset="0"/>
              </a:rPr>
              <a:t>CAMPUS  </a:t>
            </a:r>
            <a:endParaRPr lang="en-IN" sz="1450" b="1" dirty="0">
              <a:solidFill>
                <a:srgbClr val="1C4477"/>
              </a:solidFill>
              <a:latin typeface="Times New Roman" panose="02020603050405020304" pitchFamily="18" charset="0"/>
              <a:cs typeface="Times New Roman" panose="02020603050405020304" pitchFamily="18" charset="0"/>
            </a:endParaRPr>
          </a:p>
          <a:p>
            <a:pPr marL="2341245" marR="1612265" indent="-320040">
              <a:spcBef>
                <a:spcPts val="185"/>
              </a:spcBef>
            </a:pPr>
            <a:r>
              <a:rPr lang="en-IN" sz="1450" b="1" spc="-5" dirty="0">
                <a:solidFill>
                  <a:srgbClr val="1C4477"/>
                </a:solidFill>
                <a:latin typeface="Times New Roman" panose="02020603050405020304" pitchFamily="18" charset="0"/>
                <a:cs typeface="Times New Roman" panose="02020603050405020304" pitchFamily="18" charset="0"/>
              </a:rPr>
              <a:t>                    </a:t>
            </a:r>
            <a:r>
              <a:rPr sz="1450" b="1" spc="-5" dirty="0">
                <a:latin typeface="Times New Roman" panose="02020603050405020304" pitchFamily="18" charset="0"/>
                <a:cs typeface="Times New Roman" panose="02020603050405020304" pitchFamily="18" charset="0"/>
              </a:rPr>
              <a:t>UGC</a:t>
            </a:r>
            <a:r>
              <a:rPr sz="1450" b="1" spc="-15" dirty="0">
                <a:latin typeface="Times New Roman" panose="02020603050405020304" pitchFamily="18" charset="0"/>
                <a:cs typeface="Times New Roman" panose="02020603050405020304" pitchFamily="18" charset="0"/>
              </a:rPr>
              <a:t> </a:t>
            </a:r>
            <a:r>
              <a:rPr sz="1450" b="1" spc="-5" dirty="0">
                <a:latin typeface="Times New Roman" panose="02020603050405020304" pitchFamily="18" charset="0"/>
                <a:cs typeface="Times New Roman" panose="02020603050405020304" pitchFamily="18" charset="0"/>
              </a:rPr>
              <a:t>AUTONOMOUS</a:t>
            </a:r>
            <a:endParaRPr sz="1450" dirty="0">
              <a:latin typeface="Times New Roman" panose="02020603050405020304" pitchFamily="18" charset="0"/>
              <a:cs typeface="Times New Roman" panose="02020603050405020304" pitchFamily="18" charset="0"/>
            </a:endParaRPr>
          </a:p>
          <a:p>
            <a:pPr marL="12700" marR="5080" indent="-635" algn="ctr">
              <a:lnSpc>
                <a:spcPct val="158000"/>
              </a:lnSpc>
              <a:spcBef>
                <a:spcPts val="50"/>
              </a:spcBef>
            </a:pPr>
            <a:r>
              <a:rPr sz="1050" spc="-5" dirty="0">
                <a:latin typeface="Times New Roman" panose="02020603050405020304" pitchFamily="18" charset="0"/>
                <a:cs typeface="Times New Roman" panose="02020603050405020304" pitchFamily="18" charset="0"/>
              </a:rPr>
              <a:t>(Accredited </a:t>
            </a:r>
            <a:r>
              <a:rPr sz="1050" spc="-10" dirty="0">
                <a:latin typeface="Times New Roman" panose="02020603050405020304" pitchFamily="18" charset="0"/>
                <a:cs typeface="Times New Roman" panose="02020603050405020304" pitchFamily="18" charset="0"/>
              </a:rPr>
              <a:t>by NAAC, </a:t>
            </a:r>
            <a:r>
              <a:rPr sz="1050" spc="-5" dirty="0">
                <a:latin typeface="Times New Roman" panose="02020603050405020304" pitchFamily="18" charset="0"/>
                <a:cs typeface="Times New Roman" panose="02020603050405020304" pitchFamily="18" charset="0"/>
              </a:rPr>
              <a:t>NBA, Permanently Affiliated to JNTUH, Approved </a:t>
            </a:r>
            <a:r>
              <a:rPr sz="1050" spc="-10" dirty="0">
                <a:latin typeface="Times New Roman" panose="02020603050405020304" pitchFamily="18" charset="0"/>
                <a:cs typeface="Times New Roman" panose="02020603050405020304" pitchFamily="18" charset="0"/>
              </a:rPr>
              <a:t>by AICTE, New </a:t>
            </a:r>
            <a:r>
              <a:rPr sz="1050" spc="-5" dirty="0">
                <a:latin typeface="Times New Roman" panose="02020603050405020304" pitchFamily="18" charset="0"/>
                <a:cs typeface="Times New Roman" panose="02020603050405020304" pitchFamily="18" charset="0"/>
              </a:rPr>
              <a:t>Delhi)  Recognized Under Section 2(f) &amp; 12(B) of </a:t>
            </a:r>
            <a:r>
              <a:rPr sz="1050" spc="-10" dirty="0">
                <a:latin typeface="Times New Roman" panose="02020603050405020304" pitchFamily="18" charset="0"/>
                <a:cs typeface="Times New Roman" panose="02020603050405020304" pitchFamily="18" charset="0"/>
              </a:rPr>
              <a:t>the UGC </a:t>
            </a:r>
            <a:r>
              <a:rPr sz="1050" spc="-5" dirty="0">
                <a:latin typeface="Times New Roman" panose="02020603050405020304" pitchFamily="18" charset="0"/>
                <a:cs typeface="Times New Roman" panose="02020603050405020304" pitchFamily="18" charset="0"/>
              </a:rPr>
              <a:t>Act.1956, Kandlakoya (V), Medchal Road,  Hyderabad-501401.</a:t>
            </a:r>
            <a:endParaRPr sz="1050" dirty="0">
              <a:latin typeface="Times New Roman" panose="02020603050405020304" pitchFamily="18" charset="0"/>
              <a:cs typeface="Times New Roman" panose="02020603050405020304" pitchFamily="18" charset="0"/>
            </a:endParaRPr>
          </a:p>
          <a:p>
            <a:pPr marR="85725" algn="ctr">
              <a:lnSpc>
                <a:spcPct val="100000"/>
              </a:lnSpc>
              <a:spcBef>
                <a:spcPts val="500"/>
              </a:spcBef>
            </a:pPr>
            <a:r>
              <a:rPr sz="1200" b="1" spc="-5" dirty="0">
                <a:latin typeface="Verdana" panose="020B0604030504040204"/>
                <a:cs typeface="Verdana" panose="020B0604030504040204"/>
              </a:rPr>
              <a:t>2019-2023</a:t>
            </a:r>
            <a:endParaRPr sz="1200" dirty="0">
              <a:latin typeface="Verdana" panose="020B0604030504040204"/>
              <a:cs typeface="Verdana" panose="020B0604030504040204"/>
            </a:endParaRPr>
          </a:p>
        </p:txBody>
      </p:sp>
    </p:spTree>
    <p:extLst>
      <p:ext uri="{BB962C8B-B14F-4D97-AF65-F5344CB8AC3E}">
        <p14:creationId xmlns:p14="http://schemas.microsoft.com/office/powerpoint/2010/main" val="3732082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A5865-38B7-F1D3-A3D8-69AAA069A75C}"/>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ARCHITECTURE</a:t>
            </a:r>
            <a:br>
              <a:rPr lang="en-IN" b="1" dirty="0">
                <a:latin typeface="Times New Roman" panose="02020603050405020304" pitchFamily="18"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50B75E99-532C-718E-984E-736634EFF82D}"/>
              </a:ext>
            </a:extLst>
          </p:cNvPr>
          <p:cNvPicPr>
            <a:picLocks noGrp="1" noChangeAspect="1"/>
          </p:cNvPicPr>
          <p:nvPr>
            <p:ph idx="1"/>
          </p:nvPr>
        </p:nvPicPr>
        <p:blipFill>
          <a:blip r:embed="rId2"/>
          <a:stretch>
            <a:fillRect/>
          </a:stretch>
        </p:blipFill>
        <p:spPr>
          <a:xfrm>
            <a:off x="1722416" y="1825625"/>
            <a:ext cx="8747168" cy="4351338"/>
          </a:xfrm>
          <a:prstGeom prst="rect">
            <a:avLst/>
          </a:prstGeom>
        </p:spPr>
      </p:pic>
    </p:spTree>
    <p:extLst>
      <p:ext uri="{BB962C8B-B14F-4D97-AF65-F5344CB8AC3E}">
        <p14:creationId xmlns:p14="http://schemas.microsoft.com/office/powerpoint/2010/main" val="3767160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90584-3D80-D94F-C0D7-4600D6F17F27}"/>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MODULE</a:t>
            </a:r>
            <a:br>
              <a:rPr lang="en-IN" b="1" dirty="0">
                <a:latin typeface="Times New Roman" panose="02020603050405020304" pitchFamily="18" charset="0"/>
                <a:cs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556B53F7-2D4F-7F72-306E-7E1C756CAB80}"/>
              </a:ext>
            </a:extLst>
          </p:cNvPr>
          <p:cNvPicPr>
            <a:picLocks noGrp="1" noChangeAspect="1"/>
          </p:cNvPicPr>
          <p:nvPr>
            <p:ph idx="1"/>
          </p:nvPr>
        </p:nvPicPr>
        <p:blipFill>
          <a:blip r:embed="rId2"/>
          <a:stretch>
            <a:fillRect/>
          </a:stretch>
        </p:blipFill>
        <p:spPr>
          <a:xfrm>
            <a:off x="4282283" y="2221870"/>
            <a:ext cx="3627434" cy="3558848"/>
          </a:xfrm>
        </p:spPr>
      </p:pic>
    </p:spTree>
    <p:extLst>
      <p:ext uri="{BB962C8B-B14F-4D97-AF65-F5344CB8AC3E}">
        <p14:creationId xmlns:p14="http://schemas.microsoft.com/office/powerpoint/2010/main" val="330208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272FE-E329-29B3-9A7B-FA0694BF03C6}"/>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UML DIAGRAMS</a:t>
            </a:r>
            <a:br>
              <a:rPr lang="en-IN"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BFB32F4-61CA-06FF-4BD3-7FD457836338}"/>
              </a:ext>
            </a:extLst>
          </p:cNvPr>
          <p:cNvSpPr>
            <a:spLocks noGrp="1"/>
          </p:cNvSpPr>
          <p:nvPr>
            <p:ph idx="1"/>
          </p:nvPr>
        </p:nvSpPr>
        <p:spPr>
          <a:xfrm>
            <a:off x="0" y="1272988"/>
            <a:ext cx="11353800" cy="4903975"/>
          </a:xfrm>
        </p:spPr>
        <p:txBody>
          <a:bodyPr/>
          <a:lstStyle/>
          <a:p>
            <a:r>
              <a:rPr lang="en-IN" sz="1800" b="1" dirty="0">
                <a:latin typeface="Times New Roman" panose="02020603050405020304" pitchFamily="18" charset="0"/>
                <a:cs typeface="Times New Roman" panose="02020603050405020304" pitchFamily="18" charset="0"/>
              </a:rPr>
              <a:t>USE CASE DIAGRAM</a:t>
            </a:r>
            <a:r>
              <a:rPr lang="en-IN" dirty="0"/>
              <a:t>:</a:t>
            </a:r>
            <a:endParaRPr lang="en-IN" sz="3200" dirty="0"/>
          </a:p>
          <a:p>
            <a:endParaRPr lang="en-IN" dirty="0"/>
          </a:p>
        </p:txBody>
      </p:sp>
      <p:pic>
        <p:nvPicPr>
          <p:cNvPr id="5" name="Picture 4">
            <a:extLst>
              <a:ext uri="{FF2B5EF4-FFF2-40B4-BE49-F238E27FC236}">
                <a16:creationId xmlns:a16="http://schemas.microsoft.com/office/drawing/2014/main" id="{C6DB2D62-79D9-25BA-0166-0E6A6DD71ED1}"/>
              </a:ext>
            </a:extLst>
          </p:cNvPr>
          <p:cNvPicPr>
            <a:picLocks noChangeAspect="1"/>
          </p:cNvPicPr>
          <p:nvPr/>
        </p:nvPicPr>
        <p:blipFill>
          <a:blip r:embed="rId2"/>
          <a:stretch>
            <a:fillRect/>
          </a:stretch>
        </p:blipFill>
        <p:spPr>
          <a:xfrm>
            <a:off x="3065606" y="1787104"/>
            <a:ext cx="4920154" cy="4293443"/>
          </a:xfrm>
          <a:prstGeom prst="rect">
            <a:avLst/>
          </a:prstGeom>
        </p:spPr>
      </p:pic>
    </p:spTree>
    <p:extLst>
      <p:ext uri="{BB962C8B-B14F-4D97-AF65-F5344CB8AC3E}">
        <p14:creationId xmlns:p14="http://schemas.microsoft.com/office/powerpoint/2010/main" val="2562216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34EBE-D700-FFE4-07FF-D25E34ECB1F7}"/>
              </a:ext>
            </a:extLst>
          </p:cNvPr>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CLASS DIAGRAM:</a:t>
            </a:r>
            <a:br>
              <a:rPr lang="en-IN" sz="4400"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71BB494-9C12-3C86-6B6D-A33C3A23D3B8}"/>
              </a:ext>
            </a:extLst>
          </p:cNvPr>
          <p:cNvSpPr>
            <a:spLocks noGrp="1"/>
          </p:cNvSpPr>
          <p:nvPr>
            <p:ph idx="1"/>
          </p:nvPr>
        </p:nvSpPr>
        <p:spPr/>
        <p:txBody>
          <a:bodyPr>
            <a:normAutofit/>
          </a:bodyPr>
          <a:lstStyle/>
          <a:p>
            <a:endParaRPr lang="en-IN" sz="18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a:p>
            <a:endParaRPr lang="en-IN" sz="1800" dirty="0"/>
          </a:p>
        </p:txBody>
      </p:sp>
      <p:pic>
        <p:nvPicPr>
          <p:cNvPr id="5" name="Picture 4">
            <a:extLst>
              <a:ext uri="{FF2B5EF4-FFF2-40B4-BE49-F238E27FC236}">
                <a16:creationId xmlns:a16="http://schemas.microsoft.com/office/drawing/2014/main" id="{D06FFDB3-6DFB-5C6E-B7C2-F7E30932AC17}"/>
              </a:ext>
            </a:extLst>
          </p:cNvPr>
          <p:cNvPicPr>
            <a:picLocks noChangeAspect="1"/>
          </p:cNvPicPr>
          <p:nvPr/>
        </p:nvPicPr>
        <p:blipFill>
          <a:blip r:embed="rId2"/>
          <a:stretch>
            <a:fillRect/>
          </a:stretch>
        </p:blipFill>
        <p:spPr>
          <a:xfrm>
            <a:off x="2868743" y="1825625"/>
            <a:ext cx="5738818" cy="3299567"/>
          </a:xfrm>
          <a:prstGeom prst="rect">
            <a:avLst/>
          </a:prstGeom>
        </p:spPr>
      </p:pic>
    </p:spTree>
    <p:extLst>
      <p:ext uri="{BB962C8B-B14F-4D97-AF65-F5344CB8AC3E}">
        <p14:creationId xmlns:p14="http://schemas.microsoft.com/office/powerpoint/2010/main" val="1265695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3FC83-A0DC-CB43-7C0E-F45E9538A8FF}"/>
              </a:ext>
            </a:extLst>
          </p:cNvPr>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SEQUENCE DIAGRAM</a:t>
            </a:r>
            <a:r>
              <a:rPr lang="en-IN" dirty="0"/>
              <a:t>:</a:t>
            </a:r>
          </a:p>
        </p:txBody>
      </p:sp>
      <p:sp>
        <p:nvSpPr>
          <p:cNvPr id="3" name="Content Placeholder 2">
            <a:extLst>
              <a:ext uri="{FF2B5EF4-FFF2-40B4-BE49-F238E27FC236}">
                <a16:creationId xmlns:a16="http://schemas.microsoft.com/office/drawing/2014/main" id="{288DE9DF-F3FA-7A0C-F0F0-1EDDFE3724DE}"/>
              </a:ext>
            </a:extLst>
          </p:cNvPr>
          <p:cNvSpPr>
            <a:spLocks noGrp="1"/>
          </p:cNvSpPr>
          <p:nvPr>
            <p:ph idx="1"/>
          </p:nvPr>
        </p:nvSpPr>
        <p:spPr/>
        <p:txBody>
          <a:bodyPr/>
          <a:lstStyle/>
          <a:p>
            <a:endParaRPr lang="en-IN" dirty="0"/>
          </a:p>
          <a:p>
            <a:endParaRPr lang="en-IN" dirty="0"/>
          </a:p>
        </p:txBody>
      </p:sp>
      <p:pic>
        <p:nvPicPr>
          <p:cNvPr id="5" name="Picture 4">
            <a:extLst>
              <a:ext uri="{FF2B5EF4-FFF2-40B4-BE49-F238E27FC236}">
                <a16:creationId xmlns:a16="http://schemas.microsoft.com/office/drawing/2014/main" id="{0E51ACF3-D2B8-7D71-73B7-3C3B5A035373}"/>
              </a:ext>
            </a:extLst>
          </p:cNvPr>
          <p:cNvPicPr>
            <a:picLocks noChangeAspect="1"/>
          </p:cNvPicPr>
          <p:nvPr/>
        </p:nvPicPr>
        <p:blipFill>
          <a:blip r:embed="rId2"/>
          <a:stretch>
            <a:fillRect/>
          </a:stretch>
        </p:blipFill>
        <p:spPr>
          <a:xfrm>
            <a:off x="3413760" y="1555604"/>
            <a:ext cx="5075093" cy="4271214"/>
          </a:xfrm>
          <a:prstGeom prst="rect">
            <a:avLst/>
          </a:prstGeom>
        </p:spPr>
      </p:pic>
    </p:spTree>
    <p:extLst>
      <p:ext uri="{BB962C8B-B14F-4D97-AF65-F5344CB8AC3E}">
        <p14:creationId xmlns:p14="http://schemas.microsoft.com/office/powerpoint/2010/main" val="1455716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B3E693-7246-20AF-29FC-E58483DD1A53}"/>
              </a:ext>
            </a:extLst>
          </p:cNvPr>
          <p:cNvSpPr>
            <a:spLocks noGrp="1"/>
          </p:cNvSpPr>
          <p:nvPr>
            <p:ph idx="1"/>
          </p:nvPr>
        </p:nvSpPr>
        <p:spPr>
          <a:xfrm>
            <a:off x="116541" y="71718"/>
            <a:ext cx="11237259" cy="6705600"/>
          </a:xfrm>
        </p:spPr>
        <p:txBody>
          <a:bodyPr/>
          <a:lstStyle/>
          <a:p>
            <a:r>
              <a:rPr lang="en-IN" sz="1800" b="1" dirty="0">
                <a:latin typeface="Times New Roman" panose="02020603050405020304" pitchFamily="18" charset="0"/>
                <a:cs typeface="Times New Roman" panose="02020603050405020304" pitchFamily="18" charset="0"/>
              </a:rPr>
              <a:t>ACTIVITY DIAGRAM</a:t>
            </a:r>
            <a:r>
              <a:rPr lang="en-IN" sz="2800" b="1" dirty="0">
                <a:latin typeface="Times New Roman" panose="02020603050405020304" pitchFamily="18" charset="0"/>
                <a:cs typeface="Times New Roman" panose="02020603050405020304" pitchFamily="18" charset="0"/>
              </a:rPr>
              <a:t>:</a:t>
            </a:r>
          </a:p>
          <a:p>
            <a:endParaRPr lang="en-IN" b="1"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5C39DF65-CC43-42C6-6C67-4490089CD723}"/>
              </a:ext>
            </a:extLst>
          </p:cNvPr>
          <p:cNvPicPr>
            <a:picLocks noChangeAspect="1"/>
          </p:cNvPicPr>
          <p:nvPr/>
        </p:nvPicPr>
        <p:blipFill>
          <a:blip r:embed="rId2"/>
          <a:stretch>
            <a:fillRect/>
          </a:stretch>
        </p:blipFill>
        <p:spPr>
          <a:xfrm>
            <a:off x="2396319" y="1087120"/>
            <a:ext cx="6212557" cy="3631029"/>
          </a:xfrm>
          <a:prstGeom prst="rect">
            <a:avLst/>
          </a:prstGeom>
        </p:spPr>
      </p:pic>
    </p:spTree>
    <p:extLst>
      <p:ext uri="{BB962C8B-B14F-4D97-AF65-F5344CB8AC3E}">
        <p14:creationId xmlns:p14="http://schemas.microsoft.com/office/powerpoint/2010/main" val="2043572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BD85D-1C5D-7E2E-E930-A9ECA4B34263}"/>
              </a:ext>
            </a:extLst>
          </p:cNvPr>
          <p:cNvSpPr>
            <a:spLocks noGrp="1"/>
          </p:cNvSpPr>
          <p:nvPr>
            <p:ph type="title"/>
          </p:nvPr>
        </p:nvSpPr>
        <p:spPr/>
        <p:txBody>
          <a:bodyPr/>
          <a:lstStyle/>
          <a:p>
            <a:pPr algn="ctr"/>
            <a:r>
              <a:rPr lang="en-IN" sz="4400" b="1" dirty="0">
                <a:latin typeface="Times New Roman" panose="02020603050405020304" pitchFamily="18" charset="0"/>
                <a:cs typeface="Times New Roman" panose="02020603050405020304" pitchFamily="18" charset="0"/>
              </a:rPr>
              <a:t>CONCLUSION</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7A6B98A-EF06-B42C-6023-6C0BDFF22126}"/>
              </a:ext>
            </a:extLst>
          </p:cNvPr>
          <p:cNvSpPr>
            <a:spLocks noGrp="1"/>
          </p:cNvSpPr>
          <p:nvPr>
            <p:ph idx="1"/>
          </p:nvPr>
        </p:nvSpPr>
        <p:spPr/>
        <p:txBody>
          <a:bodyPr>
            <a:noAutofit/>
          </a:bodyPr>
          <a:lstStyle/>
          <a:p>
            <a:pPr marL="0" indent="0" algn="just">
              <a:lnSpc>
                <a:spcPct val="100000"/>
              </a:lnSpc>
              <a:buNone/>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proposed framework aims to predict the quality of fruits and vegetables to a great accuracy. The quality of fruits or vegetables plays an important role in consumer consumption and thereby affecting its sales. In India most of the population survival is based on agricultural products. All the business and organizations that make, display, transport or prepare food for sale they will need to check food quality. If we are able to identify the maturity of fresh fruit, then it will be very beneficial to farmers as they can optimize their harvesting. This ability will help them avoid harvesting under-matured or overmatured fruits. This study attempted to use image processing techniques to extract colour, size and other attributes of the image forming training dataset. We use regression analysis to identify dependencies among variables. Here we use multivalued regression models that considers multiple independent variables and one dependent variable.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7686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0719-EB59-BAC4-5990-C2CAA1E0B19E}"/>
              </a:ext>
            </a:extLst>
          </p:cNvPr>
          <p:cNvSpPr>
            <a:spLocks noGrp="1"/>
          </p:cNvSpPr>
          <p:nvPr>
            <p:ph type="title"/>
          </p:nvPr>
        </p:nvSpPr>
        <p:spPr>
          <a:xfrm>
            <a:off x="945776" y="2615266"/>
            <a:ext cx="10515600" cy="1325563"/>
          </a:xfrm>
        </p:spPr>
        <p:txBody>
          <a:bodyPr>
            <a:normAutofit/>
          </a:bodyPr>
          <a:lstStyle/>
          <a:p>
            <a:pPr algn="ctr"/>
            <a:r>
              <a:rPr lang="en-IN" sz="7500" b="1" dirty="0">
                <a:latin typeface="Times New Roman" panose="02020603050405020304" pitchFamily="18" charset="0"/>
                <a:cs typeface="Times New Roman" panose="02020603050405020304" pitchFamily="18" charset="0"/>
              </a:rPr>
              <a:t>THANK YOU</a:t>
            </a:r>
            <a:endParaRPr lang="en-IN" sz="7500" dirty="0"/>
          </a:p>
        </p:txBody>
      </p:sp>
    </p:spTree>
    <p:extLst>
      <p:ext uri="{BB962C8B-B14F-4D97-AF65-F5344CB8AC3E}">
        <p14:creationId xmlns:p14="http://schemas.microsoft.com/office/powerpoint/2010/main" val="1494309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F332E-F166-0091-D92F-4880F4CE1BBA}"/>
              </a:ext>
            </a:extLst>
          </p:cNvPr>
          <p:cNvSpPr>
            <a:spLocks noGrp="1"/>
          </p:cNvSpPr>
          <p:nvPr>
            <p:ph type="title"/>
          </p:nvPr>
        </p:nvSpPr>
        <p:spPr>
          <a:xfrm>
            <a:off x="605590" y="410074"/>
            <a:ext cx="10515600" cy="1325563"/>
          </a:xfrm>
        </p:spPr>
        <p:txBody>
          <a:bodyPr>
            <a:normAutofit fontScale="90000"/>
          </a:bodyPr>
          <a:lstStyle/>
          <a:p>
            <a:pPr algn="ctr"/>
            <a:br>
              <a:rPr lang="en-IN" sz="4400" b="1" dirty="0">
                <a:latin typeface="Times New Roman" panose="02020603050405020304" pitchFamily="18" charset="0"/>
                <a:cs typeface="Times New Roman" panose="02020603050405020304" pitchFamily="18" charset="0"/>
              </a:rPr>
            </a:br>
            <a:r>
              <a:rPr lang="en-IN" sz="4400" b="1" dirty="0">
                <a:latin typeface="Times New Roman" panose="02020603050405020304" pitchFamily="18" charset="0"/>
                <a:cs typeface="Times New Roman" panose="02020603050405020304" pitchFamily="18" charset="0"/>
              </a:rPr>
              <a:t>ABSTRACT</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DAB9AA4-4315-B749-5AA3-5F39D60EA995}"/>
              </a:ext>
            </a:extLst>
          </p:cNvPr>
          <p:cNvSpPr>
            <a:spLocks noGrp="1"/>
          </p:cNvSpPr>
          <p:nvPr>
            <p:ph idx="1"/>
          </p:nvPr>
        </p:nvSpPr>
        <p:spPr>
          <a:xfrm>
            <a:off x="782053" y="1735637"/>
            <a:ext cx="10515600" cy="4308059"/>
          </a:xfrm>
        </p:spPr>
        <p:txBody>
          <a:bodyPr>
            <a:noAutofit/>
          </a:bodyPr>
          <a:lstStyle/>
          <a:p>
            <a:pPr algn="just">
              <a:lnSpc>
                <a:spcPct val="150000"/>
              </a:lnSpc>
            </a:pPr>
            <a:r>
              <a:rPr lang="en-IN" sz="2400" dirty="0">
                <a:latin typeface="Times New Roman" panose="02020603050405020304" pitchFamily="18" charset="0"/>
                <a:cs typeface="Times New Roman" panose="02020603050405020304" pitchFamily="18" charset="0"/>
              </a:rPr>
              <a:t>Automation of Fruit is an interesting application of computer vision. Traditional fruit classification methods have often relied on manual operations based on manual operations based on visual ability and such methods are tedious , time consuming and inconsistent.</a:t>
            </a:r>
          </a:p>
          <a:p>
            <a:pPr algn="just">
              <a:lnSpc>
                <a:spcPct val="150000"/>
              </a:lnSpc>
            </a:pPr>
            <a:r>
              <a:rPr lang="en-IN" sz="2400" dirty="0">
                <a:latin typeface="Times New Roman" panose="02020603050405020304" pitchFamily="18" charset="0"/>
                <a:cs typeface="Times New Roman" panose="02020603050405020304" pitchFamily="18" charset="0"/>
              </a:rPr>
              <a:t>External shape appearance is the main source for fruit classification. In recent years ,computer machine vision and image processing techniques have been found increasingly useful in the fruit industry ,especially for applications in quality inspection and colour ,size , shape sorting .</a:t>
            </a:r>
          </a:p>
        </p:txBody>
      </p:sp>
    </p:spTree>
    <p:extLst>
      <p:ext uri="{BB962C8B-B14F-4D97-AF65-F5344CB8AC3E}">
        <p14:creationId xmlns:p14="http://schemas.microsoft.com/office/powerpoint/2010/main" val="1970222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B4A4D-17BA-8CA6-6594-DDD215AE244D}"/>
              </a:ext>
            </a:extLst>
          </p:cNvPr>
          <p:cNvSpPr>
            <a:spLocks noGrp="1"/>
          </p:cNvSpPr>
          <p:nvPr>
            <p:ph type="title"/>
          </p:nvPr>
        </p:nvSpPr>
        <p:spPr>
          <a:xfrm>
            <a:off x="838200" y="573673"/>
            <a:ext cx="10515600" cy="1325563"/>
          </a:xfrm>
        </p:spPr>
        <p:txBody>
          <a:bodyPr>
            <a:normAutofit fontScale="90000"/>
          </a:bodyPr>
          <a:lstStyle/>
          <a:p>
            <a:pPr algn="ctr"/>
            <a:br>
              <a:rPr lang="en-IN" sz="4400" b="1" dirty="0">
                <a:latin typeface="Times New Roman" panose="02020603050405020304" pitchFamily="18" charset="0"/>
                <a:cs typeface="Times New Roman" panose="02020603050405020304" pitchFamily="18" charset="0"/>
              </a:rPr>
            </a:br>
            <a:r>
              <a:rPr lang="en-IN" sz="4400" b="1" dirty="0">
                <a:latin typeface="Times New Roman" panose="02020603050405020304" pitchFamily="18" charset="0"/>
                <a:cs typeface="Times New Roman" panose="02020603050405020304" pitchFamily="18" charset="0"/>
              </a:rPr>
              <a:t>EXISTING SYSTEM</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319D788-8DE5-8F8E-04E0-6AA38979A139}"/>
              </a:ext>
            </a:extLst>
          </p:cNvPr>
          <p:cNvSpPr>
            <a:spLocks noGrp="1"/>
          </p:cNvSpPr>
          <p:nvPr>
            <p:ph idx="1"/>
          </p:nvPr>
        </p:nvSpPr>
        <p:spPr/>
        <p:txBody>
          <a:bodyPr>
            <a:normAutofit/>
          </a:bodyPr>
          <a:lstStyle/>
          <a:p>
            <a:pPr algn="just">
              <a:lnSpc>
                <a:spcPct val="100000"/>
              </a:lnSpc>
            </a:pPr>
            <a:r>
              <a:rPr lang="en-IN" sz="2400" dirty="0">
                <a:latin typeface="Times New Roman" panose="02020603050405020304" pitchFamily="18" charset="0"/>
                <a:cs typeface="Times New Roman" panose="02020603050405020304" pitchFamily="18" charset="0"/>
              </a:rPr>
              <a:t>In the past decades , Profound learning-based characterizations are making it possible to recognize fruits from pictures.</a:t>
            </a:r>
          </a:p>
          <a:p>
            <a:pPr algn="just">
              <a:lnSpc>
                <a:spcPct val="100000"/>
              </a:lnSpc>
            </a:pPr>
            <a:r>
              <a:rPr lang="en-IN" sz="2400" dirty="0">
                <a:latin typeface="Times New Roman" panose="02020603050405020304" pitchFamily="18" charset="0"/>
                <a:cs typeface="Times New Roman" panose="02020603050405020304" pitchFamily="18" charset="0"/>
              </a:rPr>
              <a:t>However ,Fruits recognition is still a problem for the stacked fruits on a weighing scale because of the complexity and similarity.</a:t>
            </a:r>
          </a:p>
          <a:p>
            <a:pPr algn="just">
              <a:lnSpc>
                <a:spcPct val="100000"/>
              </a:lnSpc>
            </a:pPr>
            <a:r>
              <a:rPr lang="en-US" sz="2400" dirty="0">
                <a:effectLst/>
                <a:latin typeface="Times New Roman" panose="02020603050405020304" pitchFamily="18" charset="0"/>
                <a:ea typeface="Times New Roman" panose="02020603050405020304" pitchFamily="18" charset="0"/>
              </a:rPr>
              <a:t>In 2009, Woo Chaw Seng, </a:t>
            </a:r>
            <a:r>
              <a:rPr lang="en-US" sz="2400" dirty="0" err="1">
                <a:effectLst/>
                <a:latin typeface="Times New Roman" panose="02020603050405020304" pitchFamily="18" charset="0"/>
                <a:ea typeface="Times New Roman" panose="02020603050405020304" pitchFamily="18" charset="0"/>
              </a:rPr>
              <a:t>Seyed</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Hadi</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Mirisaee</a:t>
            </a:r>
            <a:r>
              <a:rPr lang="en-US" sz="2400" dirty="0">
                <a:effectLst/>
                <a:latin typeface="Times New Roman" panose="02020603050405020304" pitchFamily="18" charset="0"/>
                <a:ea typeface="Times New Roman" panose="02020603050405020304" pitchFamily="18" charset="0"/>
              </a:rPr>
              <a:t>[7] proposed a Fruit Recognition System. The system was applied on fifty image </a:t>
            </a:r>
            <a:r>
              <a:rPr lang="en-US" sz="2400" dirty="0" err="1">
                <a:effectLst/>
                <a:latin typeface="Times New Roman" panose="02020603050405020304" pitchFamily="18" charset="0"/>
                <a:ea typeface="Times New Roman" panose="02020603050405020304" pitchFamily="18" charset="0"/>
              </a:rPr>
              <a:t>samples.The</a:t>
            </a:r>
            <a:r>
              <a:rPr lang="en-US" sz="2400" dirty="0">
                <a:effectLst/>
                <a:latin typeface="Times New Roman" panose="02020603050405020304" pitchFamily="18" charset="0"/>
                <a:ea typeface="Times New Roman" panose="02020603050405020304" pitchFamily="18" charset="0"/>
              </a:rPr>
              <a:t> mean </a:t>
            </a:r>
            <a:r>
              <a:rPr lang="en-US" sz="2400" dirty="0" err="1">
                <a:effectLst/>
                <a:latin typeface="Times New Roman" panose="02020603050405020304" pitchFamily="18" charset="0"/>
                <a:ea typeface="Times New Roman" panose="02020603050405020304" pitchFamily="18" charset="0"/>
              </a:rPr>
              <a:t>colour</a:t>
            </a:r>
            <a:r>
              <a:rPr lang="en-US" sz="2400" dirty="0">
                <a:effectLst/>
                <a:latin typeface="Times New Roman" panose="02020603050405020304" pitchFamily="18" charset="0"/>
                <a:ea typeface="Times New Roman" panose="02020603050405020304" pitchFamily="18" charset="0"/>
              </a:rPr>
              <a:t> values of these images are </a:t>
            </a:r>
            <a:r>
              <a:rPr lang="en-US" sz="2400" dirty="0" err="1">
                <a:effectLst/>
                <a:latin typeface="Times New Roman" panose="02020603050405020304" pitchFamily="18" charset="0"/>
                <a:ea typeface="Times New Roman" panose="02020603050405020304" pitchFamily="18" charset="0"/>
              </a:rPr>
              <a:t>computed.The</a:t>
            </a:r>
            <a:r>
              <a:rPr lang="en-US" sz="2400" dirty="0">
                <a:effectLst/>
                <a:latin typeface="Times New Roman" panose="02020603050405020304" pitchFamily="18" charset="0"/>
                <a:ea typeface="Times New Roman" panose="02020603050405020304" pitchFamily="18" charset="0"/>
              </a:rPr>
              <a:t> fruit area and perimeter are chosen as features to distinguish one fruit from another.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0138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FE2D5-2008-C77A-4598-ADEB040E216E}"/>
              </a:ext>
            </a:extLst>
          </p:cNvPr>
          <p:cNvSpPr>
            <a:spLocks noGrp="1"/>
          </p:cNvSpPr>
          <p:nvPr>
            <p:ph type="title"/>
          </p:nvPr>
        </p:nvSpPr>
        <p:spPr>
          <a:xfrm>
            <a:off x="838200" y="365125"/>
            <a:ext cx="10515600" cy="1325563"/>
          </a:xfrm>
        </p:spPr>
        <p:txBody>
          <a:bodyPr/>
          <a:lstStyle/>
          <a:p>
            <a:pPr algn="ctr"/>
            <a:r>
              <a:rPr lang="en-IN" sz="4400" b="1" dirty="0">
                <a:latin typeface="Times New Roman" panose="02020603050405020304" pitchFamily="18" charset="0"/>
                <a:cs typeface="Times New Roman" panose="02020603050405020304" pitchFamily="18" charset="0"/>
              </a:rPr>
              <a:t>DISADVANTAGES</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C1AE421-29C8-5A41-8FDD-A421F0636659}"/>
              </a:ext>
            </a:extLst>
          </p:cNvPr>
          <p:cNvSpPr>
            <a:spLocks noGrp="1"/>
          </p:cNvSpPr>
          <p:nvPr>
            <p:ph idx="1"/>
          </p:nvPr>
        </p:nvSpPr>
        <p:spPr>
          <a:xfrm>
            <a:off x="838200" y="1825625"/>
            <a:ext cx="10515600" cy="1325563"/>
          </a:xfrm>
        </p:spPr>
        <p:txBody>
          <a:bodyPr>
            <a:normAutofit/>
          </a:bodyPr>
          <a:lstStyle/>
          <a:p>
            <a:pPr indent="-6350" algn="just">
              <a:lnSpc>
                <a:spcPct val="110000"/>
              </a:lnSpc>
              <a:spcAft>
                <a:spcPts val="845"/>
              </a:spcAft>
            </a:pPr>
            <a:r>
              <a:rPr lang="en-IN" sz="2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This system uses a smaller number of algorithms to build model. </a:t>
            </a:r>
            <a:endPar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6350" algn="just">
              <a:lnSpc>
                <a:spcPct val="110000"/>
              </a:lnSpc>
              <a:spcAft>
                <a:spcPts val="845"/>
              </a:spcAft>
            </a:pPr>
            <a:r>
              <a:rPr lang="en-IN" sz="2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Accuracy is less and performance is not optimized.</a:t>
            </a:r>
            <a:endParaRPr lang="en-I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781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65F6B-0B94-C7A6-5192-AF2E4F53E556}"/>
              </a:ext>
            </a:extLst>
          </p:cNvPr>
          <p:cNvSpPr>
            <a:spLocks noGrp="1"/>
          </p:cNvSpPr>
          <p:nvPr>
            <p:ph type="title"/>
          </p:nvPr>
        </p:nvSpPr>
        <p:spPr/>
        <p:txBody>
          <a:bodyPr/>
          <a:lstStyle/>
          <a:p>
            <a:pPr algn="ctr"/>
            <a:r>
              <a:rPr lang="en-IN" sz="4400" b="1" dirty="0">
                <a:latin typeface="Times New Roman" panose="02020603050405020304" pitchFamily="18" charset="0"/>
                <a:cs typeface="Times New Roman" panose="02020603050405020304" pitchFamily="18" charset="0"/>
              </a:rPr>
              <a:t>PROPOSED SYSTEM</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D95A8F2-2E68-AC9A-E998-765E1A2E00BD}"/>
              </a:ext>
            </a:extLst>
          </p:cNvPr>
          <p:cNvSpPr>
            <a:spLocks noGrp="1"/>
          </p:cNvSpPr>
          <p:nvPr>
            <p:ph idx="1"/>
          </p:nvPr>
        </p:nvSpPr>
        <p:spPr/>
        <p:txBody>
          <a:bodyPr>
            <a:normAutofit/>
          </a:bodyPr>
          <a:lstStyle/>
          <a:p>
            <a:pPr marL="0" indent="0" algn="just">
              <a:lnSpc>
                <a:spcPct val="100000"/>
              </a:lnSpc>
              <a:spcAft>
                <a:spcPts val="1200"/>
              </a:spcAft>
              <a:buNone/>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collected about 50-60 image samples of the same item, all of varying values of attributes from a fixed distance and using the same device. These images serve as an input to image processing through which we obtained training dataset by extracting various attributes of images, such as area, roundness, skewness, kurtosis, </a:t>
            </a:r>
            <a:r>
              <a:rPr lang="en-IN"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intensity etc. This phase includes processing on image such as background removal, fruit image extraction, </a:t>
            </a:r>
            <a:r>
              <a:rPr lang="en-IN"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value extraction, as well as size extraction. </a:t>
            </a:r>
            <a:r>
              <a:rPr lang="en-IN" sz="2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1515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527A7-E393-B894-1F34-A757381D4E1D}"/>
              </a:ext>
            </a:extLst>
          </p:cNvPr>
          <p:cNvSpPr>
            <a:spLocks noGrp="1"/>
          </p:cNvSpPr>
          <p:nvPr>
            <p:ph type="title"/>
          </p:nvPr>
        </p:nvSpPr>
        <p:spPr/>
        <p:txBody>
          <a:bodyPr/>
          <a:lstStyle/>
          <a:p>
            <a:pPr algn="ctr"/>
            <a:r>
              <a:rPr lang="en-IN" sz="4400" b="1" dirty="0">
                <a:latin typeface="Times New Roman" panose="02020603050405020304" pitchFamily="18" charset="0"/>
                <a:cs typeface="Times New Roman" panose="02020603050405020304" pitchFamily="18" charset="0"/>
              </a:rPr>
              <a:t>ADVANTAGES</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4181E37-4BE2-BA0B-95D3-CB15A6FF4ED4}"/>
              </a:ext>
            </a:extLst>
          </p:cNvPr>
          <p:cNvSpPr>
            <a:spLocks noGrp="1"/>
          </p:cNvSpPr>
          <p:nvPr>
            <p:ph idx="1"/>
          </p:nvPr>
        </p:nvSpPr>
        <p:spPr/>
        <p:txBody>
          <a:bodyPr>
            <a:normAutofit/>
          </a:bodyPr>
          <a:lstStyle/>
          <a:p>
            <a:pPr indent="-6350" algn="just">
              <a:lnSpc>
                <a:spcPct val="110000"/>
              </a:lnSpc>
              <a:spcAft>
                <a:spcPts val="845"/>
              </a:spcAft>
            </a:pPr>
            <a:r>
              <a:rPr lang="en-IN" sz="2400" dirty="0">
                <a:solidFill>
                  <a:srgbClr val="000000"/>
                </a:solidFill>
                <a:effectLst/>
                <a:latin typeface="Arial" panose="020B0604020202020204" pitchFamily="34" charset="0"/>
                <a:ea typeface="Arial" panose="020B0604020202020204" pitchFamily="34" charset="0"/>
              </a:rPr>
              <a:t> Algorithms like Random forest, </a:t>
            </a:r>
            <a:r>
              <a:rPr lang="en-IN" sz="2400" dirty="0" err="1">
                <a:solidFill>
                  <a:srgbClr val="000000"/>
                </a:solidFill>
                <a:effectLst/>
                <a:latin typeface="Arial" panose="020B0604020202020204" pitchFamily="34" charset="0"/>
                <a:ea typeface="Arial" panose="020B0604020202020204" pitchFamily="34" charset="0"/>
              </a:rPr>
              <a:t>Xgboost</a:t>
            </a:r>
            <a:r>
              <a:rPr lang="en-IN" sz="2400" dirty="0">
                <a:solidFill>
                  <a:srgbClr val="000000"/>
                </a:solidFill>
                <a:effectLst/>
                <a:latin typeface="Arial" panose="020B0604020202020204" pitchFamily="34" charset="0"/>
                <a:ea typeface="Arial" panose="020B0604020202020204" pitchFamily="34" charset="0"/>
              </a:rPr>
              <a:t>, KNN Regressor, Ridge and   Lasso Regression</a:t>
            </a:r>
            <a:endParaRPr lang="en-IN" sz="2400" dirty="0">
              <a:solidFill>
                <a:srgbClr val="000000"/>
              </a:solidFill>
              <a:effectLst/>
              <a:latin typeface="Calibri" panose="020F0502020204030204" pitchFamily="34" charset="0"/>
              <a:ea typeface="Calibri" panose="020F0502020204030204" pitchFamily="34" charset="0"/>
            </a:endParaRPr>
          </a:p>
          <a:p>
            <a:pPr indent="-6350" algn="just">
              <a:lnSpc>
                <a:spcPct val="110000"/>
              </a:lnSpc>
              <a:spcAft>
                <a:spcPts val="845"/>
              </a:spcAft>
            </a:pPr>
            <a:r>
              <a:rPr lang="en-IN" sz="2400" dirty="0">
                <a:solidFill>
                  <a:srgbClr val="000000"/>
                </a:solidFill>
                <a:effectLst/>
                <a:latin typeface="Arial" panose="020B0604020202020204" pitchFamily="34" charset="0"/>
                <a:ea typeface="Arial" panose="020B0604020202020204" pitchFamily="34" charset="0"/>
              </a:rPr>
              <a:t> Accuracy is more than existing system, User friendly UI using Flask  </a:t>
            </a:r>
            <a:endParaRPr lang="en-IN" sz="24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25478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4D388-EA8A-A548-7228-85836A1FB8D4}"/>
              </a:ext>
            </a:extLst>
          </p:cNvPr>
          <p:cNvSpPr>
            <a:spLocks noGrp="1"/>
          </p:cNvSpPr>
          <p:nvPr>
            <p:ph type="title"/>
          </p:nvPr>
        </p:nvSpPr>
        <p:spPr/>
        <p:txBody>
          <a:bodyPr>
            <a:normAutofit fontScale="90000"/>
          </a:bodyPr>
          <a:lstStyle/>
          <a:p>
            <a:pPr algn="ctr"/>
            <a:br>
              <a:rPr lang="en-IN" sz="4400" b="1" dirty="0">
                <a:latin typeface="Times New Roman" panose="02020603050405020304" pitchFamily="18" charset="0"/>
                <a:cs typeface="Times New Roman" panose="02020603050405020304" pitchFamily="18" charset="0"/>
              </a:rPr>
            </a:br>
            <a:r>
              <a:rPr lang="en-IN" sz="4400" b="1" dirty="0">
                <a:latin typeface="Times New Roman" panose="02020603050405020304" pitchFamily="18" charset="0"/>
                <a:cs typeface="Times New Roman" panose="02020603050405020304" pitchFamily="18" charset="0"/>
              </a:rPr>
              <a:t>HARDWARE REQUIRMENTS</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EBDD900-B20F-5D3F-50EF-C4DA196476C1}"/>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SYSTEM :I5 Processor &amp; basic GPU</a:t>
            </a:r>
          </a:p>
          <a:p>
            <a:r>
              <a:rPr lang="en-IN" sz="2400" dirty="0">
                <a:latin typeface="Times New Roman" panose="02020603050405020304" pitchFamily="18" charset="0"/>
                <a:cs typeface="Times New Roman" panose="02020603050405020304" pitchFamily="18" charset="0"/>
              </a:rPr>
              <a:t>HARD DISK: 500 GB</a:t>
            </a:r>
          </a:p>
          <a:p>
            <a:r>
              <a:rPr lang="en-IN" sz="2400" dirty="0">
                <a:latin typeface="Times New Roman" panose="02020603050405020304" pitchFamily="18" charset="0"/>
                <a:cs typeface="Times New Roman" panose="02020603050405020304" pitchFamily="18" charset="0"/>
              </a:rPr>
              <a:t>RAM : 8GB</a:t>
            </a:r>
          </a:p>
          <a:p>
            <a:r>
              <a:rPr lang="en-IN" sz="2400" dirty="0">
                <a:latin typeface="Times New Roman" panose="02020603050405020304" pitchFamily="18" charset="0"/>
                <a:cs typeface="Times New Roman" panose="02020603050405020304" pitchFamily="18" charset="0"/>
              </a:rPr>
              <a:t>INPUT DEVICE :Standard Keyboard and Mouse</a:t>
            </a:r>
          </a:p>
          <a:p>
            <a:r>
              <a:rPr lang="en-IN" sz="2400" dirty="0">
                <a:latin typeface="Times New Roman" panose="02020603050405020304" pitchFamily="18" charset="0"/>
                <a:cs typeface="Times New Roman" panose="02020603050405020304" pitchFamily="18" charset="0"/>
              </a:rPr>
              <a:t>OUTPUT DEVICE :VGM and High-resolution Monitor</a:t>
            </a:r>
          </a:p>
        </p:txBody>
      </p:sp>
    </p:spTree>
    <p:extLst>
      <p:ext uri="{BB962C8B-B14F-4D97-AF65-F5344CB8AC3E}">
        <p14:creationId xmlns:p14="http://schemas.microsoft.com/office/powerpoint/2010/main" val="1945724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D5C97-090C-F24C-C012-099364E91D14}"/>
              </a:ext>
            </a:extLst>
          </p:cNvPr>
          <p:cNvSpPr>
            <a:spLocks noGrp="1"/>
          </p:cNvSpPr>
          <p:nvPr>
            <p:ph type="title"/>
          </p:nvPr>
        </p:nvSpPr>
        <p:spPr/>
        <p:txBody>
          <a:bodyPr/>
          <a:lstStyle/>
          <a:p>
            <a:pPr algn="ctr"/>
            <a:r>
              <a:rPr lang="en-IN" sz="4400" b="1" dirty="0">
                <a:latin typeface="Times New Roman" panose="02020603050405020304" pitchFamily="18" charset="0"/>
                <a:cs typeface="Times New Roman" panose="02020603050405020304" pitchFamily="18" charset="0"/>
              </a:rPr>
              <a:t>SOFTWARE REQUIRMENTS</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72C67B5-42C7-6BE7-F178-9E7326910DD2}"/>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OPERATING SYSTEM :Windows 10</a:t>
            </a:r>
          </a:p>
          <a:p>
            <a:r>
              <a:rPr lang="en-IN" sz="2400" dirty="0">
                <a:latin typeface="Times New Roman" panose="02020603050405020304" pitchFamily="18" charset="0"/>
                <a:cs typeface="Times New Roman" panose="02020603050405020304" pitchFamily="18" charset="0"/>
              </a:rPr>
              <a:t>CODING LANGUAGE : Python</a:t>
            </a:r>
          </a:p>
        </p:txBody>
      </p:sp>
    </p:spTree>
    <p:extLst>
      <p:ext uri="{BB962C8B-B14F-4D97-AF65-F5344CB8AC3E}">
        <p14:creationId xmlns:p14="http://schemas.microsoft.com/office/powerpoint/2010/main" val="499911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45205-44EF-E9F0-25CC-C0CA8D26A6D9}"/>
              </a:ext>
            </a:extLst>
          </p:cNvPr>
          <p:cNvSpPr>
            <a:spLocks noGrp="1"/>
          </p:cNvSpPr>
          <p:nvPr>
            <p:ph type="title"/>
          </p:nvPr>
        </p:nvSpPr>
        <p:spPr/>
        <p:txBody>
          <a:bodyPr/>
          <a:lstStyle/>
          <a:p>
            <a:pPr algn="ctr"/>
            <a:r>
              <a:rPr lang="en-IN" sz="4400" b="1" dirty="0">
                <a:latin typeface="Times New Roman" panose="02020603050405020304" pitchFamily="18" charset="0"/>
                <a:cs typeface="Times New Roman" panose="02020603050405020304" pitchFamily="18" charset="0"/>
              </a:rPr>
              <a:t>NOVELTY</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26F310F-E7B2-14AA-4927-9312F4758583}"/>
              </a:ext>
            </a:extLst>
          </p:cNvPr>
          <p:cNvSpPr>
            <a:spLocks noGrp="1"/>
          </p:cNvSpPr>
          <p:nvPr>
            <p:ph idx="1"/>
          </p:nvPr>
        </p:nvSpPr>
        <p:spPr/>
        <p:txBody>
          <a:bodyPr>
            <a:normAutofit/>
          </a:bodyPr>
          <a:lstStyle/>
          <a:p>
            <a:pPr algn="just"/>
            <a:r>
              <a:rPr lang="en-IN" sz="2400" dirty="0">
                <a:latin typeface="Times New Roman" panose="02020603050405020304" pitchFamily="18" charset="0"/>
                <a:cs typeface="Times New Roman" panose="02020603050405020304" pitchFamily="18" charset="0"/>
              </a:rPr>
              <a:t>External shape appearance is the main source for fruit classification. In recent years ,computer machine vision and image processing techniques have been found increasingly useful in the fruit industry ,especially for applications in quality inspection and colour ,size , shape sorting .</a:t>
            </a:r>
          </a:p>
          <a:p>
            <a:pPr algn="just"/>
            <a:r>
              <a:rPr lang="en-US" sz="2400" dirty="0">
                <a:latin typeface="Times New Roman" panose="02020603050405020304" pitchFamily="18" charset="0"/>
                <a:cs typeface="Times New Roman" panose="02020603050405020304" pitchFamily="18" charset="0"/>
              </a:rPr>
              <a:t>computer machine vision and image processing techniques have been found increasingly useful in the fruit industry, especially for applications in quality inspection and color, size, shape sorting</a:t>
            </a: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4101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778</Words>
  <Application>Microsoft Office PowerPoint</Application>
  <PresentationFormat>Widescreen</PresentationFormat>
  <Paragraphs>46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Verdana</vt:lpstr>
      <vt:lpstr>Office Theme</vt:lpstr>
      <vt:lpstr>      A Major Project On Quality detection of fruits and vegetables using Artificial Intelligence BACHELOR OF TECHNOLOGY In COMPUTER SCIENCE AND ENGINEERING  By        M.MARUTHI  (197R1A05M6)       N.SAMPATH KUMAR (197R1A05N5)      AKHILA (197R1A05P5)       Under the Guidance of DR.PRABHU A        (Associate Professor) </vt:lpstr>
      <vt:lpstr> ABSTRACT </vt:lpstr>
      <vt:lpstr> EXISTING SYSTEM </vt:lpstr>
      <vt:lpstr>DISADVANTAGES </vt:lpstr>
      <vt:lpstr>PROPOSED SYSTEM </vt:lpstr>
      <vt:lpstr>ADVANTAGES </vt:lpstr>
      <vt:lpstr> HARDWARE REQUIRMENTS </vt:lpstr>
      <vt:lpstr>SOFTWARE REQUIRMENTS </vt:lpstr>
      <vt:lpstr>NOVELTY </vt:lpstr>
      <vt:lpstr>ARCHITECTURE </vt:lpstr>
      <vt:lpstr>MODULE </vt:lpstr>
      <vt:lpstr>UML DIAGRAMS </vt:lpstr>
      <vt:lpstr>CLASS DIAGRAM: </vt:lpstr>
      <vt:lpstr>SEQUENCE DIAGRAM:</vt:lpstr>
      <vt:lpstr>PowerPoint Presentation</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Major Project On AUTOMATIC GESTURE RECOGNITION AND IMAGE CAPTION  GENERATOR BACHELOR OF TECHNOLOGY In COMPUTER SCIENCE AND ENGINEERING  By        M.MARUTHI  (197R1A05M6)       N.SAMPATH KUMAR (197R1A05N5)      AKHILA (197R1A05P5)       Under the Guidance of PRABHU          (Associate Professor)</dc:title>
  <dc:creator>Kawshik Bhyroju</dc:creator>
  <cp:lastModifiedBy>Maruthi Mamindla</cp:lastModifiedBy>
  <cp:revision>5</cp:revision>
  <dcterms:created xsi:type="dcterms:W3CDTF">2023-01-10T11:56:16Z</dcterms:created>
  <dcterms:modified xsi:type="dcterms:W3CDTF">2023-02-11T05:59:44Z</dcterms:modified>
</cp:coreProperties>
</file>