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F6E04-BF32-450B-BBE4-D116AEBC46EC}" v="40" dt="2022-11-15T09:08:32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uthi Penumarthi" userId="8cd0fdaeb95f131f" providerId="LiveId" clId="{3D2F6E04-BF32-450B-BBE4-D116AEBC46EC}"/>
    <pc:docChg chg="undo custSel addSld delSld modSld">
      <pc:chgData name="Maruthi Penumarthi" userId="8cd0fdaeb95f131f" providerId="LiveId" clId="{3D2F6E04-BF32-450B-BBE4-D116AEBC46EC}" dt="2022-11-16T12:36:37.850" v="786" actId="2696"/>
      <pc:docMkLst>
        <pc:docMk/>
      </pc:docMkLst>
      <pc:sldChg chg="modSp">
        <pc:chgData name="Maruthi Penumarthi" userId="8cd0fdaeb95f131f" providerId="LiveId" clId="{3D2F6E04-BF32-450B-BBE4-D116AEBC46EC}" dt="2022-11-15T09:08:32.299" v="38" actId="20577"/>
        <pc:sldMkLst>
          <pc:docMk/>
          <pc:sldMk cId="2995884379" sldId="256"/>
        </pc:sldMkLst>
        <pc:graphicFrameChg chg="mod">
          <ac:chgData name="Maruthi Penumarthi" userId="8cd0fdaeb95f131f" providerId="LiveId" clId="{3D2F6E04-BF32-450B-BBE4-D116AEBC46EC}" dt="2022-11-15T09:08:32.299" v="38" actId="20577"/>
          <ac:graphicFrameMkLst>
            <pc:docMk/>
            <pc:sldMk cId="2995884379" sldId="256"/>
            <ac:graphicFrameMk id="5" creationId="{43E72E67-A431-1101-84C4-AC8F0F11E911}"/>
          </ac:graphicFrameMkLst>
        </pc:graphicFrameChg>
      </pc:sldChg>
      <pc:sldChg chg="addSp modSp del mod">
        <pc:chgData name="Maruthi Penumarthi" userId="8cd0fdaeb95f131f" providerId="LiveId" clId="{3D2F6E04-BF32-450B-BBE4-D116AEBC46EC}" dt="2022-11-16T12:36:37.850" v="786" actId="2696"/>
        <pc:sldMkLst>
          <pc:docMk/>
          <pc:sldMk cId="2068882996" sldId="257"/>
        </pc:sldMkLst>
        <pc:spChg chg="mod">
          <ac:chgData name="Maruthi Penumarthi" userId="8cd0fdaeb95f131f" providerId="LiveId" clId="{3D2F6E04-BF32-450B-BBE4-D116AEBC46EC}" dt="2022-11-16T10:46:10.713" v="144" actId="20578"/>
          <ac:spMkLst>
            <pc:docMk/>
            <pc:sldMk cId="2068882996" sldId="257"/>
            <ac:spMk id="2" creationId="{F87A4574-8DB0-C7E2-1255-8A1A5C24F915}"/>
          </ac:spMkLst>
        </pc:spChg>
        <pc:graphicFrameChg chg="modGraphic">
          <ac:chgData name="Maruthi Penumarthi" userId="8cd0fdaeb95f131f" providerId="LiveId" clId="{3D2F6E04-BF32-450B-BBE4-D116AEBC46EC}" dt="2022-11-15T09:09:31.380" v="41"/>
          <ac:graphicFrameMkLst>
            <pc:docMk/>
            <pc:sldMk cId="2068882996" sldId="257"/>
            <ac:graphicFrameMk id="3" creationId="{6F5E8217-79EE-D0AD-A34E-3C9D09E9F58D}"/>
          </ac:graphicFrameMkLst>
        </pc:graphicFrameChg>
        <pc:graphicFrameChg chg="add mod">
          <ac:chgData name="Maruthi Penumarthi" userId="8cd0fdaeb95f131f" providerId="LiveId" clId="{3D2F6E04-BF32-450B-BBE4-D116AEBC46EC}" dt="2022-11-16T10:24:42.884" v="83" actId="14100"/>
          <ac:graphicFrameMkLst>
            <pc:docMk/>
            <pc:sldMk cId="2068882996" sldId="257"/>
            <ac:graphicFrameMk id="5" creationId="{A2E9BCCF-D764-8A10-8889-A278992B3EEC}"/>
          </ac:graphicFrameMkLst>
        </pc:graphicFrameChg>
        <pc:graphicFrameChg chg="add mod">
          <ac:chgData name="Maruthi Penumarthi" userId="8cd0fdaeb95f131f" providerId="LiveId" clId="{3D2F6E04-BF32-450B-BBE4-D116AEBC46EC}" dt="2022-11-16T10:41:54.196" v="117" actId="1076"/>
          <ac:graphicFrameMkLst>
            <pc:docMk/>
            <pc:sldMk cId="2068882996" sldId="257"/>
            <ac:graphicFrameMk id="6" creationId="{D56064ED-A00D-801E-D8CA-4B36466257B5}"/>
          </ac:graphicFrameMkLst>
        </pc:graphicFrameChg>
        <pc:graphicFrameChg chg="mod modGraphic">
          <ac:chgData name="Maruthi Penumarthi" userId="8cd0fdaeb95f131f" providerId="LiveId" clId="{3D2F6E04-BF32-450B-BBE4-D116AEBC46EC}" dt="2022-11-16T10:45:43.678" v="141" actId="1076"/>
          <ac:graphicFrameMkLst>
            <pc:docMk/>
            <pc:sldMk cId="2068882996" sldId="257"/>
            <ac:graphicFrameMk id="11" creationId="{9AEFC5D7-4997-FEFD-42BD-2625C5738B98}"/>
          </ac:graphicFrameMkLst>
        </pc:graphicFrameChg>
      </pc:sldChg>
      <pc:sldChg chg="addSp modSp new del mod">
        <pc:chgData name="Maruthi Penumarthi" userId="8cd0fdaeb95f131f" providerId="LiveId" clId="{3D2F6E04-BF32-450B-BBE4-D116AEBC46EC}" dt="2022-11-16T10:43:20.528" v="125" actId="2696"/>
        <pc:sldMkLst>
          <pc:docMk/>
          <pc:sldMk cId="1435330003" sldId="258"/>
        </pc:sldMkLst>
        <pc:graphicFrameChg chg="add mod">
          <ac:chgData name="Maruthi Penumarthi" userId="8cd0fdaeb95f131f" providerId="LiveId" clId="{3D2F6E04-BF32-450B-BBE4-D116AEBC46EC}" dt="2022-11-16T09:57:46.333" v="70" actId="1076"/>
          <ac:graphicFrameMkLst>
            <pc:docMk/>
            <pc:sldMk cId="1435330003" sldId="258"/>
            <ac:graphicFrameMk id="2" creationId="{A2E9BCCF-D764-8A10-8889-A278992B3EEC}"/>
          </ac:graphicFrameMkLst>
        </pc:graphicFrameChg>
        <pc:graphicFrameChg chg="add mod">
          <ac:chgData name="Maruthi Penumarthi" userId="8cd0fdaeb95f131f" providerId="LiveId" clId="{3D2F6E04-BF32-450B-BBE4-D116AEBC46EC}" dt="2022-11-16T09:57:27.720" v="69" actId="1076"/>
          <ac:graphicFrameMkLst>
            <pc:docMk/>
            <pc:sldMk cId="1435330003" sldId="258"/>
            <ac:graphicFrameMk id="3" creationId="{6F5E8217-79EE-D0AD-A34E-3C9D09E9F58D}"/>
          </ac:graphicFrameMkLst>
        </pc:graphicFrameChg>
        <pc:graphicFrameChg chg="add mod modGraphic">
          <ac:chgData name="Maruthi Penumarthi" userId="8cd0fdaeb95f131f" providerId="LiveId" clId="{3D2F6E04-BF32-450B-BBE4-D116AEBC46EC}" dt="2022-11-16T09:59:33.402" v="78"/>
          <ac:graphicFrameMkLst>
            <pc:docMk/>
            <pc:sldMk cId="1435330003" sldId="258"/>
            <ac:graphicFrameMk id="4" creationId="{20713584-3403-ACE2-48FC-4B428A4793C2}"/>
          </ac:graphicFrameMkLst>
        </pc:graphicFrameChg>
      </pc:sldChg>
      <pc:sldChg chg="addSp modSp new del mod">
        <pc:chgData name="Maruthi Penumarthi" userId="8cd0fdaeb95f131f" providerId="LiveId" clId="{3D2F6E04-BF32-450B-BBE4-D116AEBC46EC}" dt="2022-11-16T10:43:08.087" v="124" actId="2696"/>
        <pc:sldMkLst>
          <pc:docMk/>
          <pc:sldMk cId="1985675080" sldId="259"/>
        </pc:sldMkLst>
        <pc:spChg chg="mod">
          <ac:chgData name="Maruthi Penumarthi" userId="8cd0fdaeb95f131f" providerId="LiveId" clId="{3D2F6E04-BF32-450B-BBE4-D116AEBC46EC}" dt="2022-11-16T10:39:14.255" v="108" actId="14100"/>
          <ac:spMkLst>
            <pc:docMk/>
            <pc:sldMk cId="1985675080" sldId="259"/>
            <ac:spMk id="2" creationId="{8EB7AF45-CCC0-54F4-1979-B4529CB78789}"/>
          </ac:spMkLst>
        </pc:spChg>
        <pc:graphicFrameChg chg="add mod">
          <ac:chgData name="Maruthi Penumarthi" userId="8cd0fdaeb95f131f" providerId="LiveId" clId="{3D2F6E04-BF32-450B-BBE4-D116AEBC46EC}" dt="2022-11-16T10:40:48.172" v="114" actId="1076"/>
          <ac:graphicFrameMkLst>
            <pc:docMk/>
            <pc:sldMk cId="1985675080" sldId="259"/>
            <ac:graphicFrameMk id="4" creationId="{6F5E8217-79EE-D0AD-A34E-3C9D09E9F58D}"/>
          </ac:graphicFrameMkLst>
        </pc:graphicFrameChg>
        <pc:picChg chg="add mod">
          <ac:chgData name="Maruthi Penumarthi" userId="8cd0fdaeb95f131f" providerId="LiveId" clId="{3D2F6E04-BF32-450B-BBE4-D116AEBC46EC}" dt="2022-11-16T10:40:00.966" v="110" actId="1076"/>
          <ac:picMkLst>
            <pc:docMk/>
            <pc:sldMk cId="1985675080" sldId="259"/>
            <ac:picMk id="3" creationId="{E26843EC-33AC-941F-09AE-E05A36D00622}"/>
          </ac:picMkLst>
        </pc:picChg>
      </pc:sldChg>
      <pc:sldChg chg="addSp delSp modSp new del mod">
        <pc:chgData name="Maruthi Penumarthi" userId="8cd0fdaeb95f131f" providerId="LiveId" clId="{3D2F6E04-BF32-450B-BBE4-D116AEBC46EC}" dt="2022-11-16T12:36:29.439" v="785" actId="2696"/>
        <pc:sldMkLst>
          <pc:docMk/>
          <pc:sldMk cId="1775737770" sldId="260"/>
        </pc:sldMkLst>
        <pc:spChg chg="mod">
          <ac:chgData name="Maruthi Penumarthi" userId="8cd0fdaeb95f131f" providerId="LiveId" clId="{3D2F6E04-BF32-450B-BBE4-D116AEBC46EC}" dt="2022-11-16T11:17:48.349" v="227" actId="1076"/>
          <ac:spMkLst>
            <pc:docMk/>
            <pc:sldMk cId="1775737770" sldId="260"/>
            <ac:spMk id="2" creationId="{4A67635B-62D4-EE52-1868-E9A5B38F2E14}"/>
          </ac:spMkLst>
        </pc:spChg>
        <pc:graphicFrameChg chg="add del mod">
          <ac:chgData name="Maruthi Penumarthi" userId="8cd0fdaeb95f131f" providerId="LiveId" clId="{3D2F6E04-BF32-450B-BBE4-D116AEBC46EC}" dt="2022-11-16T10:44:33.999" v="132"/>
          <ac:graphicFrameMkLst>
            <pc:docMk/>
            <pc:sldMk cId="1775737770" sldId="260"/>
            <ac:graphicFrameMk id="5" creationId="{60658967-F8E8-11CB-5F3F-66C52B5D42D3}"/>
          </ac:graphicFrameMkLst>
        </pc:graphicFrameChg>
        <pc:graphicFrameChg chg="add del modGraphic">
          <ac:chgData name="Maruthi Penumarthi" userId="8cd0fdaeb95f131f" providerId="LiveId" clId="{3D2F6E04-BF32-450B-BBE4-D116AEBC46EC}" dt="2022-11-16T10:44:32.453" v="131" actId="3680"/>
          <ac:graphicFrameMkLst>
            <pc:docMk/>
            <pc:sldMk cId="1775737770" sldId="260"/>
            <ac:graphicFrameMk id="6" creationId="{3965CD7E-31C8-AD2E-E0C8-1170C30525E1}"/>
          </ac:graphicFrameMkLst>
        </pc:graphicFrameChg>
        <pc:graphicFrameChg chg="add mod modGraphic">
          <ac:chgData name="Maruthi Penumarthi" userId="8cd0fdaeb95f131f" providerId="LiveId" clId="{3D2F6E04-BF32-450B-BBE4-D116AEBC46EC}" dt="2022-11-16T11:17:27.994" v="225" actId="14734"/>
          <ac:graphicFrameMkLst>
            <pc:docMk/>
            <pc:sldMk cId="1775737770" sldId="260"/>
            <ac:graphicFrameMk id="7" creationId="{CAAF2AEE-F8CE-02C4-9AE8-BAF3EAA0665E}"/>
          </ac:graphicFrameMkLst>
        </pc:graphicFrameChg>
        <pc:picChg chg="add mod">
          <ac:chgData name="Maruthi Penumarthi" userId="8cd0fdaeb95f131f" providerId="LiveId" clId="{3D2F6E04-BF32-450B-BBE4-D116AEBC46EC}" dt="2022-11-16T10:51:01.110" v="188" actId="1076"/>
          <ac:picMkLst>
            <pc:docMk/>
            <pc:sldMk cId="1775737770" sldId="260"/>
            <ac:picMk id="3" creationId="{7765D66E-960F-2B20-BB36-DDA5EEF7DBA6}"/>
          </ac:picMkLst>
        </pc:picChg>
        <pc:picChg chg="add mod">
          <ac:chgData name="Maruthi Penumarthi" userId="8cd0fdaeb95f131f" providerId="LiveId" clId="{3D2F6E04-BF32-450B-BBE4-D116AEBC46EC}" dt="2022-11-16T10:42:49.079" v="122" actId="14100"/>
          <ac:picMkLst>
            <pc:docMk/>
            <pc:sldMk cId="1775737770" sldId="260"/>
            <ac:picMk id="4" creationId="{5195E6D0-D9E5-C09A-A833-C3061321B819}"/>
          </ac:picMkLst>
        </pc:picChg>
      </pc:sldChg>
      <pc:sldChg chg="addSp delSp modSp new mod">
        <pc:chgData name="Maruthi Penumarthi" userId="8cd0fdaeb95f131f" providerId="LiveId" clId="{3D2F6E04-BF32-450B-BBE4-D116AEBC46EC}" dt="2022-11-16T12:27:26.036" v="784" actId="20577"/>
        <pc:sldMkLst>
          <pc:docMk/>
          <pc:sldMk cId="999778894" sldId="261"/>
        </pc:sldMkLst>
        <pc:spChg chg="mod">
          <ac:chgData name="Maruthi Penumarthi" userId="8cd0fdaeb95f131f" providerId="LiveId" clId="{3D2F6E04-BF32-450B-BBE4-D116AEBC46EC}" dt="2022-11-16T11:18:05.357" v="230" actId="14100"/>
          <ac:spMkLst>
            <pc:docMk/>
            <pc:sldMk cId="999778894" sldId="261"/>
            <ac:spMk id="2" creationId="{07116764-D13D-88C5-11D5-19EC49CFDE40}"/>
          </ac:spMkLst>
        </pc:spChg>
        <pc:graphicFrameChg chg="add mod">
          <ac:chgData name="Maruthi Penumarthi" userId="8cd0fdaeb95f131f" providerId="LiveId" clId="{3D2F6E04-BF32-450B-BBE4-D116AEBC46EC}" dt="2022-11-16T11:14:30.011" v="197" actId="14100"/>
          <ac:graphicFrameMkLst>
            <pc:docMk/>
            <pc:sldMk cId="999778894" sldId="261"/>
            <ac:graphicFrameMk id="3" creationId="{533EE701-3594-59F1-10F0-4AFCA5367FFC}"/>
          </ac:graphicFrameMkLst>
        </pc:graphicFrameChg>
        <pc:graphicFrameChg chg="add mod">
          <ac:chgData name="Maruthi Penumarthi" userId="8cd0fdaeb95f131f" providerId="LiveId" clId="{3D2F6E04-BF32-450B-BBE4-D116AEBC46EC}" dt="2022-11-16T11:14:50.052" v="200" actId="1076"/>
          <ac:graphicFrameMkLst>
            <pc:docMk/>
            <pc:sldMk cId="999778894" sldId="261"/>
            <ac:graphicFrameMk id="4" creationId="{4BC45AFA-B32C-5E5D-4310-3631AAABE53D}"/>
          </ac:graphicFrameMkLst>
        </pc:graphicFrameChg>
        <pc:graphicFrameChg chg="add del mod modGraphic">
          <ac:chgData name="Maruthi Penumarthi" userId="8cd0fdaeb95f131f" providerId="LiveId" clId="{3D2F6E04-BF32-450B-BBE4-D116AEBC46EC}" dt="2022-11-16T11:15:40.225" v="210" actId="3680"/>
          <ac:graphicFrameMkLst>
            <pc:docMk/>
            <pc:sldMk cId="999778894" sldId="261"/>
            <ac:graphicFrameMk id="5" creationId="{8ED536F0-2787-9957-C73C-DAFC40911B86}"/>
          </ac:graphicFrameMkLst>
        </pc:graphicFrameChg>
        <pc:graphicFrameChg chg="add del modGraphic">
          <ac:chgData name="Maruthi Penumarthi" userId="8cd0fdaeb95f131f" providerId="LiveId" clId="{3D2F6E04-BF32-450B-BBE4-D116AEBC46EC}" dt="2022-11-16T11:16:05.935" v="214" actId="3680"/>
          <ac:graphicFrameMkLst>
            <pc:docMk/>
            <pc:sldMk cId="999778894" sldId="261"/>
            <ac:graphicFrameMk id="6" creationId="{E3CFD3BE-5893-1E29-24F8-3F9C34B49DB9}"/>
          </ac:graphicFrameMkLst>
        </pc:graphicFrameChg>
        <pc:graphicFrameChg chg="add mod modGraphic">
          <ac:chgData name="Maruthi Penumarthi" userId="8cd0fdaeb95f131f" providerId="LiveId" clId="{3D2F6E04-BF32-450B-BBE4-D116AEBC46EC}" dt="2022-11-16T12:27:26.036" v="784" actId="20577"/>
          <ac:graphicFrameMkLst>
            <pc:docMk/>
            <pc:sldMk cId="999778894" sldId="261"/>
            <ac:graphicFrameMk id="7" creationId="{2E5BD641-9563-286D-3DCA-E54BB5BF429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gsm\Downloads\PROJECTN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8cd0fdaeb95f131f/Desktop/PRPJECTNYSE/PROJECtNYSE(Task%201).xlsx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8cd0fdaeb95f131f/Desktop/PRPJECTNYSE/PROJECtNYSE(Task%20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Operating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yr'!$B$2:$B$17</c:f>
            </c:numRef>
          </c:val>
          <c:extLst>
            <c:ext xmlns:c16="http://schemas.microsoft.com/office/drawing/2014/chart" uri="{C3380CC4-5D6E-409C-BE32-E72D297353CC}">
              <c16:uniqueId val="{00000000-A23D-49AB-AFBF-0517C782CB6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yr'!$C$2:$C$17</c:f>
              <c:numCache>
                <c:formatCode>General</c:formatCode>
                <c:ptCount val="16"/>
                <c:pt idx="1">
                  <c:v>0</c:v>
                </c:pt>
                <c:pt idx="2">
                  <c:v>3402200000</c:v>
                </c:pt>
                <c:pt idx="3">
                  <c:v>103219115000</c:v>
                </c:pt>
                <c:pt idx="4">
                  <c:v>25197839000</c:v>
                </c:pt>
                <c:pt idx="5">
                  <c:v>2652000000</c:v>
                </c:pt>
                <c:pt idx="6">
                  <c:v>2077000000</c:v>
                </c:pt>
                <c:pt idx="7">
                  <c:v>322000000</c:v>
                </c:pt>
                <c:pt idx="8">
                  <c:v>9996776000</c:v>
                </c:pt>
                <c:pt idx="9">
                  <c:v>867434000</c:v>
                </c:pt>
                <c:pt idx="10">
                  <c:v>-380970000</c:v>
                </c:pt>
                <c:pt idx="11">
                  <c:v>34522767000</c:v>
                </c:pt>
                <c:pt idx="12">
                  <c:v>2681596000</c:v>
                </c:pt>
                <c:pt idx="13">
                  <c:v>382300000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3D-49AB-AFBF-0517C782CB6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yr'!$D$2:$D$17</c:f>
            </c:numRef>
          </c:val>
          <c:extLst>
            <c:ext xmlns:c16="http://schemas.microsoft.com/office/drawing/2014/chart" uri="{C3380CC4-5D6E-409C-BE32-E72D297353CC}">
              <c16:uniqueId val="{00000002-A23D-49AB-AFBF-0517C782CB63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yr'!$E$2:$E$17</c:f>
            </c:numRef>
          </c:val>
          <c:extLst>
            <c:ext xmlns:c16="http://schemas.microsoft.com/office/drawing/2014/chart" uri="{C3380CC4-5D6E-409C-BE32-E72D297353CC}">
              <c16:uniqueId val="{00000003-A23D-49AB-AFBF-0517C782CB63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yr'!$F$2:$F$17</c:f>
              <c:numCache>
                <c:formatCode>General</c:formatCode>
                <c:ptCount val="16"/>
                <c:pt idx="1">
                  <c:v>0</c:v>
                </c:pt>
                <c:pt idx="2">
                  <c:v>4179900000</c:v>
                </c:pt>
                <c:pt idx="3">
                  <c:v>95197835000</c:v>
                </c:pt>
                <c:pt idx="4">
                  <c:v>27044084000</c:v>
                </c:pt>
                <c:pt idx="5">
                  <c:v>6120500000</c:v>
                </c:pt>
                <c:pt idx="6">
                  <c:v>2301000000</c:v>
                </c:pt>
                <c:pt idx="7">
                  <c:v>571000000</c:v>
                </c:pt>
                <c:pt idx="8">
                  <c:v>14472803000</c:v>
                </c:pt>
                <c:pt idx="9">
                  <c:v>802532000</c:v>
                </c:pt>
                <c:pt idx="10">
                  <c:v>-385024000</c:v>
                </c:pt>
                <c:pt idx="11">
                  <c:v>32051778000</c:v>
                </c:pt>
                <c:pt idx="12">
                  <c:v>3139685000</c:v>
                </c:pt>
                <c:pt idx="13">
                  <c:v>418400000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3D-49AB-AFBF-0517C782CB63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yr'!$G$2:$G$17</c:f>
            </c:numRef>
          </c:val>
          <c:extLst>
            <c:ext xmlns:c16="http://schemas.microsoft.com/office/drawing/2014/chart" uri="{C3380CC4-5D6E-409C-BE32-E72D297353CC}">
              <c16:uniqueId val="{00000005-A23D-49AB-AFBF-0517C782CB63}"/>
            </c:ext>
          </c:extLst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yr'!$H$2:$H$17</c:f>
            </c:numRef>
          </c:val>
          <c:extLst>
            <c:ext xmlns:c16="http://schemas.microsoft.com/office/drawing/2014/chart" uri="{C3380CC4-5D6E-409C-BE32-E72D297353CC}">
              <c16:uniqueId val="{00000006-A23D-49AB-AFBF-0517C782CB63}"/>
            </c:ext>
          </c:extLst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yr'!$I$2:$I$17</c:f>
              <c:numCache>
                <c:formatCode>General</c:formatCode>
                <c:ptCount val="16"/>
                <c:pt idx="1">
                  <c:v>0</c:v>
                </c:pt>
                <c:pt idx="2">
                  <c:v>3917400000</c:v>
                </c:pt>
                <c:pt idx="3">
                  <c:v>110014236000</c:v>
                </c:pt>
                <c:pt idx="4">
                  <c:v>24681659000</c:v>
                </c:pt>
                <c:pt idx="5">
                  <c:v>12855300000</c:v>
                </c:pt>
                <c:pt idx="6">
                  <c:v>2419000000</c:v>
                </c:pt>
                <c:pt idx="7">
                  <c:v>294000000</c:v>
                </c:pt>
                <c:pt idx="8">
                  <c:v>12463829000</c:v>
                </c:pt>
                <c:pt idx="9">
                  <c:v>256297000</c:v>
                </c:pt>
                <c:pt idx="10">
                  <c:v>-404936000</c:v>
                </c:pt>
                <c:pt idx="11">
                  <c:v>24132942000</c:v>
                </c:pt>
                <c:pt idx="12">
                  <c:v>2768726000</c:v>
                </c:pt>
                <c:pt idx="13">
                  <c:v>431800000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23D-49AB-AFBF-0517C782CB63}"/>
            </c:ext>
          </c:extLst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yr'!$J$2:$J$17</c:f>
              <c:numCache>
                <c:formatCode>General</c:formatCode>
                <c:ptCount val="16"/>
              </c:numCache>
            </c:numRef>
          </c:val>
          <c:extLst>
            <c:ext xmlns:c16="http://schemas.microsoft.com/office/drawing/2014/chart" uri="{C3380CC4-5D6E-409C-BE32-E72D297353CC}">
              <c16:uniqueId val="{00000008-A23D-49AB-AFBF-0517C782CB63}"/>
            </c:ext>
          </c:extLst>
        </c:ser>
        <c:ser>
          <c:idx val="9"/>
          <c:order val="9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yr'!$K$2:$K$17</c:f>
              <c:numCache>
                <c:formatCode>General</c:formatCode>
                <c:ptCount val="16"/>
              </c:numCache>
            </c:numRef>
          </c:val>
          <c:extLst>
            <c:ext xmlns:c16="http://schemas.microsoft.com/office/drawing/2014/chart" uri="{C3380CC4-5D6E-409C-BE32-E72D297353CC}">
              <c16:uniqueId val="{00000009-A23D-49AB-AFBF-0517C782C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5838192"/>
        <c:axId val="1345844848"/>
      </c:barChart>
      <c:catAx>
        <c:axId val="1345838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Financial subsector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844848"/>
        <c:crosses val="autoZero"/>
        <c:auto val="1"/>
        <c:lblAlgn val="ctr"/>
        <c:lblOffset val="100"/>
        <c:noMultiLvlLbl val="0"/>
      </c:catAx>
      <c:valAx>
        <c:axId val="134584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Operating income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83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'[PROJECtNYSE(Task 1).xlsx]HISTOGRAM FOR AIRLINES'!$A$3:$A$7</cx:f>
        <cx:lvl ptCount="5">
          <cx:pt idx="0">AAL</cx:pt>
          <cx:pt idx="1">ALK</cx:pt>
          <cx:pt idx="2">DAL</cx:pt>
          <cx:pt idx="3">LUV</cx:pt>
          <cx:pt idx="4">UAL</cx:pt>
        </cx:lvl>
      </cx:strDim>
      <cx:numDim type="val">
        <cx:f>'[PROJECtNYSE(Task 1).xlsx]HISTOGRAM FOR AIRLINES'!$B$3:$B$7</cx:f>
        <cx:lvl ptCount="5" formatCode="General">
          <cx:pt idx="0">48234000000</cx:pt>
          <cx:pt idx="1">8934000000</cx:pt>
          <cx:pt idx="2">76967000000</cx:pt>
          <cx:pt idx="3">28141000000</cx:pt>
          <cx:pt idx="4">63753000000</cx:pt>
        </cx:lvl>
      </cx:numDim>
    </cx:data>
  </cx:chartData>
  <cx:chart>
    <cx:title pos="t" align="ctr" overlay="0">
      <cx:tx>
        <cx:txData>
          <cx:v>CoGS of Airlines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CoGS of Airlines</a:t>
          </a:r>
        </a:p>
      </cx:txPr>
    </cx:title>
    <cx:plotArea>
      <cx:plotAreaRegion>
        <cx:series layoutId="clusteredColumn" uniqueId="{B3CA5B47-969E-4D3A-922A-45F83BD77FBC}">
          <cx:dataId val="0"/>
          <cx:layoutPr>
            <cx:aggregation/>
          </cx:layoutPr>
        </cx:series>
      </cx:plotAreaRegion>
      <cx:axis id="0">
        <cx:catScaling gapWidth="0"/>
        <cx:title>
          <cx:tx>
            <cx:txData>
              <cx:v>TICKER SYMBOL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TICKER SYMBOL</a:t>
              </a:r>
            </a:p>
          </cx:txPr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n-US" sz="9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title>
          <cx:tx>
            <cx:txData>
              <cx:v>COST OF GOODS SOLD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COST OF GOODS SOLD</a:t>
              </a:r>
            </a:p>
          </cx:txPr>
        </cx:title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'[PROJECtNYSE(Task 1).xlsx]HISTOGRAM OF APPLI SOFTWARE'!$B$12:$B$15</cx:f>
        <cx:lvl ptCount="4">
          <cx:pt idx="0">ADBE</cx:pt>
          <cx:pt idx="1">ADSK</cx:pt>
          <cx:pt idx="2">SYMC</cx:pt>
          <cx:pt idx="3">TDC</cx:pt>
        </cx:lvl>
      </cx:strDim>
      <cx:numDim type="val">
        <cx:f>'[PROJECtNYSE(Task 1).xlsx]HISTOGRAM OF APPLI SOFTWARE'!$C$12:$C$15</cx:f>
        <cx:lvl ptCount="4" formatCode="General">
          <cx:pt idx="0">2772862000</cx:pt>
          <cx:pt idx="1">1225600000</cx:pt>
          <cx:pt idx="2">3308000000</cx:pt>
          <cx:pt idx="3">4900000000</cx:pt>
        </cx:lvl>
      </cx:numDim>
    </cx:data>
  </cx:chartData>
  <cx:chart>
    <cx:title pos="t" align="ctr" overlay="0">
      <cx:tx>
        <cx:txData>
          <cx:v>CoGS OF APPLICATION SOFTWARE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CoGS OF APPLICATION SOFTWARE</a:t>
          </a:r>
        </a:p>
      </cx:txPr>
    </cx:title>
    <cx:plotArea>
      <cx:plotAreaRegion>
        <cx:series layoutId="clusteredColumn" uniqueId="{46DE6AFF-97FB-4457-8C5A-4CDA9E1EA313}">
          <cx:dataId val="0"/>
          <cx:layoutPr>
            <cx:aggregation/>
          </cx:layoutPr>
        </cx:series>
      </cx:plotAreaRegion>
      <cx:axis id="0">
        <cx:catScaling gapWidth="0"/>
        <cx:title>
          <cx:tx>
            <cx:txData>
              <cx:v>TICKER SYMBOL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TICKER SYMBOL</a:t>
              </a:r>
            </a:p>
          </cx:txPr>
        </cx:title>
        <cx:tickLabels/>
      </cx:axis>
      <cx:axis id="1">
        <cx:valScaling/>
        <cx:title>
          <cx:tx>
            <cx:txData>
              <cx:v>COST OD GOODS SOLD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COST OD GOODS SOLD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A133-49CF-F9A9-21EF-05A8EFBF9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964DD-134D-9D77-6996-F3C630683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249E-1FFC-9BE5-B521-C83A7CC2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A5FA-7188-F80C-263E-E8069B5C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4C09-6D82-C5F5-AA37-7531A4D5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3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F787-4E1B-921A-6E93-0291F568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7D1F6-75D4-5F71-A7C4-428339B2C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1B702-60E1-B26C-C394-55D026B1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097B-B7BF-DE19-C7F5-426A79F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0462-B2B0-38E1-8155-1FFF240A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5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D9D92-CCD2-DF82-7331-B3D04DADC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8F447-776F-6595-C45C-876A335FB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DDD6-99E7-2CA9-6CD9-8BB79C65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4687-1DDA-6ED0-E403-2CBC0B79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573A5-5625-E8F8-30F1-F02CBD04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8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968F-39AB-C3C2-F491-AA604C32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E95-7883-F254-F26E-B614B924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01A5-0CC2-12C6-4FDA-B7B2E283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5A2C-A4B6-F133-77CC-3C954173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8CB3-5701-EC3C-FD73-B3589055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8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0594-953A-F8B5-197B-06B036F0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0C9A3-D4C0-C731-9ADE-7E39D3A6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2207-F998-0AF5-8591-65D8A3C4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7DFC-E161-E2BB-4E03-1C2563F4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0DB95-BBF4-08F2-72F8-4D5F3690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79A0-DD93-8418-6698-2832DF0A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77EC-2100-C9BD-8660-28A77C6C8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F799-77CA-DBF5-AB32-B366E107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7DA25-762C-D7E9-DA00-532DD210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46A8E-0D79-FBBE-8689-3A6DA6AC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FA459-D3B0-6F1E-4C1F-721866BB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2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54B5-253F-22AA-9718-FC43DFF9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2CD01-CD38-6183-9879-C3AED40DB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EA88F-EE3D-AC4F-D914-CDC26A6D5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8D497-E73B-D2ED-117C-A1F505AC6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01927-AB1F-E2EE-DB4C-1DAC160FB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50D6E-BAD3-C787-E24D-CB6457A5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7298-C9AB-8B9A-7181-2BC10EA8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B7297-7F35-1FF1-F4EC-20979C33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00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053E-F6C0-4F49-3EA9-05FA5E0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00932-6DAD-3124-7251-8167D095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36B1A-8736-BFAE-0137-0E10CC9A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12253-64C0-7265-968A-15460BE0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B3353-B845-8E0E-C665-470DD52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6CB36-EEBE-E397-9845-613945CA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CC34D-C92B-6416-31C7-F6D82AE8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67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B839-6D3C-9440-3BB7-A727E665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26E5-9987-E191-30C4-3F7C0468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9925D-9C09-DF35-7059-733B51533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420F7-48C1-3640-EAAC-5D6143B2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1B247-2C62-3883-C38D-987F4DC0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0E2C3-A6EE-A2E5-9EE2-6D66FD98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82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6F70-CD01-4243-7F7D-97F51CB1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20EDD-8846-F61C-751C-AC96B6AFB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487CA-C1CE-9204-43B9-D75955D13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DA6E-26C0-B09C-C991-45592C8F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B1AAC-5B23-7BFD-A93C-AF2AFD25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A4668-5603-ED56-7280-6416F848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405F8-B1A9-4CB0-AF82-B03CF84D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868E6-4330-A515-23DC-9C0DCB413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FC56-1D5C-D402-A9FE-7BE55F989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D53D-3FBD-603D-9A6B-48D142A3A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AF9DC-FB02-B2A6-E680-E80C31F7F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21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0C5159-E3B8-D3EF-CF66-99F2C4CB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operating income of financial subsectors are trending from 2013 – 2015?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3E72E67-A431-1101-84C4-AC8F0F11E9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241959"/>
              </p:ext>
            </p:extLst>
          </p:nvPr>
        </p:nvGraphicFramePr>
        <p:xfrm>
          <a:off x="692975" y="1868545"/>
          <a:ext cx="6977331" cy="4624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1E4802-90CD-9DA5-403A-40D017A28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4433"/>
              </p:ext>
            </p:extLst>
          </p:nvPr>
        </p:nvGraphicFramePr>
        <p:xfrm>
          <a:off x="7545033" y="1690688"/>
          <a:ext cx="4508422" cy="631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422">
                  <a:extLst>
                    <a:ext uri="{9D8B030D-6E8A-4147-A177-3AD203B41FA5}">
                      <a16:colId xmlns:a16="http://schemas.microsoft.com/office/drawing/2014/main" val="4035918804"/>
                    </a:ext>
                  </a:extLst>
                </a:gridCol>
              </a:tblGrid>
              <a:tr h="68602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309727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r>
                        <a:rPr lang="en-GB" dirty="0"/>
                        <a:t>Here is the Bar chart for the Operating income trends in Financial subsectors for the years from 2013-2015..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53795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r>
                        <a:rPr lang="en-GB" dirty="0"/>
                        <a:t>From the chart, we can clearly conclude that they are not growing year by </a:t>
                      </a:r>
                      <a:r>
                        <a:rPr lang="en-GB" dirty="0" err="1"/>
                        <a:t>year..but</a:t>
                      </a:r>
                      <a:r>
                        <a:rPr lang="en-GB" dirty="0"/>
                        <a:t> the banking sector is making maximum income among all the </a:t>
                      </a:r>
                      <a:r>
                        <a:rPr lang="en-GB" dirty="0" err="1"/>
                        <a:t>companies.but</a:t>
                      </a:r>
                      <a:r>
                        <a:rPr lang="en-GB" dirty="0"/>
                        <a:t>  for the year 2014 ,the income is lower than both from year 2013 and 2015.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77066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r>
                        <a:rPr lang="en-GB" dirty="0"/>
                        <a:t>Comparing to Banking </a:t>
                      </a:r>
                      <a:r>
                        <a:rPr lang="en-GB" dirty="0" err="1"/>
                        <a:t>sector,all</a:t>
                      </a:r>
                      <a:r>
                        <a:rPr lang="en-GB" dirty="0"/>
                        <a:t> the other subsectors are making negligible amount of </a:t>
                      </a:r>
                      <a:r>
                        <a:rPr lang="en-GB" dirty="0" err="1"/>
                        <a:t>opearing</a:t>
                      </a:r>
                      <a:r>
                        <a:rPr lang="en-GB" dirty="0"/>
                        <a:t> income..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36342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97094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53359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84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88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6764-D13D-88C5-11D5-19EC49CF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Is the </a:t>
            </a:r>
            <a:r>
              <a:rPr lang="en-GB" sz="4400" dirty="0" err="1"/>
              <a:t>CoGS</a:t>
            </a:r>
            <a:r>
              <a:rPr lang="en-GB" sz="4400" dirty="0"/>
              <a:t> expenditure higher in Airlines sector than in the Application software sector?</a:t>
            </a: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533EE701-3594-59F1-10F0-4AFCA5367F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15713906"/>
                  </p:ext>
                </p:extLst>
              </p:nvPr>
            </p:nvGraphicFramePr>
            <p:xfrm>
              <a:off x="838200" y="1347821"/>
              <a:ext cx="5543328" cy="237025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533EE701-3594-59F1-10F0-4AFCA5367F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347821"/>
                <a:ext cx="5543328" cy="2370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BC45AFA-B32C-5E5D-4310-3631AAABE53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78814828"/>
                  </p:ext>
                </p:extLst>
              </p:nvPr>
            </p:nvGraphicFramePr>
            <p:xfrm>
              <a:off x="838200" y="3710908"/>
              <a:ext cx="4895407" cy="27819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4BC45AFA-B32C-5E5D-4310-3631AAABE5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200" y="3710908"/>
                <a:ext cx="4895407" cy="2781967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E5BD641-9563-286D-3DCA-E54BB5BF4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1519"/>
              </p:ext>
            </p:extLst>
          </p:nvPr>
        </p:nvGraphicFramePr>
        <p:xfrm>
          <a:off x="7080568" y="1203960"/>
          <a:ext cx="4895407" cy="10160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407">
                  <a:extLst>
                    <a:ext uri="{9D8B030D-6E8A-4147-A177-3AD203B41FA5}">
                      <a16:colId xmlns:a16="http://schemas.microsoft.com/office/drawing/2014/main" val="1841676507"/>
                    </a:ext>
                  </a:extLst>
                </a:gridCol>
              </a:tblGrid>
              <a:tr h="917926">
                <a:tc>
                  <a:txBody>
                    <a:bodyPr/>
                    <a:lstStyle/>
                    <a:p>
                      <a:r>
                        <a:rPr lang="en-GB" dirty="0"/>
                        <a:t>This is the histogram for the two subs sectors in  financial sectors.. and how they are spending on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expenses 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603872"/>
                  </a:ext>
                </a:extLst>
              </a:tr>
              <a:tr h="917926">
                <a:tc>
                  <a:txBody>
                    <a:bodyPr/>
                    <a:lstStyle/>
                    <a:p>
                      <a:r>
                        <a:rPr lang="en-GB" dirty="0"/>
                        <a:t>The chart for the airlines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is </a:t>
                      </a:r>
                      <a:r>
                        <a:rPr lang="en-GB" b="1" dirty="0"/>
                        <a:t>left skewed (mean is less than median)</a:t>
                      </a:r>
                      <a:r>
                        <a:rPr lang="en-GB" dirty="0"/>
                        <a:t>and the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for Application software is </a:t>
                      </a:r>
                      <a:r>
                        <a:rPr lang="en-GB" b="1" dirty="0"/>
                        <a:t>right skewed(mean is greater than median)</a:t>
                      </a:r>
                      <a:r>
                        <a:rPr lang="en-GB" dirty="0"/>
                        <a:t>..</a:t>
                      </a:r>
                    </a:p>
                    <a:p>
                      <a:r>
                        <a:rPr lang="en-GB" dirty="0"/>
                        <a:t> the mean for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is much more greater  for Airlines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than the mean for Application Software. is smaller than median ($48 billion)..and the median </a:t>
                      </a:r>
                      <a:r>
                        <a:rPr lang="en-GB" dirty="0" err="1"/>
                        <a:t>dor</a:t>
                      </a:r>
                      <a:r>
                        <a:rPr lang="en-GB" dirty="0"/>
                        <a:t> airlines is g15 times greater than </a:t>
                      </a:r>
                      <a:r>
                        <a:rPr lang="en-GB" dirty="0" err="1"/>
                        <a:t>Apllication</a:t>
                      </a:r>
                      <a:r>
                        <a:rPr lang="en-GB" dirty="0"/>
                        <a:t> software.. the Airlines sector is spending nearly 15- 16 times more for the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expenses .. And the 50% of Airlines companies spending more than $48 billions on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.</a:t>
                      </a:r>
                    </a:p>
                    <a:p>
                      <a:r>
                        <a:rPr lang="en-GB" dirty="0"/>
                        <a:t> standard dev for Airlines  is $27 billions.it tells us that the expenditure </a:t>
                      </a:r>
                      <a:r>
                        <a:rPr lang="en-GB" dirty="0" err="1"/>
                        <a:t>onCoGS</a:t>
                      </a:r>
                      <a:r>
                        <a:rPr lang="en-GB" dirty="0"/>
                        <a:t> is more variant than in  Application software.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51787"/>
                  </a:ext>
                </a:extLst>
              </a:tr>
              <a:tr h="917926">
                <a:tc>
                  <a:txBody>
                    <a:bodyPr/>
                    <a:lstStyle/>
                    <a:p>
                      <a:r>
                        <a:rPr lang="en-GB" dirty="0"/>
                        <a:t>And for the application software sector ,the expenses for the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would be very less , in which the mean is $3 billion and the distribution is right skewed  .so , the mean($3.05 billion) is greater then median ($3.04 billion) , standard dev is $1 billion ..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66360"/>
                  </a:ext>
                </a:extLst>
              </a:tr>
              <a:tr h="917926">
                <a:tc>
                  <a:txBody>
                    <a:bodyPr/>
                    <a:lstStyle/>
                    <a:p>
                      <a:r>
                        <a:rPr lang="en-GB" dirty="0"/>
                        <a:t>The range for Airlines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is $36 </a:t>
                      </a:r>
                      <a:r>
                        <a:rPr lang="en-GB" dirty="0" err="1"/>
                        <a:t>billion,so</a:t>
                      </a:r>
                      <a:r>
                        <a:rPr lang="en-GB" dirty="0"/>
                        <a:t> we can say that the  data set is widely </a:t>
                      </a:r>
                      <a:r>
                        <a:rPr lang="en-GB" dirty="0" err="1"/>
                        <a:t>spreadand</a:t>
                      </a:r>
                      <a:r>
                        <a:rPr lang="en-GB"/>
                        <a:t> expenses </a:t>
                      </a:r>
                      <a:r>
                        <a:rPr lang="en-GB" dirty="0"/>
                        <a:t>are more volatile in Airlines than in Application software.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00700"/>
                  </a:ext>
                </a:extLst>
              </a:tr>
              <a:tr h="91792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534657"/>
                  </a:ext>
                </a:extLst>
              </a:tr>
              <a:tr h="91792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4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77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377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How does the operating income of financial subsectors are trending from 2013 – 2015?</vt:lpstr>
      <vt:lpstr>Is the CoGS expenditure higher in Airlines sector than in the Application software sector?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operating income of financial subsectors are trending from 2013 – 2015?</dc:title>
  <dc:creator>Maruthi Penumarthi</dc:creator>
  <cp:lastModifiedBy>Maruthi Penumarthi</cp:lastModifiedBy>
  <cp:revision>1</cp:revision>
  <dcterms:created xsi:type="dcterms:W3CDTF">2022-11-14T20:43:20Z</dcterms:created>
  <dcterms:modified xsi:type="dcterms:W3CDTF">2022-11-16T12:36:42Z</dcterms:modified>
</cp:coreProperties>
</file>