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082"/>
    <p:restoredTop sz="94694"/>
  </p:normalViewPr>
  <p:slideViewPr>
    <p:cSldViewPr snapToGrid="0">
      <p:cViewPr varScale="1">
        <p:scale>
          <a:sx n="62" d="100"/>
          <a:sy n="62" d="100"/>
        </p:scale>
        <p:origin x="117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9ABCB-78C9-4B07-8747-C9E2C7C2EDDF}" type="datetimeFigureOut">
              <a:rPr lang="en-GB" smtClean="0"/>
              <a:t>23/05/2024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91C3D-165C-4CE7-AFE7-3FB7ABC37B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56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tables should be rotated so that the text is horizontal. Little graphics for features and compounds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C91C3D-165C-4CE7-AFE7-3FB7ABC37B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054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D6CAC-02D9-C595-8FC6-8ACED8C549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2D865F-8821-AF06-34B5-D1268B0C2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ED1A1-5711-5ED3-5F06-383B67B0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B45A9-F5D7-6071-8E83-4F4C4E9BA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5578C-AE25-1AEB-5125-525F62CAD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09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78E24-F102-3520-CA83-2CF298ACA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B3E3B-B870-E431-D7D0-787020E49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E51A-4D38-9926-0F96-7DAE4EC3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5BF7EE-C2FB-992E-112A-54AD7241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1FE78D-272E-8848-A2AE-C72D7A985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19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2FFAD-35D6-849B-B220-EF63DE6709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70B56-C884-4B78-ED45-ED2E15A9B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93270-1208-F8EF-89F5-CA6FCD4E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8883E-796F-4E52-15E0-30717D95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F22D-E607-7782-1AFF-18788AACC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05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FCD42-694E-99A4-3311-84849CAB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26C72-AFF6-FB0C-263C-ED8E19D3E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8999-12E6-E7FD-67D8-66B7DF255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4B13D-115E-A423-EB08-7947B3988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16924-B1E0-E71F-86B6-53B4BA96E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41FF5-26A6-2100-4BAF-F4931FDC1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13F5EA-6637-C282-160D-06D451543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F4E8F-06DE-16B6-D9B8-F28BF6334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6F2E2-F9F5-5B68-2DC7-F8872906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6E024-03F7-A022-3474-364F894BC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76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79F4F-91C2-67F6-A55B-641923135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CEB74-A846-6319-C22F-A9DE37B879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9801D-8F85-2FFD-0CB4-45D50A6925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B01D5-A687-0F6B-1D94-BF52DB1A1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7A65E2-32EF-BA95-A300-1EBA5B71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1D133-3AF9-7CC3-9336-9A9BAE018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75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B6EE9-A204-CC4E-00D9-4C4EEF055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7BDC2E-ED17-9706-39C9-0D2D4D5C6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27A4C-8AD0-F718-D9C1-82C84D4DB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E71B9-B2E3-13B6-D7CE-B06E58F300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2C47DF-2051-1767-9AB8-CD1838EE4B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48FD1F7-48F3-7EB1-AC96-63B62E564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F8EFD7-D594-3CB6-151C-51AD1825F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215832-5723-F84B-2143-3BE16454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96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96E3-9CD4-48C2-AC64-FDD19816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9087D-5FCB-C7F8-D3DC-5609467AB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54EFE6-2D59-ECD4-AE6E-9120EBDD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DC2EA-92F9-ADC5-A60E-9A22400E9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32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460A7-08FF-514F-208E-FB7C8F846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0C0DCC-5352-1649-3CC5-5644C0CE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E22A2-2B1F-0BD4-A65B-C2091DE68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3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8CCAC-E0A2-3187-E862-FC5498E62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29FB-1511-A076-219E-0BEF9EEE1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C6D7F8-0F52-575D-6314-AC8BB9B4E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F47F2-1C57-2BA1-918C-E0C3954FF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91B77-094D-1CED-E7C0-69D5CDF50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939D1C-18D6-6376-3A95-D1DAED25D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FF94-DBA2-2082-6ACF-A80AD4867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A1C1C6-6775-C647-696F-8F5B7633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258E2-D4BB-F637-A695-6750A9528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4C76A0-C961-EE76-FB1D-B66E35E6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FBD9A-ABE7-E885-0EB4-1E65B9127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3B367-2B33-75CD-A2BA-4B03DF4F5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84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6D7ACB-C07D-B13F-FD0B-437186D1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213EE-A331-707B-0EE7-B8EDC28B5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60B658-801D-F75D-3E6D-E1589DB8B3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B5836-9C57-3648-B257-2FB375CBAE7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60D07-07DF-B47D-0784-CD300A4A0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FA121-3450-2F1F-CD93-F34EF6C80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F3014-20DA-4A43-9321-12F7780D4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69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3426C5A-E4F5-61A1-B5C4-16887CC035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95" t="1424" r="12153" b="3788"/>
          <a:stretch/>
        </p:blipFill>
        <p:spPr bwMode="auto">
          <a:xfrm>
            <a:off x="236306" y="113015"/>
            <a:ext cx="7119991" cy="5147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651623C-F0C8-A50B-02BD-F50734A447F6}"/>
              </a:ext>
            </a:extLst>
          </p:cNvPr>
          <p:cNvSpPr txBox="1"/>
          <p:nvPr/>
        </p:nvSpPr>
        <p:spPr>
          <a:xfrm>
            <a:off x="8075488" y="544530"/>
            <a:ext cx="27329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Lignin - #7E72B4</a:t>
            </a:r>
          </a:p>
          <a:p>
            <a:r>
              <a:rPr lang="en-US" dirty="0"/>
              <a:t>Carbohydrate - #9E0142</a:t>
            </a:r>
          </a:p>
          <a:p>
            <a:r>
              <a:rPr lang="en-US" dirty="0"/>
              <a:t>Tannin - #66C2A5</a:t>
            </a:r>
          </a:p>
          <a:p>
            <a:r>
              <a:rPr lang="en-US" dirty="0"/>
              <a:t>Lipid - #F46D43</a:t>
            </a:r>
          </a:p>
          <a:p>
            <a:r>
              <a:rPr lang="en-US" dirty="0"/>
              <a:t>Protein - #ABDDA4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970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A46CC2BE-E4C8-147D-6F15-91B947C9C25C}"/>
              </a:ext>
            </a:extLst>
          </p:cNvPr>
          <p:cNvSpPr txBox="1"/>
          <p:nvPr/>
        </p:nvSpPr>
        <p:spPr>
          <a:xfrm>
            <a:off x="2388118" y="4540910"/>
            <a:ext cx="34909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Important Features</a:t>
            </a:r>
          </a:p>
          <a:p>
            <a:r>
              <a:rPr lang="en-US" dirty="0">
                <a:solidFill>
                  <a:srgbClr val="FF0000"/>
                </a:solidFill>
              </a:rPr>
              <a:t>Feature Clustering (Figure 4a)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8C8DE-1770-2E95-9AA5-3F68AF01C5E4}"/>
              </a:ext>
            </a:extLst>
          </p:cNvPr>
          <p:cNvSpPr txBox="1"/>
          <p:nvPr/>
        </p:nvSpPr>
        <p:spPr>
          <a:xfrm>
            <a:off x="2311689" y="174660"/>
            <a:ext cx="3490978" cy="53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features (n=627) and all compound types (n=9)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DCBAEF-B05B-AB91-00C2-469A53CBCEF1}"/>
              </a:ext>
            </a:extLst>
          </p:cNvPr>
          <p:cNvSpPr txBox="1"/>
          <p:nvPr/>
        </p:nvSpPr>
        <p:spPr>
          <a:xfrm>
            <a:off x="2371233" y="2114061"/>
            <a:ext cx="3490978" cy="53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Reduced set of features </a:t>
            </a:r>
          </a:p>
          <a:p>
            <a:r>
              <a:rPr lang="en-US" dirty="0">
                <a:solidFill>
                  <a:srgbClr val="FF0000"/>
                </a:solidFill>
              </a:rPr>
              <a:t>Local versus Non-local (Figure 3) </a:t>
            </a:r>
          </a:p>
        </p:txBody>
      </p:sp>
      <p:sp>
        <p:nvSpPr>
          <p:cNvPr id="32" name="Arrow: Curved Left 31">
            <a:extLst>
              <a:ext uri="{FF2B5EF4-FFF2-40B4-BE49-F238E27FC236}">
                <a16:creationId xmlns:a16="http://schemas.microsoft.com/office/drawing/2014/main" id="{B88AD0A2-F314-A940-FE57-30A0468B3EBD}"/>
              </a:ext>
            </a:extLst>
          </p:cNvPr>
          <p:cNvSpPr/>
          <p:nvPr/>
        </p:nvSpPr>
        <p:spPr>
          <a:xfrm>
            <a:off x="5741643" y="548336"/>
            <a:ext cx="504038" cy="1619944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9CB4B4D-34B6-66F7-34D3-79E2C7645E62}"/>
              </a:ext>
            </a:extLst>
          </p:cNvPr>
          <p:cNvSpPr txBox="1"/>
          <p:nvPr/>
        </p:nvSpPr>
        <p:spPr>
          <a:xfrm>
            <a:off x="6248923" y="1771699"/>
            <a:ext cx="3490978" cy="53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Spearman and </a:t>
            </a:r>
            <a:br>
              <a:rPr lang="en-US" dirty="0"/>
            </a:br>
            <a:r>
              <a:rPr lang="en-US" dirty="0"/>
              <a:t>Pearson Correlation (Sup XX)</a:t>
            </a:r>
          </a:p>
        </p:txBody>
      </p:sp>
      <p:pic>
        <p:nvPicPr>
          <p:cNvPr id="38" name="Picture 37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DB6DBE8-5090-1833-4D96-0F96344329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652" r="37853" b="6826"/>
          <a:stretch/>
        </p:blipFill>
        <p:spPr>
          <a:xfrm rot="5400000">
            <a:off x="3956856" y="449110"/>
            <a:ext cx="1335763" cy="1930079"/>
          </a:xfrm>
          <a:prstGeom prst="rect">
            <a:avLst/>
          </a:prstGeom>
        </p:spPr>
      </p:pic>
      <p:pic>
        <p:nvPicPr>
          <p:cNvPr id="39" name="Picture 38" descr="A table with numbers and text&#10;&#10;Description automatically generated">
            <a:extLst>
              <a:ext uri="{FF2B5EF4-FFF2-40B4-BE49-F238E27FC236}">
                <a16:creationId xmlns:a16="http://schemas.microsoft.com/office/drawing/2014/main" id="{CA91E691-BD70-53B6-4E79-B6C5FFBEBF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9342"/>
          <a:stretch/>
        </p:blipFill>
        <p:spPr>
          <a:xfrm rot="5400000">
            <a:off x="4113570" y="2227357"/>
            <a:ext cx="993274" cy="1930081"/>
          </a:xfrm>
          <a:prstGeom prst="rect">
            <a:avLst/>
          </a:prstGeom>
        </p:spPr>
      </p:pic>
      <p:pic>
        <p:nvPicPr>
          <p:cNvPr id="40" name="Picture 39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CFB52CB-BB01-E9C9-51F6-46ECDDB20B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146" r="6974"/>
          <a:stretch/>
        </p:blipFill>
        <p:spPr>
          <a:xfrm rot="5400000">
            <a:off x="4144031" y="3196414"/>
            <a:ext cx="903292" cy="1930082"/>
          </a:xfrm>
          <a:prstGeom prst="rect">
            <a:avLst/>
          </a:prstGeom>
        </p:spPr>
      </p:pic>
      <p:sp>
        <p:nvSpPr>
          <p:cNvPr id="41" name="Arrow: Curved Left 40">
            <a:extLst>
              <a:ext uri="{FF2B5EF4-FFF2-40B4-BE49-F238E27FC236}">
                <a16:creationId xmlns:a16="http://schemas.microsoft.com/office/drawing/2014/main" id="{12ADE69B-316C-53AF-0303-F200575D8218}"/>
              </a:ext>
            </a:extLst>
          </p:cNvPr>
          <p:cNvSpPr/>
          <p:nvPr/>
        </p:nvSpPr>
        <p:spPr>
          <a:xfrm>
            <a:off x="5702793" y="2537424"/>
            <a:ext cx="788802" cy="2363293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A2E8FD-7F8B-5E04-7B81-B60FB5F31F57}"/>
              </a:ext>
            </a:extLst>
          </p:cNvPr>
          <p:cNvSpPr txBox="1"/>
          <p:nvPr/>
        </p:nvSpPr>
        <p:spPr>
          <a:xfrm>
            <a:off x="6248923" y="4540910"/>
            <a:ext cx="3490978" cy="53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Feature importance greater than 0.5 (Supp XX) </a:t>
            </a:r>
          </a:p>
        </p:txBody>
      </p:sp>
      <p:sp>
        <p:nvSpPr>
          <p:cNvPr id="45" name="Arrow: Curved Left 44">
            <a:extLst>
              <a:ext uri="{FF2B5EF4-FFF2-40B4-BE49-F238E27FC236}">
                <a16:creationId xmlns:a16="http://schemas.microsoft.com/office/drawing/2014/main" id="{56536DB6-AE5D-7A9E-3880-DF7C4B9488B3}"/>
              </a:ext>
            </a:extLst>
          </p:cNvPr>
          <p:cNvSpPr/>
          <p:nvPr/>
        </p:nvSpPr>
        <p:spPr>
          <a:xfrm>
            <a:off x="5898966" y="5089811"/>
            <a:ext cx="538894" cy="1711027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D59DB79-42E9-26F8-5266-AAFD198BECCE}"/>
              </a:ext>
            </a:extLst>
          </p:cNvPr>
          <p:cNvSpPr txBox="1"/>
          <p:nvPr/>
        </p:nvSpPr>
        <p:spPr>
          <a:xfrm>
            <a:off x="2312252" y="5912511"/>
            <a:ext cx="34909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Fitting Scaling Relationships </a:t>
            </a:r>
          </a:p>
          <a:p>
            <a:r>
              <a:rPr lang="en-US" dirty="0">
                <a:solidFill>
                  <a:srgbClr val="FF0000"/>
                </a:solidFill>
              </a:rPr>
              <a:t>Across Compounds Figure 4b,5b, Across Features Figure 5a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241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109</Words>
  <Application>Microsoft Office PowerPoint</Application>
  <PresentationFormat>Widescreen</PresentationFormat>
  <Paragraphs>18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Erika Freeman</cp:lastModifiedBy>
  <cp:revision>5</cp:revision>
  <dcterms:created xsi:type="dcterms:W3CDTF">2024-05-17T16:11:44Z</dcterms:created>
  <dcterms:modified xsi:type="dcterms:W3CDTF">2024-05-23T18:14:37Z</dcterms:modified>
</cp:coreProperties>
</file>