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10" r:id="rId2"/>
    <p:sldId id="332" r:id="rId3"/>
    <p:sldId id="333" r:id="rId4"/>
    <p:sldId id="334" r:id="rId5"/>
    <p:sldId id="351" r:id="rId6"/>
    <p:sldId id="335" r:id="rId7"/>
    <p:sldId id="352" r:id="rId8"/>
    <p:sldId id="353" r:id="rId9"/>
    <p:sldId id="336" r:id="rId10"/>
    <p:sldId id="354" r:id="rId11"/>
    <p:sldId id="355" r:id="rId12"/>
    <p:sldId id="356" r:id="rId13"/>
    <p:sldId id="357" r:id="rId14"/>
    <p:sldId id="337" r:id="rId15"/>
    <p:sldId id="358" r:id="rId16"/>
    <p:sldId id="338" r:id="rId17"/>
    <p:sldId id="359" r:id="rId18"/>
    <p:sldId id="360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1"/>
    <p:restoredTop sz="96327"/>
  </p:normalViewPr>
  <p:slideViewPr>
    <p:cSldViewPr snapToGrid="0" snapToObjects="1">
      <p:cViewPr varScale="1">
        <p:scale>
          <a:sx n="181" d="100"/>
          <a:sy n="181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Significance of explanatory variables </a:t>
            </a:r>
            <a:r>
              <a:rPr lang="en-US" dirty="0">
                <a:sym typeface="Wingdings" pitchFamily="2" charset="2"/>
              </a:rPr>
              <a:t> Effect of random seed on the loading matrix importance.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March-9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B5E25-9838-8C56-8175-5B2DB8AF27E9}"/>
              </a:ext>
            </a:extLst>
          </p:cNvPr>
          <p:cNvSpPr txBox="1">
            <a:spLocks/>
          </p:cNvSpPr>
          <p:nvPr/>
        </p:nvSpPr>
        <p:spPr>
          <a:xfrm>
            <a:off x="364032" y="1842192"/>
            <a:ext cx="5194433" cy="482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Finalizing the plots and discussion for our manuscript</a:t>
            </a:r>
          </a:p>
          <a:p>
            <a:pPr lvl="1"/>
            <a:r>
              <a:rPr lang="en-US" dirty="0"/>
              <a:t>Table-1 significant features</a:t>
            </a:r>
          </a:p>
          <a:p>
            <a:pPr lvl="2"/>
            <a:r>
              <a:rPr lang="en-US" dirty="0"/>
              <a:t>WHONDRS</a:t>
            </a:r>
          </a:p>
          <a:p>
            <a:pPr lvl="2"/>
            <a:r>
              <a:rPr lang="en-US" dirty="0" err="1"/>
              <a:t>StreamStats</a:t>
            </a:r>
            <a:endParaRPr lang="en-US" dirty="0"/>
          </a:p>
          <a:p>
            <a:pPr lvl="2"/>
            <a:r>
              <a:rPr lang="en-US" dirty="0" err="1"/>
              <a:t>HydroSheds</a:t>
            </a:r>
            <a:endParaRPr lang="en-US" dirty="0"/>
          </a:p>
          <a:p>
            <a:pPr lvl="2"/>
            <a:r>
              <a:rPr lang="en-US" dirty="0" err="1"/>
              <a:t>EPAWaters</a:t>
            </a:r>
            <a:r>
              <a:rPr lang="en-US" dirty="0"/>
              <a:t>-Catchment</a:t>
            </a:r>
          </a:p>
          <a:p>
            <a:pPr lvl="2"/>
            <a:r>
              <a:rPr lang="en-US" dirty="0" err="1"/>
              <a:t>EPAWaters</a:t>
            </a:r>
            <a:r>
              <a:rPr lang="en-US" dirty="0"/>
              <a:t>-Watersheds</a:t>
            </a:r>
          </a:p>
          <a:p>
            <a:pPr lvl="1"/>
            <a:r>
              <a:rPr lang="en-US" dirty="0"/>
              <a:t>Associated Scaling law figures</a:t>
            </a:r>
          </a:p>
          <a:p>
            <a:pPr lvl="1"/>
            <a:r>
              <a:rPr lang="en-US" dirty="0"/>
              <a:t>Associated bar plots</a:t>
            </a:r>
          </a:p>
          <a:p>
            <a:pPr lvl="2"/>
            <a:r>
              <a:rPr lang="en-US" dirty="0"/>
              <a:t>C-value and Z-value plots</a:t>
            </a:r>
          </a:p>
          <a:p>
            <a:pPr lvl="1"/>
            <a:r>
              <a:rPr lang="en-US" dirty="0"/>
              <a:t>Associated PCA figures and loadings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CBCF34-3624-D448-38F9-DED84D127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r="11219"/>
          <a:stretch/>
        </p:blipFill>
        <p:spPr bwMode="auto">
          <a:xfrm>
            <a:off x="5426764" y="1690688"/>
            <a:ext cx="6425462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Air temperature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7571176-CAE3-70AC-58B2-5B1F744F7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6" t="3590" r="4570" b="47671"/>
          <a:stretch/>
        </p:blipFill>
        <p:spPr>
          <a:xfrm>
            <a:off x="87971" y="1247775"/>
            <a:ext cx="3632610" cy="1607657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C53CBD6-8B85-72A3-328B-A930DA896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79" y="219977"/>
            <a:ext cx="3936351" cy="2952263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23A5373-6A3F-3BC6-EB07-313791EA8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319" y="219976"/>
            <a:ext cx="3936351" cy="2952263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724CF437-9898-5766-968A-207C249DB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1" y="4093693"/>
            <a:ext cx="5768926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E0F8055F-6F26-D66F-FF06-7D9882E8C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744" y="4089551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Actual 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42EA1D4-AB15-5A3A-FE3F-69D9A4B2C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18" t="3590" r="4184" b="47993"/>
          <a:stretch/>
        </p:blipFill>
        <p:spPr>
          <a:xfrm>
            <a:off x="87971" y="1304633"/>
            <a:ext cx="3459478" cy="152271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EBBCDBE-520D-3815-093C-B48B862D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49" y="219976"/>
            <a:ext cx="4214359" cy="3160769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409A7BB-EB4D-A187-5A3A-28A092BD2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311" y="219976"/>
            <a:ext cx="4214359" cy="3160769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D12B0DB-CC92-508D-E5F3-936830183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1" y="4089550"/>
            <a:ext cx="5768926" cy="240371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FC0A06FC-9CB6-7E08-1EC6-E72667125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744" y="4089550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4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Potential 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ED32724-7DE5-D80A-BB2C-C9FC1C085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2" t="3495" r="4328" b="47337"/>
          <a:stretch/>
        </p:blipFill>
        <p:spPr>
          <a:xfrm>
            <a:off x="87971" y="1256751"/>
            <a:ext cx="3321803" cy="15117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1AC1DFA-A1DB-99B0-B24F-7F6DA2C90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21" y="364731"/>
            <a:ext cx="3860563" cy="289542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5B38BE0-DF4C-95E5-4C3B-BAAB3A8FE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217" y="212968"/>
            <a:ext cx="4166076" cy="3124557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9575A1F2-DF2B-27B3-1113-C38C9381F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1" y="4089549"/>
            <a:ext cx="5768926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066D3C0-01DA-65DA-8B46-3023B0CFE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644" y="4089548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1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Natural discharge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93B5AC1-E146-E3A6-737C-5ABB9A47E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27" t="3494" r="4087" b="48325"/>
          <a:stretch/>
        </p:blipFill>
        <p:spPr>
          <a:xfrm>
            <a:off x="87971" y="1293186"/>
            <a:ext cx="2986021" cy="146435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81D10BE-F845-F830-CC78-A68F9C0EA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30" y="135596"/>
            <a:ext cx="3901049" cy="292578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E649C9A-3497-A160-B3EE-11EB1A933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612" y="135596"/>
            <a:ext cx="3901049" cy="292578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70BD1A5B-09E2-90F1-89B7-252FC955D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5" y="4076506"/>
            <a:ext cx="5768926" cy="240371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AD28570A-25E9-CC18-C586-476A4B98B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499" y="4076505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0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1992987" cy="990041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EPAW-Catchment figures </a:t>
            </a:r>
            <a:r>
              <a:rPr lang="en-US" dirty="0">
                <a:sym typeface="Wingdings" pitchFamily="2" charset="2"/>
              </a:rPr>
              <a:t> Non-local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663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Mean summer stream temperature</a:t>
            </a:r>
          </a:p>
        </p:txBody>
      </p:sp>
    </p:spTree>
    <p:extLst>
      <p:ext uri="{BB962C8B-B14F-4D97-AF65-F5344CB8AC3E}">
        <p14:creationId xmlns:p14="http://schemas.microsoft.com/office/powerpoint/2010/main" val="349367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2800" dirty="0"/>
              <a:t>SR vs Mean summer stream temperature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BBA23F7-4B31-7587-02DC-80CA2A1F0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07" t="3197" r="3365" b="50000"/>
          <a:stretch/>
        </p:blipFill>
        <p:spPr>
          <a:xfrm>
            <a:off x="87575" y="1378343"/>
            <a:ext cx="3070622" cy="134014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5D48B4D-B0BD-20C8-63EC-57249C99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6" y="135596"/>
            <a:ext cx="3985456" cy="2989092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F1145A06-C519-5F75-7719-733D2EDB2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627" y="109927"/>
            <a:ext cx="4273844" cy="3205384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D59A968E-47FB-2B39-5A66-6AE4A6AF5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31" y="4139518"/>
            <a:ext cx="5768926" cy="2403719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37987393-037D-4BE3-8AB2-407DCA8B1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39517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2051602" cy="926736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EPAW-Watershed figures </a:t>
            </a:r>
            <a:r>
              <a:rPr lang="en-US" dirty="0">
                <a:sym typeface="Wingdings" pitchFamily="2" charset="2"/>
              </a:rPr>
              <a:t> Non-local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6633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TmeanWs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PctImpWs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412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2800" dirty="0"/>
              <a:t>SR vs </a:t>
            </a:r>
            <a:r>
              <a:rPr lang="en-US" sz="2800" dirty="0" err="1"/>
              <a:t>TmeanWs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FA2E329-6B10-751C-E49F-381B5E16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286" y="135596"/>
            <a:ext cx="3985456" cy="2989092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667B0AC-B816-27DF-D5C5-91E1B24B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2" y="135596"/>
            <a:ext cx="3985456" cy="298909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3CAEF3B-45E7-C23C-E108-0A39F1F22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44" t="3365" r="3966" b="48475"/>
          <a:stretch/>
        </p:blipFill>
        <p:spPr>
          <a:xfrm>
            <a:off x="64674" y="1146788"/>
            <a:ext cx="3269369" cy="1461715"/>
          </a:xfrm>
          <a:prstGeom prst="rect">
            <a:avLst/>
          </a:prstGeom>
        </p:spPr>
      </p:pic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0EF780C6-386F-BAE3-8AF3-71C3F7C7E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" y="4139517"/>
            <a:ext cx="5768926" cy="2403719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E03709EE-DF90-9591-CD74-22F16703B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400" y="4139516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2800" dirty="0"/>
              <a:t>SR vs </a:t>
            </a:r>
            <a:r>
              <a:rPr lang="en-US" sz="2800" dirty="0" err="1"/>
              <a:t>PctImpWs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F131349-2EE3-6082-2E6A-BA510EA18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4" t="3204" r="4088" b="50000"/>
          <a:stretch/>
        </p:blipFill>
        <p:spPr>
          <a:xfrm>
            <a:off x="92613" y="1197975"/>
            <a:ext cx="3258255" cy="153438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24F86BBF-F201-A0D7-E392-548B40D8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2" y="221174"/>
            <a:ext cx="3985456" cy="298909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1F19A5C-F3A4-AE7D-CCF4-0A7B05B7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965" y="222321"/>
            <a:ext cx="3985456" cy="2989092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6CD44A05-EBDB-5A64-FC79-21FBA86F1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3" y="4233107"/>
            <a:ext cx="5768926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C50D5B34-3629-D6AB-D5BA-D30B981A1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474" y="4233107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17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" y="365126"/>
            <a:ext cx="5148776" cy="1625452"/>
          </a:xfrm>
        </p:spPr>
        <p:txBody>
          <a:bodyPr>
            <a:normAutofit/>
          </a:bodyPr>
          <a:lstStyle/>
          <a:p>
            <a:r>
              <a:rPr lang="en-US" sz="3200" dirty="0"/>
              <a:t>PCA analysis and biplots</a:t>
            </a:r>
            <a:br>
              <a:rPr lang="en-US" sz="3200" dirty="0"/>
            </a:br>
            <a:r>
              <a:rPr lang="en-US" sz="3200" dirty="0"/>
              <a:t>(variation across data samples </a:t>
            </a:r>
            <a:r>
              <a:rPr lang="en-US" sz="3200" dirty="0" err="1"/>
              <a:t>w.r.t</a:t>
            </a:r>
            <a:r>
              <a:rPr lang="en-US" sz="3200" dirty="0"/>
              <a:t> to 11 features)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47F58E5-2CAD-BE0C-62F8-E281EFA6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" y="2105797"/>
            <a:ext cx="4226917" cy="4280935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18BB4B86-E3D3-08FA-0807-1B05FC80E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351" y="111369"/>
            <a:ext cx="6635262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9" y="114273"/>
            <a:ext cx="6209602" cy="1017841"/>
          </a:xfrm>
        </p:spPr>
        <p:txBody>
          <a:bodyPr>
            <a:normAutofit/>
          </a:bodyPr>
          <a:lstStyle/>
          <a:p>
            <a:r>
              <a:rPr lang="en-US" dirty="0"/>
              <a:t>Important features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815665E-FAB8-4A9B-F69C-84EB8487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27" y="213691"/>
            <a:ext cx="6349474" cy="6430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140399" y="1520687"/>
            <a:ext cx="5163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high-to-low important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Actual ET (</a:t>
            </a:r>
            <a:r>
              <a:rPr lang="en-US" sz="2400" dirty="0" err="1"/>
              <a:t>Hydrosheds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Latitude (</a:t>
            </a:r>
            <a:r>
              <a:rPr lang="en-US" sz="2400" dirty="0" err="1"/>
              <a:t>StreamStats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Surface water temperature (WHONDRS)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Mean summer stream temperature (EPAW-catchment)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PctImpWs</a:t>
            </a:r>
            <a:r>
              <a:rPr lang="en-US" sz="2400" dirty="0"/>
              <a:t> (EPAW-Watersheds)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Air temperature (</a:t>
            </a:r>
            <a:r>
              <a:rPr lang="en-US" sz="2400" dirty="0" err="1"/>
              <a:t>HydroSheds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548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1170027" cy="926736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WHONDRS figures </a:t>
            </a:r>
            <a:r>
              <a:rPr lang="en-US" dirty="0">
                <a:sym typeface="Wingdings" pitchFamily="2" charset="2"/>
              </a:rPr>
              <a:t> 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427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Surface water temperature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Water column </a:t>
            </a:r>
            <a:r>
              <a:rPr lang="en-US" sz="2400" dirty="0" err="1"/>
              <a:t>height_DS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346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Surface water temperature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BDAE7E1-FE76-BF81-B876-50092A16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846" y="0"/>
            <a:ext cx="4557541" cy="341815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200B9F1-8CF5-5CE0-F268-06B9C6E00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64" y="135596"/>
            <a:ext cx="4182010" cy="3136508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7F3A0D1F-0477-69B4-788A-95ADDEC27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52" r="4448" b="48475"/>
          <a:stretch/>
        </p:blipFill>
        <p:spPr>
          <a:xfrm>
            <a:off x="92613" y="1226477"/>
            <a:ext cx="3269533" cy="1507736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6345B495-9F03-C50A-1307-2040C6A19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3" y="4039286"/>
            <a:ext cx="5768922" cy="2403718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F06EB531-B86C-C3B8-24F0-13363B0DF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462" y="4039286"/>
            <a:ext cx="5768925" cy="240371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Water column </a:t>
            </a:r>
            <a:r>
              <a:rPr lang="en-US" sz="3200" dirty="0" err="1"/>
              <a:t>height_DS</a:t>
            </a:r>
            <a:endParaRPr lang="en-US" sz="32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6B63077-4C52-04CA-572E-1CC1A7EA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0" y="135596"/>
            <a:ext cx="4182010" cy="313650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ACCB9EA-D5A5-0B5D-5595-EF7E84CE1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45" y="135596"/>
            <a:ext cx="4182011" cy="313650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58646B9-6FFA-44A7-AC26-630A757A4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97" t="2348" r="4809" b="50000"/>
          <a:stretch/>
        </p:blipFill>
        <p:spPr>
          <a:xfrm>
            <a:off x="92613" y="1218926"/>
            <a:ext cx="3459480" cy="1507911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CCE0F45B-4151-B0CE-83E6-322660378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3" y="4131164"/>
            <a:ext cx="5768926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08809835-46E2-A98C-566A-99FBF7058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439" y="4131164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1887479" cy="1130718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</a:t>
            </a:r>
            <a:r>
              <a:rPr lang="en-US" dirty="0" err="1"/>
              <a:t>StreamStats</a:t>
            </a:r>
            <a:r>
              <a:rPr lang="en-US" dirty="0"/>
              <a:t> figures</a:t>
            </a:r>
            <a:r>
              <a:rPr lang="en-US" dirty="0">
                <a:sym typeface="Wingdings" pitchFamily="2" charset="2"/>
              </a:rPr>
              <a:t>  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4276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Latitude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Drainage area</a:t>
            </a:r>
          </a:p>
        </p:txBody>
      </p:sp>
    </p:spTree>
    <p:extLst>
      <p:ext uri="{BB962C8B-B14F-4D97-AF65-F5344CB8AC3E}">
        <p14:creationId xmlns:p14="http://schemas.microsoft.com/office/powerpoint/2010/main" val="204050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Latitude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AB8F93D-3663-0B6D-9723-786C3051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32" y="126747"/>
            <a:ext cx="4178674" cy="3134006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7473CD5-A623-C83C-911B-4ECF1A72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12" y="38234"/>
            <a:ext cx="4178675" cy="3134006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427BA75-3BB8-88B0-7A14-D77F96EDA2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66" t="3365" r="3726" b="48475"/>
          <a:stretch/>
        </p:blipFill>
        <p:spPr>
          <a:xfrm>
            <a:off x="156489" y="1235327"/>
            <a:ext cx="3194674" cy="1488776"/>
          </a:xfrm>
          <a:prstGeom prst="rect">
            <a:avLst/>
          </a:prstGeom>
        </p:spPr>
      </p:pic>
      <p:pic>
        <p:nvPicPr>
          <p:cNvPr id="16" name="Picture 15" descr="Chart, waterfall chart&#10;&#10;Description automatically generated">
            <a:extLst>
              <a:ext uri="{FF2B5EF4-FFF2-40B4-BE49-F238E27FC236}">
                <a16:creationId xmlns:a16="http://schemas.microsoft.com/office/drawing/2014/main" id="{014DF33D-155B-B8C0-1E58-1D4396F0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89" y="4039285"/>
            <a:ext cx="5768925" cy="2403719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4200EA94-363D-92EB-6ED6-3B4AFD6FC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585" y="4046682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DF22-DBE5-64AF-8019-06DBECB6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3" y="135596"/>
            <a:ext cx="3459479" cy="1090881"/>
          </a:xfrm>
        </p:spPr>
        <p:txBody>
          <a:bodyPr>
            <a:normAutofit/>
          </a:bodyPr>
          <a:lstStyle/>
          <a:p>
            <a:r>
              <a:rPr lang="en-US" sz="3200" dirty="0"/>
              <a:t>SR vs Drainage area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3578E6-61F6-2A5F-BF31-9079F1098A03}"/>
              </a:ext>
            </a:extLst>
          </p:cNvPr>
          <p:cNvSpPr txBox="1">
            <a:spLocks/>
          </p:cNvSpPr>
          <p:nvPr/>
        </p:nvSpPr>
        <p:spPr>
          <a:xfrm>
            <a:off x="397775" y="3172240"/>
            <a:ext cx="3843634" cy="7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 = c*(</a:t>
            </a:r>
            <a:r>
              <a:rPr lang="en-US" dirty="0" err="1"/>
              <a:t>ftr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pPr lvl="1"/>
            <a:r>
              <a:rPr lang="en-US" dirty="0"/>
              <a:t>SE = scaling exponent or z-value</a:t>
            </a:r>
          </a:p>
          <a:p>
            <a:endParaRPr lang="en-US" dirty="0"/>
          </a:p>
          <a:p>
            <a:pPr marL="57150" indent="-285750">
              <a:lnSpc>
                <a:spcPct val="110000"/>
              </a:lnSpc>
              <a:spcBef>
                <a:spcPts val="0"/>
              </a:spcBef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2F35E5B-7951-1833-BCA1-740682FC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44" y="225575"/>
            <a:ext cx="3928887" cy="294666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187FB8B-37CE-FFFA-F7E6-375B8D3F6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5" t="2348" r="4329" b="47833"/>
          <a:stretch/>
        </p:blipFill>
        <p:spPr>
          <a:xfrm>
            <a:off x="156488" y="1145201"/>
            <a:ext cx="3395603" cy="1707682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B839A89-1A47-CA6F-26EC-FC479CA81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745" y="135596"/>
            <a:ext cx="4170812" cy="3128109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47DBA5E1-666B-14E2-9A14-09843A778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3" y="4093693"/>
            <a:ext cx="5768926" cy="2403719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81708BDE-1C99-5090-27A9-DBFA9DB2E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744" y="4093693"/>
            <a:ext cx="5768926" cy="24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3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98" y="114273"/>
            <a:ext cx="11943750" cy="1025210"/>
          </a:xfrm>
        </p:spPr>
        <p:txBody>
          <a:bodyPr>
            <a:normAutofit fontScale="90000"/>
          </a:bodyPr>
          <a:lstStyle/>
          <a:p>
            <a:r>
              <a:rPr lang="en-US" dirty="0"/>
              <a:t>Relevant </a:t>
            </a:r>
            <a:r>
              <a:rPr lang="en-US" dirty="0" err="1"/>
              <a:t>HydroSheds</a:t>
            </a:r>
            <a:r>
              <a:rPr lang="en-US" dirty="0"/>
              <a:t> figures</a:t>
            </a:r>
            <a:r>
              <a:rPr lang="en-US" dirty="0">
                <a:sym typeface="Wingdings" pitchFamily="2" charset="2"/>
              </a:rPr>
              <a:t>  Non-local extrinsic variables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414E7-97A6-6A5E-A8CD-0BB99F1E1AB6}"/>
              </a:ext>
            </a:extLst>
          </p:cNvPr>
          <p:cNvSpPr txBox="1"/>
          <p:nvPr/>
        </p:nvSpPr>
        <p:spPr>
          <a:xfrm>
            <a:off x="3615120" y="2228671"/>
            <a:ext cx="4276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Relevant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Air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Actual 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Potential 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Natural discharge</a:t>
            </a:r>
          </a:p>
        </p:txBody>
      </p:sp>
    </p:spTree>
    <p:extLst>
      <p:ext uri="{BB962C8B-B14F-4D97-AF65-F5344CB8AC3E}">
        <p14:creationId xmlns:p14="http://schemas.microsoft.com/office/powerpoint/2010/main" val="271834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368</Words>
  <Application>Microsoft Macintosh PowerPoint</Application>
  <PresentationFormat>Widescreen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Discussion items – March-9th  </vt:lpstr>
      <vt:lpstr>Important features</vt:lpstr>
      <vt:lpstr>Relevant WHONDRS figures  Local extrinsic variables</vt:lpstr>
      <vt:lpstr>SR vs Surface water temperature</vt:lpstr>
      <vt:lpstr>SR vs Water column height_DS</vt:lpstr>
      <vt:lpstr>Relevant StreamStats figures  Local extrinsic variables</vt:lpstr>
      <vt:lpstr>SR vs Latitude</vt:lpstr>
      <vt:lpstr>SR vs Drainage area</vt:lpstr>
      <vt:lpstr>Relevant HydroSheds figures  Non-local extrinsic variables</vt:lpstr>
      <vt:lpstr>SR vs Air temperature</vt:lpstr>
      <vt:lpstr>SR vs Actual ET</vt:lpstr>
      <vt:lpstr>SR vs Potential ET</vt:lpstr>
      <vt:lpstr>SR vs Natural discharge</vt:lpstr>
      <vt:lpstr>Relevant EPAW-Catchment figures  Non-local extrinsic variables</vt:lpstr>
      <vt:lpstr>SR vs Mean summer stream temperature</vt:lpstr>
      <vt:lpstr>Relevant EPAW-Watershed figures  Non-local extrinsic variables</vt:lpstr>
      <vt:lpstr>SR vs TmeanWs</vt:lpstr>
      <vt:lpstr>SR vs PctImpWs</vt:lpstr>
      <vt:lpstr>PCA analysis and biplots (variation across data samples w.r.t to 11 features)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240</cp:revision>
  <dcterms:created xsi:type="dcterms:W3CDTF">2022-07-08T14:23:38Z</dcterms:created>
  <dcterms:modified xsi:type="dcterms:W3CDTF">2023-03-09T04:05:55Z</dcterms:modified>
</cp:coreProperties>
</file>