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10" r:id="rId2"/>
    <p:sldId id="326" r:id="rId3"/>
    <p:sldId id="349" r:id="rId4"/>
    <p:sldId id="351" r:id="rId5"/>
    <p:sldId id="352" r:id="rId6"/>
    <p:sldId id="353" r:id="rId7"/>
    <p:sldId id="360" r:id="rId8"/>
    <p:sldId id="354" r:id="rId9"/>
    <p:sldId id="355" r:id="rId10"/>
    <p:sldId id="356" r:id="rId11"/>
    <p:sldId id="357" r:id="rId12"/>
    <p:sldId id="358" r:id="rId13"/>
    <p:sldId id="3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3"/>
    <p:restoredTop sz="85867"/>
  </p:normalViewPr>
  <p:slideViewPr>
    <p:cSldViewPr snapToGrid="0" snapToObjects="1">
      <p:cViewPr varScale="1">
        <p:scale>
          <a:sx n="118" d="100"/>
          <a:sy n="118" d="100"/>
        </p:scale>
        <p:origin x="2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1AE2-D446-774A-91B6-0966651722C0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6F41A-3615-7947-B232-79BE6F1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Significance of explanatory variables </a:t>
            </a:r>
            <a:r>
              <a:rPr lang="en-US" dirty="0">
                <a:sym typeface="Wingdings" pitchFamily="2" charset="2"/>
              </a:rPr>
              <a:t> Effect of random seed on the loading matrix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F3-FF9A-8788-8C7C-7B37821E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E23E-0385-8EDC-3D16-2F58FE24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1115-7D7F-AE19-3658-4E3E5EC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2AEB-E093-F4C6-DCE3-EAF58F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8CEA-C296-6824-4B8E-C5017E5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6BB-B191-D721-203E-52BC505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D093-9380-FABD-19C2-081A0CF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FC8-43C0-5743-5BC2-199F27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1CF-6598-FA05-6829-53E93A0E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A9F9-71EC-7520-CAAA-0C4CA5F6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9535-1656-359D-B70F-3B4F2AE2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B3D8-3ED0-6789-2F71-E252CC09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341-CE47-C6B1-E861-CB89867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06B-7721-FEC3-296D-60D1910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DBDE-A798-9587-4DA9-746A935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C18-DE0D-151A-7FE2-9867899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04DA-0415-FDE6-0BF1-7EE05D7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A955-4D24-60D5-C9AE-FCF47D6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99F-4403-FB43-3EDA-24B1E26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FC10-E7C3-0C2D-0F39-FD7A97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40-FCFB-F760-CE31-90C1895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F85-6B1A-E83C-2B4E-23A30F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D2C7-561C-E4BE-3BC7-FF7793A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4873-8AB1-B990-6277-1DDF28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388A-8F38-ADD5-53BD-61D2CB9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B1-4401-FD5C-5560-F4A7D67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C15-28CA-3997-C66C-908E5FE4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4D4-B8A1-4A24-A6DE-F0C1978C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D389-4EBB-CC82-9BF6-70062F7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71D5-EECE-A4DA-26EC-4F00BF6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D2AF-8E4F-0340-9529-EC5FE90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096-CE66-4581-1B7F-82F2D34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2CAF-9369-A526-110A-37709F2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717A-C719-C7D2-7845-B6756899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AE779-D8BF-227C-18C5-76566453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4D1F-BA4B-7AB3-4EED-02F0DE62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591-A62B-559D-EBE2-83801B5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BB83-7230-1808-D1E2-54B41B4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DFE-2E6C-3535-A56B-4452690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709-08DB-82B0-89D6-C9E34DF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99A6-FA42-8ED5-8447-352524D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F0C0-46A4-F1F1-D588-9F2B41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0D6-6059-D34E-051D-2CB3A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85C9-0DC0-6804-DC85-5EE1F9A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172B-B1A1-D802-1B85-DA87B6F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F1AA-4DD8-AE96-8451-167000D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8CE-17CD-0085-67D2-F02A7395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B5BE-5CE2-0CA6-0FC3-119FF0C7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3B01-0182-28A1-3DE9-18987940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1388-DEDB-7C9B-BDA5-844D1B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63E2-B345-8D87-4201-64172BF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0BC-064A-BE53-BB63-8FEC58F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ED6-DE76-CC86-7133-497B16B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2A4-7DDD-A8B3-E431-8FD63BEA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ADAA-A70E-C53A-664C-5130664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623-1957-C377-6292-46A161FC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CB3E-0562-BBA7-9338-B6AB5E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CF9B-C47C-39D7-E7D6-8C7A03B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9B98-B361-3942-58C8-BFA5FD8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741-6718-55A3-0651-5AFA7446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C96-B495-2352-5B0A-90FA8F0C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513-DE4B-3447-9F45-93A1538434A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75A-66C7-5ED4-6E0C-530FA937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62B-45CB-4B8A-D930-3DD232C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items – Feb-7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4" y="1825624"/>
            <a:ext cx="6862812" cy="4912060"/>
          </a:xfrm>
        </p:spPr>
        <p:txBody>
          <a:bodyPr>
            <a:normAutofit/>
          </a:bodyPr>
          <a:lstStyle/>
          <a:p>
            <a:r>
              <a:rPr lang="en-US" dirty="0"/>
              <a:t>Scaling laws with p-values for (done)</a:t>
            </a: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Inundation Extent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hydrosheds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– done </a:t>
            </a: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 Basin Elevation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streamstats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– done 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Mean Imperviousness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waters-catchment) -- done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 water land cover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waters-catchment) -- done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Developed Catchment Area (LU)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waters-catchment) – done 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PctImpWs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 – done 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PctFrstLossWs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 –done 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PctNonAgIntrodManagVegWs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 –done 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TmeanWs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 – done 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NPDESDensWs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 – done </a:t>
            </a: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SuperfundDensWs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 – done </a:t>
            </a:r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0B5E25-9838-8C56-8175-5B2DB8AF27E9}"/>
              </a:ext>
            </a:extLst>
          </p:cNvPr>
          <p:cNvSpPr txBox="1">
            <a:spLocks/>
          </p:cNvSpPr>
          <p:nvPr/>
        </p:nvSpPr>
        <p:spPr>
          <a:xfrm>
            <a:off x="6882062" y="1830469"/>
            <a:ext cx="5194433" cy="482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</a:t>
            </a:r>
            <a:r>
              <a:rPr lang="en-US" dirty="0" err="1"/>
              <a:t>cA</a:t>
            </a:r>
            <a:r>
              <a:rPr lang="en-US" baseline="30000" dirty="0" err="1"/>
              <a:t>z</a:t>
            </a:r>
            <a:r>
              <a:rPr lang="en-US" baseline="30000" dirty="0"/>
              <a:t> </a:t>
            </a:r>
            <a:r>
              <a:rPr lang="en-US" dirty="0"/>
              <a:t>(working on this)</a:t>
            </a:r>
          </a:p>
          <a:p>
            <a:pPr lvl="1"/>
            <a:r>
              <a:rPr lang="en-US" dirty="0"/>
              <a:t>Z-value of bar plot</a:t>
            </a:r>
          </a:p>
          <a:p>
            <a:pPr lvl="1"/>
            <a:r>
              <a:rPr lang="en-US" dirty="0"/>
              <a:t>C-value of bar plot</a:t>
            </a:r>
          </a:p>
          <a:p>
            <a:r>
              <a:rPr lang="en-US" dirty="0"/>
              <a:t>What can we put in supplementary figures? (working on this)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5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8" y="114271"/>
            <a:ext cx="6560178" cy="1377072"/>
          </a:xfrm>
        </p:spPr>
        <p:txBody>
          <a:bodyPr>
            <a:normAutofit fontScale="90000"/>
          </a:bodyPr>
          <a:lstStyle/>
          <a:p>
            <a:r>
              <a:rPr lang="en-US" dirty="0"/>
              <a:t>SR vs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PctNonAgIntrodManagVegWs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 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DD173C9-03EE-F8D4-724B-FBBB0BA5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14271"/>
            <a:ext cx="5842000" cy="43815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45EFE79-983A-00C7-BD86-592F3DB27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14" t="3044" r="3976" b="48261"/>
          <a:stretch/>
        </p:blipFill>
        <p:spPr>
          <a:xfrm>
            <a:off x="7540172" y="4610129"/>
            <a:ext cx="4452257" cy="2133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9722D3E-9B0C-0F4B-ED35-8D5F5364D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71" y="1605701"/>
            <a:ext cx="5842000" cy="43815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65A2A7-77C8-F4E6-9516-97481B1BE808}"/>
              </a:ext>
            </a:extLst>
          </p:cNvPr>
          <p:cNvSpPr txBox="1">
            <a:spLocks/>
          </p:cNvSpPr>
          <p:nvPr/>
        </p:nvSpPr>
        <p:spPr>
          <a:xfrm>
            <a:off x="4082143" y="5907197"/>
            <a:ext cx="3309257" cy="836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b*(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7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8" y="114271"/>
            <a:ext cx="6350838" cy="1204365"/>
          </a:xfrm>
        </p:spPr>
        <p:txBody>
          <a:bodyPr>
            <a:normAutofit fontScale="90000"/>
          </a:bodyPr>
          <a:lstStyle/>
          <a:p>
            <a:r>
              <a:rPr lang="en-US" dirty="0"/>
              <a:t>SR vs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TmeanWs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55A19C2-7F03-7659-C73A-08D4C87C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892" y="0"/>
            <a:ext cx="5842000" cy="43815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A3DCC05-560F-E67A-78D5-B036BB637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82" t="1835" r="4720" b="48261"/>
          <a:stretch/>
        </p:blipFill>
        <p:spPr>
          <a:xfrm>
            <a:off x="7043058" y="4508150"/>
            <a:ext cx="4702629" cy="218656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D7D8E80-774B-5DCF-9C80-3B5555DF9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43" y="1432907"/>
            <a:ext cx="5842000" cy="43815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A9F73E-A6BC-DC67-68CF-70194E880744}"/>
              </a:ext>
            </a:extLst>
          </p:cNvPr>
          <p:cNvSpPr txBox="1">
            <a:spLocks/>
          </p:cNvSpPr>
          <p:nvPr/>
        </p:nvSpPr>
        <p:spPr>
          <a:xfrm>
            <a:off x="2786743" y="5907197"/>
            <a:ext cx="3309257" cy="836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b*(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8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8" y="114271"/>
            <a:ext cx="6350838" cy="1204365"/>
          </a:xfrm>
        </p:spPr>
        <p:txBody>
          <a:bodyPr>
            <a:normAutofit fontScale="90000"/>
          </a:bodyPr>
          <a:lstStyle/>
          <a:p>
            <a:r>
              <a:rPr lang="en-US" dirty="0"/>
              <a:t>SR vs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NPDESDensWs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 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5649F77-D577-CF8B-E0DD-D9D5F8BB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892" y="114271"/>
            <a:ext cx="5842000" cy="43815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9EBCF33-77CF-C079-97A4-C57EBCF99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63" t="1835" r="4535" b="48261"/>
          <a:stretch/>
        </p:blipFill>
        <p:spPr>
          <a:xfrm>
            <a:off x="7271656" y="4557165"/>
            <a:ext cx="4299857" cy="218656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57C1B7A-3D97-AB33-54AD-5F8383D1E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9" y="1383950"/>
            <a:ext cx="5842000" cy="43815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4B4408-1994-61A2-713E-A6E8113FA039}"/>
              </a:ext>
            </a:extLst>
          </p:cNvPr>
          <p:cNvSpPr txBox="1">
            <a:spLocks/>
          </p:cNvSpPr>
          <p:nvPr/>
        </p:nvSpPr>
        <p:spPr>
          <a:xfrm>
            <a:off x="2786743" y="5907197"/>
            <a:ext cx="3309257" cy="836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b*(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7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8" y="114271"/>
            <a:ext cx="6473092" cy="1246443"/>
          </a:xfrm>
        </p:spPr>
        <p:txBody>
          <a:bodyPr>
            <a:normAutofit fontScale="90000"/>
          </a:bodyPr>
          <a:lstStyle/>
          <a:p>
            <a:r>
              <a:rPr lang="en-US" dirty="0"/>
              <a:t>SR vs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SuperfundDensWs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 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D9572B0-3D29-CFE8-D147-7E027C295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892" y="114271"/>
            <a:ext cx="5842000" cy="43815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C187213-3354-06A8-45BF-249CC728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9" y="1360714"/>
            <a:ext cx="5842000" cy="43815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C1159AC-86ED-BED1-D06A-50F3D3FB74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14" t="3541" r="3789" b="48261"/>
          <a:stretch/>
        </p:blipFill>
        <p:spPr>
          <a:xfrm>
            <a:off x="7489372" y="4495771"/>
            <a:ext cx="4463144" cy="211182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4EB258-54E2-F1A7-A59C-EB0C6894AAB9}"/>
              </a:ext>
            </a:extLst>
          </p:cNvPr>
          <p:cNvSpPr txBox="1">
            <a:spLocks/>
          </p:cNvSpPr>
          <p:nvPr/>
        </p:nvSpPr>
        <p:spPr>
          <a:xfrm>
            <a:off x="3570375" y="5907197"/>
            <a:ext cx="3309257" cy="836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b*(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8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9" y="114273"/>
            <a:ext cx="6209602" cy="1017841"/>
          </a:xfrm>
        </p:spPr>
        <p:txBody>
          <a:bodyPr>
            <a:normAutofit fontScale="90000"/>
          </a:bodyPr>
          <a:lstStyle/>
          <a:p>
            <a:r>
              <a:rPr lang="en-US" dirty="0"/>
              <a:t>SR vs </a:t>
            </a:r>
            <a:r>
              <a:rPr lang="en-US" dirty="0" err="1"/>
              <a:t>Indundation</a:t>
            </a:r>
            <a:r>
              <a:rPr lang="en-US" dirty="0"/>
              <a:t> Extent (from </a:t>
            </a:r>
            <a:r>
              <a:rPr lang="en-US" dirty="0" err="1"/>
              <a:t>hydrosheds</a:t>
            </a:r>
            <a:r>
              <a:rPr lang="en-US" dirty="0"/>
              <a:t>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22ADD79-3FEA-ACC4-BFC0-7B565C33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8" y="1490819"/>
            <a:ext cx="5168481" cy="387636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A5FBB9D-636E-DFC3-A2C3-4D20A0F8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14273"/>
            <a:ext cx="5842000" cy="43815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65527B8-EFF5-8688-9AC0-7362BDB62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76" t="3158" r="4534" b="50000"/>
          <a:stretch/>
        </p:blipFill>
        <p:spPr>
          <a:xfrm>
            <a:off x="7131818" y="4591260"/>
            <a:ext cx="4813160" cy="2052376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C26D80-EBEF-0F5D-9AEE-02997C725594}"/>
              </a:ext>
            </a:extLst>
          </p:cNvPr>
          <p:cNvSpPr txBox="1">
            <a:spLocks/>
          </p:cNvSpPr>
          <p:nvPr/>
        </p:nvSpPr>
        <p:spPr>
          <a:xfrm>
            <a:off x="4299855" y="4991907"/>
            <a:ext cx="2427515" cy="1076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b*(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5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2"/>
            <a:ext cx="6021623" cy="870466"/>
          </a:xfrm>
        </p:spPr>
        <p:txBody>
          <a:bodyPr>
            <a:normAutofit fontScale="90000"/>
          </a:bodyPr>
          <a:lstStyle/>
          <a:p>
            <a:r>
              <a:rPr lang="en-US" dirty="0"/>
              <a:t>SR vs Min basin elevation (from </a:t>
            </a:r>
            <a:r>
              <a:rPr lang="en-US" dirty="0" err="1"/>
              <a:t>streamstats</a:t>
            </a:r>
            <a:r>
              <a:rPr lang="en-US" dirty="0"/>
              <a:t>)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EDF8045-97C6-41A8-EAC2-77961BDF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637"/>
            <a:ext cx="5248868" cy="3936651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7CEFCF02-F9D8-635D-1058-25E97A938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93" y="114272"/>
            <a:ext cx="5842000" cy="43815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992C7BCB-E857-9422-1873-2EDF2C0D62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33" t="3846" r="4878" b="48223"/>
          <a:stretch/>
        </p:blipFill>
        <p:spPr>
          <a:xfrm>
            <a:off x="6943134" y="4643621"/>
            <a:ext cx="4813161" cy="2100107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E067C6-97E2-5131-E3CC-5FD5A132818C}"/>
              </a:ext>
            </a:extLst>
          </p:cNvPr>
          <p:cNvSpPr txBox="1">
            <a:spLocks/>
          </p:cNvSpPr>
          <p:nvPr/>
        </p:nvSpPr>
        <p:spPr>
          <a:xfrm>
            <a:off x="3768131" y="5001354"/>
            <a:ext cx="2427515" cy="1076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b*(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8" y="114271"/>
            <a:ext cx="6350838" cy="1204365"/>
          </a:xfrm>
        </p:spPr>
        <p:txBody>
          <a:bodyPr>
            <a:normAutofit fontScale="90000"/>
          </a:bodyPr>
          <a:lstStyle/>
          <a:p>
            <a:r>
              <a:rPr lang="en-US" dirty="0"/>
              <a:t>SR vs Mean Imperviousness (from </a:t>
            </a:r>
            <a:r>
              <a:rPr lang="en-US" dirty="0" err="1"/>
              <a:t>epa</a:t>
            </a:r>
            <a:r>
              <a:rPr lang="en-US" dirty="0"/>
              <a:t> waters-catchment)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611B849-548A-8128-3CCB-8972B5A5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892" y="157814"/>
            <a:ext cx="5842000" cy="43815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05352A6-29FD-24B4-B091-517AE2385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22" t="2827" r="4534" b="50000"/>
          <a:stretch/>
        </p:blipFill>
        <p:spPr>
          <a:xfrm>
            <a:off x="7519518" y="4724398"/>
            <a:ext cx="4267200" cy="206682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300C73C-FDDE-C2FD-A2DC-CE628F1AC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8" y="1318637"/>
            <a:ext cx="4535435" cy="340157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5B311F-2033-34B7-01AC-4A60479B1266}"/>
              </a:ext>
            </a:extLst>
          </p:cNvPr>
          <p:cNvSpPr txBox="1">
            <a:spLocks/>
          </p:cNvSpPr>
          <p:nvPr/>
        </p:nvSpPr>
        <p:spPr>
          <a:xfrm>
            <a:off x="3756270" y="5219800"/>
            <a:ext cx="2427515" cy="1076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b*(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8" y="114271"/>
            <a:ext cx="6350838" cy="1204365"/>
          </a:xfrm>
        </p:spPr>
        <p:txBody>
          <a:bodyPr>
            <a:normAutofit fontScale="90000"/>
          </a:bodyPr>
          <a:lstStyle/>
          <a:p>
            <a:r>
              <a:rPr lang="en-US" dirty="0"/>
              <a:t>SR vs Open water land cover (from </a:t>
            </a:r>
            <a:r>
              <a:rPr lang="en-US" dirty="0" err="1"/>
              <a:t>epa</a:t>
            </a:r>
            <a:r>
              <a:rPr lang="en-US" dirty="0"/>
              <a:t> waters-catchment)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2C10886-A469-EF6F-0B55-B413C2A59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749" y="114271"/>
            <a:ext cx="5203651" cy="390273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FD1B849-115D-1C6B-3941-93579E2AB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37" t="1835" r="5093" b="48261"/>
          <a:stretch/>
        </p:blipFill>
        <p:spPr>
          <a:xfrm>
            <a:off x="6682713" y="3920322"/>
            <a:ext cx="4724400" cy="218656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A8B7B698-AF56-E1D6-3757-D0770312D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8" y="1401535"/>
            <a:ext cx="6273802" cy="470535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96AA64-F2D8-E016-ACD1-8B9E902351EF}"/>
              </a:ext>
            </a:extLst>
          </p:cNvPr>
          <p:cNvSpPr txBox="1">
            <a:spLocks/>
          </p:cNvSpPr>
          <p:nvPr/>
        </p:nvSpPr>
        <p:spPr>
          <a:xfrm>
            <a:off x="7946572" y="6226628"/>
            <a:ext cx="4016828" cy="631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b*(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5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7" y="114272"/>
            <a:ext cx="6015893" cy="1083158"/>
          </a:xfrm>
        </p:spPr>
        <p:txBody>
          <a:bodyPr>
            <a:normAutofit/>
          </a:bodyPr>
          <a:lstStyle/>
          <a:p>
            <a:r>
              <a:rPr lang="en-US" sz="3200" dirty="0"/>
              <a:t>SR vs Developed Catchment Area (LU) (from </a:t>
            </a:r>
            <a:r>
              <a:rPr lang="en-US" sz="3200" dirty="0" err="1"/>
              <a:t>epa</a:t>
            </a:r>
            <a:r>
              <a:rPr lang="en-US" sz="3200" dirty="0"/>
              <a:t> waters-catchment)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D64DD7A-088B-133A-5673-D8ABB652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893" y="114272"/>
            <a:ext cx="5842000" cy="43815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CB6D7F4-6BC1-B429-7E78-CC6BFA78C1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78" t="3789" r="4349" b="47764"/>
          <a:stretch/>
        </p:blipFill>
        <p:spPr>
          <a:xfrm>
            <a:off x="6455229" y="4621014"/>
            <a:ext cx="4800600" cy="212271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549CD07-24FE-08A1-C06B-1236E86D7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7" y="1197430"/>
            <a:ext cx="5842000" cy="43815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3BA51F-7458-3A82-2C49-7659AA123098}"/>
              </a:ext>
            </a:extLst>
          </p:cNvPr>
          <p:cNvSpPr txBox="1">
            <a:spLocks/>
          </p:cNvSpPr>
          <p:nvPr/>
        </p:nvSpPr>
        <p:spPr>
          <a:xfrm>
            <a:off x="816427" y="5894647"/>
            <a:ext cx="3309259" cy="767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b*(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7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8" y="114271"/>
            <a:ext cx="6483978" cy="1289986"/>
          </a:xfrm>
        </p:spPr>
        <p:txBody>
          <a:bodyPr>
            <a:normAutofit fontScale="90000"/>
          </a:bodyPr>
          <a:lstStyle/>
          <a:p>
            <a:r>
              <a:rPr lang="en-US" dirty="0"/>
              <a:t>SR vs 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PctFrstLossWs2003 (from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BFC7D94-F0D1-04D8-FC63-31A106A2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0"/>
            <a:ext cx="5486400" cy="41148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37D296C-3395-0636-12FB-799A9187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8" y="1404257"/>
            <a:ext cx="6023429" cy="451757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7CCFEAD-D510-47B7-8579-7159CAB142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28" t="3789" r="4349" b="50000"/>
          <a:stretch/>
        </p:blipFill>
        <p:spPr>
          <a:xfrm>
            <a:off x="6400799" y="4506685"/>
            <a:ext cx="4680857" cy="20247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773A29-E523-A98A-B2A4-D1653708B725}"/>
              </a:ext>
            </a:extLst>
          </p:cNvPr>
          <p:cNvSpPr txBox="1">
            <a:spLocks/>
          </p:cNvSpPr>
          <p:nvPr/>
        </p:nvSpPr>
        <p:spPr>
          <a:xfrm>
            <a:off x="2786743" y="5907197"/>
            <a:ext cx="3309257" cy="836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b*(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3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8" y="114271"/>
            <a:ext cx="6462206" cy="1246443"/>
          </a:xfrm>
        </p:spPr>
        <p:txBody>
          <a:bodyPr>
            <a:normAutofit fontScale="90000"/>
          </a:bodyPr>
          <a:lstStyle/>
          <a:p>
            <a:r>
              <a:rPr lang="en-US" dirty="0"/>
              <a:t>SR vs 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PctFrstLossWs2009  (from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2A1E0BB-A143-1DE5-DF79-B0212F011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14271"/>
            <a:ext cx="5842000" cy="43815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2C060AD-A1F8-F784-A602-E1BC11CD9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14" t="2795" r="4720" b="50000"/>
          <a:stretch/>
        </p:blipFill>
        <p:spPr>
          <a:xfrm>
            <a:off x="7347857" y="4675443"/>
            <a:ext cx="4408715" cy="2068286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A2FD944-E002-D582-9A69-7C19980CE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8" y="1360714"/>
            <a:ext cx="5842000" cy="43815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DB2F15-CE46-8043-6E1B-B3C051A0D985}"/>
              </a:ext>
            </a:extLst>
          </p:cNvPr>
          <p:cNvSpPr txBox="1">
            <a:spLocks/>
          </p:cNvSpPr>
          <p:nvPr/>
        </p:nvSpPr>
        <p:spPr>
          <a:xfrm>
            <a:off x="2786743" y="5907197"/>
            <a:ext cx="3309257" cy="836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b*(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5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8" y="114271"/>
            <a:ext cx="6350838" cy="1204365"/>
          </a:xfrm>
        </p:spPr>
        <p:txBody>
          <a:bodyPr>
            <a:normAutofit fontScale="90000"/>
          </a:bodyPr>
          <a:lstStyle/>
          <a:p>
            <a:r>
              <a:rPr lang="en-US" dirty="0"/>
              <a:t>SR vs 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PctImpWs2006 (from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E1BDE18-FFED-2732-8B86-1B02F161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271"/>
            <a:ext cx="5842000" cy="43815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11E45A9-3E27-F16C-FA96-356E02495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59" t="1835" r="4348" b="50000"/>
          <a:stretch/>
        </p:blipFill>
        <p:spPr>
          <a:xfrm>
            <a:off x="7551057" y="4633365"/>
            <a:ext cx="4386943" cy="211036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BB1AE86-18C1-5C9E-0732-023680F29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8" y="1457666"/>
            <a:ext cx="5842000" cy="43815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6D0E33-D804-A0A9-5BE4-7EA2F0A1A536}"/>
              </a:ext>
            </a:extLst>
          </p:cNvPr>
          <p:cNvSpPr txBox="1">
            <a:spLocks/>
          </p:cNvSpPr>
          <p:nvPr/>
        </p:nvSpPr>
        <p:spPr>
          <a:xfrm>
            <a:off x="2786743" y="5907197"/>
            <a:ext cx="3309257" cy="836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b*(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3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393</Words>
  <Application>Microsoft Macintosh PowerPoint</Application>
  <PresentationFormat>Widescreen</PresentationFormat>
  <Paragraphs>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Discussion items – Feb-7th </vt:lpstr>
      <vt:lpstr>SR vs Indundation Extent (from hydrosheds)</vt:lpstr>
      <vt:lpstr>SR vs Min basin elevation (from streamstats)</vt:lpstr>
      <vt:lpstr>SR vs Mean Imperviousness (from epa waters-catchment)</vt:lpstr>
      <vt:lpstr>SR vs Open water land cover (from epa waters-catchment) </vt:lpstr>
      <vt:lpstr>SR vs Developed Catchment Area (LU) (from epa waters-catchment)</vt:lpstr>
      <vt:lpstr>SR vs PctFrstLossWs2003 (from epa waters-watersheds)</vt:lpstr>
      <vt:lpstr>SR vs PctFrstLossWs2009  (from epa waters-watersheds)</vt:lpstr>
      <vt:lpstr>SR vs PctImpWs2006 (from epa waters-watersheds)</vt:lpstr>
      <vt:lpstr>SR vs PctNonAgIntrodManagVegWs (from epa waters-watersheds) </vt:lpstr>
      <vt:lpstr>SR vs TmeanWs (from epa waters-watersheds)</vt:lpstr>
      <vt:lpstr>SR vs NPDESDensWs (from epa waters-watersheds) </vt:lpstr>
      <vt:lpstr>SR vs SuperfundDensWs (from epa waters-watersheds)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204</cp:revision>
  <dcterms:created xsi:type="dcterms:W3CDTF">2022-07-08T14:23:38Z</dcterms:created>
  <dcterms:modified xsi:type="dcterms:W3CDTF">2023-02-06T14:15:15Z</dcterms:modified>
</cp:coreProperties>
</file>