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310" r:id="rId2"/>
    <p:sldId id="328" r:id="rId3"/>
    <p:sldId id="311" r:id="rId4"/>
    <p:sldId id="315" r:id="rId5"/>
    <p:sldId id="312" r:id="rId6"/>
    <p:sldId id="313" r:id="rId7"/>
    <p:sldId id="314" r:id="rId8"/>
    <p:sldId id="321" r:id="rId9"/>
    <p:sldId id="322" r:id="rId10"/>
    <p:sldId id="323" r:id="rId11"/>
    <p:sldId id="325" r:id="rId12"/>
    <p:sldId id="326" r:id="rId13"/>
    <p:sldId id="327" r:id="rId14"/>
    <p:sldId id="316" r:id="rId15"/>
    <p:sldId id="317" r:id="rId16"/>
    <p:sldId id="318" r:id="rId17"/>
    <p:sldId id="319" r:id="rId18"/>
    <p:sldId id="320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3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720"/>
    <p:restoredTop sz="96751"/>
  </p:normalViewPr>
  <p:slideViewPr>
    <p:cSldViewPr snapToGrid="0" snapToObjects="1">
      <p:cViewPr varScale="1">
        <p:scale>
          <a:sx n="222" d="100"/>
          <a:sy n="222" d="100"/>
        </p:scale>
        <p:origin x="21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A1AE2-D446-774A-91B6-0966651722C0}" type="datetimeFigureOut">
              <a:rPr lang="en-US" smtClean="0"/>
              <a:t>10/3/22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6F41A-3615-7947-B232-79BE6F1E2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83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D6F41A-3615-7947-B232-79BE6F1E2C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0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376F3-FF9A-8788-8C7C-7B37821ED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0E23E-0385-8EDC-3D16-2F58FE241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11115-7D7F-AE19-3658-4E3E5EC7F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2AEB-E093-F4C6-DCE3-EAF58FDB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B8CEA-C296-6824-4B8E-C5017E55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42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676BB-B191-D721-203E-52BC5052E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BD093-9380-FABD-19C2-081A0CF54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BEFC8-43C0-5743-5BC2-199F27DB6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E51CF-6598-FA05-6829-53E93A0E5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BA9F9-71EC-7520-CAAA-0C4CA5F68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7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569535-1656-359D-B70F-3B4F2AE2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BFB3D8-3ED0-6789-2F71-E252CC099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30341-CE47-C6B1-E861-CB8986771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9706B-7721-FEC3-296D-60D19103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9DBDE-A798-9587-4DA9-746A9350C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4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BAC18-DE0D-151A-7FE2-986789981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504DA-0415-FDE6-0BF1-7EE05D76A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5A955-4D24-60D5-C9AE-FCF47D60E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9699F-4403-FB43-3EDA-24B1E2647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FC10-E7C3-0C2D-0F39-FD7A97102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69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56840-FCFB-F760-CE31-90C189583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0EF85-6B1A-E83C-2B4E-23A30F67A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6D2C7-561C-E4BE-3BC7-FF7793AB0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94873-8AB1-B990-6277-1DDF28D35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6388A-8F38-ADD5-53BD-61D2CB97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348B1-4401-FD5C-5560-F4A7D672B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C7C15-28CA-3997-C66C-908E5FE4B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F34D4-B8A1-4A24-A6DE-F0C1978CA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1D389-4EBB-CC82-9BF6-70062F728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D71D5-EECE-A4DA-26EC-4F00BF625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5D2AF-8E4F-0340-9529-EC5FE900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01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63096-CE66-4581-1B7F-82F2D344E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F2CAF-9369-A526-110A-37709F2AB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5717A-C719-C7D2-7845-B6756899D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1AE779-D8BF-227C-18C5-7656645394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774D1F-BA4B-7AB3-4EED-02F0DE628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A77591-A62B-559D-EBE2-83801B520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10/3/22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98BB83-7230-1808-D1E2-54B41B40A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FD8DFE-2E6C-3535-A56B-4452690FA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6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0E709-08DB-82B0-89D6-C9E34DF3C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899A6-FA42-8ED5-8447-352524D6D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10/3/22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0DF0C0-46A4-F1F1-D588-9F2B41C7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BFA0D6-6059-D34E-051D-2CB3A435C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0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7D85C9-0DC0-6804-DC85-5EE1F9AEC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10/3/22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31172B-B1A1-D802-1B85-DA87B6FBE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EF1AA-4DD8-AE96-8451-167000D48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68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818CE-17CD-0085-67D2-F02A73956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EB5BE-5CE2-0CA6-0FC3-119FF0C70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D3B01-0182-28A1-3DE9-18987940E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11388-DEDB-7C9B-BDA5-844D1B123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363E2-B345-8D87-4201-64172BFC2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090BC-064A-BE53-BB63-8FEC58F5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58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94ED6-DE76-CC86-7133-497B16B99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DA62A4-7DDD-A8B3-E431-8FD63BEA9F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FADAA-A70E-C53A-664C-513066439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C4623-1957-C377-6292-46A161FC9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CCB3E-0562-BBA7-9338-B6AB5EAB0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5CF9B-C47C-39D7-E7D6-8C7A03B1D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3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BA9B98-B361-3942-58C8-BFA5FD8E1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77741-6718-55A3-0651-5AFA74469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55C96-B495-2352-5B0A-90FA8F0C77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DA513-DE4B-3447-9F45-93A1538434A8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9C75A-66C7-5ED4-6E0C-530FA93707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D462B-45CB-4B8A-D930-3DD232C8B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68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85B0E-B82B-31BF-5CF8-6C5BB483A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items – Oct-4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D31C3-C503-BF3E-ED7A-C4EBFA463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 laws for WHONDRS data</a:t>
            </a:r>
          </a:p>
          <a:p>
            <a:r>
              <a:rPr lang="en-US" dirty="0"/>
              <a:t>Scaling laws for </a:t>
            </a:r>
            <a:r>
              <a:rPr lang="en-US" dirty="0" err="1"/>
              <a:t>StreamStats</a:t>
            </a:r>
            <a:r>
              <a:rPr lang="en-US" dirty="0"/>
              <a:t> data</a:t>
            </a:r>
          </a:p>
          <a:p>
            <a:r>
              <a:rPr lang="en-US" dirty="0"/>
              <a:t>Scaling laws for HYDROSHEDS data</a:t>
            </a:r>
          </a:p>
          <a:p>
            <a:r>
              <a:rPr lang="en-US" dirty="0"/>
              <a:t>Scaling laws for EPA-Waters-Catchment data</a:t>
            </a:r>
          </a:p>
          <a:p>
            <a:r>
              <a:rPr lang="en-US" dirty="0"/>
              <a:t>Scaling laws for EPA-Waters-Watershed data</a:t>
            </a:r>
          </a:p>
          <a:p>
            <a:endParaRPr lang="en-US" dirty="0"/>
          </a:p>
          <a:p>
            <a:r>
              <a:rPr lang="en-US" dirty="0"/>
              <a:t>Scaling laws are in the form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Species richness = b*(</a:t>
            </a:r>
            <a:r>
              <a:rPr lang="en-US" dirty="0" err="1"/>
              <a:t>DataFeature</a:t>
            </a:r>
            <a:r>
              <a:rPr lang="en-US" dirty="0"/>
              <a:t>)</a:t>
            </a:r>
            <a:r>
              <a:rPr lang="en-US" baseline="30000" dirty="0"/>
              <a:t>z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654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4144B46-0799-BE82-9525-777AA7913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322" y="114273"/>
            <a:ext cx="10515600" cy="783944"/>
          </a:xfrm>
        </p:spPr>
        <p:txBody>
          <a:bodyPr/>
          <a:lstStyle/>
          <a:p>
            <a:r>
              <a:rPr lang="en-US" dirty="0"/>
              <a:t>SR vs drainage area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1F7106-8029-198B-E20B-2C5824545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63" y="1343447"/>
            <a:ext cx="5842000" cy="4381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9C0534-264C-3A47-FE66-FCD57C48F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342" y="1343447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408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4144B46-0799-BE82-9525-777AA7913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322" y="114273"/>
            <a:ext cx="10515600" cy="783944"/>
          </a:xfrm>
        </p:spPr>
        <p:txBody>
          <a:bodyPr/>
          <a:lstStyle/>
          <a:p>
            <a:r>
              <a:rPr lang="en-US" dirty="0"/>
              <a:t>SR vs elevation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BDE17C-57AE-F759-4C54-7BBE7924C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18" y="1351539"/>
            <a:ext cx="5842000" cy="4381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FB380D-0B88-8F71-2A8C-64ADF808F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882" y="1294894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751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4144B46-0799-BE82-9525-777AA7913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322" y="114273"/>
            <a:ext cx="10515600" cy="783944"/>
          </a:xfrm>
        </p:spPr>
        <p:txBody>
          <a:bodyPr/>
          <a:lstStyle/>
          <a:p>
            <a:r>
              <a:rPr lang="en-US" dirty="0"/>
              <a:t>SR vs precipitation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25D2EF-8D75-06B0-9D62-4FB4F4AD6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42" y="1367722"/>
            <a:ext cx="5842000" cy="4381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F3E917-021D-F659-CEC3-A97408281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160" y="1367722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859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4144B46-0799-BE82-9525-777AA7913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322" y="114273"/>
            <a:ext cx="10515600" cy="783944"/>
          </a:xfrm>
        </p:spPr>
        <p:txBody>
          <a:bodyPr/>
          <a:lstStyle/>
          <a:p>
            <a:r>
              <a:rPr lang="en-US" dirty="0"/>
              <a:t>SR vs forest cover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A67EFF-0D83-8887-2DF3-D760155CB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78" y="1302986"/>
            <a:ext cx="5842000" cy="438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2553A4-753B-7D70-8F99-AE7805641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341" y="1302986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680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85B0E-B82B-31BF-5CF8-6C5BB483A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laws: SR vs HYDROSHEDS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D31C3-C503-BF3E-ED7A-C4EBFA463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Scaling laws are in the form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Species richness = b*(</a:t>
            </a:r>
            <a:r>
              <a:rPr lang="en-US" dirty="0" err="1"/>
              <a:t>DataFeature</a:t>
            </a:r>
            <a:r>
              <a:rPr lang="en-US" dirty="0"/>
              <a:t>)</a:t>
            </a:r>
            <a:r>
              <a:rPr lang="en-US" baseline="30000" dirty="0"/>
              <a:t>z</a:t>
            </a:r>
            <a:endParaRPr lang="en-US" dirty="0"/>
          </a:p>
          <a:p>
            <a:r>
              <a:rPr lang="en-US" dirty="0"/>
              <a:t>Data features include</a:t>
            </a:r>
          </a:p>
          <a:p>
            <a:pPr marL="742950" lvl="1" indent="-285750"/>
            <a:r>
              <a:rPr lang="en-US" b="1" dirty="0"/>
              <a:t>Actual ET – can be related to pH and DO</a:t>
            </a:r>
          </a:p>
          <a:p>
            <a:pPr marL="742950" lvl="1" indent="-285750"/>
            <a:r>
              <a:rPr lang="en-US" b="1" dirty="0"/>
              <a:t>Potential ET – can be related to pH and DO</a:t>
            </a:r>
          </a:p>
          <a:p>
            <a:pPr marL="742950" lvl="1" indent="-285750"/>
            <a:r>
              <a:rPr lang="en-US" b="1" dirty="0"/>
              <a:t>Air temperature – can be related to pH and DO</a:t>
            </a:r>
          </a:p>
          <a:p>
            <a:pPr marL="742950" lvl="1" indent="-285750"/>
            <a:r>
              <a:rPr lang="en-US" b="1" dirty="0"/>
              <a:t>Natural discharge -- </a:t>
            </a:r>
            <a:r>
              <a:rPr lang="en-US" b="1" dirty="0">
                <a:highlight>
                  <a:srgbClr val="FFFF00"/>
                </a:highlight>
              </a:rPr>
              <a:t>can be related to pH and DO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049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4144B46-0799-BE82-9525-777AA7913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322" y="114273"/>
            <a:ext cx="10515600" cy="783944"/>
          </a:xfrm>
        </p:spPr>
        <p:txBody>
          <a:bodyPr/>
          <a:lstStyle/>
          <a:p>
            <a:r>
              <a:rPr lang="en-US" dirty="0"/>
              <a:t>SR vs discharge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73CCB2-EFC0-7C9B-8048-6C1E05F8C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70" y="1489103"/>
            <a:ext cx="5842000" cy="4381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826C13-30D8-B634-5B2D-4ECDA61FD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250" y="1489103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001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4144B46-0799-BE82-9525-777AA7913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322" y="114273"/>
            <a:ext cx="10515600" cy="783944"/>
          </a:xfrm>
        </p:spPr>
        <p:txBody>
          <a:bodyPr/>
          <a:lstStyle/>
          <a:p>
            <a:r>
              <a:rPr lang="en-US" dirty="0"/>
              <a:t>SR vs air temperature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10EE5B-A72C-E06D-346D-89A514247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18" y="1440551"/>
            <a:ext cx="5842000" cy="438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9B0FDC-7F8E-CAC5-230F-C2E9E9F68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882" y="1440551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986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4144B46-0799-BE82-9525-777AA7913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322" y="114273"/>
            <a:ext cx="10515600" cy="783944"/>
          </a:xfrm>
        </p:spPr>
        <p:txBody>
          <a:bodyPr/>
          <a:lstStyle/>
          <a:p>
            <a:r>
              <a:rPr lang="en-US" dirty="0"/>
              <a:t>SR vs potential 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B8F573-950E-8D94-45D6-B5C9A3A68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5" y="1408183"/>
            <a:ext cx="5842000" cy="4381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D60063-94CF-02D6-A00E-E6D22D916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065" y="1238250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910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4144B46-0799-BE82-9525-777AA7913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322" y="114273"/>
            <a:ext cx="10515600" cy="783944"/>
          </a:xfrm>
        </p:spPr>
        <p:txBody>
          <a:bodyPr/>
          <a:lstStyle/>
          <a:p>
            <a:r>
              <a:rPr lang="en-US" dirty="0"/>
              <a:t>SR vs actual 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7C49A2-1B22-D942-4D13-777D3369D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2" y="1335355"/>
            <a:ext cx="5842000" cy="438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681E91-9E5A-38BF-8233-2086E5A7C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329" y="1335355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427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85B0E-B82B-31BF-5CF8-6C5BB483A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laws: SR vs </a:t>
            </a:r>
            <a:r>
              <a:rPr lang="en-US" dirty="0" err="1"/>
              <a:t>EPAWaters</a:t>
            </a:r>
            <a:r>
              <a:rPr lang="en-US" dirty="0"/>
              <a:t>-Catchment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D31C3-C503-BF3E-ED7A-C4EBFA463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Scaling laws are in the form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Species richness = b*(</a:t>
            </a:r>
            <a:r>
              <a:rPr lang="en-US" dirty="0" err="1"/>
              <a:t>DataFeature</a:t>
            </a:r>
            <a:r>
              <a:rPr lang="en-US" dirty="0"/>
              <a:t>)</a:t>
            </a:r>
            <a:r>
              <a:rPr lang="en-US" baseline="30000" dirty="0"/>
              <a:t>z</a:t>
            </a:r>
            <a:endParaRPr lang="en-US" dirty="0"/>
          </a:p>
          <a:p>
            <a:r>
              <a:rPr lang="en-US" dirty="0"/>
              <a:t>Data features include</a:t>
            </a:r>
          </a:p>
          <a:p>
            <a:pPr marL="742950" lvl="1" indent="-285750"/>
            <a:r>
              <a:rPr lang="en-US" b="1" dirty="0"/>
              <a:t>Stream temperature (summer, annual) – Local avg</a:t>
            </a:r>
          </a:p>
          <a:p>
            <a:pPr marL="742950" lvl="1" indent="-285750"/>
            <a:r>
              <a:rPr lang="en-US" b="1" dirty="0" err="1"/>
              <a:t>PctNonAgIntrodManagVegCat</a:t>
            </a:r>
            <a:endParaRPr lang="en-US" b="1" dirty="0"/>
          </a:p>
          <a:p>
            <a:pPr marL="1200150" lvl="2" indent="-285750"/>
            <a:r>
              <a:rPr lang="en-US" b="1" dirty="0"/>
              <a:t>% </a:t>
            </a:r>
            <a:r>
              <a:rPr lang="en-US" b="1" dirty="0" err="1"/>
              <a:t>Nonagriculture</a:t>
            </a:r>
            <a:r>
              <a:rPr lang="en-US" b="1" dirty="0"/>
              <a:t> nonnative introduced or managed vegetation landcover type reclassed from LANDFIRE Existing Vegetation Type (EVT), within catchment</a:t>
            </a:r>
          </a:p>
          <a:p>
            <a:pPr marL="742950" lvl="1" indent="-285750"/>
            <a:r>
              <a:rPr lang="en-US" b="1" dirty="0"/>
              <a:t>Precipitation gradient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685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85B0E-B82B-31BF-5CF8-6C5BB483A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laws: SR vs WHONDRS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D31C3-C503-BF3E-ED7A-C4EBFA463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73" y="1825625"/>
            <a:ext cx="11224327" cy="4777476"/>
          </a:xfrm>
        </p:spPr>
        <p:txBody>
          <a:bodyPr>
            <a:normAutofit/>
          </a:bodyPr>
          <a:lstStyle/>
          <a:p>
            <a:r>
              <a:rPr lang="en-US" dirty="0"/>
              <a:t>Scaling laws are in the form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Species richness = b*(</a:t>
            </a:r>
            <a:r>
              <a:rPr lang="en-US" dirty="0" err="1"/>
              <a:t>DataFeature</a:t>
            </a:r>
            <a:r>
              <a:rPr lang="en-US" dirty="0"/>
              <a:t>)</a:t>
            </a:r>
            <a:r>
              <a:rPr lang="en-US" baseline="30000" dirty="0"/>
              <a:t>z</a:t>
            </a:r>
          </a:p>
          <a:p>
            <a:r>
              <a:rPr lang="en-US" dirty="0"/>
              <a:t>Data features include</a:t>
            </a:r>
          </a:p>
          <a:p>
            <a:pPr marL="742950" lvl="1" indent="-285750"/>
            <a:r>
              <a:rPr lang="en-US" b="1" dirty="0" err="1"/>
              <a:t>SW_Temp_degC</a:t>
            </a:r>
            <a:r>
              <a:rPr lang="en-US" b="1" dirty="0"/>
              <a:t> -- </a:t>
            </a:r>
            <a:r>
              <a:rPr lang="en-US" dirty="0"/>
              <a:t>Water temperature at 50% depth at downstream sampling location</a:t>
            </a:r>
          </a:p>
          <a:p>
            <a:pPr marL="742950" lvl="1" indent="-285750"/>
            <a:r>
              <a:rPr lang="en-US" b="1" dirty="0" err="1"/>
              <a:t>DO_mg.per.L</a:t>
            </a:r>
            <a:r>
              <a:rPr lang="en-US" b="1" dirty="0"/>
              <a:t> -- </a:t>
            </a:r>
            <a:r>
              <a:rPr lang="en-US" dirty="0"/>
              <a:t>Dissolved oxygen at 50% depth at downstream sampling location</a:t>
            </a:r>
          </a:p>
          <a:p>
            <a:pPr marL="742950" lvl="1" indent="-285750"/>
            <a:r>
              <a:rPr lang="en-US" b="1" dirty="0" err="1"/>
              <a:t>DO_perc.sat</a:t>
            </a:r>
            <a:r>
              <a:rPr lang="en-US" b="1" dirty="0"/>
              <a:t> -- </a:t>
            </a:r>
            <a:r>
              <a:rPr lang="en-US" dirty="0"/>
              <a:t>Dissolved oxygen at 50% depth at downstream sampling location</a:t>
            </a:r>
          </a:p>
          <a:p>
            <a:pPr marL="742950" lvl="1" indent="-285750"/>
            <a:r>
              <a:rPr lang="en-US" b="1" dirty="0" err="1"/>
              <a:t>SW_pH</a:t>
            </a:r>
            <a:r>
              <a:rPr lang="en-US" b="1" dirty="0"/>
              <a:t> -- </a:t>
            </a:r>
            <a:r>
              <a:rPr lang="en-US" dirty="0"/>
              <a:t>pH value from colorimetric pH strip</a:t>
            </a:r>
          </a:p>
          <a:p>
            <a:pPr marL="742950" lvl="1" indent="-285750"/>
            <a:r>
              <a:rPr lang="en-US" b="1" dirty="0"/>
              <a:t>Avg water column height</a:t>
            </a:r>
          </a:p>
          <a:p>
            <a:pPr marL="1200150" lvl="2" indent="-285750"/>
            <a:r>
              <a:rPr lang="en-US" b="1" dirty="0" err="1"/>
              <a:t>DS_Water.Column.Height_cm</a:t>
            </a:r>
            <a:r>
              <a:rPr lang="en-US" b="1" dirty="0"/>
              <a:t> -- </a:t>
            </a:r>
            <a:r>
              <a:rPr lang="en-US" dirty="0"/>
              <a:t>Height of water column at </a:t>
            </a:r>
            <a:r>
              <a:rPr lang="en-US" dirty="0">
                <a:highlight>
                  <a:srgbClr val="FFFF00"/>
                </a:highlight>
              </a:rPr>
              <a:t>downstream sampling </a:t>
            </a:r>
            <a:r>
              <a:rPr lang="en-US" dirty="0"/>
              <a:t>location</a:t>
            </a:r>
          </a:p>
          <a:p>
            <a:pPr marL="1200150" lvl="2" indent="-285750"/>
            <a:r>
              <a:rPr lang="en-US" b="1" dirty="0" err="1"/>
              <a:t>MS_Water.Column.Height_cm</a:t>
            </a:r>
            <a:r>
              <a:rPr lang="en-US" b="1" dirty="0"/>
              <a:t>  -- </a:t>
            </a:r>
            <a:r>
              <a:rPr lang="en-US" dirty="0"/>
              <a:t>Height of water column at </a:t>
            </a:r>
            <a:r>
              <a:rPr lang="en-US" dirty="0">
                <a:highlight>
                  <a:srgbClr val="FFFF00"/>
                </a:highlight>
              </a:rPr>
              <a:t>midstream sampling </a:t>
            </a:r>
            <a:r>
              <a:rPr lang="en-US" dirty="0"/>
              <a:t>location </a:t>
            </a:r>
          </a:p>
          <a:p>
            <a:pPr marL="1200150" lvl="2" indent="-285750"/>
            <a:r>
              <a:rPr lang="en-US" b="1" dirty="0" err="1"/>
              <a:t>US_Water.Column.Height_cm</a:t>
            </a:r>
            <a:r>
              <a:rPr lang="en-US" b="1" dirty="0"/>
              <a:t> -- </a:t>
            </a:r>
            <a:r>
              <a:rPr lang="en-US" dirty="0"/>
              <a:t>Height of water column at </a:t>
            </a:r>
            <a:r>
              <a:rPr lang="en-US" dirty="0">
                <a:highlight>
                  <a:srgbClr val="FFFF00"/>
                </a:highlight>
              </a:rPr>
              <a:t>upstream sampling </a:t>
            </a:r>
            <a:r>
              <a:rPr lang="en-US" dirty="0"/>
              <a:t>location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096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4144B46-0799-BE82-9525-777AA7913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322" y="114273"/>
            <a:ext cx="10515600" cy="783944"/>
          </a:xfrm>
        </p:spPr>
        <p:txBody>
          <a:bodyPr/>
          <a:lstStyle/>
          <a:p>
            <a:r>
              <a:rPr lang="en-US" dirty="0"/>
              <a:t>SR vs precipitation gradient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F8E10F-6623-1BE3-1172-A431E4F29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335354"/>
            <a:ext cx="5842000" cy="4381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E5BBED-866F-C09D-5716-DC991DFD8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330" y="1238250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052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4144B46-0799-BE82-9525-777AA7913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322" y="114273"/>
            <a:ext cx="10515600" cy="783944"/>
          </a:xfrm>
        </p:spPr>
        <p:txBody>
          <a:bodyPr>
            <a:normAutofit/>
          </a:bodyPr>
          <a:lstStyle/>
          <a:p>
            <a:r>
              <a:rPr lang="en-US" dirty="0"/>
              <a:t>SR vs </a:t>
            </a:r>
            <a:r>
              <a:rPr lang="en-US" dirty="0" err="1"/>
              <a:t>PctNonAgIntrodManagVegCat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7A839E-E448-BA09-FDD6-65B04412E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11" y="1335354"/>
            <a:ext cx="5842000" cy="438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B0A0D6-9BF5-D514-90D3-09481850C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791" y="1335354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104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4144B46-0799-BE82-9525-777AA7913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322" y="114273"/>
            <a:ext cx="10515600" cy="783944"/>
          </a:xfrm>
        </p:spPr>
        <p:txBody>
          <a:bodyPr>
            <a:normAutofit/>
          </a:bodyPr>
          <a:lstStyle/>
          <a:p>
            <a:r>
              <a:rPr lang="en-US" dirty="0"/>
              <a:t>SR vs Mean annual stream temperature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48A4EF-F88E-F68F-BD7E-54E186499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0" y="1238250"/>
            <a:ext cx="5842000" cy="4381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27448F-4BFE-D8B4-1FA8-E43461F0E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28" y="1238250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60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4144B46-0799-BE82-9525-777AA7913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322" y="114273"/>
            <a:ext cx="10515600" cy="783944"/>
          </a:xfrm>
        </p:spPr>
        <p:txBody>
          <a:bodyPr>
            <a:normAutofit/>
          </a:bodyPr>
          <a:lstStyle/>
          <a:p>
            <a:r>
              <a:rPr lang="en-US" dirty="0"/>
              <a:t>SR vs Mean summer stream temperature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792B63-16B7-C542-C17C-1D18D10FE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521471"/>
            <a:ext cx="5842000" cy="438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73BA06-B69E-118A-790B-6EE607773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066" y="1456735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2849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85B0E-B82B-31BF-5CF8-6C5BB483A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laws: SR vs </a:t>
            </a:r>
            <a:r>
              <a:rPr lang="en-US" dirty="0" err="1"/>
              <a:t>EPAWaters</a:t>
            </a:r>
            <a:r>
              <a:rPr lang="en-US" dirty="0"/>
              <a:t>-Watersheds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D31C3-C503-BF3E-ED7A-C4EBFA463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Scaling laws are in the form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Species richness = b*(</a:t>
            </a:r>
            <a:r>
              <a:rPr lang="en-US" dirty="0" err="1"/>
              <a:t>DataFeature</a:t>
            </a:r>
            <a:r>
              <a:rPr lang="en-US" dirty="0"/>
              <a:t>)</a:t>
            </a:r>
            <a:r>
              <a:rPr lang="en-US" baseline="30000" dirty="0"/>
              <a:t>z</a:t>
            </a:r>
            <a:endParaRPr lang="en-US" dirty="0"/>
          </a:p>
          <a:p>
            <a:r>
              <a:rPr lang="en-US" dirty="0"/>
              <a:t>Data features include</a:t>
            </a:r>
          </a:p>
          <a:p>
            <a:pPr lvl="1"/>
            <a:r>
              <a:rPr lang="en-US" b="1" dirty="0" err="1"/>
              <a:t>PcTUrbLo</a:t>
            </a:r>
            <a:r>
              <a:rPr lang="en-US" b="1" dirty="0"/>
              <a:t>, </a:t>
            </a:r>
            <a:r>
              <a:rPr lang="en-US" b="1" dirty="0" err="1"/>
              <a:t>PctUrbMd</a:t>
            </a:r>
            <a:r>
              <a:rPr lang="en-US" b="1" dirty="0"/>
              <a:t>, and </a:t>
            </a:r>
            <a:r>
              <a:rPr lang="en-US" b="1" dirty="0" err="1"/>
              <a:t>PctUrbHi</a:t>
            </a:r>
            <a:endParaRPr lang="en-US" b="1" dirty="0"/>
          </a:p>
          <a:p>
            <a:pPr lvl="2"/>
            <a:r>
              <a:rPr lang="en-US" dirty="0"/>
              <a:t>% of watershed area classified as developed, low/med/high-intensity land use 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702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4144B46-0799-BE82-9525-777AA7913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322" y="114273"/>
            <a:ext cx="10515600" cy="783944"/>
          </a:xfrm>
        </p:spPr>
        <p:txBody>
          <a:bodyPr>
            <a:normAutofit/>
          </a:bodyPr>
          <a:lstStyle/>
          <a:p>
            <a:r>
              <a:rPr lang="en-US" dirty="0"/>
              <a:t>SR vs </a:t>
            </a:r>
            <a:r>
              <a:rPr lang="en-US" dirty="0" err="1"/>
              <a:t>PctUrbLoWs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6780AA-609C-98FD-EEA5-0C55C9D12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157" y="1400090"/>
            <a:ext cx="5842000" cy="4381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3C8970-C851-B066-8EE8-1DA3F603B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39" y="1400090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3464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4144B46-0799-BE82-9525-777AA7913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322" y="114273"/>
            <a:ext cx="10515600" cy="783944"/>
          </a:xfrm>
        </p:spPr>
        <p:txBody>
          <a:bodyPr>
            <a:normAutofit/>
          </a:bodyPr>
          <a:lstStyle/>
          <a:p>
            <a:r>
              <a:rPr lang="en-US" dirty="0"/>
              <a:t>SR vs </a:t>
            </a:r>
            <a:r>
              <a:rPr lang="en-US" dirty="0" err="1"/>
              <a:t>PctUrbMdWs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AA94CA-ABD6-BB3F-61FE-72B634250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0" y="1375815"/>
            <a:ext cx="5842000" cy="438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99F974-82A6-7C69-418D-D9C6E6E97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95" y="1375815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9037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4144B46-0799-BE82-9525-777AA7913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322" y="114273"/>
            <a:ext cx="10515600" cy="783944"/>
          </a:xfrm>
        </p:spPr>
        <p:txBody>
          <a:bodyPr>
            <a:normAutofit/>
          </a:bodyPr>
          <a:lstStyle/>
          <a:p>
            <a:r>
              <a:rPr lang="en-US" dirty="0"/>
              <a:t>SR vs </a:t>
            </a:r>
            <a:r>
              <a:rPr lang="en-US" dirty="0" err="1"/>
              <a:t>PctUrbOpWs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EAF25C-0624-32F3-67A9-3A150D126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0" y="1238250"/>
            <a:ext cx="5842000" cy="4381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A0A34F-9927-B6F6-C5C0-8B17A2D53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43" y="1319170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347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4144B46-0799-BE82-9525-777AA7913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322" y="114273"/>
            <a:ext cx="10515600" cy="783944"/>
          </a:xfrm>
        </p:spPr>
        <p:txBody>
          <a:bodyPr/>
          <a:lstStyle/>
          <a:p>
            <a:r>
              <a:rPr lang="en-US" dirty="0"/>
              <a:t>SR vs avg water column height</a:t>
            </a:r>
          </a:p>
        </p:txBody>
      </p:sp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83F584DA-5254-FA67-E271-735A84E76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18" y="1385734"/>
            <a:ext cx="5842000" cy="4381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D58B6E-294D-E8A6-FD81-A0D9F395E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0" y="1330075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106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4144B46-0799-BE82-9525-777AA7913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322" y="114273"/>
            <a:ext cx="10515600" cy="783944"/>
          </a:xfrm>
        </p:spPr>
        <p:txBody>
          <a:bodyPr/>
          <a:lstStyle/>
          <a:p>
            <a:r>
              <a:rPr lang="en-US" dirty="0"/>
              <a:t>SR vs </a:t>
            </a:r>
            <a:r>
              <a:rPr lang="en-US" dirty="0" err="1"/>
              <a:t>SW_pH</a:t>
            </a:r>
            <a:endParaRPr lang="en-US" dirty="0"/>
          </a:p>
        </p:txBody>
      </p: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8A4328FA-13F3-80EE-91B7-9FD9364D4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6" y="1363611"/>
            <a:ext cx="5842000" cy="4381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384A68-CFB4-2C8D-4107-543141561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286" y="1363611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335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4144B46-0799-BE82-9525-777AA7913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322" y="114273"/>
            <a:ext cx="10515600" cy="783944"/>
          </a:xfrm>
        </p:spPr>
        <p:txBody>
          <a:bodyPr/>
          <a:lstStyle/>
          <a:p>
            <a:r>
              <a:rPr lang="en-US" dirty="0"/>
              <a:t>SR vs </a:t>
            </a:r>
            <a:r>
              <a:rPr lang="en-US" dirty="0" err="1"/>
              <a:t>DO_per.sat</a:t>
            </a:r>
            <a:endParaRPr lang="en-US" dirty="0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018235DA-ABC6-C3C5-4D88-0AE793E3C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55" y="1459475"/>
            <a:ext cx="5842000" cy="4381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F4842B-6683-0A2E-F685-4B3327D49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0" y="1459475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974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4144B46-0799-BE82-9525-777AA7913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322" y="114273"/>
            <a:ext cx="10515600" cy="783944"/>
          </a:xfrm>
        </p:spPr>
        <p:txBody>
          <a:bodyPr/>
          <a:lstStyle/>
          <a:p>
            <a:r>
              <a:rPr lang="en-US" dirty="0"/>
              <a:t>SR vs </a:t>
            </a:r>
            <a:r>
              <a:rPr lang="en-US" dirty="0" err="1"/>
              <a:t>DO_mg.per.L</a:t>
            </a:r>
            <a:endParaRPr lang="en-US" dirty="0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46D4B138-EC46-E698-5BAB-DDDD89E6A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36" y="1304618"/>
            <a:ext cx="5842000" cy="4381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84761F-76F4-FD16-2389-26510C64C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955" y="1304618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497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4144B46-0799-BE82-9525-777AA7913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322" y="114273"/>
            <a:ext cx="10515600" cy="783944"/>
          </a:xfrm>
        </p:spPr>
        <p:txBody>
          <a:bodyPr/>
          <a:lstStyle/>
          <a:p>
            <a:r>
              <a:rPr lang="en-US" dirty="0"/>
              <a:t>SR vs </a:t>
            </a:r>
            <a:r>
              <a:rPr lang="en-US" dirty="0" err="1"/>
              <a:t>SW_Temp</a:t>
            </a:r>
            <a:endParaRPr lang="en-US" dirty="0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03D7F8F8-8B0D-5FDD-DF1B-DBEC0BB98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9" y="1297244"/>
            <a:ext cx="5842000" cy="4381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6FAF95-3F13-4B2E-D758-93E8EC8A70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000" y="1297244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406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85B0E-B82B-31BF-5CF8-6C5BB483A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laws: SR vs </a:t>
            </a:r>
            <a:r>
              <a:rPr lang="en-US" dirty="0" err="1"/>
              <a:t>StreamStats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D31C3-C503-BF3E-ED7A-C4EBFA463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 laws are in the form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Species richness = b*(</a:t>
            </a:r>
            <a:r>
              <a:rPr lang="en-US" dirty="0" err="1"/>
              <a:t>DataFeature</a:t>
            </a:r>
            <a:r>
              <a:rPr lang="en-US" dirty="0"/>
              <a:t>)</a:t>
            </a:r>
            <a:r>
              <a:rPr lang="en-US" baseline="30000" dirty="0"/>
              <a:t>z</a:t>
            </a:r>
            <a:endParaRPr lang="en-US" dirty="0"/>
          </a:p>
          <a:p>
            <a:r>
              <a:rPr lang="en-US" dirty="0"/>
              <a:t>Data features include</a:t>
            </a:r>
          </a:p>
          <a:p>
            <a:pPr marL="742950" lvl="1" indent="-285750"/>
            <a:r>
              <a:rPr lang="en-US" b="1" dirty="0"/>
              <a:t>Latitude – Radiation is an important </a:t>
            </a:r>
          </a:p>
          <a:p>
            <a:pPr marL="742950" lvl="1" indent="-285750"/>
            <a:r>
              <a:rPr lang="en-US" b="1" dirty="0"/>
              <a:t>Drainage area</a:t>
            </a:r>
          </a:p>
          <a:p>
            <a:pPr marL="742950" lvl="1" indent="-285750"/>
            <a:r>
              <a:rPr lang="en-US" b="1" dirty="0"/>
              <a:t>Precipitation</a:t>
            </a:r>
          </a:p>
          <a:p>
            <a:pPr marL="742950" lvl="1" indent="-285750"/>
            <a:r>
              <a:rPr lang="en-US" b="1" dirty="0"/>
              <a:t>Forest cover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668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4144B46-0799-BE82-9525-777AA7913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322" y="114273"/>
            <a:ext cx="10515600" cy="783944"/>
          </a:xfrm>
        </p:spPr>
        <p:txBody>
          <a:bodyPr/>
          <a:lstStyle/>
          <a:p>
            <a:r>
              <a:rPr lang="en-US" dirty="0"/>
              <a:t>SR vs latitude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7FCA18-C28C-AF1F-EA31-579574B18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71" y="1375814"/>
            <a:ext cx="5842000" cy="438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1C305D-1D13-2A45-7BD7-4446A5B5F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75814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3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2016</TotalTime>
  <Words>480</Words>
  <Application>Microsoft Macintosh PowerPoint</Application>
  <PresentationFormat>Widescreen</PresentationFormat>
  <Paragraphs>69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Discussion items – Oct-4th </vt:lpstr>
      <vt:lpstr>Scaling laws: SR vs WHONDRS</vt:lpstr>
      <vt:lpstr>SR vs avg water column height</vt:lpstr>
      <vt:lpstr>SR vs SW_pH</vt:lpstr>
      <vt:lpstr>SR vs DO_per.sat</vt:lpstr>
      <vt:lpstr>SR vs DO_mg.per.L</vt:lpstr>
      <vt:lpstr>SR vs SW_Temp</vt:lpstr>
      <vt:lpstr>Scaling laws: SR vs StreamStats</vt:lpstr>
      <vt:lpstr>SR vs latitude</vt:lpstr>
      <vt:lpstr>SR vs drainage area</vt:lpstr>
      <vt:lpstr>SR vs elevation</vt:lpstr>
      <vt:lpstr>SR vs precipitation</vt:lpstr>
      <vt:lpstr>SR vs forest cover</vt:lpstr>
      <vt:lpstr>Scaling laws: SR vs HYDROSHEDS</vt:lpstr>
      <vt:lpstr>SR vs discharge</vt:lpstr>
      <vt:lpstr>SR vs air temperature</vt:lpstr>
      <vt:lpstr>SR vs potential ET</vt:lpstr>
      <vt:lpstr>SR vs actual ET</vt:lpstr>
      <vt:lpstr>Scaling laws: SR vs EPAWaters-Catchment</vt:lpstr>
      <vt:lpstr>SR vs precipitation gradient</vt:lpstr>
      <vt:lpstr>SR vs PctNonAgIntrodManagVegCat</vt:lpstr>
      <vt:lpstr>SR vs Mean annual stream temperature</vt:lpstr>
      <vt:lpstr>SR vs Mean summer stream temperature</vt:lpstr>
      <vt:lpstr>Scaling laws: SR vs EPAWaters-Watersheds</vt:lpstr>
      <vt:lpstr>SR vs PctUrbLoWs</vt:lpstr>
      <vt:lpstr>SR vs PctUrbMdWs</vt:lpstr>
      <vt:lpstr>SR vs PctUrbOpWs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Mudunuru, Maruti K</dc:creator>
  <cp:lastModifiedBy>Mudunuru, Maruti K</cp:lastModifiedBy>
  <cp:revision>143</cp:revision>
  <dcterms:created xsi:type="dcterms:W3CDTF">2022-07-08T14:23:38Z</dcterms:created>
  <dcterms:modified xsi:type="dcterms:W3CDTF">2022-10-04T04:30:24Z</dcterms:modified>
</cp:coreProperties>
</file>