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87" r:id="rId2"/>
    <p:sldId id="278" r:id="rId3"/>
    <p:sldId id="281" r:id="rId4"/>
    <p:sldId id="288" r:id="rId5"/>
    <p:sldId id="294" r:id="rId6"/>
    <p:sldId id="300" r:id="rId7"/>
    <p:sldId id="306" r:id="rId8"/>
    <p:sldId id="307" r:id="rId9"/>
    <p:sldId id="309" r:id="rId10"/>
    <p:sldId id="30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98"/>
    <p:restoredTop sz="96973"/>
  </p:normalViewPr>
  <p:slideViewPr>
    <p:cSldViewPr snapToGrid="0" snapToObjects="1">
      <p:cViewPr varScale="1">
        <p:scale>
          <a:sx n="157" d="100"/>
          <a:sy n="157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1AE2-D446-774A-91B6-0966651722C0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6F41A-3615-7947-B232-79BE6F1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8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Citations for these statistical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each of them and about what we discussed today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PCA analysis across WHONDRS, </a:t>
            </a:r>
            <a:r>
              <a:rPr lang="en-US" dirty="0" err="1"/>
              <a:t>HydroSheds</a:t>
            </a:r>
            <a:r>
              <a:rPr lang="en-US" dirty="0"/>
              <a:t>, </a:t>
            </a:r>
            <a:r>
              <a:rPr lang="en-US" dirty="0" err="1"/>
              <a:t>StreamStats</a:t>
            </a:r>
            <a:r>
              <a:rPr lang="en-US" dirty="0"/>
              <a:t>, and </a:t>
            </a:r>
            <a:r>
              <a:rPr lang="en-US" dirty="0" err="1"/>
              <a:t>EPAwaters</a:t>
            </a:r>
            <a:r>
              <a:rPr lang="en-US" dirty="0"/>
              <a:t> – On the extrinsic variables (grouping of variables – Local variables and non-local (landscape) variables)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Landscape variables – </a:t>
            </a:r>
            <a:r>
              <a:rPr lang="en-US" dirty="0" err="1"/>
              <a:t>HydroSheds</a:t>
            </a:r>
            <a:r>
              <a:rPr lang="en-US" dirty="0"/>
              <a:t>, </a:t>
            </a:r>
            <a:r>
              <a:rPr lang="en-US" dirty="0" err="1"/>
              <a:t>StreamStats</a:t>
            </a:r>
            <a:r>
              <a:rPr lang="en-US" dirty="0"/>
              <a:t>, and </a:t>
            </a:r>
            <a:r>
              <a:rPr lang="en-US" dirty="0" err="1"/>
              <a:t>EPAWatersheds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 scaling plot would look like?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Avg the water column height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Convert the binary map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Four variables separately and combination of four variables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Particular local variances (WHONDRS) and non-local variables (watershed characteristics)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Roughly the Van </a:t>
            </a:r>
            <a:r>
              <a:rPr lang="en-US" dirty="0" err="1"/>
              <a:t>Krevleven</a:t>
            </a:r>
            <a:r>
              <a:rPr lang="en-US" dirty="0"/>
              <a:t> diagram?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Local vs non-local variables slide explaining the difference -- Story line described in Creed paper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Feature importance across compounds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2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Citations for these statistical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each of them and about what we discussed today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PCA analysis across WHONDRS, </a:t>
            </a:r>
            <a:r>
              <a:rPr lang="en-US" dirty="0" err="1"/>
              <a:t>HydroSheds</a:t>
            </a:r>
            <a:r>
              <a:rPr lang="en-US" dirty="0"/>
              <a:t>, </a:t>
            </a:r>
            <a:r>
              <a:rPr lang="en-US" dirty="0" err="1"/>
              <a:t>StreamStats</a:t>
            </a:r>
            <a:r>
              <a:rPr lang="en-US" dirty="0"/>
              <a:t>, and </a:t>
            </a:r>
            <a:r>
              <a:rPr lang="en-US" dirty="0" err="1"/>
              <a:t>EPAwaters</a:t>
            </a:r>
            <a:r>
              <a:rPr lang="en-US" dirty="0"/>
              <a:t> – On the extrinsic variables (grouping of variables – Local variables and landscape variables)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Landscape variables – </a:t>
            </a:r>
            <a:r>
              <a:rPr lang="en-US" dirty="0" err="1"/>
              <a:t>HydroSheds</a:t>
            </a:r>
            <a:r>
              <a:rPr lang="en-US" dirty="0"/>
              <a:t>, </a:t>
            </a:r>
            <a:r>
              <a:rPr lang="en-US" dirty="0" err="1"/>
              <a:t>StreamStats</a:t>
            </a:r>
            <a:r>
              <a:rPr lang="en-US" dirty="0"/>
              <a:t>, and </a:t>
            </a:r>
            <a:r>
              <a:rPr lang="en-US" dirty="0" err="1"/>
              <a:t>EPAWatersheds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 scaling plot would look like?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 the reiver area and river volume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ET is surprise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Aridity – ET and </a:t>
            </a:r>
            <a:r>
              <a:rPr lang="en-US" dirty="0" err="1"/>
              <a:t>precip</a:t>
            </a:r>
            <a:r>
              <a:rPr lang="en-US" dirty="0"/>
              <a:t> (a combination) an important driver for organic chemistry (look at index in </a:t>
            </a:r>
            <a:r>
              <a:rPr lang="en-US" dirty="0" err="1"/>
              <a:t>drought.gov</a:t>
            </a:r>
            <a:r>
              <a:rPr lang="en-US" dirty="0"/>
              <a:t> from Utah)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24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Citations for these statistical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each of them and about what we discussed today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PCA analysis across WHONDRS, </a:t>
            </a:r>
            <a:r>
              <a:rPr lang="en-US" dirty="0" err="1"/>
              <a:t>HydroSheds</a:t>
            </a:r>
            <a:r>
              <a:rPr lang="en-US" dirty="0"/>
              <a:t>, </a:t>
            </a:r>
            <a:r>
              <a:rPr lang="en-US" dirty="0" err="1"/>
              <a:t>StreamStats</a:t>
            </a:r>
            <a:r>
              <a:rPr lang="en-US" dirty="0"/>
              <a:t>, and </a:t>
            </a:r>
            <a:r>
              <a:rPr lang="en-US" dirty="0" err="1"/>
              <a:t>EPAwaters</a:t>
            </a:r>
            <a:r>
              <a:rPr lang="en-US" dirty="0"/>
              <a:t> – On the extrinsic variables (grouping of variables – Local variables and landscape variables)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Landscape variables – </a:t>
            </a:r>
            <a:r>
              <a:rPr lang="en-US" dirty="0" err="1"/>
              <a:t>HydroSheds</a:t>
            </a:r>
            <a:r>
              <a:rPr lang="en-US" dirty="0"/>
              <a:t>, </a:t>
            </a:r>
            <a:r>
              <a:rPr lang="en-US" dirty="0" err="1"/>
              <a:t>StreamStats</a:t>
            </a:r>
            <a:r>
              <a:rPr lang="en-US" dirty="0"/>
              <a:t>, and </a:t>
            </a:r>
            <a:r>
              <a:rPr lang="en-US" dirty="0" err="1"/>
              <a:t>EPAWatersheds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 scaling plot would look like?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Remove </a:t>
            </a:r>
            <a:r>
              <a:rPr lang="en-US" dirty="0" err="1"/>
              <a:t>elevmax</a:t>
            </a:r>
            <a:r>
              <a:rPr lang="en-US" dirty="0"/>
              <a:t> and </a:t>
            </a:r>
            <a:r>
              <a:rPr lang="en-US" dirty="0" err="1"/>
              <a:t>elevmin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8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Citations for these statistical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each of them and about what we discussed today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PCA analysis across WHONDRS, </a:t>
            </a:r>
            <a:r>
              <a:rPr lang="en-US" dirty="0" err="1"/>
              <a:t>HydroSheds</a:t>
            </a:r>
            <a:r>
              <a:rPr lang="en-US" dirty="0"/>
              <a:t>, </a:t>
            </a:r>
            <a:r>
              <a:rPr lang="en-US" dirty="0" err="1"/>
              <a:t>StreamStats</a:t>
            </a:r>
            <a:r>
              <a:rPr lang="en-US" dirty="0"/>
              <a:t>, and </a:t>
            </a:r>
            <a:r>
              <a:rPr lang="en-US" dirty="0" err="1"/>
              <a:t>EPAwaters</a:t>
            </a:r>
            <a:r>
              <a:rPr lang="en-US" dirty="0"/>
              <a:t> – On the extrinsic variables (grouping of variables – Local variables and landscape variables)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Landscape variables – </a:t>
            </a:r>
            <a:r>
              <a:rPr lang="en-US" dirty="0" err="1"/>
              <a:t>HydroSheds</a:t>
            </a:r>
            <a:r>
              <a:rPr lang="en-US" dirty="0"/>
              <a:t>, </a:t>
            </a:r>
            <a:r>
              <a:rPr lang="en-US" dirty="0" err="1"/>
              <a:t>StreamStats</a:t>
            </a:r>
            <a:r>
              <a:rPr lang="en-US" dirty="0"/>
              <a:t>, and </a:t>
            </a:r>
            <a:r>
              <a:rPr lang="en-US" dirty="0" err="1"/>
              <a:t>EPAWatersheds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 scaling plot would look like?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EPA-Waters-Catchment -- The local land cover characteristics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71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Citations for these statistical tests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Explain each of them and about what we discussed today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PCA analysis across WHONDRS, </a:t>
            </a:r>
            <a:r>
              <a:rPr lang="en-US" dirty="0" err="1"/>
              <a:t>HydroSheds</a:t>
            </a:r>
            <a:r>
              <a:rPr lang="en-US" dirty="0"/>
              <a:t>, </a:t>
            </a:r>
            <a:r>
              <a:rPr lang="en-US" dirty="0" err="1"/>
              <a:t>StreamStats</a:t>
            </a:r>
            <a:r>
              <a:rPr lang="en-US" dirty="0"/>
              <a:t>, and </a:t>
            </a:r>
            <a:r>
              <a:rPr lang="en-US" dirty="0" err="1"/>
              <a:t>EPAwaters</a:t>
            </a:r>
            <a:r>
              <a:rPr lang="en-US" dirty="0"/>
              <a:t> – On the extrinsic variables (grouping of variables – Local variables and landscape variables)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Landscape variables – </a:t>
            </a:r>
            <a:r>
              <a:rPr lang="en-US" dirty="0" err="1"/>
              <a:t>HydroSheds</a:t>
            </a:r>
            <a:r>
              <a:rPr lang="en-US" dirty="0"/>
              <a:t>, </a:t>
            </a:r>
            <a:r>
              <a:rPr lang="en-US" dirty="0" err="1"/>
              <a:t>StreamStats</a:t>
            </a:r>
            <a:r>
              <a:rPr lang="en-US" dirty="0"/>
              <a:t>, and </a:t>
            </a:r>
            <a:r>
              <a:rPr lang="en-US" dirty="0" err="1"/>
              <a:t>EPAWatersheds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a scaling plot would look like?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Removing forest increases the alpha-diversity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28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76F3-FF9A-8788-8C7C-7B37821E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0E23E-0385-8EDC-3D16-2F58FE241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1115-7D7F-AE19-3658-4E3E5EC7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2AEB-E093-F4C6-DCE3-EAF58FDB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8CEA-C296-6824-4B8E-C5017E55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76BB-B191-D721-203E-52BC5052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BD093-9380-FABD-19C2-081A0CF54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BEFC8-43C0-5743-5BC2-199F27DB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51CF-6598-FA05-6829-53E93A0E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BA9F9-71EC-7520-CAAA-0C4CA5F6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9535-1656-359D-B70F-3B4F2AE2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FB3D8-3ED0-6789-2F71-E252CC099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30341-CE47-C6B1-E861-CB898677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706B-7721-FEC3-296D-60D19103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DBDE-A798-9587-4DA9-746A9350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4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AC18-DE0D-151A-7FE2-98678998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04DA-0415-FDE6-0BF1-7EE05D76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A955-4D24-60D5-C9AE-FCF47D60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699F-4403-FB43-3EDA-24B1E264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FC10-E7C3-0C2D-0F39-FD7A9710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6840-FCFB-F760-CE31-90C18958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EF85-6B1A-E83C-2B4E-23A30F67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D2C7-561C-E4BE-3BC7-FF7793AB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4873-8AB1-B990-6277-1DDF28D3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388A-8F38-ADD5-53BD-61D2CB97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48B1-4401-FD5C-5560-F4A7D672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7C15-28CA-3997-C66C-908E5FE4B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34D4-B8A1-4A24-A6DE-F0C1978CA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1D389-4EBB-CC82-9BF6-70062F72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D71D5-EECE-A4DA-26EC-4F00BF62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D2AF-8E4F-0340-9529-EC5FE900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3096-CE66-4581-1B7F-82F2D344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F2CAF-9369-A526-110A-37709F2A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717A-C719-C7D2-7845-B6756899D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AE779-D8BF-227C-18C5-76566453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74D1F-BA4B-7AB3-4EED-02F0DE628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77591-A62B-559D-EBE2-83801B52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8BB83-7230-1808-D1E2-54B41B40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D8DFE-2E6C-3535-A56B-4452690F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E709-08DB-82B0-89D6-C9E34DF3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899A6-FA42-8ED5-8447-352524D6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DF0C0-46A4-F1F1-D588-9F2B41C7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FA0D6-6059-D34E-051D-2CB3A435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D85C9-0DC0-6804-DC85-5EE1F9AE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1172B-B1A1-D802-1B85-DA87B6FB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F1AA-4DD8-AE96-8451-167000D4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18CE-17CD-0085-67D2-F02A7395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B5BE-5CE2-0CA6-0FC3-119FF0C7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D3B01-0182-28A1-3DE9-18987940E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11388-DEDB-7C9B-BDA5-844D1B12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363E2-B345-8D87-4201-64172BFC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090BC-064A-BE53-BB63-8FEC58F5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4ED6-DE76-CC86-7133-497B16B9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A62A4-7DDD-A8B3-E431-8FD63BEA9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FADAA-A70E-C53A-664C-513066439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C4623-1957-C377-6292-46A161FC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CCB3E-0562-BBA7-9338-B6AB5EAB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5CF9B-C47C-39D7-E7D6-8C7A03B1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A9B98-B361-3942-58C8-BFA5FD8E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77741-6718-55A3-0651-5AFA7446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5C96-B495-2352-5B0A-90FA8F0C7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A513-DE4B-3447-9F45-93A1538434A8}" type="datetimeFigureOut">
              <a:rPr lang="en-US" smtClean="0"/>
              <a:t>9/13/22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C75A-66C7-5ED4-6E0C-530FA9370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462B-45CB-4B8A-D930-3DD232C8B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5B0E-B82B-31BF-5CF8-6C5BB483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items – Sep-13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31C3-C503-BF3E-ED7A-C4EBFA46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importance across</a:t>
            </a:r>
          </a:p>
          <a:p>
            <a:pPr lvl="1"/>
            <a:r>
              <a:rPr lang="en-US" dirty="0"/>
              <a:t>WHONDRS</a:t>
            </a:r>
          </a:p>
          <a:p>
            <a:pPr lvl="1"/>
            <a:r>
              <a:rPr lang="en-US" dirty="0"/>
              <a:t>HYDROSHEDS</a:t>
            </a:r>
          </a:p>
          <a:p>
            <a:pPr lvl="1"/>
            <a:r>
              <a:rPr lang="en-US" dirty="0"/>
              <a:t>STREAMSTATS</a:t>
            </a:r>
          </a:p>
          <a:p>
            <a:pPr lvl="1"/>
            <a:r>
              <a:rPr lang="en-US" dirty="0"/>
              <a:t>EPA-Waters-Catchment</a:t>
            </a:r>
          </a:p>
          <a:p>
            <a:pPr lvl="1"/>
            <a:r>
              <a:rPr lang="en-US" dirty="0"/>
              <a:t>EPA-Waters-Watershed</a:t>
            </a:r>
          </a:p>
          <a:p>
            <a:r>
              <a:rPr lang="en-US" dirty="0"/>
              <a:t>Assumptions</a:t>
            </a:r>
          </a:p>
          <a:p>
            <a:r>
              <a:rPr lang="en-US" dirty="0"/>
              <a:t>Next steps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184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D686-1187-7D5E-ABA1-24E587EA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3658-43C2-1FE0-23A6-0C681C771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laws for local and non-local variables</a:t>
            </a:r>
          </a:p>
          <a:p>
            <a:pPr lvl="1"/>
            <a:r>
              <a:rPr lang="en-US" dirty="0"/>
              <a:t>Individual features</a:t>
            </a:r>
          </a:p>
          <a:p>
            <a:pPr lvl="1"/>
            <a:r>
              <a:rPr lang="en-US" dirty="0"/>
              <a:t>Combination of features </a:t>
            </a:r>
          </a:p>
          <a:p>
            <a:r>
              <a:rPr lang="en-US" dirty="0"/>
              <a:t>PCA analysis on all the important extrinsic descriptors</a:t>
            </a:r>
          </a:p>
          <a:p>
            <a:r>
              <a:rPr lang="en-US" dirty="0"/>
              <a:t>Effective visualization of the feature importance across all extrinsic descriptors</a:t>
            </a:r>
          </a:p>
        </p:txBody>
      </p:sp>
    </p:spTree>
    <p:extLst>
      <p:ext uri="{BB962C8B-B14F-4D97-AF65-F5344CB8AC3E}">
        <p14:creationId xmlns:p14="http://schemas.microsoft.com/office/powerpoint/2010/main" val="373039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FEC3-3BD1-B8D1-91BE-D75F9CF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93" y="108272"/>
            <a:ext cx="11805007" cy="775306"/>
          </a:xfrm>
        </p:spPr>
        <p:txBody>
          <a:bodyPr/>
          <a:lstStyle/>
          <a:p>
            <a:r>
              <a:rPr lang="en-US" dirty="0"/>
              <a:t>Feature importance among WHONDRS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2C8D-827B-A74C-DE1F-243EB2D0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93" y="883577"/>
            <a:ext cx="12027613" cy="58661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Metric/Descriptor of intrinsic variables</a:t>
            </a:r>
          </a:p>
          <a:p>
            <a:pPr lvl="1"/>
            <a:r>
              <a:rPr lang="en-US" dirty="0"/>
              <a:t>Species richness</a:t>
            </a:r>
          </a:p>
          <a:p>
            <a:pPr lvl="2"/>
            <a:r>
              <a:rPr lang="en-US" dirty="0"/>
              <a:t>This is estimated from the sample site data</a:t>
            </a:r>
          </a:p>
          <a:p>
            <a:r>
              <a:rPr lang="en-US" dirty="0"/>
              <a:t>Metrics/Descriptors of extrinsic variables</a:t>
            </a:r>
          </a:p>
          <a:p>
            <a:pPr lvl="1"/>
            <a:r>
              <a:rPr lang="en-US" dirty="0"/>
              <a:t>WHONDRS metadata for these sites</a:t>
            </a:r>
          </a:p>
          <a:p>
            <a:pPr lvl="2"/>
            <a:r>
              <a:rPr lang="en-US" dirty="0"/>
              <a:t>Surface water temperature</a:t>
            </a:r>
          </a:p>
          <a:p>
            <a:pPr lvl="2"/>
            <a:r>
              <a:rPr lang="en-US" dirty="0"/>
              <a:t>Dissolved oxygen</a:t>
            </a:r>
          </a:p>
          <a:p>
            <a:pPr lvl="2"/>
            <a:r>
              <a:rPr lang="en-US" dirty="0"/>
              <a:t>pH</a:t>
            </a:r>
          </a:p>
          <a:p>
            <a:pPr lvl="2"/>
            <a:r>
              <a:rPr lang="en-US" dirty="0"/>
              <a:t>Stream order</a:t>
            </a:r>
          </a:p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X: (</a:t>
            </a:r>
            <a:r>
              <a:rPr lang="en-US" dirty="0" err="1"/>
              <a:t>all_samples</a:t>
            </a:r>
            <a:r>
              <a:rPr lang="en-US" dirty="0"/>
              <a:t>, </a:t>
            </a:r>
            <a:r>
              <a:rPr lang="en-US" dirty="0" err="1"/>
              <a:t>n_features</a:t>
            </a:r>
            <a:r>
              <a:rPr lang="en-US" dirty="0"/>
              <a:t>); Y: (</a:t>
            </a:r>
            <a:r>
              <a:rPr lang="en-US" dirty="0" err="1"/>
              <a:t>all_samples</a:t>
            </a:r>
            <a:r>
              <a:rPr lang="en-US" dirty="0"/>
              <a:t>,)</a:t>
            </a:r>
          </a:p>
          <a:p>
            <a:pPr lvl="1"/>
            <a:r>
              <a:rPr lang="en-US" dirty="0"/>
              <a:t>Pearson correlation</a:t>
            </a:r>
          </a:p>
          <a:p>
            <a:pPr lvl="1"/>
            <a:r>
              <a:rPr lang="en-US" dirty="0" err="1"/>
              <a:t>Spearsman</a:t>
            </a:r>
            <a:r>
              <a:rPr lang="en-US" dirty="0"/>
              <a:t> correlation</a:t>
            </a:r>
          </a:p>
          <a:p>
            <a:pPr lvl="1"/>
            <a:r>
              <a:rPr lang="en-US" dirty="0"/>
              <a:t>F-test</a:t>
            </a:r>
          </a:p>
          <a:p>
            <a:pPr lvl="1"/>
            <a:r>
              <a:rPr lang="en-US" dirty="0"/>
              <a:t>Mutual information (MI)</a:t>
            </a:r>
          </a:p>
          <a:p>
            <a:pPr lvl="1"/>
            <a:r>
              <a:rPr lang="en-US" dirty="0"/>
              <a:t>Random Forest (RF)  with </a:t>
            </a:r>
            <a:r>
              <a:rPr lang="en-US" dirty="0" err="1"/>
              <a:t>n_trees</a:t>
            </a:r>
            <a:r>
              <a:rPr lang="en-US" dirty="0"/>
              <a:t> = 100</a:t>
            </a:r>
          </a:p>
          <a:p>
            <a:pPr lvl="1"/>
            <a:r>
              <a:rPr lang="en-US" dirty="0" err="1"/>
              <a:t>SHAPley</a:t>
            </a:r>
            <a:r>
              <a:rPr lang="en-US" dirty="0"/>
              <a:t> values (based on RF model)</a:t>
            </a:r>
          </a:p>
        </p:txBody>
      </p:sp>
    </p:spTree>
    <p:extLst>
      <p:ext uri="{BB962C8B-B14F-4D97-AF65-F5344CB8AC3E}">
        <p14:creationId xmlns:p14="http://schemas.microsoft.com/office/powerpoint/2010/main" val="367495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FEC3-3BD1-B8D1-91BE-D75F9CF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93" y="108272"/>
            <a:ext cx="11805007" cy="775306"/>
          </a:xfrm>
        </p:spPr>
        <p:txBody>
          <a:bodyPr/>
          <a:lstStyle/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among WHONDRS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EA8F5-09B0-1C98-3665-9B466AF37FFB}"/>
              </a:ext>
            </a:extLst>
          </p:cNvPr>
          <p:cNvSpPr txBox="1"/>
          <p:nvPr/>
        </p:nvSpPr>
        <p:spPr>
          <a:xfrm>
            <a:off x="7049954" y="1087369"/>
            <a:ext cx="507457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Behavior threshold for feature importance = 0.5</a:t>
            </a:r>
          </a:p>
          <a:p>
            <a:r>
              <a:rPr lang="en-US" dirty="0"/>
              <a:t>Min requirement = One feature shows a value &gt; 0.5 among the feature importance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SW_Temp_degC</a:t>
            </a:r>
            <a:r>
              <a:rPr lang="en-US" b="1" dirty="0"/>
              <a:t> -- </a:t>
            </a:r>
            <a:r>
              <a:rPr lang="en-US" dirty="0"/>
              <a:t>Water temperature at 50% depth at downstream sampling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DO_mg.per.L</a:t>
            </a:r>
            <a:r>
              <a:rPr lang="en-US" b="1" dirty="0"/>
              <a:t> -- </a:t>
            </a:r>
            <a:r>
              <a:rPr lang="en-US" dirty="0"/>
              <a:t>Dissolved oxygen at 50% depth at downstream sampling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DO_perc.sat</a:t>
            </a:r>
            <a:r>
              <a:rPr lang="en-US" b="1" dirty="0"/>
              <a:t> -- </a:t>
            </a:r>
            <a:r>
              <a:rPr lang="en-US" dirty="0"/>
              <a:t>Dissolved oxygen at 50% depth at downstream sampling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SW_pH</a:t>
            </a:r>
            <a:r>
              <a:rPr lang="en-US" b="1" dirty="0"/>
              <a:t> -- </a:t>
            </a:r>
            <a:r>
              <a:rPr lang="en-US" dirty="0"/>
              <a:t>pH value from colorimetric pH strip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DS_Water.Column.Height_cm</a:t>
            </a:r>
            <a:r>
              <a:rPr lang="en-US" b="1" dirty="0"/>
              <a:t> -- </a:t>
            </a:r>
            <a:r>
              <a:rPr lang="en-US" dirty="0"/>
              <a:t>Height of water column at </a:t>
            </a:r>
            <a:r>
              <a:rPr lang="en-US" dirty="0">
                <a:highlight>
                  <a:srgbClr val="FFFF00"/>
                </a:highlight>
              </a:rPr>
              <a:t>downstream sampling </a:t>
            </a:r>
            <a:r>
              <a:rPr lang="en-US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MS_Water.Column.Height_cm</a:t>
            </a:r>
            <a:r>
              <a:rPr lang="en-US" b="1" dirty="0"/>
              <a:t>  -- </a:t>
            </a:r>
            <a:r>
              <a:rPr lang="en-US" dirty="0"/>
              <a:t>Height of water column at </a:t>
            </a:r>
            <a:r>
              <a:rPr lang="en-US" dirty="0">
                <a:highlight>
                  <a:srgbClr val="FFFF00"/>
                </a:highlight>
              </a:rPr>
              <a:t>midstream sampling </a:t>
            </a:r>
            <a:r>
              <a:rPr lang="en-US" dirty="0"/>
              <a:t>location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US_Water.Column.Height_cm</a:t>
            </a:r>
            <a:r>
              <a:rPr lang="en-US" b="1" dirty="0"/>
              <a:t> -- </a:t>
            </a:r>
            <a:r>
              <a:rPr lang="en-US" dirty="0"/>
              <a:t>Height of water column at </a:t>
            </a:r>
            <a:r>
              <a:rPr lang="en-US" dirty="0">
                <a:highlight>
                  <a:srgbClr val="FFFF00"/>
                </a:highlight>
              </a:rPr>
              <a:t>upstream sampling </a:t>
            </a:r>
            <a:r>
              <a:rPr lang="en-US" dirty="0"/>
              <a:t>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Sediment -- </a:t>
            </a:r>
            <a:r>
              <a:rPr lang="en-US" dirty="0"/>
              <a:t>Dominant sediment type. From provided controlled vocabulary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86019B98-DAEA-F95D-FA2D-15D80BFF9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13" b="4936"/>
          <a:stretch/>
        </p:blipFill>
        <p:spPr>
          <a:xfrm>
            <a:off x="67475" y="1151724"/>
            <a:ext cx="6858000" cy="52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50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FEC3-3BD1-B8D1-91BE-D75F9CF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93" y="108272"/>
            <a:ext cx="11805007" cy="775306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among HYDROSHEDS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EA8F5-09B0-1C98-3665-9B466AF37FFB}"/>
              </a:ext>
            </a:extLst>
          </p:cNvPr>
          <p:cNvSpPr txBox="1"/>
          <p:nvPr/>
        </p:nvSpPr>
        <p:spPr>
          <a:xfrm>
            <a:off x="7035236" y="995929"/>
            <a:ext cx="50745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Behavior threshold for feature importance = 0.5</a:t>
            </a:r>
          </a:p>
          <a:p>
            <a:r>
              <a:rPr lang="en-US" dirty="0"/>
              <a:t>Min requirement = One feature shows a value &gt; 0.5 among the feature importance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Actual ET – can be related to pH and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Potential ET – can be related to pH and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Air temperature – can be related to pH and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Climate strata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River volume – can be related to pH and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ighlight>
                  <a:srgbClr val="FFFF00"/>
                </a:highlight>
              </a:rPr>
              <a:t>River area – can be related to pH and 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Inundation extent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Natural discharge</a:t>
            </a:r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A516A106-9E82-CAFF-E99E-DD70CC96B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3" y="883578"/>
            <a:ext cx="5889542" cy="588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27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FEC3-3BD1-B8D1-91BE-D75F9CF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93" y="108272"/>
            <a:ext cx="11805007" cy="775306"/>
          </a:xfrm>
        </p:spPr>
        <p:txBody>
          <a:bodyPr>
            <a:normAutofit/>
          </a:bodyPr>
          <a:lstStyle/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among </a:t>
            </a:r>
            <a:r>
              <a:rPr lang="en-US" dirty="0" err="1"/>
              <a:t>StreamStats</a:t>
            </a:r>
            <a:r>
              <a:rPr lang="en-US" dirty="0"/>
              <a:t>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EA8F5-09B0-1C98-3665-9B466AF37FFB}"/>
              </a:ext>
            </a:extLst>
          </p:cNvPr>
          <p:cNvSpPr txBox="1"/>
          <p:nvPr/>
        </p:nvSpPr>
        <p:spPr>
          <a:xfrm>
            <a:off x="7035236" y="995929"/>
            <a:ext cx="50745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Behavior threshold for feature importance = 0.5</a:t>
            </a:r>
          </a:p>
          <a:p>
            <a:r>
              <a:rPr lang="en-US" dirty="0"/>
              <a:t>Min requirement = One feature shows a value &gt; 0.5 among the feature importance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Latitude – Radiation is an important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Longitude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Drainage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Minbelev</a:t>
            </a:r>
            <a:r>
              <a:rPr lang="en-US" b="1" dirty="0"/>
              <a:t> (Min basement elevation)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Precipitation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Forest cover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A2DEA610-51BD-4809-F6B1-651BEBDEED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769" b="4102"/>
          <a:stretch/>
        </p:blipFill>
        <p:spPr>
          <a:xfrm>
            <a:off x="82193" y="995929"/>
            <a:ext cx="6455643" cy="575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FEC3-3BD1-B8D1-91BE-D75F9CF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93" y="108272"/>
            <a:ext cx="11805007" cy="775306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among </a:t>
            </a:r>
            <a:r>
              <a:rPr lang="en-US" sz="3600" dirty="0" err="1"/>
              <a:t>EPAWaters</a:t>
            </a:r>
            <a:r>
              <a:rPr lang="en-US" sz="3600" dirty="0"/>
              <a:t>-Catchment </a:t>
            </a:r>
            <a:r>
              <a:rPr lang="en-US" dirty="0"/>
              <a:t>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EA8F5-09B0-1C98-3665-9B466AF37FFB}"/>
              </a:ext>
            </a:extLst>
          </p:cNvPr>
          <p:cNvSpPr txBox="1"/>
          <p:nvPr/>
        </p:nvSpPr>
        <p:spPr>
          <a:xfrm>
            <a:off x="7035236" y="995929"/>
            <a:ext cx="50745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Behavior threshold for feature importance = 0.5</a:t>
            </a:r>
          </a:p>
          <a:p>
            <a:r>
              <a:rPr lang="en-US" dirty="0"/>
              <a:t>Min requirement = One feature shows a value &gt; 0.5 among the feature importance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Stream temperature (summer, annual) – Local avg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PctNonAgIntrodManagVegCat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% </a:t>
            </a:r>
            <a:r>
              <a:rPr lang="en-US" b="1" dirty="0" err="1"/>
              <a:t>Nonagriculture</a:t>
            </a:r>
            <a:r>
              <a:rPr lang="en-US" b="1" dirty="0"/>
              <a:t> nonnative introduced or managed vegetation landcover type reclassed from LANDFIRE Existing Vegetation Type (EVT), within catchment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Land use and land cover – Local avg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Forest cover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Precipitation gradient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833AB429-6182-1BE4-6B55-8B9C5F533B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884"/>
          <a:stretch/>
        </p:blipFill>
        <p:spPr>
          <a:xfrm>
            <a:off x="82193" y="883578"/>
            <a:ext cx="6858000" cy="597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FEC3-3BD1-B8D1-91BE-D75F9CF9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93" y="108272"/>
            <a:ext cx="11805007" cy="775306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among </a:t>
            </a:r>
            <a:r>
              <a:rPr lang="en-US" sz="3600" dirty="0" err="1"/>
              <a:t>EPAWaters</a:t>
            </a:r>
            <a:r>
              <a:rPr lang="en-US" sz="3600" dirty="0"/>
              <a:t>-Watershed </a:t>
            </a:r>
            <a:r>
              <a:rPr lang="en-US" dirty="0"/>
              <a:t>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5EA8F5-09B0-1C98-3665-9B466AF37FFB}"/>
              </a:ext>
            </a:extLst>
          </p:cNvPr>
          <p:cNvSpPr txBox="1"/>
          <p:nvPr/>
        </p:nvSpPr>
        <p:spPr>
          <a:xfrm>
            <a:off x="82193" y="4481258"/>
            <a:ext cx="605411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Behavior threshold for feature importance = 0.5</a:t>
            </a:r>
          </a:p>
          <a:p>
            <a:r>
              <a:rPr lang="en-US" dirty="0"/>
              <a:t>Min requirement = One feature shows a value &gt; 0.5 among the feature importance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TriDensWs</a:t>
            </a:r>
            <a:r>
              <a:rPr lang="en-US" sz="1200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Density of TRI (Toxic Release Inventory) sites within watershed (sites/square km)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NPDESDensCat</a:t>
            </a:r>
            <a:endParaRPr lang="en-US" sz="1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Density of permitted NPDES (National Pollutant Discharge Elimination System) sites within catchment (sites/square km)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PctNonAgIntrodManagVegWs</a:t>
            </a:r>
            <a:r>
              <a:rPr lang="en-US" sz="1200" b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% </a:t>
            </a:r>
            <a:r>
              <a:rPr lang="en-US" sz="1200" b="1" dirty="0" err="1"/>
              <a:t>Nonagriculture</a:t>
            </a:r>
            <a:r>
              <a:rPr lang="en-US" sz="1200" b="1" dirty="0"/>
              <a:t> nonnative introduced or managed vegetation landcover type reclassed from LANDFIRE Existing Vegetation Type (EVT), within watershed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960276-1145-D817-D501-37F6F8880B43}"/>
              </a:ext>
            </a:extLst>
          </p:cNvPr>
          <p:cNvSpPr txBox="1"/>
          <p:nvPr/>
        </p:nvSpPr>
        <p:spPr>
          <a:xfrm>
            <a:off x="6137883" y="4481258"/>
            <a:ext cx="60541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 err="1"/>
              <a:t>PcTUrbLo</a:t>
            </a:r>
            <a:r>
              <a:rPr lang="en-US" sz="1200" b="1" dirty="0"/>
              <a:t>, </a:t>
            </a:r>
            <a:r>
              <a:rPr lang="en-US" sz="1200" b="1" dirty="0" err="1"/>
              <a:t>PctUrbMd</a:t>
            </a:r>
            <a:r>
              <a:rPr lang="en-US" sz="1200" b="1" dirty="0"/>
              <a:t>, and </a:t>
            </a:r>
            <a:r>
              <a:rPr lang="en-US" sz="1200" b="1" dirty="0" err="1"/>
              <a:t>PctUrbHi</a:t>
            </a:r>
            <a:endParaRPr lang="en-US" sz="12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200" b="1" dirty="0"/>
              <a:t>% of watershed area classified as developed, low/med/high-intensity land 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Percent of Forest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Mean imperviousness of anthropogenic surfaces within watershed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/>
              <a:t>Drainage area</a:t>
            </a:r>
          </a:p>
        </p:txBody>
      </p:sp>
      <p:pic>
        <p:nvPicPr>
          <p:cNvPr id="12" name="Picture 11" descr="Chart&#10;&#10;Description automatically generated">
            <a:extLst>
              <a:ext uri="{FF2B5EF4-FFF2-40B4-BE49-F238E27FC236}">
                <a16:creationId xmlns:a16="http://schemas.microsoft.com/office/drawing/2014/main" id="{49DEA63F-F157-A45B-EFA9-82AE86B60B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3079" b="23766"/>
          <a:stretch/>
        </p:blipFill>
        <p:spPr>
          <a:xfrm>
            <a:off x="2143865" y="734428"/>
            <a:ext cx="8504299" cy="36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14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5B0E-B82B-31BF-5CF8-6C5BB483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31C3-C503-BF3E-ED7A-C4EBFA46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 importance is needed before developing scaling relationships as the number of features are large</a:t>
            </a:r>
          </a:p>
          <a:p>
            <a:r>
              <a:rPr lang="en-US" dirty="0"/>
              <a:t>Sample size is small</a:t>
            </a:r>
          </a:p>
          <a:p>
            <a:r>
              <a:rPr lang="en-US" dirty="0"/>
              <a:t>F-test </a:t>
            </a:r>
          </a:p>
          <a:p>
            <a:pPr lvl="1"/>
            <a:r>
              <a:rPr lang="en-US" dirty="0"/>
              <a:t>Univariate feature selection works by selecting the best features based on univariate statistical tests. </a:t>
            </a:r>
          </a:p>
          <a:p>
            <a:pPr lvl="1"/>
            <a:r>
              <a:rPr lang="en-US" dirty="0"/>
              <a:t>Univariate linear regression tests returning F-statistic and p-values</a:t>
            </a:r>
          </a:p>
          <a:p>
            <a:r>
              <a:rPr lang="en-US" dirty="0"/>
              <a:t>Mutual information</a:t>
            </a:r>
          </a:p>
          <a:p>
            <a:pPr lvl="1"/>
            <a:r>
              <a:rPr lang="en-US" dirty="0"/>
              <a:t>Measures the dependency between the variables. It is equal to zero if and only if two random variables are independent, and higher values mean higher dependency.</a:t>
            </a:r>
          </a:p>
        </p:txBody>
      </p:sp>
    </p:spTree>
    <p:extLst>
      <p:ext uri="{BB962C8B-B14F-4D97-AF65-F5344CB8AC3E}">
        <p14:creationId xmlns:p14="http://schemas.microsoft.com/office/powerpoint/2010/main" val="385299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5B0E-B82B-31BF-5CF8-6C5BB483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31C3-C503-BF3E-ED7A-C4EBFA46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Pearson correlation coefficient </a:t>
            </a:r>
          </a:p>
          <a:p>
            <a:pPr lvl="1"/>
            <a:r>
              <a:rPr lang="en-US" dirty="0"/>
              <a:t>Measures the linear relationship between two datasets </a:t>
            </a:r>
          </a:p>
          <a:p>
            <a:r>
              <a:rPr lang="en-US" dirty="0" err="1"/>
              <a:t>Spearsman</a:t>
            </a:r>
            <a:r>
              <a:rPr lang="en-US" dirty="0"/>
              <a:t> correlation coefficient</a:t>
            </a:r>
          </a:p>
          <a:p>
            <a:pPr lvl="1"/>
            <a:r>
              <a:rPr lang="en-US" dirty="0"/>
              <a:t>Nonparametric measure of the monotonicity of the relationship between two datasets</a:t>
            </a:r>
          </a:p>
          <a:p>
            <a:r>
              <a:rPr lang="en-US" dirty="0" err="1"/>
              <a:t>SHAPley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 method based on cooperative game theory and used to increase transparency and interpretability of ML models</a:t>
            </a:r>
          </a:p>
        </p:txBody>
      </p:sp>
    </p:spTree>
    <p:extLst>
      <p:ext uri="{BB962C8B-B14F-4D97-AF65-F5344CB8AC3E}">
        <p14:creationId xmlns:p14="http://schemas.microsoft.com/office/powerpoint/2010/main" val="1859734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1142</Words>
  <Application>Microsoft Macintosh PowerPoint</Application>
  <PresentationFormat>Widescreen</PresentationFormat>
  <Paragraphs>144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Discussion items – Sep-13th </vt:lpstr>
      <vt:lpstr>Feature importance among WHONDRS variables</vt:lpstr>
      <vt:lpstr>Feature importances among WHONDRS variables</vt:lpstr>
      <vt:lpstr>Feature importances among HYDROSHEDS variables</vt:lpstr>
      <vt:lpstr>Feature importances among StreamStats variables</vt:lpstr>
      <vt:lpstr>Feature importances among EPAWaters-Catchment variables</vt:lpstr>
      <vt:lpstr>Feature importances among EPAWaters-Watershed variables</vt:lpstr>
      <vt:lpstr>Assumptions (1/2)</vt:lpstr>
      <vt:lpstr>Assumptions (2/2)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Mudunuru, Maruti K</dc:creator>
  <cp:lastModifiedBy>Mudunuru, Maruti K</cp:lastModifiedBy>
  <cp:revision>120</cp:revision>
  <dcterms:created xsi:type="dcterms:W3CDTF">2022-07-08T14:23:38Z</dcterms:created>
  <dcterms:modified xsi:type="dcterms:W3CDTF">2022-09-13T16:39:52Z</dcterms:modified>
</cp:coreProperties>
</file>