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FBD8F-1F05-731F-19C7-4693E25D2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219644"/>
          </a:xfrm>
        </p:spPr>
        <p:txBody>
          <a:bodyPr/>
          <a:lstStyle/>
          <a:p>
            <a:r>
              <a:rPr lang="es-GT" dirty="0"/>
              <a:t>Introducción a los sistemas de computo</a:t>
            </a:r>
          </a:p>
        </p:txBody>
      </p:sp>
    </p:spTree>
    <p:extLst>
      <p:ext uri="{BB962C8B-B14F-4D97-AF65-F5344CB8AC3E}">
        <p14:creationId xmlns:p14="http://schemas.microsoft.com/office/powerpoint/2010/main" val="216792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A2BC36A-AE8E-5E51-49D8-89FCCA74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33" y="630160"/>
            <a:ext cx="7712647" cy="58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7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F6230-0A3E-B35F-EAEE-1C150E0A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97745"/>
          </a:xfrm>
        </p:spPr>
        <p:txBody>
          <a:bodyPr>
            <a:normAutofit/>
          </a:bodyPr>
          <a:lstStyle/>
          <a:p>
            <a:r>
              <a:rPr lang="es-GT" dirty="0"/>
              <a:t>GENERACIONES</a:t>
            </a:r>
            <a:br>
              <a:rPr lang="es-GT" dirty="0"/>
            </a:br>
            <a:br>
              <a:rPr lang="es-GT" sz="1400" dirty="0"/>
            </a:br>
            <a:r>
              <a:rPr lang="es-GT" sz="2800" dirty="0"/>
              <a:t>1ª Generación (1940 – 1952)</a:t>
            </a:r>
            <a:endParaRPr lang="es-GT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AA2CD-1E2E-787E-29DA-C0A30E28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6512"/>
            <a:ext cx="6253089" cy="4410220"/>
          </a:xfrm>
        </p:spPr>
        <p:txBody>
          <a:bodyPr>
            <a:normAutofit fontScale="92500" lnSpcReduction="10000"/>
          </a:bodyPr>
          <a:lstStyle/>
          <a:p>
            <a:r>
              <a:rPr lang="es-GT" dirty="0"/>
              <a:t>Tecnología empleada: Válvulas de vacío.</a:t>
            </a:r>
          </a:p>
          <a:p>
            <a:r>
              <a:rPr lang="es-GT" dirty="0"/>
              <a:t>Uso: Científico y militar.</a:t>
            </a:r>
          </a:p>
          <a:p>
            <a:r>
              <a:rPr lang="es-GT" dirty="0"/>
              <a:t>Programación: Modificando directamente los valores de los circuitos de la máquina. No existían lenguajes de programación, ni siquiera el ensamblador.</a:t>
            </a:r>
          </a:p>
          <a:p>
            <a:r>
              <a:rPr lang="es-GT" dirty="0"/>
              <a:t>Ordenadores caros, debido a la corta vida de las válvulas de vacío y el gran calentamiento, así como el gran consumo de energía eléctrica.</a:t>
            </a:r>
          </a:p>
          <a:p>
            <a:r>
              <a:rPr lang="es-GT" dirty="0"/>
              <a:t>Ordenadores lentos.</a:t>
            </a:r>
          </a:p>
          <a:p>
            <a:r>
              <a:rPr lang="es-GT" dirty="0"/>
              <a:t>Capacidad de almacenamiento muy pequeña.</a:t>
            </a:r>
          </a:p>
          <a:p>
            <a:r>
              <a:rPr lang="es-GT" dirty="0"/>
              <a:t>Incapacidad de ejecutar más de una tarea a la vez.</a:t>
            </a:r>
          </a:p>
          <a:p>
            <a:pPr marL="365125" indent="0">
              <a:buNone/>
            </a:pPr>
            <a:r>
              <a:rPr lang="es-GT" dirty="0"/>
              <a:t>Algunas de las realizaciones son: UNIVAC | EDSAC | EDVAC | ORDAC | ILLIAC| MANIAC | JHONIAK | WEIZAK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C5598F-EAC2-7AFD-C160-5B64E0AC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956" y="1983545"/>
            <a:ext cx="3006295" cy="1782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EA49EE-446F-3C91-43F0-C2B9D356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934" y="4077745"/>
            <a:ext cx="3393317" cy="23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574B-F5D7-BDBA-3C3E-F89B0A7E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55542"/>
          </a:xfrm>
        </p:spPr>
        <p:txBody>
          <a:bodyPr>
            <a:normAutofit/>
          </a:bodyPr>
          <a:lstStyle/>
          <a:p>
            <a:r>
              <a:rPr lang="es-GT" dirty="0"/>
              <a:t>GENERACIONES</a:t>
            </a:r>
            <a:br>
              <a:rPr lang="es-GT" dirty="0"/>
            </a:br>
            <a:br>
              <a:rPr lang="es-GT" sz="1100" dirty="0"/>
            </a:br>
            <a:r>
              <a:rPr lang="es-GT" sz="2800" dirty="0"/>
              <a:t>2ª Generación (1952 - 1964)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0D458-60A1-3AB2-AA3A-53A05725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1129"/>
            <a:ext cx="6492240" cy="4596619"/>
          </a:xfrm>
        </p:spPr>
        <p:txBody>
          <a:bodyPr>
            <a:normAutofit fontScale="92500" lnSpcReduction="10000"/>
          </a:bodyPr>
          <a:lstStyle/>
          <a:p>
            <a:r>
              <a:rPr lang="es-GT" dirty="0"/>
              <a:t>Tecnología empleada: Transistor</a:t>
            </a:r>
          </a:p>
          <a:p>
            <a:r>
              <a:rPr lang="es-GT" dirty="0"/>
              <a:t>Disponía de un programación previa, Sistema Operativo, capaz de interpretar instrucciones escritas en lenguajes de programación como COBOL o FORTRAN.</a:t>
            </a:r>
          </a:p>
          <a:p>
            <a:r>
              <a:rPr lang="es-GT" dirty="0"/>
              <a:t>Comienza el desarrollo de periféricos de E/S (impresoras) y los Lenguajes de alto nivel y el ensamblador.</a:t>
            </a:r>
          </a:p>
          <a:p>
            <a:r>
              <a:rPr lang="es-GT" dirty="0"/>
              <a:t>El modo de trabajo era generalmente el sistema por lotes.</a:t>
            </a:r>
          </a:p>
          <a:p>
            <a:r>
              <a:rPr lang="es-GT" dirty="0"/>
              <a:t>Aumento de la velocidad en el cálculo.</a:t>
            </a:r>
          </a:p>
          <a:p>
            <a:r>
              <a:rPr lang="es-GT" dirty="0"/>
              <a:t>Reducir de tamaño.</a:t>
            </a:r>
          </a:p>
          <a:p>
            <a:r>
              <a:rPr lang="es-GT" dirty="0"/>
              <a:t>Tiempo de vida media del transistor superior a la válvula.</a:t>
            </a:r>
          </a:p>
          <a:p>
            <a:r>
              <a:rPr lang="es-GT" dirty="0"/>
              <a:t>Abaratamiento</a:t>
            </a:r>
          </a:p>
          <a:p>
            <a:pPr marL="450850" indent="0" algn="just">
              <a:buNone/>
            </a:pPr>
            <a:r>
              <a:rPr lang="es-GT" dirty="0"/>
              <a:t>Algunas de las realizaciones son: Sperry Rand 1207 | IBM 700 | IBM 1400 | 1700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F201AF-41FC-C61D-A50C-F364049E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240" y="1733314"/>
            <a:ext cx="1680911" cy="10085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2A5DD1-9F62-79FD-BE9F-D0E04DAE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344" y="2408427"/>
            <a:ext cx="1680911" cy="17046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8DB9A1-6FFD-B51E-D491-E22C1F58E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741" y="4299438"/>
            <a:ext cx="2451206" cy="19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3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95A92-AE94-156F-875C-DC35E30B7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59387"/>
            <a:ext cx="7462911" cy="4452427"/>
          </a:xfrm>
        </p:spPr>
        <p:txBody>
          <a:bodyPr>
            <a:normAutofit lnSpcReduction="10000"/>
          </a:bodyPr>
          <a:lstStyle/>
          <a:p>
            <a:r>
              <a:rPr lang="es-GT" dirty="0"/>
              <a:t>Tecnología empleada: Circuito integrado (lámina de silicio embutida en plástico). Se utilizan materiales semiconductores en lugar de los núcleos de ferrita en la construcción de memoria.</a:t>
            </a:r>
          </a:p>
          <a:p>
            <a:r>
              <a:rPr lang="es-GT" dirty="0"/>
              <a:t>Se mejoran los lenguajes de programación y empezaron a aparecer programas comerciales, con lo que un usuario no tenía que programador sus aplicaciones.</a:t>
            </a:r>
          </a:p>
          <a:p>
            <a:r>
              <a:rPr lang="es-GT" dirty="0"/>
              <a:t>Capacidad de multiprogramación, con lo cual los ordenadores son capaces de ejecutar varias tareas al mismo tiempo.</a:t>
            </a:r>
          </a:p>
          <a:p>
            <a:r>
              <a:rPr lang="es-GT" dirty="0"/>
              <a:t>Aumento en la velocidad de cálculo.</a:t>
            </a:r>
          </a:p>
          <a:p>
            <a:r>
              <a:rPr lang="es-GT" dirty="0"/>
              <a:t>Tamaño disminuye.</a:t>
            </a:r>
          </a:p>
          <a:p>
            <a:pPr marL="365125" indent="0">
              <a:buNone/>
            </a:pPr>
            <a:r>
              <a:rPr lang="es-GT" dirty="0"/>
              <a:t>Algunas de las realizaciones son IBM </a:t>
            </a:r>
            <a:r>
              <a:rPr lang="es-GT" dirty="0" err="1"/>
              <a:t>System</a:t>
            </a:r>
            <a:r>
              <a:rPr lang="es-GT" dirty="0"/>
              <a:t>/360 |GE 600 | PDP - 11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80D7A97-F9C6-E03F-BABF-435C658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97745"/>
          </a:xfrm>
        </p:spPr>
        <p:txBody>
          <a:bodyPr>
            <a:normAutofit/>
          </a:bodyPr>
          <a:lstStyle/>
          <a:p>
            <a:r>
              <a:rPr lang="es-GT" dirty="0"/>
              <a:t>GENERACIONES</a:t>
            </a:r>
            <a:br>
              <a:rPr lang="es-GT" dirty="0"/>
            </a:br>
            <a:br>
              <a:rPr lang="es-GT" sz="1400" dirty="0"/>
            </a:br>
            <a:r>
              <a:rPr lang="es-GT" sz="2800" dirty="0"/>
              <a:t>3ª Generación (1964 – 1975)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4900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C5E19-B8D0-9BDA-1BB4-DA6E183DA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8363243" cy="4297680"/>
          </a:xfrm>
        </p:spPr>
        <p:txBody>
          <a:bodyPr>
            <a:normAutofit/>
          </a:bodyPr>
          <a:lstStyle/>
          <a:p>
            <a:r>
              <a:rPr lang="es-GT" sz="1600" dirty="0"/>
              <a:t>Tecnología empleada: Circuitos de alta escala de integración. Microprocesadores.</a:t>
            </a:r>
          </a:p>
          <a:p>
            <a:r>
              <a:rPr lang="es-GT" sz="1600" dirty="0"/>
              <a:t>Es el producto de una serie de avances tanto en el hardware, y su tecnología de fabricación, como en el software y sus posibilidades de aplicación.</a:t>
            </a:r>
          </a:p>
          <a:p>
            <a:pPr lvl="1"/>
            <a:r>
              <a:rPr lang="es-GT" sz="1600" i="0" dirty="0"/>
              <a:t>Nuevas tecnologías de fabricación de semiconductores que conducen a velocidades de transmisión cada vez mayores y mayor capacidad de almacenamiento.</a:t>
            </a:r>
          </a:p>
          <a:p>
            <a:pPr lvl="1"/>
            <a:r>
              <a:rPr lang="es-GT" sz="1600" i="0" dirty="0"/>
              <a:t>Aparición de paquetes: software , que obedece a nuevas concepciones y situaciones específicas: bases de datos, diseño asistido, tratamiento de texto, …</a:t>
            </a:r>
          </a:p>
          <a:p>
            <a:pPr lvl="1"/>
            <a:r>
              <a:rPr lang="es-GT" sz="1600" i="0" dirty="0"/>
              <a:t>Nuevas memorias de almacenamiento: tecnologías Winchester, y burbuja magnética</a:t>
            </a:r>
          </a:p>
          <a:p>
            <a:pPr lvl="1"/>
            <a:r>
              <a:rPr lang="es-GT" sz="1600" i="0" dirty="0"/>
              <a:t>Aparición de los ordenadores personales.</a:t>
            </a:r>
          </a:p>
          <a:p>
            <a:pPr lvl="1"/>
            <a:r>
              <a:rPr lang="es-GT" sz="1600" i="0" dirty="0"/>
              <a:t>Mas lenguajes de alto nivel y herramientas informáticas.</a:t>
            </a:r>
          </a:p>
          <a:p>
            <a:pPr lvl="1"/>
            <a:r>
              <a:rPr lang="es-GT" sz="1600" i="0" dirty="0"/>
              <a:t>Desarrollo de periféricos inteligentes: descargan de trabajo a la CPU.</a:t>
            </a:r>
          </a:p>
          <a:p>
            <a:pPr lvl="1"/>
            <a:r>
              <a:rPr lang="es-GT" sz="1600" i="0" dirty="0"/>
              <a:t>Hacia mediamos de los 80’ comienza el desarrollo de redes de computadoras personales que corren sistemas operativos en red y sistemas operativos distribuidos.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1E90161-8652-7DC2-2905-368AFDBA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97745"/>
          </a:xfrm>
        </p:spPr>
        <p:txBody>
          <a:bodyPr>
            <a:normAutofit/>
          </a:bodyPr>
          <a:lstStyle/>
          <a:p>
            <a:r>
              <a:rPr lang="es-GT" dirty="0"/>
              <a:t>GENERACIONES</a:t>
            </a:r>
            <a:br>
              <a:rPr lang="es-GT" dirty="0"/>
            </a:br>
            <a:br>
              <a:rPr lang="es-GT" sz="1400" dirty="0"/>
            </a:br>
            <a:r>
              <a:rPr lang="es-GT" sz="2800" dirty="0"/>
              <a:t>4ª Generación (1975 – ?)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12664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21962-205D-7526-8716-0E807892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Arquitectura es diferente a la propuesta por </a:t>
            </a:r>
            <a:r>
              <a:rPr lang="es-GT" dirty="0" err="1"/>
              <a:t>Von</a:t>
            </a:r>
            <a:r>
              <a:rPr lang="es-GT" dirty="0"/>
              <a:t> Neumann</a:t>
            </a:r>
          </a:p>
          <a:p>
            <a:r>
              <a:rPr lang="es-GT" dirty="0"/>
              <a:t>Ordenadores </a:t>
            </a:r>
            <a:r>
              <a:rPr lang="es-GT" dirty="0" err="1"/>
              <a:t>inferentes</a:t>
            </a:r>
            <a:endParaRPr lang="es-GT" dirty="0"/>
          </a:p>
          <a:p>
            <a:r>
              <a:rPr lang="es-GT" dirty="0"/>
              <a:t>Ordenadores de </a:t>
            </a:r>
            <a:r>
              <a:rPr lang="es-GT" dirty="0" err="1"/>
              <a:t>transputers</a:t>
            </a:r>
            <a:endParaRPr lang="es-GT" dirty="0"/>
          </a:p>
          <a:p>
            <a:r>
              <a:rPr lang="es-GT" dirty="0"/>
              <a:t>Ordenador óptico</a:t>
            </a:r>
          </a:p>
          <a:p>
            <a:r>
              <a:rPr lang="es-GT" dirty="0"/>
              <a:t>Máquinas neuronales</a:t>
            </a:r>
          </a:p>
          <a:p>
            <a:r>
              <a:rPr lang="es-GT" dirty="0"/>
              <a:t>Sistemas informáticos distribuidos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5948E8-6F7E-648F-95B6-5D934DF7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97745"/>
          </a:xfrm>
        </p:spPr>
        <p:txBody>
          <a:bodyPr>
            <a:normAutofit/>
          </a:bodyPr>
          <a:lstStyle/>
          <a:p>
            <a:r>
              <a:rPr lang="es-GT" dirty="0"/>
              <a:t>GENERACIONES</a:t>
            </a:r>
            <a:br>
              <a:rPr lang="es-GT" dirty="0"/>
            </a:br>
            <a:br>
              <a:rPr lang="es-GT" sz="1400" dirty="0"/>
            </a:br>
            <a:r>
              <a:rPr lang="es-GT" sz="2800" dirty="0"/>
              <a:t>5ª Generación (1990 – ?)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104434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6140D-17BB-C04F-4C1D-4976F9A1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CLASIFICACIÓN DE COMPUTADORAS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32830C-0285-7BCB-1010-C0E3808F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12" y="1428750"/>
            <a:ext cx="7429317" cy="49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625C-A347-7D02-FE05-EC62B8C3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Generalidades de la computación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8A3DB5-88F3-1CDB-1440-DC4A02695805}"/>
              </a:ext>
            </a:extLst>
          </p:cNvPr>
          <p:cNvSpPr txBox="1"/>
          <p:nvPr/>
        </p:nvSpPr>
        <p:spPr>
          <a:xfrm>
            <a:off x="2166425" y="3033577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>
                <a:solidFill>
                  <a:schemeClr val="accent5">
                    <a:lumMod val="50000"/>
                  </a:schemeClr>
                </a:solidFill>
              </a:rPr>
              <a:t>ARQUITECTURA</a:t>
            </a:r>
            <a:endParaRPr lang="es-GT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EA300D-7BAB-C973-377F-02CC15E6B007}"/>
              </a:ext>
            </a:extLst>
          </p:cNvPr>
          <p:cNvSpPr txBox="1"/>
          <p:nvPr/>
        </p:nvSpPr>
        <p:spPr>
          <a:xfrm>
            <a:off x="7913077" y="3033576"/>
            <a:ext cx="1621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>
                <a:solidFill>
                  <a:schemeClr val="accent5">
                    <a:lumMod val="50000"/>
                  </a:schemeClr>
                </a:solidFill>
              </a:rPr>
              <a:t>HISTORIA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3CBFFB-3559-6C08-BD90-4550535DEB35}"/>
              </a:ext>
            </a:extLst>
          </p:cNvPr>
          <p:cNvSpPr txBox="1"/>
          <p:nvPr/>
        </p:nvSpPr>
        <p:spPr>
          <a:xfrm>
            <a:off x="4983480" y="579581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>
                <a:solidFill>
                  <a:schemeClr val="accent5">
                    <a:lumMod val="50000"/>
                  </a:schemeClr>
                </a:solidFill>
              </a:rPr>
              <a:t>CLASIFICACIÓN</a:t>
            </a:r>
          </a:p>
        </p:txBody>
      </p:sp>
      <p:sp>
        <p:nvSpPr>
          <p:cNvPr id="10" name="Flecha: en U 9">
            <a:extLst>
              <a:ext uri="{FF2B5EF4-FFF2-40B4-BE49-F238E27FC236}">
                <a16:creationId xmlns:a16="http://schemas.microsoft.com/office/drawing/2014/main" id="{1FB8200E-1A81-3E17-D240-F8C3CB172479}"/>
              </a:ext>
            </a:extLst>
          </p:cNvPr>
          <p:cNvSpPr/>
          <p:nvPr/>
        </p:nvSpPr>
        <p:spPr>
          <a:xfrm>
            <a:off x="3387042" y="1791804"/>
            <a:ext cx="5222386" cy="1160004"/>
          </a:xfrm>
          <a:prstGeom prst="utur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sp>
        <p:nvSpPr>
          <p:cNvPr id="11" name="Flecha: doblada 10">
            <a:extLst>
              <a:ext uri="{FF2B5EF4-FFF2-40B4-BE49-F238E27FC236}">
                <a16:creationId xmlns:a16="http://schemas.microsoft.com/office/drawing/2014/main" id="{8B47C1B6-BCA5-6EE0-30B6-F58AEABC1AC1}"/>
              </a:ext>
            </a:extLst>
          </p:cNvPr>
          <p:cNvSpPr/>
          <p:nvPr/>
        </p:nvSpPr>
        <p:spPr>
          <a:xfrm rot="16200000">
            <a:off x="2665829" y="3896714"/>
            <a:ext cx="2560320" cy="1758458"/>
          </a:xfrm>
          <a:prstGeom prst="bentArrow">
            <a:avLst>
              <a:gd name="adj1" fmla="val 19400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sp>
        <p:nvSpPr>
          <p:cNvPr id="13" name="Flecha: doblada 12">
            <a:extLst>
              <a:ext uri="{FF2B5EF4-FFF2-40B4-BE49-F238E27FC236}">
                <a16:creationId xmlns:a16="http://schemas.microsoft.com/office/drawing/2014/main" id="{E40CB29B-5560-E2A0-D6EE-8F3707A360A7}"/>
              </a:ext>
            </a:extLst>
          </p:cNvPr>
          <p:cNvSpPr/>
          <p:nvPr/>
        </p:nvSpPr>
        <p:spPr>
          <a:xfrm rot="10800000">
            <a:off x="7244857" y="3685734"/>
            <a:ext cx="1478743" cy="2653510"/>
          </a:xfrm>
          <a:prstGeom prst="bentArrow">
            <a:avLst>
              <a:gd name="adj1" fmla="val 1929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9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D8B85-7153-922B-0CF6-6688D6D8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HISTORIA DE LA COMPUTACIÓN</a:t>
            </a:r>
            <a:br>
              <a:rPr lang="es-GT" dirty="0"/>
            </a:br>
            <a:br>
              <a:rPr lang="es-GT" sz="1300" dirty="0"/>
            </a:br>
            <a:r>
              <a:rPr lang="es-GT" sz="2400" dirty="0"/>
              <a:t>DEFINICIONES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258E3-90F5-2B4B-AED2-7A509B44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b="1" dirty="0"/>
              <a:t>Informática</a:t>
            </a:r>
            <a:r>
              <a:rPr lang="es-GT" dirty="0"/>
              <a:t>: (Según la Real Academia Española de la Lengua) Es el conjunto de conocimientos científicos y técnicos para hacer posible el tratamiento automático de la información por medio de computadoras electrónicas.</a:t>
            </a:r>
          </a:p>
          <a:p>
            <a:r>
              <a:rPr lang="es-GT" b="1" dirty="0"/>
              <a:t>Computadora u ordenador</a:t>
            </a:r>
            <a:r>
              <a:rPr lang="es-GT" dirty="0"/>
              <a:t>: Es una máquina electrónica capaz de aceptar unos datos de entrada, efectuar con ellos unas operaciones aritméticas y lógicas, y proporcionar la información resultante a través de un medio de salida.</a:t>
            </a:r>
          </a:p>
          <a:p>
            <a:r>
              <a:rPr lang="es-GT" b="1" dirty="0"/>
              <a:t>Calculadora</a:t>
            </a:r>
            <a:r>
              <a:rPr lang="es-GT" dirty="0"/>
              <a:t>: (aceptación actual) es una máquina capaz de efectuar operaciones aritméticas bajo el control directo del usuario.</a:t>
            </a:r>
          </a:p>
          <a:p>
            <a:r>
              <a:rPr lang="es-GT" b="1" dirty="0"/>
              <a:t>Datos</a:t>
            </a:r>
            <a:r>
              <a:rPr lang="es-GT" dirty="0"/>
              <a:t>: Son tratados y organizados, con significado desde el punto de vista del usuario.</a:t>
            </a:r>
          </a:p>
          <a:p>
            <a:pPr marL="0" indent="0" algn="ctr">
              <a:buNone/>
            </a:pPr>
            <a:r>
              <a:rPr lang="es-GT" b="1" dirty="0"/>
              <a:t>Información útil = datos + interpretación</a:t>
            </a:r>
          </a:p>
        </p:txBody>
      </p:sp>
    </p:spTree>
    <p:extLst>
      <p:ext uri="{BB962C8B-B14F-4D97-AF65-F5344CB8AC3E}">
        <p14:creationId xmlns:p14="http://schemas.microsoft.com/office/powerpoint/2010/main" val="149649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EB037-34F0-0EDF-CE3C-5464B677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EVOLUCIÓN DE LOS SISTEMAS DE CALCULO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B9CA9-72A2-AE6B-39E9-CF4E7012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/>
              <a:t>Ábaco</a:t>
            </a:r>
            <a:r>
              <a:rPr lang="es-GT" dirty="0"/>
              <a:t>: Serie de alambres paralelos, sujetos por los extremos en un armazón rectangular, sobre los que se puede desplazar una serie de bolas o fichas.</a:t>
            </a:r>
          </a:p>
          <a:p>
            <a:r>
              <a:rPr lang="es-GT" b="1" dirty="0"/>
              <a:t>La calculadora de </a:t>
            </a:r>
            <a:r>
              <a:rPr lang="es-GT" b="1" dirty="0" err="1"/>
              <a:t>Sckickard</a:t>
            </a:r>
            <a:r>
              <a:rPr lang="es-GT" dirty="0"/>
              <a:t>: en 1963 Wilhelm </a:t>
            </a:r>
            <a:r>
              <a:rPr lang="es-GT" dirty="0" err="1"/>
              <a:t>Sckickard</a:t>
            </a:r>
            <a:r>
              <a:rPr lang="es-GT" dirty="0"/>
              <a:t> construye la primera máquina de calcular.</a:t>
            </a:r>
          </a:p>
          <a:p>
            <a:r>
              <a:rPr lang="es-GT" b="1" dirty="0"/>
              <a:t>La pascalina</a:t>
            </a:r>
            <a:r>
              <a:rPr lang="es-GT" dirty="0"/>
              <a:t>: 1642 Blaise Pascal. Conjunto de discos dentados, cada uno de los cuales tiene 10 divisiones, que representan un dígito. Es capaz de realizar sumas y restas.</a:t>
            </a:r>
          </a:p>
          <a:p>
            <a:r>
              <a:rPr lang="es-GT" b="1" dirty="0"/>
              <a:t>La calculadora universal</a:t>
            </a:r>
            <a:r>
              <a:rPr lang="es-GT" dirty="0"/>
              <a:t>: 1694 Gottfried W. Leibniz. Perfecciona la máquina de Pascal añadiéndole la multiplicación y división.</a:t>
            </a:r>
          </a:p>
        </p:txBody>
      </p:sp>
    </p:spTree>
    <p:extLst>
      <p:ext uri="{BB962C8B-B14F-4D97-AF65-F5344CB8AC3E}">
        <p14:creationId xmlns:p14="http://schemas.microsoft.com/office/powerpoint/2010/main" val="149638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F7979-D6B5-CD7F-57A6-314EBDF1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EVOLUCIÓN DE LOS SISTEMAS DE CALCULO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29B46-8AF6-35F0-B0B5-5A9FA473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/>
              <a:t>Charles Babbage</a:t>
            </a:r>
            <a:r>
              <a:rPr lang="es-GT" dirty="0"/>
              <a:t>: Se considera el padre de la computadora, 1791 – 1871,como el padre de los sistemas actuales de computación. A Carles Babbage se le atribuye el desarrollo de dos máquinas de calculo:</a:t>
            </a:r>
          </a:p>
          <a:p>
            <a:pPr lvl="1"/>
            <a:r>
              <a:rPr lang="es-GT" dirty="0"/>
              <a:t>La máquina diferencial:</a:t>
            </a:r>
            <a:r>
              <a:rPr lang="es-GT" i="0" dirty="0"/>
              <a:t> (1821) capaz de calcular polinomios de sexto grado y tabular mecánicamente hasta veinte cifras y ocho decimales.</a:t>
            </a:r>
          </a:p>
          <a:p>
            <a:pPr lvl="1"/>
            <a:r>
              <a:rPr lang="es-GT" dirty="0"/>
              <a:t>La máquina analítica</a:t>
            </a:r>
            <a:r>
              <a:rPr lang="es-GT" i="0" dirty="0"/>
              <a:t>: (1833) sistema mecánico precursor de la computadora del siglo XX. Disponía de: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GT" dirty="0"/>
              <a:t>Unidad de memoria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GT" dirty="0"/>
              <a:t>Dispositivo de cálculo llamado “Mil” (Unidad Aritmética)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GT" dirty="0"/>
              <a:t>Mecanismo de barras y palancas que accionaba el conjunto (Unidad de Control), conducido por un programa codificado sobre tarjetas perforadas.</a:t>
            </a:r>
          </a:p>
        </p:txBody>
      </p:sp>
    </p:spTree>
    <p:extLst>
      <p:ext uri="{BB962C8B-B14F-4D97-AF65-F5344CB8AC3E}">
        <p14:creationId xmlns:p14="http://schemas.microsoft.com/office/powerpoint/2010/main" val="166174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EDA58-98F1-2487-3B88-D5A025DD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EVOLUCIÓN DE LOS SISTEMAS DE CALCULO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BC38B-EDA2-B9C0-91AF-630EFF83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/>
              <a:t>La máquina de tabular</a:t>
            </a:r>
            <a:r>
              <a:rPr lang="es-GT" dirty="0"/>
              <a:t>: en 1890 Herman Hollerith (1860 – 1929), inventó su máquina tabuladora que utilizaba corriente eléctrica para detectar los agujeros que estaban perforados y así hizo registrar la información en tarjetas, y el tiempo total del proceso se redujo. Sistema de automatización del censo.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95723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38063-A01C-A05E-A98A-21529BB8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LAS PRIMERAS COMPUTADORAS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0A33C-6F25-763E-55C3-6A6C99D2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765495"/>
          </a:xfrm>
        </p:spPr>
        <p:txBody>
          <a:bodyPr/>
          <a:lstStyle/>
          <a:p>
            <a:r>
              <a:rPr lang="es-GT" b="1" dirty="0"/>
              <a:t>La computadora electromecánica</a:t>
            </a:r>
            <a:r>
              <a:rPr lang="es-GT" dirty="0"/>
              <a:t>: Z-1 (1935) Konrad Zuse en Berlín desarrolló su computadora Z – 1 Mark I </a:t>
            </a:r>
            <a:r>
              <a:rPr lang="es-GT" dirty="0" err="1"/>
              <a:t>computer</a:t>
            </a:r>
            <a:r>
              <a:rPr lang="es-GT" dirty="0"/>
              <a:t> (ASCC) </a:t>
            </a:r>
            <a:r>
              <a:rPr lang="es-GT" dirty="0" err="1"/>
              <a:t>Automatic</a:t>
            </a:r>
            <a:r>
              <a:rPr lang="es-GT" dirty="0"/>
              <a:t> </a:t>
            </a:r>
            <a:r>
              <a:rPr lang="es-GT" dirty="0" err="1"/>
              <a:t>Sequence</a:t>
            </a:r>
            <a:r>
              <a:rPr lang="es-GT" dirty="0"/>
              <a:t> </a:t>
            </a:r>
            <a:r>
              <a:rPr lang="es-GT" dirty="0" err="1"/>
              <a:t>Controller</a:t>
            </a:r>
            <a:r>
              <a:rPr lang="es-GT" dirty="0"/>
              <a:t> </a:t>
            </a:r>
            <a:r>
              <a:rPr lang="es-GT" dirty="0" err="1"/>
              <a:t>Calculator</a:t>
            </a:r>
            <a:r>
              <a:rPr lang="es-GT" dirty="0"/>
              <a:t> (19444) Desde 1935 Hasta 1944. IBM patrocinó el proyecto del Dr. Howard H. Aiken, profesor de la universidad de Harvard. En 1944 finalizó su objetivo con el nombre de Mark I.</a:t>
            </a:r>
            <a:endParaRPr lang="es-GT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574D3A-FBC3-508C-C378-28AC7528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72" y="3890106"/>
            <a:ext cx="4925112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6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838B7-2319-EF22-3A5B-324F3916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LAS PRIMERAS COMPUTADORAS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3334F-4650-5ED3-9524-BCF43DDB2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81089"/>
          </a:xfrm>
        </p:spPr>
        <p:txBody>
          <a:bodyPr/>
          <a:lstStyle/>
          <a:p>
            <a:r>
              <a:rPr lang="es-GT" b="1" dirty="0"/>
              <a:t>La computadora electrónica ABC</a:t>
            </a:r>
            <a:r>
              <a:rPr lang="es-GT" dirty="0"/>
              <a:t>: (Atanasoff Berry </a:t>
            </a:r>
            <a:r>
              <a:rPr lang="es-GT" dirty="0" err="1"/>
              <a:t>Computer</a:t>
            </a:r>
            <a:r>
              <a:rPr lang="es-GT" dirty="0"/>
              <a:t>) (1936/1937) John Vincent Atanasoff y Clifford Berry. Principios de las primeras computadoras.</a:t>
            </a:r>
          </a:p>
          <a:p>
            <a:r>
              <a:rPr lang="es-GT" b="1" dirty="0"/>
              <a:t>ENIAC</a:t>
            </a:r>
            <a:r>
              <a:rPr lang="es-GT" dirty="0"/>
              <a:t>: (Electronic </a:t>
            </a:r>
            <a:r>
              <a:rPr lang="es-GT" dirty="0" err="1"/>
              <a:t>Numerical</a:t>
            </a:r>
            <a:r>
              <a:rPr lang="es-GT" dirty="0"/>
              <a:t> </a:t>
            </a:r>
            <a:r>
              <a:rPr lang="es-GT" dirty="0" err="1"/>
              <a:t>Integrator</a:t>
            </a:r>
            <a:r>
              <a:rPr lang="es-GT" dirty="0"/>
              <a:t> and </a:t>
            </a:r>
            <a:r>
              <a:rPr lang="es-GT" dirty="0" err="1"/>
              <a:t>Computer</a:t>
            </a:r>
            <a:r>
              <a:rPr lang="es-GT" dirty="0"/>
              <a:t>) (1946) Construido en la Universidad de Pennsylvania, por John W. Mauchly y John Presper Eckert.</a:t>
            </a:r>
            <a:endParaRPr lang="es-GT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52941C-BFDA-F218-E2BC-990E80BA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19" y="3885880"/>
            <a:ext cx="4172848" cy="25828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D2B76E-C43B-EB97-A169-D3C606E1E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719" y="3724518"/>
            <a:ext cx="372479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0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9FACF-1EDB-638E-B3FE-384B02FA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LAS PRIMERAS COMPUTADORAS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975D0-9F40-3FA1-BBA6-5637B98B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/>
              <a:t>Calculadoras de </a:t>
            </a:r>
            <a:r>
              <a:rPr lang="es-GT" b="1" dirty="0" err="1"/>
              <a:t>Von</a:t>
            </a:r>
            <a:r>
              <a:rPr lang="es-GT" b="1" dirty="0"/>
              <a:t> Neumann</a:t>
            </a:r>
            <a:r>
              <a:rPr lang="es-GT" dirty="0"/>
              <a:t>: John </a:t>
            </a:r>
            <a:r>
              <a:rPr lang="es-GT" dirty="0" err="1"/>
              <a:t>Von</a:t>
            </a:r>
            <a:r>
              <a:rPr lang="es-GT" dirty="0"/>
              <a:t> Neumann (1903 – 1957), en 1946 “</a:t>
            </a:r>
            <a:r>
              <a:rPr lang="es-GT" dirty="0" err="1"/>
              <a:t>First</a:t>
            </a:r>
            <a:r>
              <a:rPr lang="es-GT" dirty="0"/>
              <a:t> Draft </a:t>
            </a:r>
            <a:r>
              <a:rPr lang="es-GT" dirty="0" err="1"/>
              <a:t>of</a:t>
            </a:r>
            <a:r>
              <a:rPr lang="es-GT" dirty="0"/>
              <a:t> a </a:t>
            </a:r>
            <a:r>
              <a:rPr lang="es-GT" dirty="0" err="1"/>
              <a:t>Report</a:t>
            </a:r>
            <a:r>
              <a:rPr lang="es-GT" dirty="0"/>
              <a:t> </a:t>
            </a:r>
            <a:r>
              <a:rPr lang="es-GT" dirty="0" err="1"/>
              <a:t>on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Edvac</a:t>
            </a:r>
            <a:r>
              <a:rPr lang="es-GT" dirty="0"/>
              <a:t>” Primeros ordenadores del tipo </a:t>
            </a:r>
            <a:r>
              <a:rPr lang="es-GT" dirty="0" err="1"/>
              <a:t>Von</a:t>
            </a:r>
            <a:r>
              <a:rPr lang="es-GT" dirty="0"/>
              <a:t> Neumann:</a:t>
            </a:r>
          </a:p>
          <a:p>
            <a:pPr lvl="1"/>
            <a:r>
              <a:rPr lang="es-GT" dirty="0"/>
              <a:t>Concepto de numeración codificada</a:t>
            </a:r>
          </a:p>
          <a:p>
            <a:pPr lvl="1"/>
            <a:r>
              <a:rPr lang="es-GT" dirty="0"/>
              <a:t>Almacenamiento del programa en memoria</a:t>
            </a:r>
          </a:p>
          <a:p>
            <a:pPr lvl="1"/>
            <a:r>
              <a:rPr lang="es-GT" dirty="0"/>
              <a:t>Perfeccionamiento de la ruptura de secuencia</a:t>
            </a:r>
          </a:p>
          <a:p>
            <a:r>
              <a:rPr lang="es-GT" b="1" dirty="0"/>
              <a:t>EDSAC</a:t>
            </a:r>
            <a:r>
              <a:rPr lang="es-GT" dirty="0"/>
              <a:t> (1949): M. </a:t>
            </a:r>
            <a:r>
              <a:rPr lang="es-GT" dirty="0" err="1"/>
              <a:t>Wikes</a:t>
            </a:r>
            <a:r>
              <a:rPr lang="es-GT" dirty="0"/>
              <a:t>, de la Universidad de Cambridge.</a:t>
            </a:r>
          </a:p>
          <a:p>
            <a:r>
              <a:rPr lang="es-GT" b="1" dirty="0"/>
              <a:t>UNIVAC</a:t>
            </a:r>
            <a:r>
              <a:rPr lang="es-GT" dirty="0"/>
              <a:t> (1951) Eckert y Mauchly, primera computadora adquirida con fines lucrativos.</a:t>
            </a:r>
          </a:p>
        </p:txBody>
      </p:sp>
    </p:spTree>
    <p:extLst>
      <p:ext uri="{BB962C8B-B14F-4D97-AF65-F5344CB8AC3E}">
        <p14:creationId xmlns:p14="http://schemas.microsoft.com/office/powerpoint/2010/main" val="59900066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D38F5DF04488348B505755F1A46231B" ma:contentTypeVersion="4" ma:contentTypeDescription="Crear nuevo documento." ma:contentTypeScope="" ma:versionID="2b4e46030a2a876b132076bf728bb2b7">
  <xsd:schema xmlns:xsd="http://www.w3.org/2001/XMLSchema" xmlns:xs="http://www.w3.org/2001/XMLSchema" xmlns:p="http://schemas.microsoft.com/office/2006/metadata/properties" xmlns:ns2="f11d7226-3a89-4c9a-8108-219e9c7039fc" targetNamespace="http://schemas.microsoft.com/office/2006/metadata/properties" ma:root="true" ma:fieldsID="7db2a248a5c8ab082c226c9773e36f55" ns2:_="">
    <xsd:import namespace="f11d7226-3a89-4c9a-8108-219e9c7039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d7226-3a89-4c9a-8108-219e9c703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00ACF0-8861-455C-AC60-A5A35295DE97}"/>
</file>

<file path=customXml/itemProps2.xml><?xml version="1.0" encoding="utf-8"?>
<ds:datastoreItem xmlns:ds="http://schemas.openxmlformats.org/officeDocument/2006/customXml" ds:itemID="{E1FD575F-515D-4848-AC3E-3AC80CA6C56E}"/>
</file>

<file path=customXml/itemProps3.xml><?xml version="1.0" encoding="utf-8"?>
<ds:datastoreItem xmlns:ds="http://schemas.openxmlformats.org/officeDocument/2006/customXml" ds:itemID="{2741CB2F-9DC0-46BD-8960-1B1034E18B95}"/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601</TotalTime>
  <Words>1165</Words>
  <Application>Microsoft Office PowerPoint</Application>
  <PresentationFormat>Panorámica</PresentationFormat>
  <Paragraphs>81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Courier New</vt:lpstr>
      <vt:lpstr>Franklin Gothic Book</vt:lpstr>
      <vt:lpstr>Recorte</vt:lpstr>
      <vt:lpstr>Introducción a los sistemas de computo</vt:lpstr>
      <vt:lpstr>Generalidades de la computación</vt:lpstr>
      <vt:lpstr>HISTORIA DE LA COMPUTACIÓN  DEFINICIONES</vt:lpstr>
      <vt:lpstr>EVOLUCIÓN DE LOS SISTEMAS DE CALCULO</vt:lpstr>
      <vt:lpstr>EVOLUCIÓN DE LOS SISTEMAS DE CALCULO</vt:lpstr>
      <vt:lpstr>EVOLUCIÓN DE LOS SISTEMAS DE CALCULO</vt:lpstr>
      <vt:lpstr>LAS PRIMERAS COMPUTADORAS</vt:lpstr>
      <vt:lpstr>LAS PRIMERAS COMPUTADORAS</vt:lpstr>
      <vt:lpstr>LAS PRIMERAS COMPUTADORAS</vt:lpstr>
      <vt:lpstr>Presentación de PowerPoint</vt:lpstr>
      <vt:lpstr>GENERACIONES  1ª Generación (1940 – 1952)</vt:lpstr>
      <vt:lpstr>GENERACIONES  2ª Generación (1952 - 1964)</vt:lpstr>
      <vt:lpstr>GENERACIONES  3ª Generación (1964 – 1975)</vt:lpstr>
      <vt:lpstr>GENERACIONES  4ª Generación (1975 – ?)</vt:lpstr>
      <vt:lpstr>GENERACIONES  5ª Generación (1990 – ?)</vt:lpstr>
      <vt:lpstr>CLASIFICACIÓN DE COMPUTADORAS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sistemas de computo</dc:title>
  <dc:creator>Sandra Pineda</dc:creator>
  <cp:lastModifiedBy>Sandra Pineda</cp:lastModifiedBy>
  <cp:revision>2</cp:revision>
  <dcterms:created xsi:type="dcterms:W3CDTF">2024-03-09T17:16:45Z</dcterms:created>
  <dcterms:modified xsi:type="dcterms:W3CDTF">2024-03-10T03:23:27Z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0x0101002D38F5DF04488348B505755F1A46231B</vt:lpwstr>
  </property>
</Properties>
</file>