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ana.edu.gt/upana-blog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www.iet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.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59178-D772-F61F-623C-7C201F477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Introducción a la tecnología web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67FAA-B422-334C-5DBB-2E02BF7DE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966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B3B53-173C-EFFE-3EB4-726B3D13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Word Wide Web ¿Cómo se inicio?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3DCF1-1FCC-67F5-F475-EB1CB9D0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Tim Barnes Lee (CERN, 1989).</a:t>
            </a:r>
          </a:p>
          <a:p>
            <a:r>
              <a:rPr lang="es-ES" dirty="0"/>
              <a:t>Repositorio estático de documentos: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i="0" dirty="0"/>
              <a:t>Una forma cómoda de acceder a documentos estáticos interrelacionados almacenados en servidores distribuidos alrededor del mundo.</a:t>
            </a:r>
          </a:p>
          <a:p>
            <a:r>
              <a:rPr lang="es-ES" dirty="0"/>
              <a:t>La especificación inicial incluía: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i="0" dirty="0"/>
              <a:t>Un lenguaje para dar formato a los documentos (HTML).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i="0" dirty="0"/>
              <a:t>Un protocolo sencillo para comunicar navegadores (clientes) y servidores (HTTP).</a:t>
            </a:r>
            <a:endParaRPr lang="es-GT" i="0" dirty="0"/>
          </a:p>
        </p:txBody>
      </p:sp>
    </p:spTree>
    <p:extLst>
      <p:ext uri="{BB962C8B-B14F-4D97-AF65-F5344CB8AC3E}">
        <p14:creationId xmlns:p14="http://schemas.microsoft.com/office/powerpoint/2010/main" val="112299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1B94D-E3BF-1454-47F9-2C0F07C7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 primer navegador gráfico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24ECE-A070-603A-67AC-AC5D0332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9795"/>
            <a:ext cx="9601200" cy="583809"/>
          </a:xfrm>
        </p:spPr>
        <p:txBody>
          <a:bodyPr/>
          <a:lstStyle/>
          <a:p>
            <a:r>
              <a:rPr lang="es-GT" dirty="0"/>
              <a:t>En 1993 Marc </a:t>
            </a:r>
            <a:r>
              <a:rPr lang="es-GT" dirty="0" err="1"/>
              <a:t>Andreesen</a:t>
            </a:r>
            <a:r>
              <a:rPr lang="es-GT" dirty="0"/>
              <a:t> (estudiantes) escribe Mosaic. Precursor de Netscape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DB289B-4284-2D4D-A6FC-B4EEE5BB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87" y="2463604"/>
            <a:ext cx="4369425" cy="40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4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573C2-09B3-92D6-E514-AA52F4AC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Como funciona la web (1)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63410-546E-226A-BEC6-4E073521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Para poder visualizar una página web es preciso: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Tener un ordenador conectado a internet: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GT" dirty="0"/>
              <a:t>Establecer una conexión PPP con la máquina ISP.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GT" dirty="0"/>
              <a:t>El ordenador recibe una dirección IP temporal usando DHCP (</a:t>
            </a:r>
            <a:r>
              <a:rPr lang="es-GT" dirty="0" err="1"/>
              <a:t>Dinamic</a:t>
            </a:r>
            <a:r>
              <a:rPr lang="es-GT" dirty="0"/>
              <a:t> Host </a:t>
            </a:r>
            <a:r>
              <a:rPr lang="es-GT" dirty="0" err="1"/>
              <a:t>Configuration</a:t>
            </a:r>
            <a:r>
              <a:rPr lang="es-GT" dirty="0"/>
              <a:t> </a:t>
            </a:r>
            <a:r>
              <a:rPr lang="es-GT" dirty="0" err="1"/>
              <a:t>Protocol</a:t>
            </a:r>
            <a:r>
              <a:rPr lang="es-GT" dirty="0"/>
              <a:t>))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GT" dirty="0"/>
              <a:t>El ordenador recibe la dirección de un servidor de nombres (DNS, </a:t>
            </a:r>
            <a:r>
              <a:rPr lang="es-GT" dirty="0" err="1"/>
              <a:t>Domain</a:t>
            </a:r>
            <a:r>
              <a:rPr lang="es-GT" dirty="0"/>
              <a:t> </a:t>
            </a:r>
            <a:r>
              <a:rPr lang="es-GT" dirty="0" err="1"/>
              <a:t>Name</a:t>
            </a:r>
            <a:r>
              <a:rPr lang="es-GT" dirty="0"/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102633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997D-7EA1-CFA0-12D6-F701B338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Como funciona la web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5BFFB-EF8E-E964-6830-83C6E69C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Iniciar sesión en un navegador web ( ejemplo: Internet Explorer, Edge, Mozilla, Google Chrome, Firefox, etc.)</a:t>
            </a:r>
          </a:p>
          <a:p>
            <a:r>
              <a:rPr lang="es-GT" dirty="0"/>
              <a:t>Indicar al navegador el URL de la página que se desea “visitar”.</a:t>
            </a:r>
          </a:p>
          <a:p>
            <a:r>
              <a:rPr lang="es-GT" dirty="0"/>
              <a:t>El navegador pide al DNS la dirección IP correspondiente al servidor que contiene el documento cuyo URL se ha indicado.</a:t>
            </a:r>
          </a:p>
          <a:p>
            <a:r>
              <a:rPr lang="es-GT" dirty="0"/>
              <a:t>El navegador abre una sesión TCP con la máquina cuya dirección IP se ha obtenido.</a:t>
            </a:r>
          </a:p>
        </p:txBody>
      </p:sp>
    </p:spTree>
    <p:extLst>
      <p:ext uri="{BB962C8B-B14F-4D97-AF65-F5344CB8AC3E}">
        <p14:creationId xmlns:p14="http://schemas.microsoft.com/office/powerpoint/2010/main" val="24178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2D96-5C13-9E23-5ABA-D88052F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Como funciona la web (3)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8C154-3439-7BB8-1266-8722C991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navegador solicita al servidor que le transmita el documento (orden GET).</a:t>
            </a:r>
          </a:p>
          <a:p>
            <a:r>
              <a:rPr lang="es-GT" dirty="0"/>
              <a:t>El servidor web envía el documento.</a:t>
            </a:r>
          </a:p>
          <a:p>
            <a:r>
              <a:rPr lang="es-GT" dirty="0"/>
              <a:t>La conexión TCP finaliza.</a:t>
            </a:r>
          </a:p>
          <a:p>
            <a:r>
              <a:rPr lang="es-GT" dirty="0"/>
              <a:t>El navegador muestra el documento.</a:t>
            </a:r>
          </a:p>
        </p:txBody>
      </p:sp>
    </p:spTree>
    <p:extLst>
      <p:ext uri="{BB962C8B-B14F-4D97-AF65-F5344CB8AC3E}">
        <p14:creationId xmlns:p14="http://schemas.microsoft.com/office/powerpoint/2010/main" val="44193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7074D-CA62-B627-7392-721574EE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3172"/>
          </a:xfrm>
        </p:spPr>
        <p:txBody>
          <a:bodyPr/>
          <a:lstStyle/>
          <a:p>
            <a:r>
              <a:rPr lang="es-GT" dirty="0"/>
              <a:t>Como funciona la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B6671-5E83-18BD-3461-C4085AFE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972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es-GT" dirty="0">
                <a:solidFill>
                  <a:srgbClr val="0070C0"/>
                </a:solidFill>
              </a:rPr>
              <a:t>Abrir dirección “https://www.upana.edu.gt/</a:t>
            </a:r>
            <a:r>
              <a:rPr lang="es-GT" dirty="0" err="1">
                <a:solidFill>
                  <a:srgbClr val="0070C0"/>
                </a:solidFill>
              </a:rPr>
              <a:t>upana</a:t>
            </a:r>
            <a:r>
              <a:rPr lang="es-GT" dirty="0">
                <a:solidFill>
                  <a:srgbClr val="0070C0"/>
                </a:solidFill>
              </a:rPr>
              <a:t>-blog/”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6B16C5-6E42-AD4E-8589-3A786B4A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57" y="2060913"/>
            <a:ext cx="937390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7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4DCFC-8982-4CF6-914D-45476265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Estructura de la 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E4D23-BB65-76A2-E211-49F38A51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dirty="0"/>
              <a:t>URL = </a:t>
            </a:r>
            <a:r>
              <a:rPr lang="es-GT" dirty="0" err="1"/>
              <a:t>Uniform</a:t>
            </a:r>
            <a:r>
              <a:rPr lang="es-GT" dirty="0"/>
              <a:t> </a:t>
            </a:r>
            <a:r>
              <a:rPr lang="es-GT" dirty="0" err="1"/>
              <a:t>Resource</a:t>
            </a:r>
            <a:r>
              <a:rPr lang="es-GT" dirty="0"/>
              <a:t> </a:t>
            </a:r>
            <a:r>
              <a:rPr lang="es-GT" dirty="0" err="1"/>
              <a:t>Locator</a:t>
            </a:r>
            <a:endParaRPr lang="es-GT" dirty="0"/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r>
              <a:rPr lang="es-GT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GT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www.upana.edu.gt</a:t>
            </a:r>
            <a:r>
              <a:rPr lang="es-G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GT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upana-blog/index.html</a:t>
            </a:r>
            <a:endParaRPr lang="es-GT" dirty="0">
              <a:solidFill>
                <a:srgbClr val="00B05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287411-AE15-40C9-CD9F-2938ABA82E90}"/>
              </a:ext>
            </a:extLst>
          </p:cNvPr>
          <p:cNvSpPr txBox="1"/>
          <p:nvPr/>
        </p:nvSpPr>
        <p:spPr>
          <a:xfrm>
            <a:off x="1491173" y="4641284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2060"/>
                </a:solidFill>
              </a:rPr>
              <a:t>Nombre del protocolo de comunicación con el servidor (http es el estándar para la web)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056161-7F11-1867-F902-FD07E14FD080}"/>
              </a:ext>
            </a:extLst>
          </p:cNvPr>
          <p:cNvSpPr txBox="1"/>
          <p:nvPr/>
        </p:nvSpPr>
        <p:spPr>
          <a:xfrm>
            <a:off x="4956516" y="4634779"/>
            <a:ext cx="296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accent6">
                    <a:lumMod val="75000"/>
                  </a:schemeClr>
                </a:solidFill>
              </a:rPr>
              <a:t>Nombre del dominio del servidor web donde se almacena el documento.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EDF3B4-840E-5303-44FD-3B0AE225C518}"/>
              </a:ext>
            </a:extLst>
          </p:cNvPr>
          <p:cNvSpPr txBox="1"/>
          <p:nvPr/>
        </p:nvSpPr>
        <p:spPr>
          <a:xfrm>
            <a:off x="8421859" y="4634779"/>
            <a:ext cx="2663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B050"/>
                </a:solidFill>
              </a:rPr>
              <a:t>Localización del documento dentro del sistema de archivos del servidor web.</a:t>
            </a:r>
          </a:p>
          <a:p>
            <a:endParaRPr lang="es-GT" dirty="0">
              <a:solidFill>
                <a:srgbClr val="00B05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11E32D2-CDA9-EFBB-6C41-90FFCCF4CBCF}"/>
              </a:ext>
            </a:extLst>
          </p:cNvPr>
          <p:cNvCxnSpPr>
            <a:cxnSpLocks/>
          </p:cNvCxnSpPr>
          <p:nvPr/>
        </p:nvCxnSpPr>
        <p:spPr>
          <a:xfrm flipH="1" flipV="1">
            <a:off x="7924799" y="3657600"/>
            <a:ext cx="1331741" cy="98368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A79A526-2747-D701-D3F7-F59DEB0AEF34}"/>
              </a:ext>
            </a:extLst>
          </p:cNvPr>
          <p:cNvCxnSpPr>
            <a:cxnSpLocks/>
          </p:cNvCxnSpPr>
          <p:nvPr/>
        </p:nvCxnSpPr>
        <p:spPr>
          <a:xfrm flipH="1" flipV="1">
            <a:off x="5894363" y="3657600"/>
            <a:ext cx="201637" cy="97717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23B5BC-2988-5F7C-802F-733FE8FE4FB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975315" y="3657600"/>
            <a:ext cx="649460" cy="9836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8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FE9B8-8B5E-DA96-2759-79927078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WWW es un sistema Cliente/Servidor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EF34E-5467-828E-7C7E-B9CED8FC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Cliente Web: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Utiliza el protocolo HTTP para conectar con los servidores.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Solicitan y muestran las páginas web almacenadas en los servidores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Clientes típicos: navegadores web (Chrome, Firefox, </a:t>
            </a:r>
            <a:r>
              <a:rPr lang="es-GT" i="0" dirty="0" err="1"/>
              <a:t>etc</a:t>
            </a:r>
            <a:r>
              <a:rPr lang="es-GT" i="0" dirty="0"/>
              <a:t>).</a:t>
            </a:r>
          </a:p>
          <a:p>
            <a:r>
              <a:rPr lang="es-GT" dirty="0"/>
              <a:t>Servidores web: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“Escuchan” conexiones entrantes desde los clientes.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Utilizan el protocolo TTP para conversar con los clientes.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Almacenan y transmiten páginas web a los clientes.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Actualmente interactúan con el usuario y general dinámicamente páginas web.</a:t>
            </a:r>
          </a:p>
        </p:txBody>
      </p:sp>
    </p:spTree>
    <p:extLst>
      <p:ext uri="{BB962C8B-B14F-4D97-AF65-F5344CB8AC3E}">
        <p14:creationId xmlns:p14="http://schemas.microsoft.com/office/powerpoint/2010/main" val="409065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4C981-1B95-7A0F-8C44-771B34C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Evolución de la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47601-EB6E-D80C-A563-57E911B8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 web era el principio un conjunto de páginas fijas</a:t>
            </a:r>
          </a:p>
          <a:p>
            <a:r>
              <a:rPr lang="es-GT" dirty="0"/>
              <a:t>La evolución de la web ha llevado al desarrollo de aplicaciones web</a:t>
            </a:r>
          </a:p>
          <a:p>
            <a:r>
              <a:rPr lang="es-GT" dirty="0"/>
              <a:t>Una aplicación web es un programa informático en la red (en un servidor) cuya interacción con el usuario sea mediante un navegador web.</a:t>
            </a:r>
          </a:p>
          <a:p>
            <a:pPr lvl="1"/>
            <a:r>
              <a:rPr lang="es-GT" dirty="0"/>
              <a:t>El programa recibe los inputs del usuario.</a:t>
            </a:r>
          </a:p>
          <a:p>
            <a:pPr lvl="1"/>
            <a:r>
              <a:rPr lang="es-GT" dirty="0"/>
              <a:t>El programa genera dinámicamente páginas web que muestran información personalizada y en su caso permiten al usuario seguir interactuando.</a:t>
            </a:r>
          </a:p>
        </p:txBody>
      </p:sp>
    </p:spTree>
    <p:extLst>
      <p:ext uri="{BB962C8B-B14F-4D97-AF65-F5344CB8AC3E}">
        <p14:creationId xmlns:p14="http://schemas.microsoft.com/office/powerpoint/2010/main" val="160246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570E-D5F9-CD96-B8B9-01DDF501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Video de la evolución de la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EDF3-B444-F866-51AC-C9736000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/>
              <a:t>https://www.youtube.com/watch?v=_ZPx8mKhcaA&amp;list=RDLViENeKGMIGV8&amp;index=9</a:t>
            </a:r>
          </a:p>
        </p:txBody>
      </p:sp>
    </p:spTree>
    <p:extLst>
      <p:ext uri="{BB962C8B-B14F-4D97-AF65-F5344CB8AC3E}">
        <p14:creationId xmlns:p14="http://schemas.microsoft.com/office/powerpoint/2010/main" val="205183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9583-7CA6-FF55-8BAD-A7079EEA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9600" dirty="0"/>
              <a:t>Internet</a:t>
            </a:r>
            <a:endParaRPr lang="es-GT" sz="9600" dirty="0"/>
          </a:p>
        </p:txBody>
      </p:sp>
    </p:spTree>
    <p:extLst>
      <p:ext uri="{BB962C8B-B14F-4D97-AF65-F5344CB8AC3E}">
        <p14:creationId xmlns:p14="http://schemas.microsoft.com/office/powerpoint/2010/main" val="425226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52CA7-0534-D59A-5B78-EE3A0354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Evolución de la web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B12E5C83-5E7A-FB4F-A213-D03C8536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1428750"/>
            <a:ext cx="7286625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66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BDBA8-3FCE-B125-C98C-3B5D55BE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Evolución de la web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6973DB8-CB97-F75F-3B0F-DFDC9A42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28750"/>
            <a:ext cx="8153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94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3367-EE0B-541D-AA1A-52427D0D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8174"/>
            <a:ext cx="9601200" cy="1002323"/>
          </a:xfrm>
        </p:spPr>
        <p:txBody>
          <a:bodyPr/>
          <a:lstStyle/>
          <a:p>
            <a:r>
              <a:rPr lang="es-GT" dirty="0"/>
              <a:t>Cookies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0FDC3-8037-27C4-D0D8-18C9CC4E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67618"/>
            <a:ext cx="9882554" cy="5397305"/>
          </a:xfrm>
        </p:spPr>
        <p:txBody>
          <a:bodyPr>
            <a:noAutofit/>
          </a:bodyPr>
          <a:lstStyle/>
          <a:p>
            <a:r>
              <a:rPr lang="es-GT" sz="1700" dirty="0"/>
              <a:t>HTTP es un protocolo SIN ESTADO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sz="1700" i="0" dirty="0"/>
              <a:t>No se guarda información de la sesión/historia pasada, esto simplifica el protocolo</a:t>
            </a:r>
          </a:p>
          <a:p>
            <a:r>
              <a:rPr lang="es-GT" sz="1700" dirty="0"/>
              <a:t>Uso de “cookies”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sz="1700" i="0" dirty="0"/>
              <a:t>Un cookie es un </a:t>
            </a:r>
            <a:r>
              <a:rPr lang="es-GT" sz="1700" i="0" dirty="0" err="1"/>
              <a:t>string</a:t>
            </a:r>
            <a:r>
              <a:rPr lang="es-GT" sz="1700" i="0" dirty="0"/>
              <a:t> que se pasa en una cabecera HTTP y que el navegador puede guardar en un pequeño fichero de texto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GT" sz="1700" dirty="0"/>
              <a:t>En archivos temporales del navegador correspondiente.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sz="1700" i="0" dirty="0"/>
              <a:t>Los cookie se reenvía luego al servidor HTTP con cada petición del cliente a ese servidor.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sz="1700" i="0" dirty="0"/>
              <a:t>Los cookies no pueden capturar información del cliente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GT" sz="1700" dirty="0"/>
              <a:t>Sólo recuerdan información proporcionada por el usuario al servidor, es el servidor quien los crea.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GT" sz="1700" dirty="0"/>
              <a:t>Usos:</a:t>
            </a:r>
          </a:p>
          <a:p>
            <a:pPr lvl="3"/>
            <a:r>
              <a:rPr lang="es-GT" sz="1700" i="0" dirty="0"/>
              <a:t>Guardar las preferencias del usuario</a:t>
            </a:r>
          </a:p>
          <a:p>
            <a:pPr lvl="3"/>
            <a:r>
              <a:rPr lang="es-GT" sz="1700" i="0" dirty="0"/>
              <a:t>Reconocimiento de  usuarios</a:t>
            </a:r>
          </a:p>
          <a:p>
            <a:pPr lvl="3"/>
            <a:r>
              <a:rPr lang="es-GT" sz="1700" i="0" dirty="0"/>
              <a:t>Ayuda a recoger datos usados por aplicaciones de compra electrónica.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s-GT" sz="1700" dirty="0"/>
              <a:t>El cookie puede guardar un identificador que permite al servidor acceder a todos los datos almacenados en su base de datos,</a:t>
            </a:r>
          </a:p>
        </p:txBody>
      </p:sp>
    </p:spTree>
    <p:extLst>
      <p:ext uri="{BB962C8B-B14F-4D97-AF65-F5344CB8AC3E}">
        <p14:creationId xmlns:p14="http://schemas.microsoft.com/office/powerpoint/2010/main" val="359098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F7645-7D48-80A6-EA55-78A6206F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Cookies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BAB5F5-8AF4-4476-3043-1D73500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1922462"/>
            <a:ext cx="8388350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8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E1EBC-9C50-31E4-8063-BEAF4813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Tecnologías de programación de aplicaciones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514A9-04D3-8B2A-FD99-1D41C145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es-GT" dirty="0"/>
              <a:t>En el cliente: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Navegadores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Lenguajes de programación</a:t>
            </a:r>
          </a:p>
          <a:p>
            <a:r>
              <a:rPr lang="es-GT" dirty="0"/>
              <a:t>En el servidor: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Servidores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Lenguajes de programación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Gestores de contenido</a:t>
            </a:r>
          </a:p>
          <a:p>
            <a:r>
              <a:rPr lang="es-GT" dirty="0"/>
              <a:t>Estándares en la web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Protocolos y lenguajes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Accesibilidad</a:t>
            </a:r>
          </a:p>
        </p:txBody>
      </p:sp>
    </p:spTree>
    <p:extLst>
      <p:ext uri="{BB962C8B-B14F-4D97-AF65-F5344CB8AC3E}">
        <p14:creationId xmlns:p14="http://schemas.microsoft.com/office/powerpoint/2010/main" val="336899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EE251-AE86-5117-6D79-A4225F32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0323"/>
            <a:ext cx="9601200" cy="1485900"/>
          </a:xfrm>
        </p:spPr>
        <p:txBody>
          <a:bodyPr/>
          <a:lstStyle/>
          <a:p>
            <a:r>
              <a:rPr lang="es-GT" dirty="0"/>
              <a:t>Navegadores (browsers)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976EB597-B9D2-17E1-F043-B771A260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15" y="1428750"/>
            <a:ext cx="7453312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22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B34F-66CC-EE52-8782-56B7190E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6250"/>
            <a:ext cx="9601200" cy="1485900"/>
          </a:xfrm>
        </p:spPr>
        <p:txBody>
          <a:bodyPr/>
          <a:lstStyle/>
          <a:p>
            <a:r>
              <a:rPr lang="es-GT" dirty="0"/>
              <a:t>Generación dinámica de contenido en el cliente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20A619-2E5F-E47F-EC89-936C305C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23" y="1794975"/>
            <a:ext cx="7092950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70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20BF-4166-3D34-F72B-440B5B12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1985"/>
          </a:xfrm>
        </p:spPr>
        <p:txBody>
          <a:bodyPr/>
          <a:lstStyle/>
          <a:p>
            <a:r>
              <a:rPr lang="es-GT" dirty="0"/>
              <a:t>Servidores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6D5C4-0DCD-6969-C41E-E9DE2E00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783015"/>
          </a:xfrm>
        </p:spPr>
        <p:txBody>
          <a:bodyPr>
            <a:normAutofit fontScale="92500" lnSpcReduction="10000"/>
          </a:bodyPr>
          <a:lstStyle/>
          <a:p>
            <a:r>
              <a:rPr lang="es-GT" dirty="0"/>
              <a:t>Procesan mensajes HTTP de clientes y devuelven mensajes con la información solicitada.</a:t>
            </a:r>
          </a:p>
          <a:p>
            <a:pPr lvl="1"/>
            <a:r>
              <a:rPr lang="es-GT" dirty="0"/>
              <a:t>Estados</a:t>
            </a:r>
          </a:p>
          <a:p>
            <a:pPr lvl="1"/>
            <a:r>
              <a:rPr lang="es-GT" dirty="0"/>
              <a:t>Datos</a:t>
            </a:r>
          </a:p>
          <a:p>
            <a:pPr lvl="1"/>
            <a:r>
              <a:rPr lang="es-GT" dirty="0"/>
              <a:t>Códigos de error</a:t>
            </a:r>
          </a:p>
          <a:p>
            <a:r>
              <a:rPr lang="es-GT" dirty="0"/>
              <a:t>Todas las operaciones pueden adjuntar objetos o recursos web descritos por su URL</a:t>
            </a:r>
          </a:p>
          <a:p>
            <a:pPr lvl="1"/>
            <a:r>
              <a:rPr lang="es-GT" dirty="0"/>
              <a:t>Documentos HTML</a:t>
            </a:r>
          </a:p>
          <a:p>
            <a:pPr lvl="1"/>
            <a:r>
              <a:rPr lang="es-GT" dirty="0"/>
              <a:t>Ficheros multimedia</a:t>
            </a:r>
          </a:p>
          <a:p>
            <a:pPr lvl="1"/>
            <a:r>
              <a:rPr lang="es-GT" dirty="0"/>
              <a:t>Aplicaciones CGI (</a:t>
            </a:r>
            <a:r>
              <a:rPr lang="es-ES" dirty="0"/>
              <a:t>Este tipo de programas le permiten realizar procesos en segundo plano en una página Web.)</a:t>
            </a:r>
          </a:p>
          <a:p>
            <a:r>
              <a:rPr lang="es-ES" dirty="0"/>
              <a:t>Ejemplos de servidores web:</a:t>
            </a:r>
          </a:p>
          <a:p>
            <a:pPr lvl="1"/>
            <a:r>
              <a:rPr lang="es-ES" dirty="0"/>
              <a:t>Apache (apache.org) el más estándar en Linux, también función en Windows.</a:t>
            </a:r>
          </a:p>
          <a:p>
            <a:pPr lvl="1"/>
            <a:r>
              <a:rPr lang="es-ES" dirty="0"/>
              <a:t>Internet </a:t>
            </a:r>
            <a:r>
              <a:rPr lang="es-ES" dirty="0" err="1"/>
              <a:t>Information</a:t>
            </a:r>
            <a:r>
              <a:rPr lang="es-ES" dirty="0"/>
              <a:t> Server (IIS) solo para Windows, basado en tecnología .NET</a:t>
            </a:r>
          </a:p>
          <a:p>
            <a:pPr lvl="1"/>
            <a:r>
              <a:rPr lang="es-ES" dirty="0" err="1"/>
              <a:t>Nginx</a:t>
            </a:r>
            <a:r>
              <a:rPr lang="es-ES" dirty="0"/>
              <a:t> (nginx.org) muy ligero y escalable, aunque menos versátil que Apache.</a:t>
            </a:r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1895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DA33-4DBC-B0B8-CF05-0DC4BA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1339"/>
            <a:ext cx="9601200" cy="1485900"/>
          </a:xfrm>
        </p:spPr>
        <p:txBody>
          <a:bodyPr/>
          <a:lstStyle/>
          <a:p>
            <a:r>
              <a:rPr lang="es-GT" dirty="0"/>
              <a:t>Generación dinámica de contenido en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375CB-EAED-C2E9-F628-04B807C6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923692"/>
          </a:xfrm>
        </p:spPr>
        <p:txBody>
          <a:bodyPr>
            <a:normAutofit fontScale="92500" lnSpcReduction="20000"/>
          </a:bodyPr>
          <a:lstStyle/>
          <a:p>
            <a:r>
              <a:rPr lang="es-GT" b="1" dirty="0"/>
              <a:t>CGI</a:t>
            </a:r>
            <a:r>
              <a:rPr lang="es-GT" dirty="0"/>
              <a:t> (</a:t>
            </a:r>
            <a:r>
              <a:rPr lang="es-GT" dirty="0" err="1"/>
              <a:t>Common</a:t>
            </a:r>
            <a:r>
              <a:rPr lang="es-GT" dirty="0"/>
              <a:t> Gateway Interface)</a:t>
            </a:r>
          </a:p>
          <a:p>
            <a:pPr lvl="1"/>
            <a:r>
              <a:rPr lang="es-GT" dirty="0"/>
              <a:t>Una de las primeras formas de crear contenido dinámico.</a:t>
            </a:r>
          </a:p>
          <a:p>
            <a:pPr lvl="1"/>
            <a:r>
              <a:rPr lang="es-GT" dirty="0"/>
              <a:t>Estándar que define un mecanismo de la comunicación para que un cliente solicite información a un servidor web.</a:t>
            </a:r>
          </a:p>
          <a:p>
            <a:pPr lvl="2"/>
            <a:r>
              <a:rPr lang="es-GT" dirty="0"/>
              <a:t>El servidor pasa la solicitud a un programa externo y la salida que éste genera se manda como respuesta al cliente.</a:t>
            </a:r>
          </a:p>
          <a:p>
            <a:pPr lvl="2"/>
            <a:r>
              <a:rPr lang="es-GT" dirty="0"/>
              <a:t>Las </a:t>
            </a:r>
            <a:r>
              <a:rPr lang="es-GT" dirty="0" err="1"/>
              <a:t>pañicaciones</a:t>
            </a:r>
            <a:r>
              <a:rPr lang="es-GT" dirty="0"/>
              <a:t> que se ejecutan en el servidor se denominan </a:t>
            </a:r>
            <a:r>
              <a:rPr lang="es-GT" dirty="0" err="1"/>
              <a:t>CGIs</a:t>
            </a:r>
            <a:endParaRPr lang="es-GT" dirty="0"/>
          </a:p>
          <a:p>
            <a:pPr lvl="1"/>
            <a:r>
              <a:rPr lang="es-GT" dirty="0"/>
              <a:t>El programa CGI se arranca, se ejecuta, devuelve el resultado y acaba (esto es poco eficiente)</a:t>
            </a:r>
          </a:p>
          <a:p>
            <a:r>
              <a:rPr lang="es-GT" dirty="0"/>
              <a:t>Código incrustado en HTML</a:t>
            </a:r>
          </a:p>
          <a:p>
            <a:pPr lvl="1"/>
            <a:r>
              <a:rPr lang="es-GT" dirty="0"/>
              <a:t>El servidor reconoce ciertas etiquetas y ejecuta el código que contiene</a:t>
            </a:r>
          </a:p>
          <a:p>
            <a:pPr lvl="1"/>
            <a:r>
              <a:rPr lang="es-GT" dirty="0"/>
              <a:t>El programa tiene acceso a componentes del servidor</a:t>
            </a:r>
          </a:p>
          <a:p>
            <a:pPr lvl="1"/>
            <a:r>
              <a:rPr lang="es-GT" dirty="0"/>
              <a:t>Lenguajes habituales:</a:t>
            </a:r>
          </a:p>
          <a:p>
            <a:pPr lvl="2"/>
            <a:r>
              <a:rPr lang="es-GT" b="1" dirty="0"/>
              <a:t>PHP</a:t>
            </a:r>
          </a:p>
          <a:p>
            <a:pPr lvl="2"/>
            <a:r>
              <a:rPr lang="es-GT" b="1" dirty="0"/>
              <a:t>ASP</a:t>
            </a:r>
            <a:r>
              <a:rPr lang="es-GT" dirty="0"/>
              <a:t> Active Server Pages</a:t>
            </a:r>
          </a:p>
          <a:p>
            <a:pPr lvl="2"/>
            <a:r>
              <a:rPr lang="es-GT" b="1" dirty="0"/>
              <a:t>JSP</a:t>
            </a:r>
            <a:r>
              <a:rPr lang="es-GT" dirty="0"/>
              <a:t> Java Server </a:t>
            </a:r>
            <a:r>
              <a:rPr lang="es-GT" dirty="0" err="1"/>
              <a:t>pages</a:t>
            </a:r>
            <a:endParaRPr lang="es-GT" dirty="0"/>
          </a:p>
          <a:p>
            <a:r>
              <a:rPr lang="es-GT" b="1" dirty="0"/>
              <a:t>J2EE</a:t>
            </a:r>
            <a:r>
              <a:rPr lang="es-GT" dirty="0"/>
              <a:t> Java Enterprise </a:t>
            </a:r>
            <a:r>
              <a:rPr lang="es-GT" dirty="0" err="1"/>
              <a:t>Edition</a:t>
            </a:r>
            <a:r>
              <a:rPr lang="es-GT" dirty="0"/>
              <a:t>: </a:t>
            </a:r>
            <a:r>
              <a:rPr lang="es-GT" dirty="0" err="1"/>
              <a:t>Sevlets</a:t>
            </a:r>
            <a:endParaRPr lang="es-GT" dirty="0"/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913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999B2-5F58-AE89-420F-4479A816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7185"/>
          </a:xfrm>
        </p:spPr>
        <p:txBody>
          <a:bodyPr>
            <a:normAutofit fontScale="90000"/>
          </a:bodyPr>
          <a:lstStyle/>
          <a:p>
            <a:r>
              <a:rPr lang="es-GT" dirty="0"/>
              <a:t>Gestores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96EDC-4025-A564-41B1-CCD7605D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7108"/>
            <a:ext cx="9601200" cy="4390292"/>
          </a:xfrm>
        </p:spPr>
        <p:txBody>
          <a:bodyPr>
            <a:normAutofit fontScale="85000" lnSpcReduction="10000"/>
          </a:bodyPr>
          <a:lstStyle/>
          <a:p>
            <a:r>
              <a:rPr lang="es-GT" dirty="0"/>
              <a:t>Content </a:t>
            </a:r>
            <a:r>
              <a:rPr lang="es-GT" dirty="0" err="1"/>
              <a:t>Managemen</a:t>
            </a:r>
            <a:r>
              <a:rPr lang="es-GT" dirty="0"/>
              <a:t> </a:t>
            </a:r>
            <a:r>
              <a:rPr lang="es-GT" dirty="0" err="1"/>
              <a:t>Systems</a:t>
            </a:r>
            <a:r>
              <a:rPr lang="es-GT" dirty="0"/>
              <a:t> (CMS)</a:t>
            </a:r>
          </a:p>
          <a:p>
            <a:pPr lvl="1"/>
            <a:r>
              <a:rPr lang="es-GT" dirty="0" err="1"/>
              <a:t>Frameworks</a:t>
            </a:r>
            <a:r>
              <a:rPr lang="es-GT" dirty="0"/>
              <a:t> para la creación y administración de contenidos de sitios webs</a:t>
            </a:r>
          </a:p>
          <a:p>
            <a:pPr lvl="1"/>
            <a:r>
              <a:rPr lang="es-GT" dirty="0"/>
              <a:t>Permiten la edición de los contenidos por varias personas con distintos roles (administrador, editor, participantes, etc. )</a:t>
            </a:r>
          </a:p>
          <a:p>
            <a:pPr lvl="2"/>
            <a:r>
              <a:rPr lang="es-GT" dirty="0"/>
              <a:t>Facilita el control de los contenidos en un sitio colaborativo.</a:t>
            </a:r>
          </a:p>
          <a:p>
            <a:pPr lvl="1"/>
            <a:r>
              <a:rPr lang="es-GT" dirty="0"/>
              <a:t>Separa la presentación de la información de su gestión en las bases de datos asociadas.</a:t>
            </a:r>
          </a:p>
          <a:p>
            <a:pPr lvl="2"/>
            <a:r>
              <a:rPr lang="es-GT" dirty="0"/>
              <a:t>Suelen ofrecer plantillas de presentación para facilitar la edición del sitio con formatos predefinidos.</a:t>
            </a:r>
          </a:p>
          <a:p>
            <a:pPr lvl="2"/>
            <a:r>
              <a:rPr lang="es-GT" dirty="0"/>
              <a:t>Facilita la actualización del sitio</a:t>
            </a:r>
          </a:p>
          <a:p>
            <a:pPr lvl="1"/>
            <a:r>
              <a:rPr lang="es-GT" dirty="0"/>
              <a:t>Implementados generalmente con tecnologías estándar (PHP, MySQL,, etc. )</a:t>
            </a:r>
          </a:p>
          <a:p>
            <a:r>
              <a:rPr lang="es-GT" dirty="0"/>
              <a:t>Aplicaciones</a:t>
            </a:r>
          </a:p>
          <a:p>
            <a:pPr lvl="1"/>
            <a:r>
              <a:rPr lang="es-GT" dirty="0"/>
              <a:t>Blogs, foros, wikis</a:t>
            </a:r>
          </a:p>
          <a:p>
            <a:pPr lvl="1"/>
            <a:r>
              <a:rPr lang="es-GT" dirty="0"/>
              <a:t>Plataformas de enseñanza on-line</a:t>
            </a:r>
          </a:p>
          <a:p>
            <a:pPr lvl="1"/>
            <a:r>
              <a:rPr lang="es-GT" dirty="0"/>
              <a:t>Publicaciones digitales</a:t>
            </a:r>
          </a:p>
          <a:p>
            <a:pPr lvl="1"/>
            <a:r>
              <a:rPr lang="es-GT" dirty="0"/>
              <a:t>Difusión de contenido multimedia</a:t>
            </a:r>
          </a:p>
        </p:txBody>
      </p:sp>
    </p:spTree>
    <p:extLst>
      <p:ext uri="{BB962C8B-B14F-4D97-AF65-F5344CB8AC3E}">
        <p14:creationId xmlns:p14="http://schemas.microsoft.com/office/powerpoint/2010/main" val="33266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E0F27-8DE2-1740-98F9-7FEEF2E9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Internet, red de redes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EF134-8D8D-5AF5-7F07-3AE919A0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Internet es la red de redes que interconecta computadores mediante diferentes protocolos.</a:t>
            </a:r>
          </a:p>
          <a:p>
            <a:r>
              <a:rPr lang="es-ES" dirty="0"/>
              <a:t>Un ordenador se puede conectar a Internet por medio de un servidor de red (mediante tecnologías diversas).</a:t>
            </a:r>
          </a:p>
          <a:p>
            <a:r>
              <a:rPr lang="es-ES" dirty="0"/>
              <a:t>Un ordenador puede conectarse a una red local y los ordenadores de dicha red local pueden conectarse a Internet mediante una Gateway.</a:t>
            </a:r>
          </a:p>
          <a:p>
            <a:r>
              <a:rPr lang="es-ES" dirty="0"/>
              <a:t>Existen ordenadores permanentemente conectados a Internet que ofrecen recursos (son los servidores).</a:t>
            </a:r>
          </a:p>
        </p:txBody>
      </p:sp>
    </p:spTree>
    <p:extLst>
      <p:ext uri="{BB962C8B-B14F-4D97-AF65-F5344CB8AC3E}">
        <p14:creationId xmlns:p14="http://schemas.microsoft.com/office/powerpoint/2010/main" val="111280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55264-2D3C-53EF-023E-5F26D9D0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Estándares de la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3FF38-68FC-58FB-F56F-6C922402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0892"/>
            <a:ext cx="9601200" cy="4296508"/>
          </a:xfrm>
        </p:spPr>
        <p:txBody>
          <a:bodyPr/>
          <a:lstStyle/>
          <a:p>
            <a:r>
              <a:rPr lang="es-GT" dirty="0"/>
              <a:t>Los estándares de Internet los define el IETF (Internet </a:t>
            </a:r>
            <a:r>
              <a:rPr lang="es-GT" dirty="0" err="1"/>
              <a:t>Engineering</a:t>
            </a:r>
            <a:r>
              <a:rPr lang="es-GT" dirty="0"/>
              <a:t> </a:t>
            </a:r>
            <a:r>
              <a:rPr lang="es-GT" dirty="0" err="1"/>
              <a:t>Task</a:t>
            </a:r>
            <a:r>
              <a:rPr lang="es-GT" dirty="0"/>
              <a:t> </a:t>
            </a:r>
            <a:r>
              <a:rPr lang="es-GT" dirty="0" err="1"/>
              <a:t>Force</a:t>
            </a:r>
            <a:r>
              <a:rPr lang="es-GT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>
                <a:hlinkClick r:id="rId2"/>
              </a:rPr>
              <a:t>Http://www.ietf.org/</a:t>
            </a:r>
            <a:endParaRPr lang="es-G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Utiliza el mecanismo de </a:t>
            </a:r>
            <a:r>
              <a:rPr lang="es-GT" dirty="0" err="1"/>
              <a:t>Request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Comments</a:t>
            </a:r>
            <a:r>
              <a:rPr lang="es-GT" dirty="0"/>
              <a:t> (RFC)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GT" dirty="0"/>
              <a:t>Documentos que contienen las descripciones técnicas necesarias para el funcionamiento de todos los servicios de Internet.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GT" dirty="0"/>
              <a:t>También hay RFC de carácter simplemente informativo.</a:t>
            </a:r>
          </a:p>
          <a:p>
            <a:r>
              <a:rPr lang="es-GT" dirty="0"/>
              <a:t>Desde 1995 el W3C (</a:t>
            </a:r>
            <a:r>
              <a:rPr lang="es-GT" dirty="0" err="1"/>
              <a:t>World</a:t>
            </a:r>
            <a:r>
              <a:rPr lang="es-GT" dirty="0"/>
              <a:t> Wide Web </a:t>
            </a:r>
            <a:r>
              <a:rPr lang="es-GT" dirty="0" err="1"/>
              <a:t>Consortium</a:t>
            </a:r>
            <a:r>
              <a:rPr lang="es-GT" dirty="0"/>
              <a:t>) define los estándares de la web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>
                <a:hlinkClick r:id="rId3"/>
              </a:rPr>
              <a:t>http://www.w3.org</a:t>
            </a:r>
            <a:endParaRPr lang="es-G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s-GT" dirty="0">
                <a:hlinkClick r:id="rId4"/>
              </a:rPr>
              <a:t>http://www.w3c.es</a:t>
            </a:r>
            <a:endParaRPr lang="es-G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Más de 400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12773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6611F-A6C1-D24E-A01C-3FFE60D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en Internet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1BFFC-561B-A32E-735E-58268A68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recursos accesibles en Internet se identifican por un (identificador de recurso uniforme)(URL) </a:t>
            </a:r>
          </a:p>
          <a:p>
            <a:r>
              <a:rPr lang="es-ES" dirty="0" err="1"/>
              <a:t>Eljemplo</a:t>
            </a:r>
            <a:r>
              <a:rPr lang="es-ES" dirty="0"/>
              <a:t>:. http://www.uv.es/cerveron/paginasweb/index.html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i="0" dirty="0"/>
              <a:t>el protocolo con que acceder al recurso.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i="0" dirty="0"/>
              <a:t>el nombre (o dirección) del host.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i="0" dirty="0"/>
              <a:t>el nombre del recurso.</a:t>
            </a:r>
          </a:p>
          <a:p>
            <a:r>
              <a:rPr lang="es-ES" dirty="0"/>
              <a:t>Internet es el medio de comunicación para diversas aplicaciones, que utilizan diferentes protocolos, destacando el correo electrónico, la transferencia de ficheros (FTP) y la web.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4019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F6A84-E9FC-B11E-F1B3-D0826B9D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La Web</a:t>
            </a:r>
            <a:endParaRPr lang="es-GT" sz="9600" dirty="0"/>
          </a:p>
        </p:txBody>
      </p:sp>
    </p:spTree>
    <p:extLst>
      <p:ext uri="{BB962C8B-B14F-4D97-AF65-F5344CB8AC3E}">
        <p14:creationId xmlns:p14="http://schemas.microsoft.com/office/powerpoint/2010/main" val="90383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BAA00-89EF-7364-E40F-6C4667DE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084"/>
          </a:xfrm>
        </p:spPr>
        <p:txBody>
          <a:bodyPr/>
          <a:lstStyle/>
          <a:p>
            <a:r>
              <a:rPr lang="es-GT" dirty="0"/>
              <a:t>Conceptos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66C7B-D31A-8A43-6667-9BB5495D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6133"/>
            <a:ext cx="9601200" cy="1491920"/>
          </a:xfrm>
        </p:spPr>
        <p:txBody>
          <a:bodyPr/>
          <a:lstStyle/>
          <a:p>
            <a:r>
              <a:rPr lang="es-GT" dirty="0"/>
              <a:t>Modelo </a:t>
            </a:r>
            <a:r>
              <a:rPr lang="es-GT" b="1" dirty="0"/>
              <a:t>cliente–servidor</a:t>
            </a:r>
            <a:endParaRPr lang="es-G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GT" i="0" dirty="0"/>
              <a:t>Un cliente demanda servicios o recursos a un servidor a través de una interfaz, usando un protocolo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831017-F811-BA4F-172E-D60738F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02" y="2678980"/>
            <a:ext cx="6027795" cy="38243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4D8C61-1920-0440-4A19-8FC7BF53C01C}"/>
              </a:ext>
            </a:extLst>
          </p:cNvPr>
          <p:cNvSpPr txBox="1"/>
          <p:nvPr/>
        </p:nvSpPr>
        <p:spPr>
          <a:xfrm>
            <a:off x="3200399" y="5910590"/>
            <a:ext cx="17927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GT" sz="1400" dirty="0"/>
              <a:t>Navegador (</a:t>
            </a:r>
            <a:r>
              <a:rPr lang="es-GT" sz="1400" dirty="0" err="1"/>
              <a:t>html</a:t>
            </a:r>
            <a:r>
              <a:rPr lang="es-GT" sz="1400" dirty="0"/>
              <a:t>, JavaScript)</a:t>
            </a:r>
          </a:p>
        </p:txBody>
      </p:sp>
    </p:spTree>
    <p:extLst>
      <p:ext uri="{BB962C8B-B14F-4D97-AF65-F5344CB8AC3E}">
        <p14:creationId xmlns:p14="http://schemas.microsoft.com/office/powerpoint/2010/main" val="234090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B5C4-BEE6-2A41-4CD4-55B7843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es-GT" dirty="0"/>
              <a:t>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DBF4B-DFBA-A7DA-F1D0-FC6EC1E7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065"/>
            <a:ext cx="9601200" cy="2237882"/>
          </a:xfrm>
        </p:spPr>
        <p:txBody>
          <a:bodyPr/>
          <a:lstStyle/>
          <a:p>
            <a:r>
              <a:rPr lang="es-ES" dirty="0"/>
              <a:t>Protocolo de aplicación para transferencia de hipertexto.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i="0" dirty="0"/>
              <a:t>Funciona sobre TCP/IP</a:t>
            </a:r>
          </a:p>
          <a:p>
            <a:r>
              <a:rPr lang="es-ES" dirty="0"/>
              <a:t>Permite a un navegador (cliente, </a:t>
            </a:r>
            <a:r>
              <a:rPr lang="es-ES" i="1" dirty="0" err="1"/>
              <a:t>user</a:t>
            </a:r>
            <a:r>
              <a:rPr lang="es-ES" i="1" dirty="0"/>
              <a:t> </a:t>
            </a:r>
            <a:r>
              <a:rPr lang="es-ES" i="1" dirty="0" err="1"/>
              <a:t>agent</a:t>
            </a:r>
            <a:r>
              <a:rPr lang="es-ES" dirty="0"/>
              <a:t>) solicita una página a un servidor y que éste le envíe.</a:t>
            </a:r>
          </a:p>
          <a:p>
            <a:r>
              <a:rPr lang="es-ES" dirty="0"/>
              <a:t>Basado en el envío de comandos y respuestas en texto ASCII.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70A8F3-36FA-6FC6-B579-A2B07EA4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84" y="3695259"/>
            <a:ext cx="775443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6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ECF6-FF47-06AF-33F7-FADB4D84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832"/>
          </a:xfrm>
        </p:spPr>
        <p:txBody>
          <a:bodyPr/>
          <a:lstStyle/>
          <a:p>
            <a:r>
              <a:rPr lang="es-GT" dirty="0"/>
              <a:t>Seguridad con HTTPS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84CCF-B113-D2AC-612D-610FED75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631"/>
            <a:ext cx="9601200" cy="4114800"/>
          </a:xfrm>
        </p:spPr>
        <p:txBody>
          <a:bodyPr>
            <a:normAutofit/>
          </a:bodyPr>
          <a:lstStyle/>
          <a:p>
            <a:r>
              <a:rPr lang="es-ES" sz="1900" dirty="0"/>
              <a:t>Https (</a:t>
            </a:r>
            <a:r>
              <a:rPr lang="es-ES" sz="1900" dirty="0" err="1"/>
              <a:t>Hypertext</a:t>
            </a:r>
            <a:r>
              <a:rPr lang="es-ES" sz="1900" dirty="0"/>
              <a:t> Transfer </a:t>
            </a:r>
            <a:r>
              <a:rPr lang="es-ES" sz="1900" dirty="0" err="1"/>
              <a:t>Protocol</a:t>
            </a:r>
            <a:r>
              <a:rPr lang="es-ES" sz="1900" dirty="0"/>
              <a:t> </a:t>
            </a:r>
            <a:r>
              <a:rPr lang="es-ES" sz="1900" dirty="0" err="1"/>
              <a:t>Secure</a:t>
            </a:r>
            <a:r>
              <a:rPr lang="es-ES" sz="19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900" i="0" dirty="0"/>
              <a:t>Permite que la información sensible (datos de usuario, </a:t>
            </a:r>
            <a:r>
              <a:rPr lang="es-ES" sz="1900" i="0" dirty="0" err="1"/>
              <a:t>passwords</a:t>
            </a:r>
            <a:r>
              <a:rPr lang="es-ES" sz="1900" i="0" dirty="0"/>
              <a:t>, pagos, etc.) no pueda ser interceptada durante la transferencia de datos.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900" i="0" dirty="0"/>
              <a:t>La información viaja por un canal cifrado sobre SSL/TLS.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sz="1900" dirty="0"/>
              <a:t>TLS (</a:t>
            </a:r>
            <a:r>
              <a:rPr lang="es-ES" sz="1900" dirty="0" err="1"/>
              <a:t>Transport</a:t>
            </a:r>
            <a:r>
              <a:rPr lang="es-ES" sz="1900" dirty="0"/>
              <a:t> </a:t>
            </a:r>
            <a:r>
              <a:rPr lang="es-ES" sz="1900" dirty="0" err="1"/>
              <a:t>Layer</a:t>
            </a:r>
            <a:r>
              <a:rPr lang="es-ES" sz="1900" dirty="0"/>
              <a:t> Security) es el protocolo estandarizado por IEFT, basado en SSL(</a:t>
            </a:r>
            <a:r>
              <a:rPr lang="es-ES" sz="1900" dirty="0" err="1"/>
              <a:t>Secure</a:t>
            </a:r>
            <a:r>
              <a:rPr lang="es-ES" sz="1900" dirty="0"/>
              <a:t> Sockets </a:t>
            </a:r>
            <a:r>
              <a:rPr lang="es-ES" sz="1900" dirty="0" err="1"/>
              <a:t>Layer</a:t>
            </a:r>
            <a:r>
              <a:rPr lang="es-ES" sz="1900" dirty="0"/>
              <a:t>).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sz="1900" dirty="0"/>
              <a:t>Usa: c</a:t>
            </a:r>
            <a:r>
              <a:rPr lang="es-ES" sz="1900" i="0" dirty="0"/>
              <a:t>riptografía asimétrica (sistema de clave pública) para acordar el protocolo y claves de sesión.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sz="1900" dirty="0"/>
              <a:t>Requiere que el servidor tenga un certificado digital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900" i="0" dirty="0"/>
              <a:t>Para utilizar HTTPS el servidor recibe conexiones en el puerto 443 (por defecto)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900" i="0" dirty="0"/>
              <a:t>La URL indica el uso de este protocolo: https://...</a:t>
            </a:r>
            <a:endParaRPr lang="es-GT" sz="1900" i="0" dirty="0"/>
          </a:p>
        </p:txBody>
      </p:sp>
    </p:spTree>
    <p:extLst>
      <p:ext uri="{BB962C8B-B14F-4D97-AF65-F5344CB8AC3E}">
        <p14:creationId xmlns:p14="http://schemas.microsoft.com/office/powerpoint/2010/main" val="1637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56C2C-5C34-7AE0-86A4-B93AAC5C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5883D-85F0-A6F1-FBB7-58F81816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 web es un sistema de información distribuido basado en hipertexto.</a:t>
            </a:r>
          </a:p>
          <a:p>
            <a:r>
              <a:rPr lang="es-GT" dirty="0"/>
              <a:t>Los usuarios, mediante un navegador (cliente) solicitan recursos (normalmente páginas web) a un servidor web.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El cliente envía una petición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El servidor produce una respuesta (una página HTML)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GT" dirty="0"/>
              <a:t>(puede ser de error)</a:t>
            </a:r>
          </a:p>
        </p:txBody>
      </p:sp>
    </p:spTree>
    <p:extLst>
      <p:ext uri="{BB962C8B-B14F-4D97-AF65-F5344CB8AC3E}">
        <p14:creationId xmlns:p14="http://schemas.microsoft.com/office/powerpoint/2010/main" val="10527419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38F5DF04488348B505755F1A46231B" ma:contentTypeVersion="4" ma:contentTypeDescription="Crear nuevo documento." ma:contentTypeScope="" ma:versionID="2b4e46030a2a876b132076bf728bb2b7">
  <xsd:schema xmlns:xsd="http://www.w3.org/2001/XMLSchema" xmlns:xs="http://www.w3.org/2001/XMLSchema" xmlns:p="http://schemas.microsoft.com/office/2006/metadata/properties" xmlns:ns2="f11d7226-3a89-4c9a-8108-219e9c7039fc" targetNamespace="http://schemas.microsoft.com/office/2006/metadata/properties" ma:root="true" ma:fieldsID="7db2a248a5c8ab082c226c9773e36f55" ns2:_="">
    <xsd:import namespace="f11d7226-3a89-4c9a-8108-219e9c7039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d7226-3a89-4c9a-8108-219e9c703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8170ED-3A4E-46BA-9642-3C826C069991}"/>
</file>

<file path=customXml/itemProps2.xml><?xml version="1.0" encoding="utf-8"?>
<ds:datastoreItem xmlns:ds="http://schemas.openxmlformats.org/officeDocument/2006/customXml" ds:itemID="{7593B225-0EAD-4877-98AE-9A1B51391961}"/>
</file>

<file path=customXml/itemProps3.xml><?xml version="1.0" encoding="utf-8"?>
<ds:datastoreItem xmlns:ds="http://schemas.openxmlformats.org/officeDocument/2006/customXml" ds:itemID="{98B092C2-EA8A-40D2-8772-916E544F23A9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765</TotalTime>
  <Words>1630</Words>
  <Application>Microsoft Office PowerPoint</Application>
  <PresentationFormat>Panorámica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Franklin Gothic Book</vt:lpstr>
      <vt:lpstr>Wingdings</vt:lpstr>
      <vt:lpstr>Recorte</vt:lpstr>
      <vt:lpstr> Introducción a la tecnología web</vt:lpstr>
      <vt:lpstr>Internet</vt:lpstr>
      <vt:lpstr>Internet, red de redes</vt:lpstr>
      <vt:lpstr>Recursos en Internet</vt:lpstr>
      <vt:lpstr>La Web</vt:lpstr>
      <vt:lpstr>Conceptos básicos</vt:lpstr>
      <vt:lpstr>Protocolo HTTP</vt:lpstr>
      <vt:lpstr>Seguridad con HTTPS</vt:lpstr>
      <vt:lpstr>La web</vt:lpstr>
      <vt:lpstr>Word Wide Web ¿Cómo se inicio?</vt:lpstr>
      <vt:lpstr>El primer navegador gráfico</vt:lpstr>
      <vt:lpstr>Como funciona la web (1)</vt:lpstr>
      <vt:lpstr>Como funciona la web (2)</vt:lpstr>
      <vt:lpstr>Como funciona la web (3)</vt:lpstr>
      <vt:lpstr>Como funciona la web</vt:lpstr>
      <vt:lpstr>Estructura de la URL</vt:lpstr>
      <vt:lpstr>WWW es un sistema Cliente/Servidor</vt:lpstr>
      <vt:lpstr>Evolución de la web</vt:lpstr>
      <vt:lpstr>Video de la evolución de la web</vt:lpstr>
      <vt:lpstr>Evolución de la web</vt:lpstr>
      <vt:lpstr>Evolución de la web</vt:lpstr>
      <vt:lpstr>Cookies</vt:lpstr>
      <vt:lpstr>Cookies</vt:lpstr>
      <vt:lpstr>Tecnologías de programación de aplicaciones Web</vt:lpstr>
      <vt:lpstr>Navegadores (browsers)</vt:lpstr>
      <vt:lpstr>Generación dinámica de contenido en el cliente</vt:lpstr>
      <vt:lpstr>Servidores web</vt:lpstr>
      <vt:lpstr>Generación dinámica de contenido en el servidor</vt:lpstr>
      <vt:lpstr>Gestores de contenidos</vt:lpstr>
      <vt:lpstr>Estándares de la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 Introducción a la tecnología web</dc:title>
  <dc:creator>Sandra Pineda</dc:creator>
  <cp:lastModifiedBy>Sandra Pineda</cp:lastModifiedBy>
  <cp:revision>11</cp:revision>
  <dcterms:created xsi:type="dcterms:W3CDTF">2024-03-22T00:44:00Z</dcterms:created>
  <dcterms:modified xsi:type="dcterms:W3CDTF">2024-03-22T17:53:55Z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0x0101002D38F5DF04488348B505755F1A46231B</vt:lpwstr>
  </property>
</Properties>
</file>