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58" r:id="rId3"/>
    <p:sldId id="259" r:id="rId4"/>
    <p:sldId id="260" r:id="rId5"/>
    <p:sldId id="267" r:id="rId6"/>
    <p:sldId id="268" r:id="rId7"/>
    <p:sldId id="261" r:id="rId8"/>
    <p:sldId id="269" r:id="rId9"/>
    <p:sldId id="262" r:id="rId10"/>
    <p:sldId id="270" r:id="rId11"/>
    <p:sldId id="263" r:id="rId12"/>
    <p:sldId id="26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19"/>
    <a:srgbClr val="FFF1C5"/>
    <a:srgbClr val="FFEE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94660"/>
  </p:normalViewPr>
  <p:slideViewPr>
    <p:cSldViewPr snapToGrid="0">
      <p:cViewPr varScale="1">
        <p:scale>
          <a:sx n="84" d="100"/>
          <a:sy n="84" d="100"/>
        </p:scale>
        <p:origin x="75"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7B9BB-BA65-44B0-84C7-B94E3FE23455}" type="datetimeFigureOut">
              <a:rPr kumimoji="1" lang="ja-JP" altLang="en-US" smtClean="0"/>
              <a:t>2024/9/12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AE89C-8E40-4A56-8FD2-EC87DFBCE0E0}" type="slidenum">
              <a:rPr kumimoji="1" lang="ja-JP" altLang="en-US" smtClean="0"/>
              <a:t>‹#›</a:t>
            </a:fld>
            <a:endParaRPr kumimoji="1" lang="ja-JP" altLang="en-US"/>
          </a:p>
        </p:txBody>
      </p:sp>
    </p:spTree>
    <p:extLst>
      <p:ext uri="{BB962C8B-B14F-4D97-AF65-F5344CB8AC3E}">
        <p14:creationId xmlns:p14="http://schemas.microsoft.com/office/powerpoint/2010/main" val="30036595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64AE89C-8E40-4A56-8FD2-EC87DFBCE0E0}" type="slidenum">
              <a:rPr kumimoji="1" lang="ja-JP" altLang="en-US" smtClean="0"/>
              <a:t>5</a:t>
            </a:fld>
            <a:endParaRPr kumimoji="1" lang="ja-JP" altLang="en-US"/>
          </a:p>
        </p:txBody>
      </p:sp>
    </p:spTree>
    <p:extLst>
      <p:ext uri="{BB962C8B-B14F-4D97-AF65-F5344CB8AC3E}">
        <p14:creationId xmlns:p14="http://schemas.microsoft.com/office/powerpoint/2010/main" val="73979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64AE89C-8E40-4A56-8FD2-EC87DFBCE0E0}" type="slidenum">
              <a:rPr kumimoji="1" lang="ja-JP" altLang="en-US" smtClean="0"/>
              <a:t>6</a:t>
            </a:fld>
            <a:endParaRPr kumimoji="1" lang="ja-JP" altLang="en-US"/>
          </a:p>
        </p:txBody>
      </p:sp>
    </p:spTree>
    <p:extLst>
      <p:ext uri="{BB962C8B-B14F-4D97-AF65-F5344CB8AC3E}">
        <p14:creationId xmlns:p14="http://schemas.microsoft.com/office/powerpoint/2010/main" val="427616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4F4161E-0221-4515-B8BA-E4CBB26A7CCE}" type="datetimeFigureOut">
              <a:rPr kumimoji="1" lang="ja-JP" altLang="en-US" smtClean="0"/>
              <a:t>2024/9/12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6654D5E-7461-441C-865B-4D5649A74D2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3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F4161E-0221-4515-B8BA-E4CBB26A7CCE}" type="datetimeFigureOut">
              <a:rPr kumimoji="1" lang="ja-JP" altLang="en-US" smtClean="0"/>
              <a:t>2024/9/12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6654D5E-7461-441C-865B-4D5649A74D28}" type="slidenum">
              <a:rPr kumimoji="1" lang="ja-JP" altLang="en-US" smtClean="0"/>
              <a:t>‹#›</a:t>
            </a:fld>
            <a:endParaRPr kumimoji="1" lang="ja-JP" altLang="en-US"/>
          </a:p>
        </p:txBody>
      </p:sp>
    </p:spTree>
    <p:extLst>
      <p:ext uri="{BB962C8B-B14F-4D97-AF65-F5344CB8AC3E}">
        <p14:creationId xmlns:p14="http://schemas.microsoft.com/office/powerpoint/2010/main" val="311709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F4161E-0221-4515-B8BA-E4CBB26A7CCE}" type="datetimeFigureOut">
              <a:rPr kumimoji="1" lang="ja-JP" altLang="en-US" smtClean="0"/>
              <a:t>2024/9/12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6654D5E-7461-441C-865B-4D5649A74D28}" type="slidenum">
              <a:rPr kumimoji="1" lang="ja-JP" altLang="en-US" smtClean="0"/>
              <a:t>‹#›</a:t>
            </a:fld>
            <a:endParaRPr kumimoji="1" lang="ja-JP" altLang="en-US"/>
          </a:p>
        </p:txBody>
      </p:sp>
    </p:spTree>
    <p:extLst>
      <p:ext uri="{BB962C8B-B14F-4D97-AF65-F5344CB8AC3E}">
        <p14:creationId xmlns:p14="http://schemas.microsoft.com/office/powerpoint/2010/main" val="67603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F4161E-0221-4515-B8BA-E4CBB26A7CCE}" type="datetimeFigureOut">
              <a:rPr kumimoji="1" lang="ja-JP" altLang="en-US" smtClean="0"/>
              <a:t>2024/9/12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6654D5E-7461-441C-865B-4D5649A74D28}" type="slidenum">
              <a:rPr kumimoji="1" lang="ja-JP" altLang="en-US" smtClean="0"/>
              <a:t>‹#›</a:t>
            </a:fld>
            <a:endParaRPr kumimoji="1" lang="ja-JP" altLang="en-US"/>
          </a:p>
        </p:txBody>
      </p:sp>
    </p:spTree>
    <p:extLst>
      <p:ext uri="{BB962C8B-B14F-4D97-AF65-F5344CB8AC3E}">
        <p14:creationId xmlns:p14="http://schemas.microsoft.com/office/powerpoint/2010/main" val="252331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4F4161E-0221-4515-B8BA-E4CBB26A7CCE}" type="datetimeFigureOut">
              <a:rPr kumimoji="1" lang="ja-JP" altLang="en-US" smtClean="0"/>
              <a:t>2024/9/12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6654D5E-7461-441C-865B-4D5649A74D28}"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7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4F4161E-0221-4515-B8BA-E4CBB26A7CCE}" type="datetimeFigureOut">
              <a:rPr kumimoji="1" lang="ja-JP" altLang="en-US" smtClean="0"/>
              <a:t>2024/9/12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6654D5E-7461-441C-865B-4D5649A74D28}" type="slidenum">
              <a:rPr kumimoji="1" lang="ja-JP" altLang="en-US" smtClean="0"/>
              <a:t>‹#›</a:t>
            </a:fld>
            <a:endParaRPr kumimoji="1" lang="ja-JP" altLang="en-US"/>
          </a:p>
        </p:txBody>
      </p:sp>
    </p:spTree>
    <p:extLst>
      <p:ext uri="{BB962C8B-B14F-4D97-AF65-F5344CB8AC3E}">
        <p14:creationId xmlns:p14="http://schemas.microsoft.com/office/powerpoint/2010/main" val="134417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4F4161E-0221-4515-B8BA-E4CBB26A7CCE}" type="datetimeFigureOut">
              <a:rPr kumimoji="1" lang="ja-JP" altLang="en-US" smtClean="0"/>
              <a:t>2024/9/12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6654D5E-7461-441C-865B-4D5649A74D28}" type="slidenum">
              <a:rPr kumimoji="1" lang="ja-JP" altLang="en-US" smtClean="0"/>
              <a:t>‹#›</a:t>
            </a:fld>
            <a:endParaRPr kumimoji="1" lang="ja-JP" altLang="en-US"/>
          </a:p>
        </p:txBody>
      </p:sp>
    </p:spTree>
    <p:extLst>
      <p:ext uri="{BB962C8B-B14F-4D97-AF65-F5344CB8AC3E}">
        <p14:creationId xmlns:p14="http://schemas.microsoft.com/office/powerpoint/2010/main" val="347841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4F4161E-0221-4515-B8BA-E4CBB26A7CCE}" type="datetimeFigureOut">
              <a:rPr kumimoji="1" lang="ja-JP" altLang="en-US" smtClean="0"/>
              <a:t>2024/9/12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6654D5E-7461-441C-865B-4D5649A74D28}" type="slidenum">
              <a:rPr kumimoji="1" lang="ja-JP" altLang="en-US" smtClean="0"/>
              <a:t>‹#›</a:t>
            </a:fld>
            <a:endParaRPr kumimoji="1" lang="ja-JP" altLang="en-US"/>
          </a:p>
        </p:txBody>
      </p:sp>
    </p:spTree>
    <p:extLst>
      <p:ext uri="{BB962C8B-B14F-4D97-AF65-F5344CB8AC3E}">
        <p14:creationId xmlns:p14="http://schemas.microsoft.com/office/powerpoint/2010/main" val="398874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F4161E-0221-4515-B8BA-E4CBB26A7CCE}" type="datetimeFigureOut">
              <a:rPr kumimoji="1" lang="ja-JP" altLang="en-US" smtClean="0"/>
              <a:t>2024/9/12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6654D5E-7461-441C-865B-4D5649A74D28}" type="slidenum">
              <a:rPr kumimoji="1" lang="ja-JP" altLang="en-US" smtClean="0"/>
              <a:t>‹#›</a:t>
            </a:fld>
            <a:endParaRPr kumimoji="1" lang="ja-JP" altLang="en-US"/>
          </a:p>
        </p:txBody>
      </p:sp>
    </p:spTree>
    <p:extLst>
      <p:ext uri="{BB962C8B-B14F-4D97-AF65-F5344CB8AC3E}">
        <p14:creationId xmlns:p14="http://schemas.microsoft.com/office/powerpoint/2010/main" val="234615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F4161E-0221-4515-B8BA-E4CBB26A7CCE}" type="datetimeFigureOut">
              <a:rPr kumimoji="1" lang="ja-JP" altLang="en-US" smtClean="0"/>
              <a:t>2024/9/12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654D5E-7461-441C-865B-4D5649A74D28}" type="slidenum">
              <a:rPr kumimoji="1" lang="ja-JP" altLang="en-US" smtClean="0"/>
              <a:t>‹#›</a:t>
            </a:fld>
            <a:endParaRPr kumimoji="1" lang="ja-JP" altLang="en-US"/>
          </a:p>
        </p:txBody>
      </p:sp>
    </p:spTree>
    <p:extLst>
      <p:ext uri="{BB962C8B-B14F-4D97-AF65-F5344CB8AC3E}">
        <p14:creationId xmlns:p14="http://schemas.microsoft.com/office/powerpoint/2010/main" val="73218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F4161E-0221-4515-B8BA-E4CBB26A7CCE}" type="datetimeFigureOut">
              <a:rPr kumimoji="1" lang="ja-JP" altLang="en-US" smtClean="0"/>
              <a:t>2024/9/12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6654D5E-7461-441C-865B-4D5649A74D28}" type="slidenum">
              <a:rPr kumimoji="1" lang="ja-JP" altLang="en-US" smtClean="0"/>
              <a:t>‹#›</a:t>
            </a:fld>
            <a:endParaRPr kumimoji="1" lang="ja-JP" altLang="en-US"/>
          </a:p>
        </p:txBody>
      </p:sp>
    </p:spTree>
    <p:extLst>
      <p:ext uri="{BB962C8B-B14F-4D97-AF65-F5344CB8AC3E}">
        <p14:creationId xmlns:p14="http://schemas.microsoft.com/office/powerpoint/2010/main" val="235299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F4161E-0221-4515-B8BA-E4CBB26A7CCE}" type="datetimeFigureOut">
              <a:rPr kumimoji="1" lang="ja-JP" altLang="en-US" smtClean="0"/>
              <a:t>2024/9/12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654D5E-7461-441C-865B-4D5649A74D28}"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810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92D03-19F4-40F2-7BE6-8640542FAA85}"/>
              </a:ext>
            </a:extLst>
          </p:cNvPr>
          <p:cNvSpPr>
            <a:spLocks noGrp="1"/>
          </p:cNvSpPr>
          <p:nvPr>
            <p:ph type="ctrTitle"/>
          </p:nvPr>
        </p:nvSpPr>
        <p:spPr/>
        <p:txBody>
          <a:bodyPr>
            <a:noAutofit/>
          </a:bodyPr>
          <a:lstStyle/>
          <a:p>
            <a:r>
              <a:rPr lang="ja-JP" altLang="en-US" b="1" dirty="0">
                <a:solidFill>
                  <a:srgbClr val="000000"/>
                </a:solidFill>
                <a:latin typeface="Arial" panose="020B0604020202020204" pitchFamily="34" charset="0"/>
              </a:rPr>
              <a:t>変圧器における</a:t>
            </a:r>
            <a:br>
              <a:rPr lang="en-US" altLang="ja-JP" b="1" dirty="0">
                <a:solidFill>
                  <a:srgbClr val="000000"/>
                </a:solidFill>
                <a:latin typeface="Arial" panose="020B0604020202020204" pitchFamily="34" charset="0"/>
              </a:rPr>
            </a:br>
            <a:r>
              <a:rPr lang="ja-JP" altLang="en-US" b="1" dirty="0">
                <a:solidFill>
                  <a:srgbClr val="000000"/>
                </a:solidFill>
                <a:latin typeface="Arial" panose="020B0604020202020204" pitchFamily="34" charset="0"/>
              </a:rPr>
              <a:t>油</a:t>
            </a:r>
            <a:r>
              <a:rPr lang="ja-JP" altLang="en-US" b="1" i="0" u="none" strike="noStrike" dirty="0">
                <a:solidFill>
                  <a:srgbClr val="000000"/>
                </a:solidFill>
                <a:effectLst/>
                <a:latin typeface="Arial" panose="020B0604020202020204" pitchFamily="34" charset="0"/>
              </a:rPr>
              <a:t>温予測の</a:t>
            </a:r>
            <a:br>
              <a:rPr lang="en-US" altLang="ja-JP" b="1" i="0" u="none" strike="noStrike" dirty="0">
                <a:solidFill>
                  <a:srgbClr val="000000"/>
                </a:solidFill>
                <a:effectLst/>
                <a:latin typeface="Arial" panose="020B0604020202020204" pitchFamily="34" charset="0"/>
              </a:rPr>
            </a:br>
            <a:r>
              <a:rPr lang="ja-JP" altLang="en-US" b="1" i="0" u="none" strike="noStrike" dirty="0">
                <a:solidFill>
                  <a:srgbClr val="000000"/>
                </a:solidFill>
                <a:effectLst/>
                <a:latin typeface="Arial" panose="020B0604020202020204" pitchFamily="34" charset="0"/>
              </a:rPr>
              <a:t>必要性について</a:t>
            </a:r>
            <a:endParaRPr kumimoji="1" lang="ja-JP" altLang="en-US" dirty="0"/>
          </a:p>
        </p:txBody>
      </p:sp>
      <p:sp>
        <p:nvSpPr>
          <p:cNvPr id="3" name="字幕 2">
            <a:extLst>
              <a:ext uri="{FF2B5EF4-FFF2-40B4-BE49-F238E27FC236}">
                <a16:creationId xmlns:a16="http://schemas.microsoft.com/office/drawing/2014/main" id="{31AB5A87-A18F-4DF1-2327-5C1D6608B132}"/>
              </a:ext>
            </a:extLst>
          </p:cNvPr>
          <p:cNvSpPr>
            <a:spLocks noGrp="1"/>
          </p:cNvSpPr>
          <p:nvPr>
            <p:ph type="subTitle" idx="1"/>
          </p:nvPr>
        </p:nvSpPr>
        <p:spPr/>
        <p:txBody>
          <a:bodyPr>
            <a:normAutofit fontScale="70000" lnSpcReduction="20000"/>
          </a:bodyPr>
          <a:lstStyle/>
          <a:p>
            <a:endParaRPr kumimoji="1" lang="en-US" altLang="ja-JP" dirty="0"/>
          </a:p>
          <a:p>
            <a:endParaRPr lang="en-US" altLang="ja-JP" dirty="0"/>
          </a:p>
          <a:p>
            <a:r>
              <a:rPr kumimoji="1" lang="ja-JP" altLang="en-US" sz="3800" dirty="0"/>
              <a:t>丸山泰明</a:t>
            </a:r>
          </a:p>
        </p:txBody>
      </p:sp>
    </p:spTree>
    <p:extLst>
      <p:ext uri="{BB962C8B-B14F-4D97-AF65-F5344CB8AC3E}">
        <p14:creationId xmlns:p14="http://schemas.microsoft.com/office/powerpoint/2010/main" val="288567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BE60C-C77A-D420-2E91-DFAD004216FA}"/>
              </a:ext>
            </a:extLst>
          </p:cNvPr>
          <p:cNvSpPr>
            <a:spLocks noGrp="1"/>
          </p:cNvSpPr>
          <p:nvPr>
            <p:ph type="title" idx="4294967295"/>
          </p:nvPr>
        </p:nvSpPr>
        <p:spPr>
          <a:xfrm>
            <a:off x="0" y="287128"/>
            <a:ext cx="12192000" cy="981075"/>
          </a:xfrm>
          <a:solidFill>
            <a:schemeClr val="accent1">
              <a:lumMod val="40000"/>
              <a:lumOff val="60000"/>
            </a:schemeClr>
          </a:solidFill>
        </p:spPr>
        <p:txBody>
          <a:bodyPr>
            <a:normAutofit fontScale="90000"/>
          </a:bodyPr>
          <a:lstStyle/>
          <a:p>
            <a:r>
              <a:rPr lang="ja-JP" altLang="en-US" b="1" dirty="0"/>
              <a:t>評価指標：モデル評価に使用した指標とその結果</a:t>
            </a:r>
            <a:endParaRPr kumimoji="1" lang="ja-JP" altLang="en-US" b="1" dirty="0"/>
          </a:p>
        </p:txBody>
      </p:sp>
      <p:graphicFrame>
        <p:nvGraphicFramePr>
          <p:cNvPr id="6" name="表 5">
            <a:extLst>
              <a:ext uri="{FF2B5EF4-FFF2-40B4-BE49-F238E27FC236}">
                <a16:creationId xmlns:a16="http://schemas.microsoft.com/office/drawing/2014/main" id="{1B92B9AC-5A28-F80B-145A-C29B2B153166}"/>
              </a:ext>
            </a:extLst>
          </p:cNvPr>
          <p:cNvGraphicFramePr>
            <a:graphicFrameLocks noGrp="1"/>
          </p:cNvGraphicFramePr>
          <p:nvPr>
            <p:extLst>
              <p:ext uri="{D42A27DB-BD31-4B8C-83A1-F6EECF244321}">
                <p14:modId xmlns:p14="http://schemas.microsoft.com/office/powerpoint/2010/main" val="1440974459"/>
              </p:ext>
            </p:extLst>
          </p:nvPr>
        </p:nvGraphicFramePr>
        <p:xfrm>
          <a:off x="0" y="1610784"/>
          <a:ext cx="8902698" cy="1752600"/>
        </p:xfrm>
        <a:graphic>
          <a:graphicData uri="http://schemas.openxmlformats.org/drawingml/2006/table">
            <a:tbl>
              <a:tblPr firstRow="1" bandRow="1">
                <a:tableStyleId>{5C22544A-7EE6-4342-B048-85BDC9FD1C3A}</a:tableStyleId>
              </a:tblPr>
              <a:tblGrid>
                <a:gridCol w="1483783">
                  <a:extLst>
                    <a:ext uri="{9D8B030D-6E8A-4147-A177-3AD203B41FA5}">
                      <a16:colId xmlns:a16="http://schemas.microsoft.com/office/drawing/2014/main" val="4159082690"/>
                    </a:ext>
                  </a:extLst>
                </a:gridCol>
                <a:gridCol w="1483783">
                  <a:extLst>
                    <a:ext uri="{9D8B030D-6E8A-4147-A177-3AD203B41FA5}">
                      <a16:colId xmlns:a16="http://schemas.microsoft.com/office/drawing/2014/main" val="2742770952"/>
                    </a:ext>
                  </a:extLst>
                </a:gridCol>
                <a:gridCol w="1483783">
                  <a:extLst>
                    <a:ext uri="{9D8B030D-6E8A-4147-A177-3AD203B41FA5}">
                      <a16:colId xmlns:a16="http://schemas.microsoft.com/office/drawing/2014/main" val="1342420863"/>
                    </a:ext>
                  </a:extLst>
                </a:gridCol>
                <a:gridCol w="1483783">
                  <a:extLst>
                    <a:ext uri="{9D8B030D-6E8A-4147-A177-3AD203B41FA5}">
                      <a16:colId xmlns:a16="http://schemas.microsoft.com/office/drawing/2014/main" val="1735321844"/>
                    </a:ext>
                  </a:extLst>
                </a:gridCol>
                <a:gridCol w="1483783">
                  <a:extLst>
                    <a:ext uri="{9D8B030D-6E8A-4147-A177-3AD203B41FA5}">
                      <a16:colId xmlns:a16="http://schemas.microsoft.com/office/drawing/2014/main" val="873235622"/>
                    </a:ext>
                  </a:extLst>
                </a:gridCol>
                <a:gridCol w="1483783">
                  <a:extLst>
                    <a:ext uri="{9D8B030D-6E8A-4147-A177-3AD203B41FA5}">
                      <a16:colId xmlns:a16="http://schemas.microsoft.com/office/drawing/2014/main" val="375902044"/>
                    </a:ext>
                  </a:extLst>
                </a:gridCol>
              </a:tblGrid>
              <a:tr h="370840">
                <a:tc>
                  <a:txBody>
                    <a:bodyPr/>
                    <a:lstStyle/>
                    <a:p>
                      <a:endParaRPr kumimoji="1" lang="ja-JP" altLang="en-US" dirty="0"/>
                    </a:p>
                  </a:txBody>
                  <a:tcPr/>
                </a:tc>
                <a:tc>
                  <a:txBody>
                    <a:bodyPr/>
                    <a:lstStyle/>
                    <a:p>
                      <a:r>
                        <a:rPr kumimoji="1" lang="en-US" altLang="ja-JP" dirty="0"/>
                        <a:t>Linear Regression</a:t>
                      </a:r>
                      <a:endParaRPr kumimoji="1" lang="ja-JP" altLang="en-US" dirty="0"/>
                    </a:p>
                  </a:txBody>
                  <a:tcPr/>
                </a:tc>
                <a:tc>
                  <a:txBody>
                    <a:bodyPr/>
                    <a:lstStyle/>
                    <a:p>
                      <a:r>
                        <a:rPr kumimoji="1" lang="en-US" altLang="ja-JP" dirty="0"/>
                        <a:t>Random</a:t>
                      </a:r>
                    </a:p>
                    <a:p>
                      <a:r>
                        <a:rPr kumimoji="1" lang="en-US" altLang="ja-JP" dirty="0"/>
                        <a:t>Forest</a:t>
                      </a:r>
                      <a:endParaRPr kumimoji="1" lang="ja-JP" altLang="en-US" dirty="0"/>
                    </a:p>
                  </a:txBody>
                  <a:tcPr/>
                </a:tc>
                <a:tc>
                  <a:txBody>
                    <a:bodyPr/>
                    <a:lstStyle/>
                    <a:p>
                      <a:r>
                        <a:rPr kumimoji="1" lang="en-US" altLang="ja-JP" dirty="0" err="1"/>
                        <a:t>LightGBM</a:t>
                      </a:r>
                      <a:endParaRPr kumimoji="1" lang="ja-JP" altLang="en-US" dirty="0"/>
                    </a:p>
                  </a:txBody>
                  <a:tcPr/>
                </a:tc>
                <a:tc>
                  <a:txBody>
                    <a:bodyPr/>
                    <a:lstStyle/>
                    <a:p>
                      <a:r>
                        <a:rPr kumimoji="1" lang="en-US" altLang="ja-JP" dirty="0"/>
                        <a:t>ARIMA</a:t>
                      </a:r>
                      <a:endParaRPr kumimoji="1" lang="ja-JP" altLang="en-US" dirty="0"/>
                    </a:p>
                  </a:txBody>
                  <a:tcPr/>
                </a:tc>
                <a:tc>
                  <a:txBody>
                    <a:bodyPr/>
                    <a:lstStyle/>
                    <a:p>
                      <a:r>
                        <a:rPr kumimoji="1" lang="en-US" altLang="ja-JP" dirty="0"/>
                        <a:t>LSTM</a:t>
                      </a:r>
                      <a:endParaRPr kumimoji="1" lang="ja-JP" altLang="en-US" dirty="0"/>
                    </a:p>
                  </a:txBody>
                  <a:tcPr/>
                </a:tc>
                <a:extLst>
                  <a:ext uri="{0D108BD9-81ED-4DB2-BD59-A6C34878D82A}">
                    <a16:rowId xmlns:a16="http://schemas.microsoft.com/office/drawing/2014/main" val="1197489251"/>
                  </a:ext>
                </a:extLst>
              </a:tr>
              <a:tr h="370840">
                <a:tc>
                  <a:txBody>
                    <a:bodyPr/>
                    <a:lstStyle/>
                    <a:p>
                      <a:r>
                        <a:rPr kumimoji="1" lang="en-US" altLang="ja-JP" dirty="0"/>
                        <a:t>R-squared</a:t>
                      </a:r>
                      <a:endParaRPr kumimoji="1" lang="ja-JP" altLang="en-US" dirty="0"/>
                    </a:p>
                  </a:txBody>
                  <a:tcPr/>
                </a:tc>
                <a:tc>
                  <a:txBody>
                    <a:bodyPr/>
                    <a:lstStyle/>
                    <a:p>
                      <a:r>
                        <a:rPr kumimoji="1" lang="en-US" altLang="ja-JP" dirty="0"/>
                        <a:t>0.526</a:t>
                      </a:r>
                      <a:endParaRPr kumimoji="1" lang="ja-JP" altLang="en-US" dirty="0"/>
                    </a:p>
                  </a:txBody>
                  <a:tcPr/>
                </a:tc>
                <a:tc>
                  <a:txBody>
                    <a:bodyPr/>
                    <a:lstStyle/>
                    <a:p>
                      <a:r>
                        <a:rPr kumimoji="1" lang="en-US" altLang="ja-JP" dirty="0"/>
                        <a:t>0.997</a:t>
                      </a:r>
                      <a:endParaRPr kumimoji="1" lang="ja-JP" altLang="en-US" dirty="0"/>
                    </a:p>
                  </a:txBody>
                  <a:tcPr/>
                </a:tc>
                <a:tc>
                  <a:txBody>
                    <a:bodyPr/>
                    <a:lstStyle/>
                    <a:p>
                      <a:r>
                        <a:rPr kumimoji="1" lang="en-US" altLang="ja-JP" dirty="0"/>
                        <a:t>0.968</a:t>
                      </a:r>
                      <a:endParaRPr kumimoji="1" lang="ja-JP" altLang="en-US" dirty="0"/>
                    </a:p>
                  </a:txBody>
                  <a:tcPr/>
                </a:tc>
                <a:tc>
                  <a:txBody>
                    <a:bodyPr/>
                    <a:lstStyle/>
                    <a:p>
                      <a:r>
                        <a:rPr kumimoji="1" lang="en-US" altLang="ja-JP" dirty="0"/>
                        <a:t>0.986</a:t>
                      </a:r>
                      <a:endParaRPr kumimoji="1" lang="ja-JP" altLang="en-US" dirty="0"/>
                    </a:p>
                  </a:txBody>
                  <a:tcPr/>
                </a:tc>
                <a:tc>
                  <a:txBody>
                    <a:bodyPr/>
                    <a:lstStyle/>
                    <a:p>
                      <a:r>
                        <a:rPr kumimoji="1" lang="en-US" altLang="ja-JP" dirty="0"/>
                        <a:t>0.919</a:t>
                      </a:r>
                      <a:endParaRPr kumimoji="1" lang="ja-JP" altLang="en-US" dirty="0"/>
                    </a:p>
                  </a:txBody>
                  <a:tcPr/>
                </a:tc>
                <a:extLst>
                  <a:ext uri="{0D108BD9-81ED-4DB2-BD59-A6C34878D82A}">
                    <a16:rowId xmlns:a16="http://schemas.microsoft.com/office/drawing/2014/main" val="1897929009"/>
                  </a:ext>
                </a:extLst>
              </a:tr>
              <a:tr h="370840">
                <a:tc>
                  <a:txBody>
                    <a:bodyPr/>
                    <a:lstStyle/>
                    <a:p>
                      <a:r>
                        <a:rPr kumimoji="1" lang="en-US" altLang="ja-JP" dirty="0"/>
                        <a:t>MSE</a:t>
                      </a:r>
                      <a:endParaRPr kumimoji="1" lang="ja-JP" altLang="en-US" dirty="0"/>
                    </a:p>
                  </a:txBody>
                  <a:tcPr/>
                </a:tc>
                <a:tc>
                  <a:txBody>
                    <a:bodyPr/>
                    <a:lstStyle/>
                    <a:p>
                      <a:r>
                        <a:rPr kumimoji="1" lang="en-US" altLang="ja-JP" dirty="0"/>
                        <a:t>0.521</a:t>
                      </a:r>
                      <a:endParaRPr kumimoji="1" lang="ja-JP" altLang="en-US" dirty="0"/>
                    </a:p>
                  </a:txBody>
                  <a:tcPr/>
                </a:tc>
                <a:tc>
                  <a:txBody>
                    <a:bodyPr/>
                    <a:lstStyle/>
                    <a:p>
                      <a:r>
                        <a:rPr kumimoji="1" lang="en-US" altLang="ja-JP" dirty="0"/>
                        <a:t>0.003</a:t>
                      </a:r>
                      <a:endParaRPr kumimoji="1" lang="ja-JP" altLang="en-US" dirty="0"/>
                    </a:p>
                  </a:txBody>
                  <a:tcPr/>
                </a:tc>
                <a:tc>
                  <a:txBody>
                    <a:bodyPr/>
                    <a:lstStyle/>
                    <a:p>
                      <a:r>
                        <a:rPr kumimoji="1" lang="en-US" altLang="ja-JP" dirty="0"/>
                        <a:t>0.035</a:t>
                      </a:r>
                      <a:endParaRPr kumimoji="1" lang="ja-JP" altLang="en-US" dirty="0"/>
                    </a:p>
                  </a:txBody>
                  <a:tcPr/>
                </a:tc>
                <a:tc>
                  <a:txBody>
                    <a:bodyPr/>
                    <a:lstStyle/>
                    <a:p>
                      <a:r>
                        <a:rPr kumimoji="1" lang="en-US" altLang="ja-JP" dirty="0"/>
                        <a:t>0.015</a:t>
                      </a:r>
                      <a:endParaRPr kumimoji="1" lang="ja-JP" altLang="en-US" dirty="0"/>
                    </a:p>
                  </a:txBody>
                  <a:tcPr/>
                </a:tc>
                <a:tc>
                  <a:txBody>
                    <a:bodyPr/>
                    <a:lstStyle/>
                    <a:p>
                      <a:r>
                        <a:rPr kumimoji="1" lang="en-US" altLang="ja-JP" dirty="0"/>
                        <a:t>0.088</a:t>
                      </a:r>
                      <a:endParaRPr kumimoji="1" lang="ja-JP" altLang="en-US" dirty="0"/>
                    </a:p>
                  </a:txBody>
                  <a:tcPr/>
                </a:tc>
                <a:extLst>
                  <a:ext uri="{0D108BD9-81ED-4DB2-BD59-A6C34878D82A}">
                    <a16:rowId xmlns:a16="http://schemas.microsoft.com/office/drawing/2014/main" val="367941184"/>
                  </a:ext>
                </a:extLst>
              </a:tr>
              <a:tr h="370840">
                <a:tc>
                  <a:txBody>
                    <a:bodyPr/>
                    <a:lstStyle/>
                    <a:p>
                      <a:r>
                        <a:rPr kumimoji="1" lang="en-US" altLang="ja-JP" dirty="0"/>
                        <a:t>MAE</a:t>
                      </a:r>
                      <a:endParaRPr kumimoji="1" lang="ja-JP" altLang="en-US" dirty="0"/>
                    </a:p>
                  </a:txBody>
                  <a:tcPr/>
                </a:tc>
                <a:tc>
                  <a:txBody>
                    <a:bodyPr/>
                    <a:lstStyle/>
                    <a:p>
                      <a:r>
                        <a:rPr kumimoji="1" lang="en-US" altLang="ja-JP" dirty="0"/>
                        <a:t>0.588</a:t>
                      </a:r>
                      <a:endParaRPr kumimoji="1" lang="ja-JP" altLang="en-US" dirty="0"/>
                    </a:p>
                  </a:txBody>
                  <a:tcPr/>
                </a:tc>
                <a:tc>
                  <a:txBody>
                    <a:bodyPr/>
                    <a:lstStyle/>
                    <a:p>
                      <a:r>
                        <a:rPr kumimoji="1" lang="en-US" altLang="ja-JP" dirty="0"/>
                        <a:t>0.037</a:t>
                      </a:r>
                      <a:endParaRPr kumimoji="1" lang="ja-JP" altLang="en-US" dirty="0"/>
                    </a:p>
                  </a:txBody>
                  <a:tcPr/>
                </a:tc>
                <a:tc>
                  <a:txBody>
                    <a:bodyPr/>
                    <a:lstStyle/>
                    <a:p>
                      <a:r>
                        <a:rPr kumimoji="1" lang="en-US" altLang="ja-JP" dirty="0"/>
                        <a:t>0.142</a:t>
                      </a:r>
                      <a:endParaRPr kumimoji="1" lang="ja-JP" altLang="en-US" dirty="0"/>
                    </a:p>
                  </a:txBody>
                  <a:tcPr/>
                </a:tc>
                <a:tc>
                  <a:txBody>
                    <a:bodyPr/>
                    <a:lstStyle/>
                    <a:p>
                      <a:r>
                        <a:rPr kumimoji="1" lang="en-US" altLang="ja-JP" dirty="0"/>
                        <a:t>0.008</a:t>
                      </a:r>
                      <a:endParaRPr kumimoji="1" lang="ja-JP" altLang="en-US" dirty="0"/>
                    </a:p>
                  </a:txBody>
                  <a:tcPr/>
                </a:tc>
                <a:tc>
                  <a:txBody>
                    <a:bodyPr/>
                    <a:lstStyle/>
                    <a:p>
                      <a:r>
                        <a:rPr kumimoji="1" lang="en-US" altLang="ja-JP" dirty="0"/>
                        <a:t>0.228</a:t>
                      </a:r>
                      <a:endParaRPr kumimoji="1" lang="ja-JP" altLang="en-US" dirty="0"/>
                    </a:p>
                  </a:txBody>
                  <a:tcPr/>
                </a:tc>
                <a:extLst>
                  <a:ext uri="{0D108BD9-81ED-4DB2-BD59-A6C34878D82A}">
                    <a16:rowId xmlns:a16="http://schemas.microsoft.com/office/drawing/2014/main" val="3183663906"/>
                  </a:ext>
                </a:extLst>
              </a:tr>
            </a:tbl>
          </a:graphicData>
        </a:graphic>
      </p:graphicFrame>
      <p:graphicFrame>
        <p:nvGraphicFramePr>
          <p:cNvPr id="7" name="表 6">
            <a:extLst>
              <a:ext uri="{FF2B5EF4-FFF2-40B4-BE49-F238E27FC236}">
                <a16:creationId xmlns:a16="http://schemas.microsoft.com/office/drawing/2014/main" id="{CF96D761-C2FF-27FC-D3B6-D2C3F7ADA963}"/>
              </a:ext>
            </a:extLst>
          </p:cNvPr>
          <p:cNvGraphicFramePr>
            <a:graphicFrameLocks noGrp="1"/>
          </p:cNvGraphicFramePr>
          <p:nvPr>
            <p:extLst>
              <p:ext uri="{D42A27DB-BD31-4B8C-83A1-F6EECF244321}">
                <p14:modId xmlns:p14="http://schemas.microsoft.com/office/powerpoint/2010/main" val="1124103862"/>
              </p:ext>
            </p:extLst>
          </p:nvPr>
        </p:nvGraphicFramePr>
        <p:xfrm>
          <a:off x="-2" y="4180416"/>
          <a:ext cx="8889998" cy="1752600"/>
        </p:xfrm>
        <a:graphic>
          <a:graphicData uri="http://schemas.openxmlformats.org/drawingml/2006/table">
            <a:tbl>
              <a:tblPr firstRow="1" bandRow="1">
                <a:tableStyleId>{5C22544A-7EE6-4342-B048-85BDC9FD1C3A}</a:tableStyleId>
              </a:tblPr>
              <a:tblGrid>
                <a:gridCol w="1471083">
                  <a:extLst>
                    <a:ext uri="{9D8B030D-6E8A-4147-A177-3AD203B41FA5}">
                      <a16:colId xmlns:a16="http://schemas.microsoft.com/office/drawing/2014/main" val="4159082690"/>
                    </a:ext>
                  </a:extLst>
                </a:gridCol>
                <a:gridCol w="1483783">
                  <a:extLst>
                    <a:ext uri="{9D8B030D-6E8A-4147-A177-3AD203B41FA5}">
                      <a16:colId xmlns:a16="http://schemas.microsoft.com/office/drawing/2014/main" val="2742770952"/>
                    </a:ext>
                  </a:extLst>
                </a:gridCol>
                <a:gridCol w="1483783">
                  <a:extLst>
                    <a:ext uri="{9D8B030D-6E8A-4147-A177-3AD203B41FA5}">
                      <a16:colId xmlns:a16="http://schemas.microsoft.com/office/drawing/2014/main" val="1342420863"/>
                    </a:ext>
                  </a:extLst>
                </a:gridCol>
                <a:gridCol w="1483783">
                  <a:extLst>
                    <a:ext uri="{9D8B030D-6E8A-4147-A177-3AD203B41FA5}">
                      <a16:colId xmlns:a16="http://schemas.microsoft.com/office/drawing/2014/main" val="1735321844"/>
                    </a:ext>
                  </a:extLst>
                </a:gridCol>
                <a:gridCol w="1483783">
                  <a:extLst>
                    <a:ext uri="{9D8B030D-6E8A-4147-A177-3AD203B41FA5}">
                      <a16:colId xmlns:a16="http://schemas.microsoft.com/office/drawing/2014/main" val="873235622"/>
                    </a:ext>
                  </a:extLst>
                </a:gridCol>
                <a:gridCol w="1483783">
                  <a:extLst>
                    <a:ext uri="{9D8B030D-6E8A-4147-A177-3AD203B41FA5}">
                      <a16:colId xmlns:a16="http://schemas.microsoft.com/office/drawing/2014/main" val="375902044"/>
                    </a:ext>
                  </a:extLst>
                </a:gridCol>
              </a:tblGrid>
              <a:tr h="370840">
                <a:tc>
                  <a:txBody>
                    <a:bodyPr/>
                    <a:lstStyle/>
                    <a:p>
                      <a:endParaRPr kumimoji="1" lang="ja-JP" altLang="en-US" dirty="0"/>
                    </a:p>
                  </a:txBody>
                  <a:tcPr>
                    <a:solidFill>
                      <a:srgbClr val="FFC000"/>
                    </a:solidFill>
                  </a:tcPr>
                </a:tc>
                <a:tc>
                  <a:txBody>
                    <a:bodyPr/>
                    <a:lstStyle/>
                    <a:p>
                      <a:r>
                        <a:rPr kumimoji="1" lang="en-US" altLang="ja-JP" dirty="0"/>
                        <a:t>Linear Regression</a:t>
                      </a:r>
                      <a:endParaRPr kumimoji="1" lang="ja-JP" altLang="en-US" dirty="0"/>
                    </a:p>
                  </a:txBody>
                  <a:tcPr>
                    <a:solidFill>
                      <a:srgbClr val="FFC000"/>
                    </a:solidFill>
                  </a:tcPr>
                </a:tc>
                <a:tc>
                  <a:txBody>
                    <a:bodyPr/>
                    <a:lstStyle/>
                    <a:p>
                      <a:r>
                        <a:rPr kumimoji="1" lang="en-US" altLang="ja-JP" dirty="0"/>
                        <a:t>Random</a:t>
                      </a:r>
                    </a:p>
                    <a:p>
                      <a:r>
                        <a:rPr kumimoji="1" lang="en-US" altLang="ja-JP" dirty="0"/>
                        <a:t>Forest</a:t>
                      </a:r>
                      <a:endParaRPr kumimoji="1" lang="ja-JP" altLang="en-US" dirty="0"/>
                    </a:p>
                  </a:txBody>
                  <a:tcPr>
                    <a:solidFill>
                      <a:srgbClr val="FFC000"/>
                    </a:solidFill>
                  </a:tcPr>
                </a:tc>
                <a:tc>
                  <a:txBody>
                    <a:bodyPr/>
                    <a:lstStyle/>
                    <a:p>
                      <a:r>
                        <a:rPr kumimoji="1" lang="en-US" altLang="ja-JP" dirty="0" err="1"/>
                        <a:t>LightGBM</a:t>
                      </a:r>
                      <a:endParaRPr kumimoji="1" lang="ja-JP" altLang="en-US" dirty="0"/>
                    </a:p>
                  </a:txBody>
                  <a:tcPr>
                    <a:solidFill>
                      <a:srgbClr val="FFC000"/>
                    </a:solidFill>
                  </a:tcPr>
                </a:tc>
                <a:tc>
                  <a:txBody>
                    <a:bodyPr/>
                    <a:lstStyle/>
                    <a:p>
                      <a:r>
                        <a:rPr kumimoji="1" lang="en-US" altLang="ja-JP" dirty="0"/>
                        <a:t>ARIMA</a:t>
                      </a:r>
                      <a:endParaRPr kumimoji="1" lang="ja-JP" altLang="en-US" dirty="0"/>
                    </a:p>
                  </a:txBody>
                  <a:tcPr>
                    <a:solidFill>
                      <a:srgbClr val="FFC000"/>
                    </a:solidFill>
                  </a:tcPr>
                </a:tc>
                <a:tc>
                  <a:txBody>
                    <a:bodyPr/>
                    <a:lstStyle/>
                    <a:p>
                      <a:r>
                        <a:rPr kumimoji="1" lang="en-US" altLang="ja-JP" dirty="0"/>
                        <a:t>LSTM</a:t>
                      </a:r>
                      <a:endParaRPr kumimoji="1" lang="ja-JP" altLang="en-US" dirty="0"/>
                    </a:p>
                  </a:txBody>
                  <a:tcPr>
                    <a:solidFill>
                      <a:srgbClr val="FFC000"/>
                    </a:solidFill>
                  </a:tcPr>
                </a:tc>
                <a:extLst>
                  <a:ext uri="{0D108BD9-81ED-4DB2-BD59-A6C34878D82A}">
                    <a16:rowId xmlns:a16="http://schemas.microsoft.com/office/drawing/2014/main" val="1197489251"/>
                  </a:ext>
                </a:extLst>
              </a:tr>
              <a:tr h="370840">
                <a:tc>
                  <a:txBody>
                    <a:bodyPr/>
                    <a:lstStyle/>
                    <a:p>
                      <a:r>
                        <a:rPr kumimoji="1" lang="en-US" altLang="ja-JP" dirty="0"/>
                        <a:t>R-squared</a:t>
                      </a:r>
                      <a:endParaRPr kumimoji="1" lang="ja-JP" altLang="en-US" dirty="0"/>
                    </a:p>
                  </a:txBody>
                  <a:tcPr>
                    <a:solidFill>
                      <a:srgbClr val="FFEEB7"/>
                    </a:solidFill>
                  </a:tcPr>
                </a:tc>
                <a:tc>
                  <a:txBody>
                    <a:bodyPr/>
                    <a:lstStyle/>
                    <a:p>
                      <a:r>
                        <a:rPr kumimoji="1" lang="en-US" altLang="ja-JP" dirty="0"/>
                        <a:t>-3.424</a:t>
                      </a:r>
                      <a:endParaRPr kumimoji="1" lang="ja-JP" altLang="en-US" dirty="0"/>
                    </a:p>
                  </a:txBody>
                  <a:tcPr>
                    <a:solidFill>
                      <a:srgbClr val="FFEEB7"/>
                    </a:solidFill>
                  </a:tcPr>
                </a:tc>
                <a:tc>
                  <a:txBody>
                    <a:bodyPr/>
                    <a:lstStyle/>
                    <a:p>
                      <a:r>
                        <a:rPr kumimoji="1" lang="en-US" altLang="ja-JP" dirty="0"/>
                        <a:t>-4.533</a:t>
                      </a:r>
                      <a:endParaRPr kumimoji="1" lang="ja-JP" altLang="en-US" dirty="0"/>
                    </a:p>
                  </a:txBody>
                  <a:tcPr>
                    <a:solidFill>
                      <a:srgbClr val="FFEEB7"/>
                    </a:solidFill>
                  </a:tcPr>
                </a:tc>
                <a:tc>
                  <a:txBody>
                    <a:bodyPr/>
                    <a:lstStyle/>
                    <a:p>
                      <a:r>
                        <a:rPr kumimoji="1" lang="en-US" altLang="ja-JP" dirty="0"/>
                        <a:t>-4.173</a:t>
                      </a:r>
                      <a:endParaRPr kumimoji="1" lang="ja-JP" altLang="en-US" dirty="0"/>
                    </a:p>
                  </a:txBody>
                  <a:tcPr>
                    <a:solidFill>
                      <a:srgbClr val="FFEEB7"/>
                    </a:solidFill>
                  </a:tcPr>
                </a:tc>
                <a:tc>
                  <a:txBody>
                    <a:bodyPr/>
                    <a:lstStyle/>
                    <a:p>
                      <a:r>
                        <a:rPr kumimoji="1" lang="en-US" altLang="ja-JP" dirty="0"/>
                        <a:t>-1.970</a:t>
                      </a:r>
                      <a:endParaRPr kumimoji="1" lang="ja-JP" altLang="en-US" dirty="0"/>
                    </a:p>
                  </a:txBody>
                  <a:tcPr>
                    <a:solidFill>
                      <a:srgbClr val="FFEEB7"/>
                    </a:solidFill>
                  </a:tcPr>
                </a:tc>
                <a:tc>
                  <a:txBody>
                    <a:bodyPr/>
                    <a:lstStyle/>
                    <a:p>
                      <a:r>
                        <a:rPr kumimoji="1" lang="en-US" altLang="ja-JP" dirty="0"/>
                        <a:t>-0.179</a:t>
                      </a:r>
                      <a:endParaRPr kumimoji="1" lang="ja-JP" altLang="en-US" dirty="0"/>
                    </a:p>
                  </a:txBody>
                  <a:tcPr>
                    <a:solidFill>
                      <a:srgbClr val="FFEEB7"/>
                    </a:solidFill>
                  </a:tcPr>
                </a:tc>
                <a:extLst>
                  <a:ext uri="{0D108BD9-81ED-4DB2-BD59-A6C34878D82A}">
                    <a16:rowId xmlns:a16="http://schemas.microsoft.com/office/drawing/2014/main" val="1897929009"/>
                  </a:ext>
                </a:extLst>
              </a:tr>
              <a:tr h="370840">
                <a:tc>
                  <a:txBody>
                    <a:bodyPr/>
                    <a:lstStyle/>
                    <a:p>
                      <a:r>
                        <a:rPr kumimoji="1" lang="en-US" altLang="ja-JP" dirty="0"/>
                        <a:t>MSE</a:t>
                      </a:r>
                      <a:endParaRPr kumimoji="1" lang="ja-JP" altLang="en-US" dirty="0"/>
                    </a:p>
                  </a:txBody>
                  <a:tcPr>
                    <a:solidFill>
                      <a:srgbClr val="FFC819"/>
                    </a:solidFill>
                  </a:tcPr>
                </a:tc>
                <a:tc>
                  <a:txBody>
                    <a:bodyPr/>
                    <a:lstStyle/>
                    <a:p>
                      <a:r>
                        <a:rPr kumimoji="1" lang="en-US" altLang="ja-JP" dirty="0"/>
                        <a:t>0.598</a:t>
                      </a:r>
                      <a:endParaRPr kumimoji="1" lang="ja-JP" altLang="en-US" dirty="0"/>
                    </a:p>
                  </a:txBody>
                  <a:tcPr>
                    <a:solidFill>
                      <a:srgbClr val="FFC819"/>
                    </a:solidFill>
                  </a:tcPr>
                </a:tc>
                <a:tc>
                  <a:txBody>
                    <a:bodyPr/>
                    <a:lstStyle/>
                    <a:p>
                      <a:r>
                        <a:rPr kumimoji="1" lang="en-US" altLang="ja-JP" dirty="0"/>
                        <a:t>0.747</a:t>
                      </a:r>
                      <a:endParaRPr kumimoji="1" lang="ja-JP" altLang="en-US" dirty="0"/>
                    </a:p>
                  </a:txBody>
                  <a:tcPr>
                    <a:solidFill>
                      <a:srgbClr val="FFC819"/>
                    </a:solidFill>
                  </a:tcPr>
                </a:tc>
                <a:tc>
                  <a:txBody>
                    <a:bodyPr/>
                    <a:lstStyle/>
                    <a:p>
                      <a:r>
                        <a:rPr kumimoji="1" lang="en-US" altLang="ja-JP" dirty="0"/>
                        <a:t>0.699</a:t>
                      </a:r>
                      <a:endParaRPr kumimoji="1" lang="ja-JP" altLang="en-US" dirty="0"/>
                    </a:p>
                  </a:txBody>
                  <a:tcPr>
                    <a:solidFill>
                      <a:srgbClr val="FFC819"/>
                    </a:solidFill>
                  </a:tcPr>
                </a:tc>
                <a:tc>
                  <a:txBody>
                    <a:bodyPr/>
                    <a:lstStyle/>
                    <a:p>
                      <a:r>
                        <a:rPr kumimoji="1" lang="en-US" altLang="ja-JP" dirty="0"/>
                        <a:t>0.584</a:t>
                      </a:r>
                      <a:endParaRPr kumimoji="1" lang="ja-JP" altLang="en-US" dirty="0"/>
                    </a:p>
                  </a:txBody>
                  <a:tcPr>
                    <a:solidFill>
                      <a:srgbClr val="FFC819"/>
                    </a:solidFill>
                  </a:tcPr>
                </a:tc>
                <a:tc>
                  <a:txBody>
                    <a:bodyPr/>
                    <a:lstStyle/>
                    <a:p>
                      <a:r>
                        <a:rPr kumimoji="1" lang="en-US" altLang="ja-JP" dirty="0"/>
                        <a:t>0.159</a:t>
                      </a:r>
                      <a:endParaRPr kumimoji="1" lang="ja-JP" altLang="en-US" dirty="0"/>
                    </a:p>
                  </a:txBody>
                  <a:tcPr>
                    <a:solidFill>
                      <a:srgbClr val="FFC819"/>
                    </a:solidFill>
                  </a:tcPr>
                </a:tc>
                <a:extLst>
                  <a:ext uri="{0D108BD9-81ED-4DB2-BD59-A6C34878D82A}">
                    <a16:rowId xmlns:a16="http://schemas.microsoft.com/office/drawing/2014/main" val="367941184"/>
                  </a:ext>
                </a:extLst>
              </a:tr>
              <a:tr h="370840">
                <a:tc>
                  <a:txBody>
                    <a:bodyPr/>
                    <a:lstStyle/>
                    <a:p>
                      <a:r>
                        <a:rPr kumimoji="1" lang="en-US" altLang="ja-JP" dirty="0"/>
                        <a:t>MAE</a:t>
                      </a:r>
                      <a:endParaRPr kumimoji="1" lang="ja-JP" altLang="en-US" dirty="0"/>
                    </a:p>
                  </a:txBody>
                  <a:tcPr>
                    <a:solidFill>
                      <a:srgbClr val="FFEEB7"/>
                    </a:solidFill>
                  </a:tcPr>
                </a:tc>
                <a:tc>
                  <a:txBody>
                    <a:bodyPr/>
                    <a:lstStyle/>
                    <a:p>
                      <a:r>
                        <a:rPr kumimoji="1" lang="en-US" altLang="ja-JP" dirty="0"/>
                        <a:t>0.672</a:t>
                      </a:r>
                      <a:endParaRPr kumimoji="1" lang="ja-JP" altLang="en-US" dirty="0"/>
                    </a:p>
                  </a:txBody>
                  <a:tcPr>
                    <a:solidFill>
                      <a:srgbClr val="FFEEB7"/>
                    </a:solidFill>
                  </a:tcPr>
                </a:tc>
                <a:tc>
                  <a:txBody>
                    <a:bodyPr/>
                    <a:lstStyle/>
                    <a:p>
                      <a:r>
                        <a:rPr kumimoji="1" lang="en-US" altLang="ja-JP" dirty="0"/>
                        <a:t>0.743</a:t>
                      </a:r>
                      <a:endParaRPr kumimoji="1" lang="ja-JP" altLang="en-US" dirty="0"/>
                    </a:p>
                  </a:txBody>
                  <a:tcPr>
                    <a:solidFill>
                      <a:srgbClr val="FFEEB7"/>
                    </a:solidFill>
                  </a:tcPr>
                </a:tc>
                <a:tc>
                  <a:txBody>
                    <a:bodyPr/>
                    <a:lstStyle/>
                    <a:p>
                      <a:r>
                        <a:rPr kumimoji="1" lang="en-US" altLang="ja-JP" dirty="0"/>
                        <a:t>0.724</a:t>
                      </a:r>
                      <a:endParaRPr kumimoji="1" lang="ja-JP" altLang="en-US" dirty="0"/>
                    </a:p>
                  </a:txBody>
                  <a:tcPr>
                    <a:solidFill>
                      <a:srgbClr val="FFEEB7"/>
                    </a:solidFill>
                  </a:tcPr>
                </a:tc>
                <a:tc>
                  <a:txBody>
                    <a:bodyPr/>
                    <a:lstStyle/>
                    <a:p>
                      <a:r>
                        <a:rPr kumimoji="1" lang="en-US" altLang="ja-JP" dirty="0"/>
                        <a:t>0.647</a:t>
                      </a:r>
                      <a:endParaRPr kumimoji="1" lang="ja-JP" altLang="en-US" dirty="0"/>
                    </a:p>
                  </a:txBody>
                  <a:tcPr>
                    <a:solidFill>
                      <a:srgbClr val="FFEEB7"/>
                    </a:solidFill>
                  </a:tcPr>
                </a:tc>
                <a:tc>
                  <a:txBody>
                    <a:bodyPr/>
                    <a:lstStyle/>
                    <a:p>
                      <a:r>
                        <a:rPr kumimoji="1" lang="en-US" altLang="ja-JP" dirty="0"/>
                        <a:t>0.320</a:t>
                      </a:r>
                      <a:endParaRPr kumimoji="1" lang="ja-JP" altLang="en-US" dirty="0"/>
                    </a:p>
                  </a:txBody>
                  <a:tcPr>
                    <a:solidFill>
                      <a:srgbClr val="FFEEB7"/>
                    </a:solidFill>
                  </a:tcPr>
                </a:tc>
                <a:extLst>
                  <a:ext uri="{0D108BD9-81ED-4DB2-BD59-A6C34878D82A}">
                    <a16:rowId xmlns:a16="http://schemas.microsoft.com/office/drawing/2014/main" val="3183663906"/>
                  </a:ext>
                </a:extLst>
              </a:tr>
            </a:tbl>
          </a:graphicData>
        </a:graphic>
      </p:graphicFrame>
      <p:sp>
        <p:nvSpPr>
          <p:cNvPr id="8" name="テキスト ボックス 7">
            <a:extLst>
              <a:ext uri="{FF2B5EF4-FFF2-40B4-BE49-F238E27FC236}">
                <a16:creationId xmlns:a16="http://schemas.microsoft.com/office/drawing/2014/main" id="{54C0082B-A572-71CA-3607-2838D59FD0EE}"/>
              </a:ext>
            </a:extLst>
          </p:cNvPr>
          <p:cNvSpPr txBox="1"/>
          <p:nvPr/>
        </p:nvSpPr>
        <p:spPr>
          <a:xfrm>
            <a:off x="8915394" y="2057400"/>
            <a:ext cx="3384260" cy="4339650"/>
          </a:xfrm>
          <a:prstGeom prst="rect">
            <a:avLst/>
          </a:prstGeom>
          <a:noFill/>
        </p:spPr>
        <p:txBody>
          <a:bodyPr wrap="none" rtlCol="0">
            <a:spAutoFit/>
          </a:bodyPr>
          <a:lstStyle/>
          <a:p>
            <a:r>
              <a:rPr kumimoji="1" lang="ja-JP" altLang="en-US" sz="3600" u="sng" dirty="0"/>
              <a:t>結果</a:t>
            </a:r>
            <a:endParaRPr kumimoji="1" lang="en-US" altLang="ja-JP" sz="3600" u="sng" dirty="0"/>
          </a:p>
          <a:p>
            <a:r>
              <a:rPr kumimoji="1" lang="ja-JP" altLang="en-US" sz="2400" dirty="0"/>
              <a:t>・線形回帰では学習が</a:t>
            </a:r>
            <a:endParaRPr kumimoji="1" lang="en-US" altLang="ja-JP" sz="2400" dirty="0"/>
          </a:p>
          <a:p>
            <a:r>
              <a:rPr kumimoji="1" lang="ja-JP" altLang="en-US" sz="2400" dirty="0"/>
              <a:t>できないようなデータ</a:t>
            </a:r>
            <a:endParaRPr kumimoji="1" lang="en-US" altLang="ja-JP" sz="2400" dirty="0"/>
          </a:p>
          <a:p>
            <a:r>
              <a:rPr kumimoji="1" lang="ja-JP" altLang="en-US" sz="2400" dirty="0"/>
              <a:t>である可能性あり</a:t>
            </a:r>
            <a:endParaRPr kumimoji="1" lang="en-US" altLang="ja-JP" sz="2400" dirty="0"/>
          </a:p>
          <a:p>
            <a:endParaRPr kumimoji="1" lang="en-US" altLang="ja-JP" sz="2400" u="sng" dirty="0"/>
          </a:p>
          <a:p>
            <a:r>
              <a:rPr kumimoji="1" lang="ja-JP" altLang="en-US" sz="2400" dirty="0"/>
              <a:t>・テストがどのモデルでも</a:t>
            </a:r>
            <a:endParaRPr kumimoji="1" lang="en-US" altLang="ja-JP" sz="2400" dirty="0"/>
          </a:p>
          <a:p>
            <a:r>
              <a:rPr kumimoji="1" lang="ja-JP" altLang="en-US" sz="2400" dirty="0"/>
              <a:t>良い性能を示さなかった</a:t>
            </a:r>
            <a:endParaRPr kumimoji="1" lang="en-US" altLang="ja-JP" sz="2400" dirty="0"/>
          </a:p>
          <a:p>
            <a:r>
              <a:rPr kumimoji="1" lang="ja-JP" altLang="en-US" sz="2400" dirty="0"/>
              <a:t>ことから，予測に必要な</a:t>
            </a:r>
            <a:endParaRPr kumimoji="1" lang="en-US" altLang="ja-JP" sz="2400" dirty="0"/>
          </a:p>
          <a:p>
            <a:r>
              <a:rPr kumimoji="1" lang="ja-JP" altLang="en-US" sz="2400" dirty="0"/>
              <a:t>特徴量が不足している</a:t>
            </a:r>
            <a:endParaRPr kumimoji="1" lang="en-US" altLang="ja-JP" sz="2400" dirty="0"/>
          </a:p>
          <a:p>
            <a:r>
              <a:rPr kumimoji="1" lang="ja-JP" altLang="en-US" sz="2400" dirty="0"/>
              <a:t>可能性あり</a:t>
            </a:r>
            <a:endParaRPr kumimoji="1" lang="en-US" altLang="ja-JP" sz="2400" dirty="0"/>
          </a:p>
          <a:p>
            <a:endParaRPr kumimoji="1" lang="ja-JP" altLang="en-US" sz="2400" u="sng" dirty="0"/>
          </a:p>
        </p:txBody>
      </p:sp>
      <p:sp>
        <p:nvSpPr>
          <p:cNvPr id="9" name="テキスト ボックス 8">
            <a:extLst>
              <a:ext uri="{FF2B5EF4-FFF2-40B4-BE49-F238E27FC236}">
                <a16:creationId xmlns:a16="http://schemas.microsoft.com/office/drawing/2014/main" id="{F39EBD9C-9EBD-46ED-5D7A-036C38DD89E3}"/>
              </a:ext>
            </a:extLst>
          </p:cNvPr>
          <p:cNvSpPr txBox="1"/>
          <p:nvPr/>
        </p:nvSpPr>
        <p:spPr>
          <a:xfrm>
            <a:off x="69848" y="1760353"/>
            <a:ext cx="1265090" cy="369332"/>
          </a:xfrm>
          <a:prstGeom prst="rect">
            <a:avLst/>
          </a:prstGeom>
          <a:noFill/>
        </p:spPr>
        <p:txBody>
          <a:bodyPr wrap="none" rtlCol="0">
            <a:spAutoFit/>
          </a:bodyPr>
          <a:lstStyle/>
          <a:p>
            <a:r>
              <a:rPr kumimoji="1" lang="ja-JP" altLang="en-US" b="1" dirty="0"/>
              <a:t>教師データ</a:t>
            </a:r>
          </a:p>
        </p:txBody>
      </p:sp>
      <p:sp>
        <p:nvSpPr>
          <p:cNvPr id="10" name="テキスト ボックス 9">
            <a:extLst>
              <a:ext uri="{FF2B5EF4-FFF2-40B4-BE49-F238E27FC236}">
                <a16:creationId xmlns:a16="http://schemas.microsoft.com/office/drawing/2014/main" id="{A7A06976-C2F8-A9BD-0B90-11FC5F4B4BB7}"/>
              </a:ext>
            </a:extLst>
          </p:cNvPr>
          <p:cNvSpPr txBox="1"/>
          <p:nvPr/>
        </p:nvSpPr>
        <p:spPr>
          <a:xfrm>
            <a:off x="69848" y="4325753"/>
            <a:ext cx="1418978" cy="369332"/>
          </a:xfrm>
          <a:prstGeom prst="rect">
            <a:avLst/>
          </a:prstGeom>
          <a:noFill/>
        </p:spPr>
        <p:txBody>
          <a:bodyPr wrap="none" rtlCol="0">
            <a:spAutoFit/>
          </a:bodyPr>
          <a:lstStyle/>
          <a:p>
            <a:r>
              <a:rPr kumimoji="1" lang="ja-JP" altLang="en-US" b="1" dirty="0"/>
              <a:t>テストデータ</a:t>
            </a:r>
          </a:p>
        </p:txBody>
      </p:sp>
    </p:spTree>
    <p:extLst>
      <p:ext uri="{BB962C8B-B14F-4D97-AF65-F5344CB8AC3E}">
        <p14:creationId xmlns:p14="http://schemas.microsoft.com/office/powerpoint/2010/main" val="118216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BE60C-C77A-D420-2E91-DFAD004216FA}"/>
              </a:ext>
            </a:extLst>
          </p:cNvPr>
          <p:cNvSpPr>
            <a:spLocks noGrp="1"/>
          </p:cNvSpPr>
          <p:nvPr>
            <p:ph type="title" idx="4294967295"/>
          </p:nvPr>
        </p:nvSpPr>
        <p:spPr>
          <a:xfrm>
            <a:off x="0" y="287128"/>
            <a:ext cx="12192000" cy="981075"/>
          </a:xfrm>
          <a:solidFill>
            <a:schemeClr val="accent1">
              <a:lumMod val="40000"/>
              <a:lumOff val="60000"/>
            </a:schemeClr>
          </a:solidFill>
        </p:spPr>
        <p:txBody>
          <a:bodyPr>
            <a:normAutofit/>
          </a:bodyPr>
          <a:lstStyle/>
          <a:p>
            <a:r>
              <a:rPr lang="ja-JP" altLang="en-US" b="1" dirty="0"/>
              <a:t>検証内容：改善策の背景にある仮説</a:t>
            </a:r>
            <a:endParaRPr kumimoji="1" lang="ja-JP" altLang="en-US" b="1" dirty="0"/>
          </a:p>
        </p:txBody>
      </p:sp>
      <p:sp>
        <p:nvSpPr>
          <p:cNvPr id="5" name="テキスト ボックス 4">
            <a:extLst>
              <a:ext uri="{FF2B5EF4-FFF2-40B4-BE49-F238E27FC236}">
                <a16:creationId xmlns:a16="http://schemas.microsoft.com/office/drawing/2014/main" id="{83B1E45E-B846-0916-2442-E760680316B0}"/>
              </a:ext>
            </a:extLst>
          </p:cNvPr>
          <p:cNvSpPr txBox="1"/>
          <p:nvPr/>
        </p:nvSpPr>
        <p:spPr>
          <a:xfrm>
            <a:off x="309846" y="1576366"/>
            <a:ext cx="11118749" cy="2123658"/>
          </a:xfrm>
          <a:prstGeom prst="rect">
            <a:avLst/>
          </a:prstGeom>
          <a:noFill/>
        </p:spPr>
        <p:txBody>
          <a:bodyPr wrap="none" rtlCol="0">
            <a:spAutoFit/>
          </a:bodyPr>
          <a:lstStyle/>
          <a:p>
            <a:r>
              <a:rPr kumimoji="1" lang="ja-JP" altLang="en-US" sz="3600" u="sng" dirty="0"/>
              <a:t>改善策の仮説</a:t>
            </a:r>
            <a:endParaRPr kumimoji="1" lang="en-US" altLang="ja-JP" sz="3600" u="sng" dirty="0"/>
          </a:p>
          <a:p>
            <a:endParaRPr kumimoji="1" lang="en-US" altLang="ja-JP" sz="2000" u="sng" dirty="0"/>
          </a:p>
          <a:p>
            <a:r>
              <a:rPr kumimoji="1" lang="ja-JP" altLang="en-US" sz="2000" dirty="0"/>
              <a:t>・</a:t>
            </a:r>
            <a:r>
              <a:rPr kumimoji="1" lang="ja-JP" altLang="en-US" sz="2800" dirty="0"/>
              <a:t>負荷の変化が油温に影響を与えるまでにラグが存在すると考えられる</a:t>
            </a:r>
            <a:endParaRPr kumimoji="1" lang="en-US" altLang="ja-JP" sz="2800" dirty="0"/>
          </a:p>
          <a:p>
            <a:r>
              <a:rPr kumimoji="1" lang="ja-JP" altLang="en-US" sz="2800" dirty="0"/>
              <a:t>⇒ラグの影響を追加し，過去の値も特徴量とする．</a:t>
            </a:r>
            <a:endParaRPr kumimoji="1" lang="en-US" altLang="ja-JP" sz="2800" dirty="0"/>
          </a:p>
          <a:p>
            <a:endParaRPr kumimoji="1" lang="en-US" altLang="ja-JP" sz="2000" dirty="0"/>
          </a:p>
        </p:txBody>
      </p:sp>
      <p:pic>
        <p:nvPicPr>
          <p:cNvPr id="7" name="図 6">
            <a:extLst>
              <a:ext uri="{FF2B5EF4-FFF2-40B4-BE49-F238E27FC236}">
                <a16:creationId xmlns:a16="http://schemas.microsoft.com/office/drawing/2014/main" id="{4ADBEB06-4C08-352D-E258-9520B2C8EA2E}"/>
              </a:ext>
            </a:extLst>
          </p:cNvPr>
          <p:cNvPicPr>
            <a:picLocks noChangeAspect="1"/>
          </p:cNvPicPr>
          <p:nvPr/>
        </p:nvPicPr>
        <p:blipFill>
          <a:blip r:embed="rId2"/>
          <a:stretch>
            <a:fillRect/>
          </a:stretch>
        </p:blipFill>
        <p:spPr>
          <a:xfrm>
            <a:off x="259584" y="3429000"/>
            <a:ext cx="10974332" cy="2762636"/>
          </a:xfrm>
          <a:prstGeom prst="rect">
            <a:avLst/>
          </a:prstGeom>
        </p:spPr>
      </p:pic>
    </p:spTree>
    <p:extLst>
      <p:ext uri="{BB962C8B-B14F-4D97-AF65-F5344CB8AC3E}">
        <p14:creationId xmlns:p14="http://schemas.microsoft.com/office/powerpoint/2010/main" val="122634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BE60C-C77A-D420-2E91-DFAD004216FA}"/>
              </a:ext>
            </a:extLst>
          </p:cNvPr>
          <p:cNvSpPr>
            <a:spLocks noGrp="1"/>
          </p:cNvSpPr>
          <p:nvPr>
            <p:ph type="title" idx="4294967295"/>
          </p:nvPr>
        </p:nvSpPr>
        <p:spPr>
          <a:xfrm>
            <a:off x="0" y="287128"/>
            <a:ext cx="12192000" cy="981075"/>
          </a:xfrm>
          <a:solidFill>
            <a:schemeClr val="accent1">
              <a:lumMod val="40000"/>
              <a:lumOff val="60000"/>
            </a:schemeClr>
          </a:solidFill>
        </p:spPr>
        <p:txBody>
          <a:bodyPr>
            <a:normAutofit/>
          </a:bodyPr>
          <a:lstStyle/>
          <a:p>
            <a:r>
              <a:rPr lang="ja-JP" altLang="en-US" b="1" dirty="0"/>
              <a:t>検証結果：仮説の検証結果と考察</a:t>
            </a:r>
            <a:endParaRPr kumimoji="1" lang="ja-JP" altLang="en-US" b="1" dirty="0"/>
          </a:p>
        </p:txBody>
      </p:sp>
      <p:graphicFrame>
        <p:nvGraphicFramePr>
          <p:cNvPr id="5" name="表 4">
            <a:extLst>
              <a:ext uri="{FF2B5EF4-FFF2-40B4-BE49-F238E27FC236}">
                <a16:creationId xmlns:a16="http://schemas.microsoft.com/office/drawing/2014/main" id="{77A1D90F-661F-79B5-E05C-58D9F2AF0ABE}"/>
              </a:ext>
            </a:extLst>
          </p:cNvPr>
          <p:cNvGraphicFramePr>
            <a:graphicFrameLocks noGrp="1"/>
          </p:cNvGraphicFramePr>
          <p:nvPr>
            <p:extLst>
              <p:ext uri="{D42A27DB-BD31-4B8C-83A1-F6EECF244321}">
                <p14:modId xmlns:p14="http://schemas.microsoft.com/office/powerpoint/2010/main" val="3201794792"/>
              </p:ext>
            </p:extLst>
          </p:nvPr>
        </p:nvGraphicFramePr>
        <p:xfrm>
          <a:off x="79512" y="1676400"/>
          <a:ext cx="7991064" cy="1752600"/>
        </p:xfrm>
        <a:graphic>
          <a:graphicData uri="http://schemas.openxmlformats.org/drawingml/2006/table">
            <a:tbl>
              <a:tblPr firstRow="1" bandRow="1">
                <a:tableStyleId>{5C22544A-7EE6-4342-B048-85BDC9FD1C3A}</a:tableStyleId>
              </a:tblPr>
              <a:tblGrid>
                <a:gridCol w="1331844">
                  <a:extLst>
                    <a:ext uri="{9D8B030D-6E8A-4147-A177-3AD203B41FA5}">
                      <a16:colId xmlns:a16="http://schemas.microsoft.com/office/drawing/2014/main" val="4159082690"/>
                    </a:ext>
                  </a:extLst>
                </a:gridCol>
                <a:gridCol w="1331844">
                  <a:extLst>
                    <a:ext uri="{9D8B030D-6E8A-4147-A177-3AD203B41FA5}">
                      <a16:colId xmlns:a16="http://schemas.microsoft.com/office/drawing/2014/main" val="2742770952"/>
                    </a:ext>
                  </a:extLst>
                </a:gridCol>
                <a:gridCol w="1331844">
                  <a:extLst>
                    <a:ext uri="{9D8B030D-6E8A-4147-A177-3AD203B41FA5}">
                      <a16:colId xmlns:a16="http://schemas.microsoft.com/office/drawing/2014/main" val="1342420863"/>
                    </a:ext>
                  </a:extLst>
                </a:gridCol>
                <a:gridCol w="1331844">
                  <a:extLst>
                    <a:ext uri="{9D8B030D-6E8A-4147-A177-3AD203B41FA5}">
                      <a16:colId xmlns:a16="http://schemas.microsoft.com/office/drawing/2014/main" val="1735321844"/>
                    </a:ext>
                  </a:extLst>
                </a:gridCol>
                <a:gridCol w="1331844">
                  <a:extLst>
                    <a:ext uri="{9D8B030D-6E8A-4147-A177-3AD203B41FA5}">
                      <a16:colId xmlns:a16="http://schemas.microsoft.com/office/drawing/2014/main" val="873235622"/>
                    </a:ext>
                  </a:extLst>
                </a:gridCol>
                <a:gridCol w="1331844">
                  <a:extLst>
                    <a:ext uri="{9D8B030D-6E8A-4147-A177-3AD203B41FA5}">
                      <a16:colId xmlns:a16="http://schemas.microsoft.com/office/drawing/2014/main" val="375902044"/>
                    </a:ext>
                  </a:extLst>
                </a:gridCol>
              </a:tblGrid>
              <a:tr h="370840">
                <a:tc>
                  <a:txBody>
                    <a:bodyPr/>
                    <a:lstStyle/>
                    <a:p>
                      <a:endParaRPr kumimoji="1" lang="ja-JP" altLang="en-US" dirty="0"/>
                    </a:p>
                  </a:txBody>
                  <a:tcPr/>
                </a:tc>
                <a:tc>
                  <a:txBody>
                    <a:bodyPr/>
                    <a:lstStyle/>
                    <a:p>
                      <a:r>
                        <a:rPr kumimoji="1" lang="en-US" altLang="ja-JP" dirty="0"/>
                        <a:t>Linear Regression</a:t>
                      </a:r>
                      <a:endParaRPr kumimoji="1" lang="ja-JP" altLang="en-US" dirty="0"/>
                    </a:p>
                  </a:txBody>
                  <a:tcPr/>
                </a:tc>
                <a:tc>
                  <a:txBody>
                    <a:bodyPr/>
                    <a:lstStyle/>
                    <a:p>
                      <a:r>
                        <a:rPr kumimoji="1" lang="en-US" altLang="ja-JP" dirty="0"/>
                        <a:t>Random</a:t>
                      </a:r>
                    </a:p>
                    <a:p>
                      <a:r>
                        <a:rPr kumimoji="1" lang="en-US" altLang="ja-JP" dirty="0"/>
                        <a:t>Forest</a:t>
                      </a:r>
                      <a:endParaRPr kumimoji="1" lang="ja-JP" altLang="en-US" dirty="0"/>
                    </a:p>
                  </a:txBody>
                  <a:tcPr/>
                </a:tc>
                <a:tc>
                  <a:txBody>
                    <a:bodyPr/>
                    <a:lstStyle/>
                    <a:p>
                      <a:r>
                        <a:rPr kumimoji="1" lang="en-US" altLang="ja-JP" dirty="0" err="1"/>
                        <a:t>LightGBM</a:t>
                      </a:r>
                      <a:endParaRPr kumimoji="1" lang="ja-JP" altLang="en-US" dirty="0"/>
                    </a:p>
                  </a:txBody>
                  <a:tcPr/>
                </a:tc>
                <a:tc>
                  <a:txBody>
                    <a:bodyPr/>
                    <a:lstStyle/>
                    <a:p>
                      <a:r>
                        <a:rPr kumimoji="1" lang="en-US" altLang="ja-JP" dirty="0"/>
                        <a:t>ARIMA</a:t>
                      </a:r>
                      <a:endParaRPr kumimoji="1" lang="ja-JP" altLang="en-US" dirty="0"/>
                    </a:p>
                  </a:txBody>
                  <a:tcPr/>
                </a:tc>
                <a:tc>
                  <a:txBody>
                    <a:bodyPr/>
                    <a:lstStyle/>
                    <a:p>
                      <a:r>
                        <a:rPr kumimoji="1" lang="en-US" altLang="ja-JP" dirty="0"/>
                        <a:t>LSTM</a:t>
                      </a:r>
                      <a:endParaRPr kumimoji="1" lang="ja-JP" altLang="en-US" dirty="0"/>
                    </a:p>
                  </a:txBody>
                  <a:tcPr/>
                </a:tc>
                <a:extLst>
                  <a:ext uri="{0D108BD9-81ED-4DB2-BD59-A6C34878D82A}">
                    <a16:rowId xmlns:a16="http://schemas.microsoft.com/office/drawing/2014/main" val="1197489251"/>
                  </a:ext>
                </a:extLst>
              </a:tr>
              <a:tr h="370840">
                <a:tc>
                  <a:txBody>
                    <a:bodyPr/>
                    <a:lstStyle/>
                    <a:p>
                      <a:r>
                        <a:rPr kumimoji="1" lang="en-US" altLang="ja-JP" dirty="0"/>
                        <a:t>R-squared</a:t>
                      </a:r>
                      <a:endParaRPr kumimoji="1" lang="ja-JP" altLang="en-US" dirty="0"/>
                    </a:p>
                  </a:txBody>
                  <a:tcPr/>
                </a:tc>
                <a:tc>
                  <a:txBody>
                    <a:bodyPr/>
                    <a:lstStyle/>
                    <a:p>
                      <a:r>
                        <a:rPr kumimoji="1" lang="en-US" altLang="ja-JP" dirty="0"/>
                        <a:t>0.990</a:t>
                      </a:r>
                      <a:endParaRPr kumimoji="1" lang="ja-JP" altLang="en-US" dirty="0"/>
                    </a:p>
                  </a:txBody>
                  <a:tcPr/>
                </a:tc>
                <a:tc>
                  <a:txBody>
                    <a:bodyPr/>
                    <a:lstStyle/>
                    <a:p>
                      <a:r>
                        <a:rPr kumimoji="1" lang="en-US" altLang="ja-JP" dirty="0"/>
                        <a:t>0.998</a:t>
                      </a:r>
                      <a:endParaRPr kumimoji="1" lang="ja-JP" altLang="en-US" dirty="0"/>
                    </a:p>
                  </a:txBody>
                  <a:tcPr/>
                </a:tc>
                <a:tc>
                  <a:txBody>
                    <a:bodyPr/>
                    <a:lstStyle/>
                    <a:p>
                      <a:r>
                        <a:rPr kumimoji="1" lang="en-US" altLang="ja-JP" dirty="0"/>
                        <a:t>0.993</a:t>
                      </a:r>
                      <a:endParaRPr kumimoji="1" lang="ja-JP" altLang="en-US" dirty="0"/>
                    </a:p>
                  </a:txBody>
                  <a:tcPr/>
                </a:tc>
                <a:tc>
                  <a:txBody>
                    <a:bodyPr/>
                    <a:lstStyle/>
                    <a:p>
                      <a:r>
                        <a:rPr kumimoji="1" lang="en-US" altLang="ja-JP" dirty="0"/>
                        <a:t>0.986</a:t>
                      </a:r>
                      <a:endParaRPr kumimoji="1" lang="ja-JP" altLang="en-US" dirty="0"/>
                    </a:p>
                  </a:txBody>
                  <a:tcPr/>
                </a:tc>
                <a:tc>
                  <a:txBody>
                    <a:bodyPr/>
                    <a:lstStyle/>
                    <a:p>
                      <a:r>
                        <a:rPr kumimoji="1" lang="en-US" altLang="ja-JP" dirty="0"/>
                        <a:t>0.990</a:t>
                      </a:r>
                      <a:endParaRPr kumimoji="1" lang="ja-JP" altLang="en-US" dirty="0"/>
                    </a:p>
                  </a:txBody>
                  <a:tcPr/>
                </a:tc>
                <a:extLst>
                  <a:ext uri="{0D108BD9-81ED-4DB2-BD59-A6C34878D82A}">
                    <a16:rowId xmlns:a16="http://schemas.microsoft.com/office/drawing/2014/main" val="1897929009"/>
                  </a:ext>
                </a:extLst>
              </a:tr>
              <a:tr h="370840">
                <a:tc>
                  <a:txBody>
                    <a:bodyPr/>
                    <a:lstStyle/>
                    <a:p>
                      <a:r>
                        <a:rPr kumimoji="1" lang="en-US" altLang="ja-JP" dirty="0"/>
                        <a:t>MSE</a:t>
                      </a:r>
                      <a:endParaRPr kumimoji="1" lang="ja-JP" altLang="en-US" dirty="0"/>
                    </a:p>
                  </a:txBody>
                  <a:tcPr/>
                </a:tc>
                <a:tc>
                  <a:txBody>
                    <a:bodyPr/>
                    <a:lstStyle/>
                    <a:p>
                      <a:r>
                        <a:rPr kumimoji="1" lang="en-US" altLang="ja-JP" dirty="0"/>
                        <a:t>0.011</a:t>
                      </a:r>
                      <a:endParaRPr kumimoji="1" lang="ja-JP" altLang="en-US" dirty="0"/>
                    </a:p>
                  </a:txBody>
                  <a:tcPr/>
                </a:tc>
                <a:tc>
                  <a:txBody>
                    <a:bodyPr/>
                    <a:lstStyle/>
                    <a:p>
                      <a:r>
                        <a:rPr kumimoji="1" lang="en-US" altLang="ja-JP" dirty="0"/>
                        <a:t>0.002</a:t>
                      </a:r>
                      <a:endParaRPr kumimoji="1" lang="ja-JP" altLang="en-US" dirty="0"/>
                    </a:p>
                  </a:txBody>
                  <a:tcPr/>
                </a:tc>
                <a:tc>
                  <a:txBody>
                    <a:bodyPr/>
                    <a:lstStyle/>
                    <a:p>
                      <a:r>
                        <a:rPr kumimoji="1" lang="en-US" altLang="ja-JP" dirty="0"/>
                        <a:t>0.008</a:t>
                      </a:r>
                      <a:endParaRPr kumimoji="1" lang="ja-JP" altLang="en-US" dirty="0"/>
                    </a:p>
                  </a:txBody>
                  <a:tcPr/>
                </a:tc>
                <a:tc>
                  <a:txBody>
                    <a:bodyPr/>
                    <a:lstStyle/>
                    <a:p>
                      <a:r>
                        <a:rPr kumimoji="1" lang="en-US" altLang="ja-JP" dirty="0"/>
                        <a:t>0.015</a:t>
                      </a:r>
                      <a:endParaRPr kumimoji="1" lang="ja-JP" altLang="en-US" dirty="0"/>
                    </a:p>
                  </a:txBody>
                  <a:tcPr/>
                </a:tc>
                <a:tc>
                  <a:txBody>
                    <a:bodyPr/>
                    <a:lstStyle/>
                    <a:p>
                      <a:r>
                        <a:rPr kumimoji="1" lang="en-US" altLang="ja-JP" dirty="0"/>
                        <a:t>0.010</a:t>
                      </a:r>
                      <a:endParaRPr kumimoji="1" lang="ja-JP" altLang="en-US" dirty="0"/>
                    </a:p>
                  </a:txBody>
                  <a:tcPr/>
                </a:tc>
                <a:extLst>
                  <a:ext uri="{0D108BD9-81ED-4DB2-BD59-A6C34878D82A}">
                    <a16:rowId xmlns:a16="http://schemas.microsoft.com/office/drawing/2014/main" val="367941184"/>
                  </a:ext>
                </a:extLst>
              </a:tr>
              <a:tr h="370840">
                <a:tc>
                  <a:txBody>
                    <a:bodyPr/>
                    <a:lstStyle/>
                    <a:p>
                      <a:r>
                        <a:rPr kumimoji="1" lang="en-US" altLang="ja-JP" dirty="0"/>
                        <a:t>MAE</a:t>
                      </a:r>
                      <a:endParaRPr kumimoji="1" lang="ja-JP" altLang="en-US" dirty="0"/>
                    </a:p>
                  </a:txBody>
                  <a:tcPr/>
                </a:tc>
                <a:tc>
                  <a:txBody>
                    <a:bodyPr/>
                    <a:lstStyle/>
                    <a:p>
                      <a:r>
                        <a:rPr kumimoji="1" lang="en-US" altLang="ja-JP" dirty="0"/>
                        <a:t>0.073</a:t>
                      </a:r>
                      <a:endParaRPr kumimoji="1" lang="ja-JP" altLang="en-US" dirty="0"/>
                    </a:p>
                  </a:txBody>
                  <a:tcPr/>
                </a:tc>
                <a:tc>
                  <a:txBody>
                    <a:bodyPr/>
                    <a:lstStyle/>
                    <a:p>
                      <a:r>
                        <a:rPr kumimoji="1" lang="en-US" altLang="ja-JP" dirty="0"/>
                        <a:t>0.028</a:t>
                      </a:r>
                      <a:endParaRPr kumimoji="1" lang="ja-JP" altLang="en-US" dirty="0"/>
                    </a:p>
                  </a:txBody>
                  <a:tcPr/>
                </a:tc>
                <a:tc>
                  <a:txBody>
                    <a:bodyPr/>
                    <a:lstStyle/>
                    <a:p>
                      <a:r>
                        <a:rPr kumimoji="1" lang="en-US" altLang="ja-JP" dirty="0"/>
                        <a:t>0.060</a:t>
                      </a:r>
                      <a:endParaRPr kumimoji="1" lang="ja-JP" altLang="en-US" dirty="0"/>
                    </a:p>
                  </a:txBody>
                  <a:tcPr/>
                </a:tc>
                <a:tc>
                  <a:txBody>
                    <a:bodyPr/>
                    <a:lstStyle/>
                    <a:p>
                      <a:r>
                        <a:rPr kumimoji="1" lang="en-US" altLang="ja-JP" dirty="0"/>
                        <a:t>0.083</a:t>
                      </a:r>
                      <a:endParaRPr kumimoji="1" lang="ja-JP" altLang="en-US" dirty="0"/>
                    </a:p>
                  </a:txBody>
                  <a:tcPr/>
                </a:tc>
                <a:tc>
                  <a:txBody>
                    <a:bodyPr/>
                    <a:lstStyle/>
                    <a:p>
                      <a:r>
                        <a:rPr kumimoji="1" lang="en-US" altLang="ja-JP" dirty="0"/>
                        <a:t>0.069</a:t>
                      </a:r>
                      <a:endParaRPr kumimoji="1" lang="ja-JP" altLang="en-US" dirty="0"/>
                    </a:p>
                  </a:txBody>
                  <a:tcPr/>
                </a:tc>
                <a:extLst>
                  <a:ext uri="{0D108BD9-81ED-4DB2-BD59-A6C34878D82A}">
                    <a16:rowId xmlns:a16="http://schemas.microsoft.com/office/drawing/2014/main" val="3183663906"/>
                  </a:ext>
                </a:extLst>
              </a:tr>
            </a:tbl>
          </a:graphicData>
        </a:graphic>
      </p:graphicFrame>
      <p:graphicFrame>
        <p:nvGraphicFramePr>
          <p:cNvPr id="6" name="表 5">
            <a:extLst>
              <a:ext uri="{FF2B5EF4-FFF2-40B4-BE49-F238E27FC236}">
                <a16:creationId xmlns:a16="http://schemas.microsoft.com/office/drawing/2014/main" id="{30C77231-70C6-0F7E-E325-522A8CB5F2DE}"/>
              </a:ext>
            </a:extLst>
          </p:cNvPr>
          <p:cNvGraphicFramePr>
            <a:graphicFrameLocks noGrp="1"/>
          </p:cNvGraphicFramePr>
          <p:nvPr>
            <p:extLst>
              <p:ext uri="{D42A27DB-BD31-4B8C-83A1-F6EECF244321}">
                <p14:modId xmlns:p14="http://schemas.microsoft.com/office/powerpoint/2010/main" val="1552544946"/>
              </p:ext>
            </p:extLst>
          </p:nvPr>
        </p:nvGraphicFramePr>
        <p:xfrm>
          <a:off x="79512" y="4052864"/>
          <a:ext cx="7991065" cy="1752600"/>
        </p:xfrm>
        <a:graphic>
          <a:graphicData uri="http://schemas.openxmlformats.org/drawingml/2006/table">
            <a:tbl>
              <a:tblPr firstRow="1" bandRow="1">
                <a:tableStyleId>{5C22544A-7EE6-4342-B048-85BDC9FD1C3A}</a:tableStyleId>
              </a:tblPr>
              <a:tblGrid>
                <a:gridCol w="1322330">
                  <a:extLst>
                    <a:ext uri="{9D8B030D-6E8A-4147-A177-3AD203B41FA5}">
                      <a16:colId xmlns:a16="http://schemas.microsoft.com/office/drawing/2014/main" val="4159082690"/>
                    </a:ext>
                  </a:extLst>
                </a:gridCol>
                <a:gridCol w="1333747">
                  <a:extLst>
                    <a:ext uri="{9D8B030D-6E8A-4147-A177-3AD203B41FA5}">
                      <a16:colId xmlns:a16="http://schemas.microsoft.com/office/drawing/2014/main" val="2742770952"/>
                    </a:ext>
                  </a:extLst>
                </a:gridCol>
                <a:gridCol w="1333747">
                  <a:extLst>
                    <a:ext uri="{9D8B030D-6E8A-4147-A177-3AD203B41FA5}">
                      <a16:colId xmlns:a16="http://schemas.microsoft.com/office/drawing/2014/main" val="1342420863"/>
                    </a:ext>
                  </a:extLst>
                </a:gridCol>
                <a:gridCol w="1333747">
                  <a:extLst>
                    <a:ext uri="{9D8B030D-6E8A-4147-A177-3AD203B41FA5}">
                      <a16:colId xmlns:a16="http://schemas.microsoft.com/office/drawing/2014/main" val="1735321844"/>
                    </a:ext>
                  </a:extLst>
                </a:gridCol>
                <a:gridCol w="1333747">
                  <a:extLst>
                    <a:ext uri="{9D8B030D-6E8A-4147-A177-3AD203B41FA5}">
                      <a16:colId xmlns:a16="http://schemas.microsoft.com/office/drawing/2014/main" val="873235622"/>
                    </a:ext>
                  </a:extLst>
                </a:gridCol>
                <a:gridCol w="1333747">
                  <a:extLst>
                    <a:ext uri="{9D8B030D-6E8A-4147-A177-3AD203B41FA5}">
                      <a16:colId xmlns:a16="http://schemas.microsoft.com/office/drawing/2014/main" val="375902044"/>
                    </a:ext>
                  </a:extLst>
                </a:gridCol>
              </a:tblGrid>
              <a:tr h="370840">
                <a:tc>
                  <a:txBody>
                    <a:bodyPr/>
                    <a:lstStyle/>
                    <a:p>
                      <a:endParaRPr kumimoji="1" lang="ja-JP" altLang="en-US" dirty="0"/>
                    </a:p>
                  </a:txBody>
                  <a:tcPr>
                    <a:solidFill>
                      <a:srgbClr val="FFC000"/>
                    </a:solidFill>
                  </a:tcPr>
                </a:tc>
                <a:tc>
                  <a:txBody>
                    <a:bodyPr/>
                    <a:lstStyle/>
                    <a:p>
                      <a:r>
                        <a:rPr kumimoji="1" lang="en-US" altLang="ja-JP" dirty="0"/>
                        <a:t>Linear Regression</a:t>
                      </a:r>
                      <a:endParaRPr kumimoji="1" lang="ja-JP" altLang="en-US" dirty="0"/>
                    </a:p>
                  </a:txBody>
                  <a:tcPr>
                    <a:solidFill>
                      <a:srgbClr val="FFC000"/>
                    </a:solidFill>
                  </a:tcPr>
                </a:tc>
                <a:tc>
                  <a:txBody>
                    <a:bodyPr/>
                    <a:lstStyle/>
                    <a:p>
                      <a:r>
                        <a:rPr kumimoji="1" lang="en-US" altLang="ja-JP" dirty="0"/>
                        <a:t>Random</a:t>
                      </a:r>
                    </a:p>
                    <a:p>
                      <a:r>
                        <a:rPr kumimoji="1" lang="en-US" altLang="ja-JP" dirty="0"/>
                        <a:t>Forest</a:t>
                      </a:r>
                      <a:endParaRPr kumimoji="1" lang="ja-JP" altLang="en-US" dirty="0"/>
                    </a:p>
                  </a:txBody>
                  <a:tcPr>
                    <a:solidFill>
                      <a:srgbClr val="FFC000"/>
                    </a:solidFill>
                  </a:tcPr>
                </a:tc>
                <a:tc>
                  <a:txBody>
                    <a:bodyPr/>
                    <a:lstStyle/>
                    <a:p>
                      <a:r>
                        <a:rPr kumimoji="1" lang="en-US" altLang="ja-JP" dirty="0" err="1"/>
                        <a:t>LightGBM</a:t>
                      </a:r>
                      <a:endParaRPr kumimoji="1" lang="ja-JP" altLang="en-US" dirty="0"/>
                    </a:p>
                  </a:txBody>
                  <a:tcPr>
                    <a:solidFill>
                      <a:srgbClr val="FFC000"/>
                    </a:solidFill>
                  </a:tcPr>
                </a:tc>
                <a:tc>
                  <a:txBody>
                    <a:bodyPr/>
                    <a:lstStyle/>
                    <a:p>
                      <a:r>
                        <a:rPr kumimoji="1" lang="en-US" altLang="ja-JP" dirty="0"/>
                        <a:t>ARIMA</a:t>
                      </a:r>
                      <a:endParaRPr kumimoji="1" lang="ja-JP" altLang="en-US" dirty="0"/>
                    </a:p>
                  </a:txBody>
                  <a:tcPr>
                    <a:solidFill>
                      <a:srgbClr val="FFC000"/>
                    </a:solidFill>
                  </a:tcPr>
                </a:tc>
                <a:tc>
                  <a:txBody>
                    <a:bodyPr/>
                    <a:lstStyle/>
                    <a:p>
                      <a:r>
                        <a:rPr kumimoji="1" lang="en-US" altLang="ja-JP" dirty="0"/>
                        <a:t>LSTM</a:t>
                      </a:r>
                      <a:endParaRPr kumimoji="1" lang="ja-JP" altLang="en-US" dirty="0"/>
                    </a:p>
                  </a:txBody>
                  <a:tcPr>
                    <a:solidFill>
                      <a:srgbClr val="FFC000"/>
                    </a:solidFill>
                  </a:tcPr>
                </a:tc>
                <a:extLst>
                  <a:ext uri="{0D108BD9-81ED-4DB2-BD59-A6C34878D82A}">
                    <a16:rowId xmlns:a16="http://schemas.microsoft.com/office/drawing/2014/main" val="1197489251"/>
                  </a:ext>
                </a:extLst>
              </a:tr>
              <a:tr h="370840">
                <a:tc>
                  <a:txBody>
                    <a:bodyPr/>
                    <a:lstStyle/>
                    <a:p>
                      <a:r>
                        <a:rPr kumimoji="1" lang="en-US" altLang="ja-JP" dirty="0"/>
                        <a:t>R-squared</a:t>
                      </a:r>
                      <a:endParaRPr kumimoji="1" lang="ja-JP" altLang="en-US" dirty="0"/>
                    </a:p>
                  </a:txBody>
                  <a:tcPr>
                    <a:solidFill>
                      <a:srgbClr val="FFEEB7"/>
                    </a:solidFill>
                  </a:tcPr>
                </a:tc>
                <a:tc>
                  <a:txBody>
                    <a:bodyPr/>
                    <a:lstStyle/>
                    <a:p>
                      <a:r>
                        <a:rPr kumimoji="1" lang="en-US" altLang="ja-JP" dirty="0"/>
                        <a:t>0.959</a:t>
                      </a:r>
                      <a:endParaRPr kumimoji="1" lang="ja-JP" altLang="en-US" dirty="0"/>
                    </a:p>
                  </a:txBody>
                  <a:tcPr>
                    <a:solidFill>
                      <a:srgbClr val="FFEEB7"/>
                    </a:solidFill>
                  </a:tcPr>
                </a:tc>
                <a:tc>
                  <a:txBody>
                    <a:bodyPr/>
                    <a:lstStyle/>
                    <a:p>
                      <a:r>
                        <a:rPr kumimoji="1" lang="en-US" altLang="ja-JP" dirty="0"/>
                        <a:t>0.949</a:t>
                      </a:r>
                      <a:endParaRPr kumimoji="1" lang="ja-JP" altLang="en-US" dirty="0"/>
                    </a:p>
                  </a:txBody>
                  <a:tcPr>
                    <a:solidFill>
                      <a:srgbClr val="FFEEB7"/>
                    </a:solidFill>
                  </a:tcPr>
                </a:tc>
                <a:tc>
                  <a:txBody>
                    <a:bodyPr/>
                    <a:lstStyle/>
                    <a:p>
                      <a:r>
                        <a:rPr kumimoji="1" lang="en-US" altLang="ja-JP" dirty="0"/>
                        <a:t>0.957</a:t>
                      </a:r>
                      <a:endParaRPr kumimoji="1" lang="ja-JP" altLang="en-US" dirty="0"/>
                    </a:p>
                  </a:txBody>
                  <a:tcPr>
                    <a:solidFill>
                      <a:srgbClr val="FFEEB7"/>
                    </a:solidFill>
                  </a:tcPr>
                </a:tc>
                <a:tc>
                  <a:txBody>
                    <a:bodyPr/>
                    <a:lstStyle/>
                    <a:p>
                      <a:r>
                        <a:rPr kumimoji="1" lang="en-US" altLang="ja-JP" dirty="0"/>
                        <a:t>-2.585</a:t>
                      </a:r>
                      <a:endParaRPr kumimoji="1" lang="ja-JP" altLang="en-US" dirty="0"/>
                    </a:p>
                  </a:txBody>
                  <a:tcPr>
                    <a:solidFill>
                      <a:srgbClr val="FFEEB7"/>
                    </a:solidFill>
                  </a:tcPr>
                </a:tc>
                <a:tc>
                  <a:txBody>
                    <a:bodyPr/>
                    <a:lstStyle/>
                    <a:p>
                      <a:r>
                        <a:rPr kumimoji="1" lang="en-US" altLang="ja-JP" dirty="0"/>
                        <a:t>0.950</a:t>
                      </a:r>
                      <a:endParaRPr kumimoji="1" lang="ja-JP" altLang="en-US" dirty="0"/>
                    </a:p>
                  </a:txBody>
                  <a:tcPr>
                    <a:solidFill>
                      <a:srgbClr val="FFEEB7"/>
                    </a:solidFill>
                  </a:tcPr>
                </a:tc>
                <a:extLst>
                  <a:ext uri="{0D108BD9-81ED-4DB2-BD59-A6C34878D82A}">
                    <a16:rowId xmlns:a16="http://schemas.microsoft.com/office/drawing/2014/main" val="1897929009"/>
                  </a:ext>
                </a:extLst>
              </a:tr>
              <a:tr h="370840">
                <a:tc>
                  <a:txBody>
                    <a:bodyPr/>
                    <a:lstStyle/>
                    <a:p>
                      <a:r>
                        <a:rPr kumimoji="1" lang="en-US" altLang="ja-JP" dirty="0"/>
                        <a:t>MSE</a:t>
                      </a:r>
                      <a:endParaRPr kumimoji="1" lang="ja-JP" altLang="en-US" dirty="0"/>
                    </a:p>
                  </a:txBody>
                  <a:tcPr>
                    <a:solidFill>
                      <a:srgbClr val="FFC819"/>
                    </a:solidFill>
                  </a:tcPr>
                </a:tc>
                <a:tc>
                  <a:txBody>
                    <a:bodyPr/>
                    <a:lstStyle/>
                    <a:p>
                      <a:r>
                        <a:rPr kumimoji="1" lang="en-US" altLang="ja-JP" dirty="0"/>
                        <a:t>0.006</a:t>
                      </a:r>
                      <a:endParaRPr kumimoji="1" lang="ja-JP" altLang="en-US" dirty="0"/>
                    </a:p>
                  </a:txBody>
                  <a:tcPr>
                    <a:solidFill>
                      <a:srgbClr val="FFC819"/>
                    </a:solidFill>
                  </a:tcPr>
                </a:tc>
                <a:tc>
                  <a:txBody>
                    <a:bodyPr/>
                    <a:lstStyle/>
                    <a:p>
                      <a:r>
                        <a:rPr kumimoji="1" lang="en-US" altLang="ja-JP" dirty="0"/>
                        <a:t>0.007</a:t>
                      </a:r>
                      <a:endParaRPr kumimoji="1" lang="ja-JP" altLang="en-US" dirty="0"/>
                    </a:p>
                  </a:txBody>
                  <a:tcPr>
                    <a:solidFill>
                      <a:srgbClr val="FFC819"/>
                    </a:solidFill>
                  </a:tcPr>
                </a:tc>
                <a:tc>
                  <a:txBody>
                    <a:bodyPr/>
                    <a:lstStyle/>
                    <a:p>
                      <a:r>
                        <a:rPr kumimoji="1" lang="en-US" altLang="ja-JP" dirty="0"/>
                        <a:t>0.006</a:t>
                      </a:r>
                      <a:endParaRPr kumimoji="1" lang="ja-JP" altLang="en-US" dirty="0"/>
                    </a:p>
                  </a:txBody>
                  <a:tcPr>
                    <a:solidFill>
                      <a:srgbClr val="FFC819"/>
                    </a:solidFill>
                  </a:tcPr>
                </a:tc>
                <a:tc>
                  <a:txBody>
                    <a:bodyPr/>
                    <a:lstStyle/>
                    <a:p>
                      <a:r>
                        <a:rPr kumimoji="1" lang="en-US" altLang="ja-JP" dirty="0"/>
                        <a:t>0.670</a:t>
                      </a:r>
                      <a:endParaRPr kumimoji="1" lang="ja-JP" altLang="en-US" dirty="0"/>
                    </a:p>
                  </a:txBody>
                  <a:tcPr>
                    <a:solidFill>
                      <a:srgbClr val="FFC819"/>
                    </a:solidFill>
                  </a:tcPr>
                </a:tc>
                <a:tc>
                  <a:txBody>
                    <a:bodyPr/>
                    <a:lstStyle/>
                    <a:p>
                      <a:r>
                        <a:rPr kumimoji="1" lang="en-US" altLang="ja-JP" dirty="0"/>
                        <a:t>0.082</a:t>
                      </a:r>
                      <a:endParaRPr kumimoji="1" lang="ja-JP" altLang="en-US" dirty="0"/>
                    </a:p>
                  </a:txBody>
                  <a:tcPr>
                    <a:solidFill>
                      <a:srgbClr val="FFC819"/>
                    </a:solidFill>
                  </a:tcPr>
                </a:tc>
                <a:extLst>
                  <a:ext uri="{0D108BD9-81ED-4DB2-BD59-A6C34878D82A}">
                    <a16:rowId xmlns:a16="http://schemas.microsoft.com/office/drawing/2014/main" val="367941184"/>
                  </a:ext>
                </a:extLst>
              </a:tr>
              <a:tr h="370840">
                <a:tc>
                  <a:txBody>
                    <a:bodyPr/>
                    <a:lstStyle/>
                    <a:p>
                      <a:r>
                        <a:rPr kumimoji="1" lang="en-US" altLang="ja-JP" dirty="0"/>
                        <a:t>MAE</a:t>
                      </a:r>
                      <a:endParaRPr kumimoji="1" lang="ja-JP" altLang="en-US" dirty="0"/>
                    </a:p>
                  </a:txBody>
                  <a:tcPr>
                    <a:solidFill>
                      <a:srgbClr val="FFEEB7"/>
                    </a:solidFill>
                  </a:tcPr>
                </a:tc>
                <a:tc>
                  <a:txBody>
                    <a:bodyPr/>
                    <a:lstStyle/>
                    <a:p>
                      <a:r>
                        <a:rPr kumimoji="1" lang="en-US" altLang="ja-JP" dirty="0"/>
                        <a:t>0.051</a:t>
                      </a:r>
                      <a:endParaRPr kumimoji="1" lang="ja-JP" altLang="en-US" dirty="0"/>
                    </a:p>
                  </a:txBody>
                  <a:tcPr>
                    <a:solidFill>
                      <a:srgbClr val="FFEEB7"/>
                    </a:solidFill>
                  </a:tcPr>
                </a:tc>
                <a:tc>
                  <a:txBody>
                    <a:bodyPr/>
                    <a:lstStyle/>
                    <a:p>
                      <a:r>
                        <a:rPr kumimoji="1" lang="en-US" altLang="ja-JP" dirty="0"/>
                        <a:t>0.058</a:t>
                      </a:r>
                      <a:endParaRPr kumimoji="1" lang="ja-JP" altLang="en-US" dirty="0"/>
                    </a:p>
                  </a:txBody>
                  <a:tcPr>
                    <a:solidFill>
                      <a:srgbClr val="FFEEB7"/>
                    </a:solidFill>
                  </a:tcPr>
                </a:tc>
                <a:tc>
                  <a:txBody>
                    <a:bodyPr/>
                    <a:lstStyle/>
                    <a:p>
                      <a:r>
                        <a:rPr kumimoji="1" lang="en-US" altLang="ja-JP" dirty="0"/>
                        <a:t>0.052</a:t>
                      </a:r>
                      <a:endParaRPr kumimoji="1" lang="ja-JP" altLang="en-US" dirty="0"/>
                    </a:p>
                  </a:txBody>
                  <a:tcPr>
                    <a:solidFill>
                      <a:srgbClr val="FFEEB7"/>
                    </a:solidFill>
                  </a:tcPr>
                </a:tc>
                <a:tc>
                  <a:txBody>
                    <a:bodyPr/>
                    <a:lstStyle/>
                    <a:p>
                      <a:r>
                        <a:rPr kumimoji="1" lang="en-US" altLang="ja-JP" dirty="0"/>
                        <a:t>0.698</a:t>
                      </a:r>
                      <a:endParaRPr kumimoji="1" lang="ja-JP" altLang="en-US" dirty="0"/>
                    </a:p>
                  </a:txBody>
                  <a:tcPr>
                    <a:solidFill>
                      <a:srgbClr val="FFEEB7"/>
                    </a:solidFill>
                  </a:tcPr>
                </a:tc>
                <a:tc>
                  <a:txBody>
                    <a:bodyPr/>
                    <a:lstStyle/>
                    <a:p>
                      <a:r>
                        <a:rPr kumimoji="1" lang="en-US" altLang="ja-JP" dirty="0"/>
                        <a:t>0.059</a:t>
                      </a:r>
                      <a:endParaRPr kumimoji="1" lang="ja-JP" altLang="en-US" dirty="0"/>
                    </a:p>
                  </a:txBody>
                  <a:tcPr>
                    <a:solidFill>
                      <a:srgbClr val="FFEEB7"/>
                    </a:solidFill>
                  </a:tcPr>
                </a:tc>
                <a:extLst>
                  <a:ext uri="{0D108BD9-81ED-4DB2-BD59-A6C34878D82A}">
                    <a16:rowId xmlns:a16="http://schemas.microsoft.com/office/drawing/2014/main" val="3183663906"/>
                  </a:ext>
                </a:extLst>
              </a:tr>
            </a:tbl>
          </a:graphicData>
        </a:graphic>
      </p:graphicFrame>
      <p:sp>
        <p:nvSpPr>
          <p:cNvPr id="10" name="テキスト ボックス 9">
            <a:extLst>
              <a:ext uri="{FF2B5EF4-FFF2-40B4-BE49-F238E27FC236}">
                <a16:creationId xmlns:a16="http://schemas.microsoft.com/office/drawing/2014/main" id="{873E98D6-D901-053D-AFF3-24010A011906}"/>
              </a:ext>
            </a:extLst>
          </p:cNvPr>
          <p:cNvSpPr txBox="1"/>
          <p:nvPr/>
        </p:nvSpPr>
        <p:spPr>
          <a:xfrm>
            <a:off x="79512" y="1840787"/>
            <a:ext cx="6236094" cy="369332"/>
          </a:xfrm>
          <a:prstGeom prst="rect">
            <a:avLst/>
          </a:prstGeom>
          <a:noFill/>
        </p:spPr>
        <p:txBody>
          <a:bodyPr wrap="square">
            <a:spAutoFit/>
          </a:bodyPr>
          <a:lstStyle/>
          <a:p>
            <a:r>
              <a:rPr kumimoji="1" lang="ja-JP" altLang="en-US" b="1" dirty="0"/>
              <a:t>教師データ</a:t>
            </a:r>
          </a:p>
        </p:txBody>
      </p:sp>
      <p:sp>
        <p:nvSpPr>
          <p:cNvPr id="11" name="テキスト ボックス 10">
            <a:extLst>
              <a:ext uri="{FF2B5EF4-FFF2-40B4-BE49-F238E27FC236}">
                <a16:creationId xmlns:a16="http://schemas.microsoft.com/office/drawing/2014/main" id="{05E00345-9D19-7EEA-8571-23658E5771F1}"/>
              </a:ext>
            </a:extLst>
          </p:cNvPr>
          <p:cNvSpPr txBox="1"/>
          <p:nvPr/>
        </p:nvSpPr>
        <p:spPr>
          <a:xfrm>
            <a:off x="79512" y="4191154"/>
            <a:ext cx="6236094" cy="369332"/>
          </a:xfrm>
          <a:prstGeom prst="rect">
            <a:avLst/>
          </a:prstGeom>
          <a:noFill/>
        </p:spPr>
        <p:txBody>
          <a:bodyPr wrap="square">
            <a:spAutoFit/>
          </a:bodyPr>
          <a:lstStyle/>
          <a:p>
            <a:r>
              <a:rPr kumimoji="1" lang="ja-JP" altLang="en-US" b="1" dirty="0"/>
              <a:t>テストデータ</a:t>
            </a:r>
          </a:p>
        </p:txBody>
      </p:sp>
      <p:sp>
        <p:nvSpPr>
          <p:cNvPr id="12" name="テキスト ボックス 11">
            <a:extLst>
              <a:ext uri="{FF2B5EF4-FFF2-40B4-BE49-F238E27FC236}">
                <a16:creationId xmlns:a16="http://schemas.microsoft.com/office/drawing/2014/main" id="{9DA1133E-E397-0BB3-8E8F-30FCAD51976B}"/>
              </a:ext>
            </a:extLst>
          </p:cNvPr>
          <p:cNvSpPr txBox="1"/>
          <p:nvPr/>
        </p:nvSpPr>
        <p:spPr>
          <a:xfrm>
            <a:off x="8194097" y="1943810"/>
            <a:ext cx="4063933" cy="4339650"/>
          </a:xfrm>
          <a:prstGeom prst="rect">
            <a:avLst/>
          </a:prstGeom>
          <a:noFill/>
        </p:spPr>
        <p:txBody>
          <a:bodyPr wrap="none" rtlCol="0">
            <a:spAutoFit/>
          </a:bodyPr>
          <a:lstStyle/>
          <a:p>
            <a:r>
              <a:rPr kumimoji="1" lang="ja-JP" altLang="en-US" sz="3600" u="sng" dirty="0"/>
              <a:t>考察</a:t>
            </a:r>
            <a:endParaRPr kumimoji="1" lang="en-US" altLang="ja-JP" sz="3600" u="sng" dirty="0"/>
          </a:p>
          <a:p>
            <a:r>
              <a:rPr kumimoji="1" lang="ja-JP" altLang="en-US" sz="2400" dirty="0"/>
              <a:t>・テストデータの学習係数が</a:t>
            </a:r>
            <a:endParaRPr kumimoji="1" lang="en-US" altLang="ja-JP" sz="2400" dirty="0"/>
          </a:p>
          <a:p>
            <a:r>
              <a:rPr kumimoji="1" lang="ja-JP" altLang="en-US" sz="2400" dirty="0"/>
              <a:t>非常に良い性能を示すように</a:t>
            </a:r>
            <a:endParaRPr kumimoji="1" lang="en-US" altLang="ja-JP" sz="2400" dirty="0"/>
          </a:p>
          <a:p>
            <a:r>
              <a:rPr kumimoji="1" lang="ja-JP" altLang="en-US" sz="2400" dirty="0"/>
              <a:t>なったことから，</a:t>
            </a:r>
            <a:endParaRPr kumimoji="1" lang="en-US" altLang="ja-JP" sz="2400" dirty="0"/>
          </a:p>
          <a:p>
            <a:r>
              <a:rPr kumimoji="1" lang="ja-JP" altLang="en-US" sz="2400" dirty="0"/>
              <a:t>ラグの特徴量は重要であった</a:t>
            </a:r>
            <a:endParaRPr kumimoji="1" lang="en-US" altLang="ja-JP" sz="2400" dirty="0"/>
          </a:p>
          <a:p>
            <a:r>
              <a:rPr kumimoji="1" lang="ja-JP" altLang="en-US" sz="2400" dirty="0"/>
              <a:t>と考えられる．</a:t>
            </a:r>
            <a:endParaRPr kumimoji="1" lang="en-US" altLang="ja-JP" sz="2400" dirty="0"/>
          </a:p>
          <a:p>
            <a:endParaRPr kumimoji="1" lang="en-US" altLang="ja-JP" sz="2400" u="sng" dirty="0"/>
          </a:p>
          <a:p>
            <a:r>
              <a:rPr kumimoji="1" lang="ja-JP" altLang="en-US" sz="2400" dirty="0"/>
              <a:t>・</a:t>
            </a:r>
            <a:r>
              <a:rPr kumimoji="1" lang="en-US" altLang="ja-JP" sz="2400" dirty="0"/>
              <a:t>ARIMA</a:t>
            </a:r>
            <a:r>
              <a:rPr kumimoji="1" lang="ja-JP" altLang="en-US" sz="2400" dirty="0"/>
              <a:t>モデルの学習係数が</a:t>
            </a:r>
            <a:endParaRPr kumimoji="1" lang="en-US" altLang="ja-JP" sz="2400" dirty="0"/>
          </a:p>
          <a:p>
            <a:r>
              <a:rPr kumimoji="1" lang="ja-JP" altLang="en-US" sz="2400" dirty="0"/>
              <a:t>負の値であるので，</a:t>
            </a:r>
            <a:endParaRPr kumimoji="1" lang="en-US" altLang="ja-JP" sz="2400" dirty="0"/>
          </a:p>
          <a:p>
            <a:r>
              <a:rPr kumimoji="1" lang="ja-JP" altLang="en-US" sz="2400" dirty="0"/>
              <a:t>このモデルは今回の分析には</a:t>
            </a:r>
            <a:endParaRPr kumimoji="1" lang="en-US" altLang="ja-JP" sz="2400" dirty="0"/>
          </a:p>
          <a:p>
            <a:r>
              <a:rPr kumimoji="1" lang="ja-JP" altLang="en-US" sz="2400" dirty="0"/>
              <a:t>不適切であると分かる．</a:t>
            </a:r>
          </a:p>
        </p:txBody>
      </p:sp>
    </p:spTree>
    <p:extLst>
      <p:ext uri="{BB962C8B-B14F-4D97-AF65-F5344CB8AC3E}">
        <p14:creationId xmlns:p14="http://schemas.microsoft.com/office/powerpoint/2010/main" val="84477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BE60C-C77A-D420-2E91-DFAD004216FA}"/>
              </a:ext>
            </a:extLst>
          </p:cNvPr>
          <p:cNvSpPr>
            <a:spLocks noGrp="1"/>
          </p:cNvSpPr>
          <p:nvPr>
            <p:ph type="title" idx="4294967295"/>
          </p:nvPr>
        </p:nvSpPr>
        <p:spPr>
          <a:xfrm>
            <a:off x="0" y="287128"/>
            <a:ext cx="12192000" cy="981075"/>
          </a:xfrm>
          <a:solidFill>
            <a:schemeClr val="accent1">
              <a:lumMod val="40000"/>
              <a:lumOff val="60000"/>
            </a:schemeClr>
          </a:solidFill>
        </p:spPr>
        <p:txBody>
          <a:bodyPr>
            <a:normAutofit/>
          </a:bodyPr>
          <a:lstStyle/>
          <a:p>
            <a:r>
              <a:rPr lang="ja-JP" altLang="en-US" b="1" dirty="0"/>
              <a:t>まとめ：結果のまとめと今後の展望</a:t>
            </a:r>
            <a:endParaRPr kumimoji="1" lang="ja-JP" altLang="en-US" b="1" dirty="0"/>
          </a:p>
        </p:txBody>
      </p:sp>
      <p:sp>
        <p:nvSpPr>
          <p:cNvPr id="5" name="テキスト ボックス 4">
            <a:extLst>
              <a:ext uri="{FF2B5EF4-FFF2-40B4-BE49-F238E27FC236}">
                <a16:creationId xmlns:a16="http://schemas.microsoft.com/office/drawing/2014/main" id="{E974BBCB-9BC5-2FE5-12C5-3DFE8E221582}"/>
              </a:ext>
            </a:extLst>
          </p:cNvPr>
          <p:cNvSpPr txBox="1"/>
          <p:nvPr/>
        </p:nvSpPr>
        <p:spPr>
          <a:xfrm>
            <a:off x="425964" y="1811761"/>
            <a:ext cx="11982768" cy="4678204"/>
          </a:xfrm>
          <a:prstGeom prst="rect">
            <a:avLst/>
          </a:prstGeom>
          <a:noFill/>
        </p:spPr>
        <p:txBody>
          <a:bodyPr wrap="none" rtlCol="0">
            <a:spAutoFit/>
          </a:bodyPr>
          <a:lstStyle/>
          <a:p>
            <a:r>
              <a:rPr kumimoji="1" lang="ja-JP" altLang="en-US" sz="3200" u="sng" dirty="0"/>
              <a:t>結果</a:t>
            </a:r>
            <a:endParaRPr kumimoji="1" lang="en-US" altLang="ja-JP" sz="3200" u="sng" dirty="0"/>
          </a:p>
          <a:p>
            <a:r>
              <a:rPr kumimoji="1" lang="ja-JP" altLang="en-US" sz="3200" dirty="0"/>
              <a:t>・時間に関する特徴量だけでなく，ラグの特徴量を重要視することで</a:t>
            </a:r>
            <a:endParaRPr kumimoji="1" lang="en-US" altLang="ja-JP" sz="3200" dirty="0"/>
          </a:p>
          <a:p>
            <a:r>
              <a:rPr kumimoji="1" lang="ja-JP" altLang="en-US" sz="3200" dirty="0"/>
              <a:t>非常に高精度なモデルを構築することができた．</a:t>
            </a:r>
            <a:endParaRPr kumimoji="1" lang="en-US" altLang="ja-JP" sz="3200" dirty="0"/>
          </a:p>
          <a:p>
            <a:endParaRPr kumimoji="1" lang="en-US" altLang="ja-JP" sz="3200" dirty="0"/>
          </a:p>
          <a:p>
            <a:r>
              <a:rPr kumimoji="1" lang="ja-JP" altLang="en-US" sz="3200" u="sng" dirty="0"/>
              <a:t>今後の展望</a:t>
            </a:r>
            <a:endParaRPr kumimoji="1" lang="en-US" altLang="ja-JP" sz="3200" u="sng" dirty="0"/>
          </a:p>
          <a:p>
            <a:r>
              <a:rPr kumimoji="1" lang="ja-JP" altLang="en-US" sz="2800" dirty="0"/>
              <a:t>・予測に有用と考えられる外部データをモデルに導入することで，</a:t>
            </a:r>
            <a:endParaRPr kumimoji="1" lang="en-US" altLang="ja-JP" sz="2800" dirty="0"/>
          </a:p>
          <a:p>
            <a:r>
              <a:rPr kumimoji="1" lang="ja-JP" altLang="en-US" sz="2800" dirty="0"/>
              <a:t>モデルの予測精度の向上につなげる</a:t>
            </a:r>
            <a:endParaRPr kumimoji="1" lang="en-US" altLang="ja-JP" sz="2800" dirty="0"/>
          </a:p>
          <a:p>
            <a:r>
              <a:rPr kumimoji="1" lang="ja-JP" altLang="en-US" sz="2800" dirty="0"/>
              <a:t>・モデルのパラメータを検証して，より良いモデル構築を目指す</a:t>
            </a:r>
            <a:endParaRPr kumimoji="1" lang="en-US" altLang="ja-JP" sz="2800"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59130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F88083A-5054-A2C7-2347-C7A54456E21A}"/>
              </a:ext>
            </a:extLst>
          </p:cNvPr>
          <p:cNvSpPr txBox="1"/>
          <p:nvPr/>
        </p:nvSpPr>
        <p:spPr>
          <a:xfrm>
            <a:off x="981718" y="325370"/>
            <a:ext cx="1210588" cy="707886"/>
          </a:xfrm>
          <a:prstGeom prst="rect">
            <a:avLst/>
          </a:prstGeom>
          <a:noFill/>
        </p:spPr>
        <p:txBody>
          <a:bodyPr wrap="none" rtlCol="0">
            <a:spAutoFit/>
          </a:bodyPr>
          <a:lstStyle/>
          <a:p>
            <a:r>
              <a:rPr kumimoji="1" lang="ja-JP" altLang="en-US" sz="4000" dirty="0"/>
              <a:t>目次</a:t>
            </a:r>
            <a:endParaRPr kumimoji="1" lang="en-US" altLang="ja-JP" sz="4000" dirty="0"/>
          </a:p>
        </p:txBody>
      </p:sp>
      <p:sp>
        <p:nvSpPr>
          <p:cNvPr id="5" name="テキスト ボックス 4">
            <a:extLst>
              <a:ext uri="{FF2B5EF4-FFF2-40B4-BE49-F238E27FC236}">
                <a16:creationId xmlns:a16="http://schemas.microsoft.com/office/drawing/2014/main" id="{10B7F13F-383F-9C47-0FC5-93921CC1E773}"/>
              </a:ext>
            </a:extLst>
          </p:cNvPr>
          <p:cNvSpPr txBox="1"/>
          <p:nvPr/>
        </p:nvSpPr>
        <p:spPr>
          <a:xfrm>
            <a:off x="1020987" y="1443841"/>
            <a:ext cx="3397084" cy="4524315"/>
          </a:xfrm>
          <a:prstGeom prst="rect">
            <a:avLst/>
          </a:prstGeom>
          <a:noFill/>
        </p:spPr>
        <p:txBody>
          <a:bodyPr wrap="none" rtlCol="0">
            <a:spAutoFit/>
          </a:bodyPr>
          <a:lstStyle/>
          <a:p>
            <a:pPr marL="742950" indent="-742950">
              <a:buFont typeface="+mj-lt"/>
              <a:buAutoNum type="arabicPeriod"/>
            </a:pPr>
            <a:r>
              <a:rPr kumimoji="1" lang="ja-JP" altLang="en-US" sz="4800" b="1" dirty="0"/>
              <a:t>背景</a:t>
            </a:r>
            <a:endParaRPr kumimoji="1" lang="en-US" altLang="ja-JP" sz="4800" b="1" dirty="0"/>
          </a:p>
          <a:p>
            <a:pPr marL="742950" indent="-742950">
              <a:buFont typeface="+mj-lt"/>
              <a:buAutoNum type="arabicPeriod"/>
            </a:pPr>
            <a:r>
              <a:rPr kumimoji="1" lang="ja-JP" altLang="en-US" sz="4800" b="1" dirty="0"/>
              <a:t>分析結果</a:t>
            </a:r>
            <a:endParaRPr kumimoji="1" lang="en-US" altLang="ja-JP" sz="4800" b="1" dirty="0"/>
          </a:p>
          <a:p>
            <a:pPr marL="742950" indent="-742950">
              <a:buFont typeface="+mj-lt"/>
              <a:buAutoNum type="arabicPeriod"/>
            </a:pPr>
            <a:r>
              <a:rPr kumimoji="1" lang="ja-JP" altLang="en-US" sz="4800" b="1" dirty="0"/>
              <a:t>技術概要</a:t>
            </a:r>
            <a:endParaRPr kumimoji="1" lang="en-US" altLang="ja-JP" sz="4800" b="1" dirty="0"/>
          </a:p>
          <a:p>
            <a:pPr marL="742950" indent="-742950">
              <a:buFont typeface="+mj-lt"/>
              <a:buAutoNum type="arabicPeriod"/>
            </a:pPr>
            <a:r>
              <a:rPr kumimoji="1" lang="ja-JP" altLang="en-US" sz="4800" b="1" dirty="0"/>
              <a:t>評価指標</a:t>
            </a:r>
            <a:endParaRPr kumimoji="1" lang="en-US" altLang="ja-JP" sz="4800" b="1" dirty="0"/>
          </a:p>
          <a:p>
            <a:pPr marL="742950" indent="-742950">
              <a:buFont typeface="+mj-lt"/>
              <a:buAutoNum type="arabicPeriod"/>
            </a:pPr>
            <a:r>
              <a:rPr kumimoji="1" lang="ja-JP" altLang="en-US" sz="4800" b="1" dirty="0"/>
              <a:t>検証内容</a:t>
            </a:r>
            <a:endParaRPr kumimoji="1" lang="en-US" altLang="ja-JP" sz="4800" b="1" dirty="0"/>
          </a:p>
          <a:p>
            <a:pPr marL="742950" indent="-742950">
              <a:buFont typeface="+mj-lt"/>
              <a:buAutoNum type="arabicPeriod"/>
            </a:pPr>
            <a:r>
              <a:rPr kumimoji="1" lang="ja-JP" altLang="en-US" sz="4800" b="1" dirty="0"/>
              <a:t>検証結果</a:t>
            </a:r>
            <a:endParaRPr kumimoji="1" lang="en-US" altLang="ja-JP" sz="4800" b="1" dirty="0"/>
          </a:p>
        </p:txBody>
      </p:sp>
    </p:spTree>
    <p:extLst>
      <p:ext uri="{BB962C8B-B14F-4D97-AF65-F5344CB8AC3E}">
        <p14:creationId xmlns:p14="http://schemas.microsoft.com/office/powerpoint/2010/main" val="257036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BE60C-C77A-D420-2E91-DFAD004216FA}"/>
              </a:ext>
            </a:extLst>
          </p:cNvPr>
          <p:cNvSpPr>
            <a:spLocks noGrp="1"/>
          </p:cNvSpPr>
          <p:nvPr>
            <p:ph type="title" idx="4294967295"/>
          </p:nvPr>
        </p:nvSpPr>
        <p:spPr>
          <a:xfrm>
            <a:off x="0" y="287128"/>
            <a:ext cx="12192000" cy="981075"/>
          </a:xfrm>
          <a:solidFill>
            <a:schemeClr val="accent1">
              <a:lumMod val="40000"/>
              <a:lumOff val="60000"/>
            </a:schemeClr>
          </a:solidFill>
        </p:spPr>
        <p:txBody>
          <a:bodyPr>
            <a:normAutofit/>
          </a:bodyPr>
          <a:lstStyle/>
          <a:p>
            <a:r>
              <a:rPr kumimoji="1" lang="ja-JP" altLang="en-US" b="1" dirty="0"/>
              <a:t>背景</a:t>
            </a:r>
            <a:r>
              <a:rPr lang="ja-JP" altLang="en-US" b="1" dirty="0"/>
              <a:t>：油温予測の重要性と課題</a:t>
            </a:r>
            <a:endParaRPr kumimoji="1" lang="ja-JP" altLang="en-US" b="1" dirty="0"/>
          </a:p>
        </p:txBody>
      </p:sp>
      <p:sp>
        <p:nvSpPr>
          <p:cNvPr id="3" name="テキスト ボックス 2">
            <a:extLst>
              <a:ext uri="{FF2B5EF4-FFF2-40B4-BE49-F238E27FC236}">
                <a16:creationId xmlns:a16="http://schemas.microsoft.com/office/drawing/2014/main" id="{3C886D85-3851-48C6-7A01-12380A4F5139}"/>
              </a:ext>
            </a:extLst>
          </p:cNvPr>
          <p:cNvSpPr txBox="1"/>
          <p:nvPr/>
        </p:nvSpPr>
        <p:spPr>
          <a:xfrm>
            <a:off x="114932" y="1978777"/>
            <a:ext cx="12115817" cy="1692771"/>
          </a:xfrm>
          <a:prstGeom prst="rect">
            <a:avLst/>
          </a:prstGeom>
          <a:noFill/>
        </p:spPr>
        <p:txBody>
          <a:bodyPr wrap="none" rtlCol="0">
            <a:spAutoFit/>
          </a:bodyPr>
          <a:lstStyle/>
          <a:p>
            <a:r>
              <a:rPr kumimoji="1" lang="ja-JP" altLang="en-US" sz="4000" u="sng" dirty="0"/>
              <a:t>重要性</a:t>
            </a:r>
            <a:endParaRPr kumimoji="1" lang="en-US" altLang="ja-JP" sz="4000" u="sng" dirty="0"/>
          </a:p>
          <a:p>
            <a:r>
              <a:rPr kumimoji="1" lang="ja-JP" altLang="en-US" sz="3200" dirty="0"/>
              <a:t>・変圧器の故障や損傷リスクを軽減し，</a:t>
            </a:r>
            <a:r>
              <a:rPr kumimoji="1" lang="ja-JP" altLang="en-US" sz="3200" b="1" dirty="0"/>
              <a:t>性能向上</a:t>
            </a:r>
            <a:r>
              <a:rPr kumimoji="1" lang="ja-JP" altLang="en-US" sz="3200" dirty="0"/>
              <a:t>や</a:t>
            </a:r>
            <a:r>
              <a:rPr kumimoji="1" lang="ja-JP" altLang="en-US" sz="3200" b="1" dirty="0"/>
              <a:t>寿命延長</a:t>
            </a:r>
            <a:r>
              <a:rPr kumimoji="1" lang="ja-JP" altLang="en-US" sz="3200" dirty="0"/>
              <a:t>に繋がる</a:t>
            </a:r>
            <a:endParaRPr kumimoji="1" lang="en-US" altLang="ja-JP" sz="3200" dirty="0"/>
          </a:p>
          <a:p>
            <a:r>
              <a:rPr kumimoji="1" lang="ja-JP" altLang="en-US" sz="3200" dirty="0"/>
              <a:t>・</a:t>
            </a:r>
            <a:r>
              <a:rPr kumimoji="1" lang="ja-JP" altLang="en-US" sz="3200" b="1" dirty="0"/>
              <a:t>電力供給の安定性を向上</a:t>
            </a:r>
            <a:r>
              <a:rPr kumimoji="1" lang="ja-JP" altLang="en-US" sz="3200" dirty="0"/>
              <a:t>させ，効率的に電力システムを運用可能</a:t>
            </a:r>
          </a:p>
        </p:txBody>
      </p:sp>
      <p:sp>
        <p:nvSpPr>
          <p:cNvPr id="4" name="テキスト ボックス 3">
            <a:extLst>
              <a:ext uri="{FF2B5EF4-FFF2-40B4-BE49-F238E27FC236}">
                <a16:creationId xmlns:a16="http://schemas.microsoft.com/office/drawing/2014/main" id="{A97D0B0C-6B15-4535-BE3E-35DB07477685}"/>
              </a:ext>
            </a:extLst>
          </p:cNvPr>
          <p:cNvSpPr txBox="1"/>
          <p:nvPr/>
        </p:nvSpPr>
        <p:spPr>
          <a:xfrm>
            <a:off x="114932" y="4071338"/>
            <a:ext cx="11894603" cy="1200329"/>
          </a:xfrm>
          <a:prstGeom prst="rect">
            <a:avLst/>
          </a:prstGeom>
          <a:noFill/>
        </p:spPr>
        <p:txBody>
          <a:bodyPr wrap="none" rtlCol="0">
            <a:spAutoFit/>
          </a:bodyPr>
          <a:lstStyle/>
          <a:p>
            <a:r>
              <a:rPr kumimoji="1" lang="ja-JP" altLang="en-US" sz="4000" u="sng" dirty="0"/>
              <a:t>課題</a:t>
            </a:r>
            <a:endParaRPr kumimoji="1" lang="en-US" altLang="ja-JP" sz="4000" u="sng" dirty="0"/>
          </a:p>
          <a:p>
            <a:r>
              <a:rPr kumimoji="1" lang="ja-JP" altLang="en-US" sz="3200" b="1" dirty="0"/>
              <a:t>・負荷変動</a:t>
            </a:r>
            <a:r>
              <a:rPr kumimoji="1" lang="ja-JP" altLang="en-US" sz="3200" dirty="0"/>
              <a:t>や</a:t>
            </a:r>
            <a:r>
              <a:rPr kumimoji="1" lang="ja-JP" altLang="en-US" sz="3200" b="1" dirty="0"/>
              <a:t>周囲の環境</a:t>
            </a:r>
            <a:r>
              <a:rPr kumimoji="1" lang="ja-JP" altLang="en-US" sz="3200" dirty="0"/>
              <a:t>など複雑な要因を適切に評価する必要あり</a:t>
            </a:r>
          </a:p>
        </p:txBody>
      </p:sp>
    </p:spTree>
    <p:extLst>
      <p:ext uri="{BB962C8B-B14F-4D97-AF65-F5344CB8AC3E}">
        <p14:creationId xmlns:p14="http://schemas.microsoft.com/office/powerpoint/2010/main" val="297753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BE60C-C77A-D420-2E91-DFAD004216FA}"/>
              </a:ext>
            </a:extLst>
          </p:cNvPr>
          <p:cNvSpPr>
            <a:spLocks noGrp="1"/>
          </p:cNvSpPr>
          <p:nvPr>
            <p:ph type="title" idx="4294967295"/>
          </p:nvPr>
        </p:nvSpPr>
        <p:spPr>
          <a:xfrm>
            <a:off x="0" y="287128"/>
            <a:ext cx="12192000" cy="981075"/>
          </a:xfrm>
          <a:solidFill>
            <a:schemeClr val="accent1">
              <a:lumMod val="40000"/>
              <a:lumOff val="60000"/>
            </a:schemeClr>
          </a:solidFill>
        </p:spPr>
        <p:txBody>
          <a:bodyPr>
            <a:normAutofit/>
          </a:bodyPr>
          <a:lstStyle/>
          <a:p>
            <a:r>
              <a:rPr lang="ja-JP" altLang="en-US" b="1" dirty="0"/>
              <a:t>分析結果：</a:t>
            </a:r>
            <a:r>
              <a:rPr lang="en-US" altLang="ja-JP" sz="5400" b="1" dirty="0"/>
              <a:t>EDA</a:t>
            </a:r>
            <a:r>
              <a:rPr lang="ja-JP" altLang="en-US" b="1" dirty="0"/>
              <a:t>の結果と課題の抽出</a:t>
            </a:r>
            <a:endParaRPr kumimoji="1" lang="ja-JP" altLang="en-US" b="1" dirty="0"/>
          </a:p>
        </p:txBody>
      </p:sp>
      <p:graphicFrame>
        <p:nvGraphicFramePr>
          <p:cNvPr id="6" name="表 5">
            <a:extLst>
              <a:ext uri="{FF2B5EF4-FFF2-40B4-BE49-F238E27FC236}">
                <a16:creationId xmlns:a16="http://schemas.microsoft.com/office/drawing/2014/main" id="{5762C8A5-FFD2-8BCC-92CF-7B6DB83F4AAE}"/>
              </a:ext>
            </a:extLst>
          </p:cNvPr>
          <p:cNvGraphicFramePr>
            <a:graphicFrameLocks noGrp="1"/>
          </p:cNvGraphicFramePr>
          <p:nvPr>
            <p:extLst>
              <p:ext uri="{D42A27DB-BD31-4B8C-83A1-F6EECF244321}">
                <p14:modId xmlns:p14="http://schemas.microsoft.com/office/powerpoint/2010/main" val="2972518690"/>
              </p:ext>
            </p:extLst>
          </p:nvPr>
        </p:nvGraphicFramePr>
        <p:xfrm>
          <a:off x="1559293" y="1424539"/>
          <a:ext cx="8833856" cy="3007434"/>
        </p:xfrm>
        <a:graphic>
          <a:graphicData uri="http://schemas.openxmlformats.org/drawingml/2006/table">
            <a:tbl>
              <a:tblPr firstRow="1" bandRow="1">
                <a:tableStyleId>{5C22544A-7EE6-4342-B048-85BDC9FD1C3A}</a:tableStyleId>
              </a:tblPr>
              <a:tblGrid>
                <a:gridCol w="1104232">
                  <a:extLst>
                    <a:ext uri="{9D8B030D-6E8A-4147-A177-3AD203B41FA5}">
                      <a16:colId xmlns:a16="http://schemas.microsoft.com/office/drawing/2014/main" val="2054287164"/>
                    </a:ext>
                  </a:extLst>
                </a:gridCol>
                <a:gridCol w="1104232">
                  <a:extLst>
                    <a:ext uri="{9D8B030D-6E8A-4147-A177-3AD203B41FA5}">
                      <a16:colId xmlns:a16="http://schemas.microsoft.com/office/drawing/2014/main" val="872273467"/>
                    </a:ext>
                  </a:extLst>
                </a:gridCol>
                <a:gridCol w="1104232">
                  <a:extLst>
                    <a:ext uri="{9D8B030D-6E8A-4147-A177-3AD203B41FA5}">
                      <a16:colId xmlns:a16="http://schemas.microsoft.com/office/drawing/2014/main" val="1835577032"/>
                    </a:ext>
                  </a:extLst>
                </a:gridCol>
                <a:gridCol w="1104232">
                  <a:extLst>
                    <a:ext uri="{9D8B030D-6E8A-4147-A177-3AD203B41FA5}">
                      <a16:colId xmlns:a16="http://schemas.microsoft.com/office/drawing/2014/main" val="1141500038"/>
                    </a:ext>
                  </a:extLst>
                </a:gridCol>
                <a:gridCol w="1104232">
                  <a:extLst>
                    <a:ext uri="{9D8B030D-6E8A-4147-A177-3AD203B41FA5}">
                      <a16:colId xmlns:a16="http://schemas.microsoft.com/office/drawing/2014/main" val="1999213256"/>
                    </a:ext>
                  </a:extLst>
                </a:gridCol>
                <a:gridCol w="1104232">
                  <a:extLst>
                    <a:ext uri="{9D8B030D-6E8A-4147-A177-3AD203B41FA5}">
                      <a16:colId xmlns:a16="http://schemas.microsoft.com/office/drawing/2014/main" val="2021648892"/>
                    </a:ext>
                  </a:extLst>
                </a:gridCol>
                <a:gridCol w="1104232">
                  <a:extLst>
                    <a:ext uri="{9D8B030D-6E8A-4147-A177-3AD203B41FA5}">
                      <a16:colId xmlns:a16="http://schemas.microsoft.com/office/drawing/2014/main" val="2465664462"/>
                    </a:ext>
                  </a:extLst>
                </a:gridCol>
                <a:gridCol w="1104232">
                  <a:extLst>
                    <a:ext uri="{9D8B030D-6E8A-4147-A177-3AD203B41FA5}">
                      <a16:colId xmlns:a16="http://schemas.microsoft.com/office/drawing/2014/main" val="3303515798"/>
                    </a:ext>
                  </a:extLst>
                </a:gridCol>
              </a:tblGrid>
              <a:tr h="377382">
                <a:tc>
                  <a:txBody>
                    <a:bodyPr/>
                    <a:lstStyle/>
                    <a:p>
                      <a:endParaRPr kumimoji="1" lang="ja-JP" altLang="en-US"/>
                    </a:p>
                  </a:txBody>
                  <a:tcPr/>
                </a:tc>
                <a:tc>
                  <a:txBody>
                    <a:bodyPr/>
                    <a:lstStyle/>
                    <a:p>
                      <a:r>
                        <a:rPr kumimoji="1" lang="en-US" altLang="ja-JP" dirty="0"/>
                        <a:t>HUFL</a:t>
                      </a:r>
                      <a:endParaRPr kumimoji="1" lang="ja-JP" altLang="en-US" dirty="0"/>
                    </a:p>
                  </a:txBody>
                  <a:tcPr/>
                </a:tc>
                <a:tc>
                  <a:txBody>
                    <a:bodyPr/>
                    <a:lstStyle/>
                    <a:p>
                      <a:r>
                        <a:rPr kumimoji="1" lang="en-US" altLang="ja-JP" dirty="0"/>
                        <a:t>HULL</a:t>
                      </a:r>
                      <a:endParaRPr kumimoji="1" lang="ja-JP" altLang="en-US" dirty="0"/>
                    </a:p>
                  </a:txBody>
                  <a:tcPr/>
                </a:tc>
                <a:tc>
                  <a:txBody>
                    <a:bodyPr/>
                    <a:lstStyle/>
                    <a:p>
                      <a:r>
                        <a:rPr kumimoji="1" lang="en-US" altLang="ja-JP" dirty="0"/>
                        <a:t>MUFL</a:t>
                      </a:r>
                      <a:endParaRPr kumimoji="1" lang="ja-JP" altLang="en-US" dirty="0"/>
                    </a:p>
                  </a:txBody>
                  <a:tcPr/>
                </a:tc>
                <a:tc>
                  <a:txBody>
                    <a:bodyPr/>
                    <a:lstStyle/>
                    <a:p>
                      <a:r>
                        <a:rPr kumimoji="1" lang="en-US" altLang="ja-JP" dirty="0"/>
                        <a:t>MULL</a:t>
                      </a:r>
                      <a:endParaRPr kumimoji="1" lang="ja-JP" altLang="en-US" dirty="0"/>
                    </a:p>
                  </a:txBody>
                  <a:tcPr/>
                </a:tc>
                <a:tc>
                  <a:txBody>
                    <a:bodyPr/>
                    <a:lstStyle/>
                    <a:p>
                      <a:r>
                        <a:rPr kumimoji="1" lang="en-US" altLang="ja-JP" dirty="0"/>
                        <a:t>LUFL</a:t>
                      </a:r>
                      <a:endParaRPr kumimoji="1" lang="ja-JP" altLang="en-US" dirty="0"/>
                    </a:p>
                  </a:txBody>
                  <a:tcPr/>
                </a:tc>
                <a:tc>
                  <a:txBody>
                    <a:bodyPr/>
                    <a:lstStyle/>
                    <a:p>
                      <a:r>
                        <a:rPr kumimoji="1" lang="en-US" altLang="ja-JP" dirty="0"/>
                        <a:t>LULL</a:t>
                      </a:r>
                      <a:endParaRPr kumimoji="1" lang="ja-JP" altLang="en-US" dirty="0"/>
                    </a:p>
                  </a:txBody>
                  <a:tcPr/>
                </a:tc>
                <a:tc>
                  <a:txBody>
                    <a:bodyPr/>
                    <a:lstStyle/>
                    <a:p>
                      <a:r>
                        <a:rPr kumimoji="1" lang="en-US" altLang="ja-JP" dirty="0"/>
                        <a:t>OT</a:t>
                      </a:r>
                      <a:endParaRPr kumimoji="1" lang="ja-JP" altLang="en-US" dirty="0"/>
                    </a:p>
                  </a:txBody>
                  <a:tcPr/>
                </a:tc>
                <a:extLst>
                  <a:ext uri="{0D108BD9-81ED-4DB2-BD59-A6C34878D82A}">
                    <a16:rowId xmlns:a16="http://schemas.microsoft.com/office/drawing/2014/main" val="2978471709"/>
                  </a:ext>
                </a:extLst>
              </a:tr>
              <a:tr h="377382">
                <a:tc>
                  <a:txBody>
                    <a:bodyPr/>
                    <a:lstStyle/>
                    <a:p>
                      <a:r>
                        <a:rPr kumimoji="1" lang="ja-JP" altLang="en-US" dirty="0"/>
                        <a:t>平均</a:t>
                      </a:r>
                    </a:p>
                  </a:txBody>
                  <a:tcPr/>
                </a:tc>
                <a:tc>
                  <a:txBody>
                    <a:bodyPr/>
                    <a:lstStyle/>
                    <a:p>
                      <a:r>
                        <a:rPr kumimoji="1" lang="en-US" altLang="ja-JP" dirty="0"/>
                        <a:t>7.375</a:t>
                      </a:r>
                      <a:endParaRPr kumimoji="1" lang="ja-JP" altLang="en-US" dirty="0"/>
                    </a:p>
                  </a:txBody>
                  <a:tcPr/>
                </a:tc>
                <a:tc>
                  <a:txBody>
                    <a:bodyPr/>
                    <a:lstStyle/>
                    <a:p>
                      <a:r>
                        <a:rPr kumimoji="1" lang="en-US" altLang="ja-JP" dirty="0"/>
                        <a:t>2.242</a:t>
                      </a:r>
                      <a:endParaRPr kumimoji="1" lang="ja-JP" altLang="en-US" dirty="0"/>
                    </a:p>
                  </a:txBody>
                  <a:tcPr/>
                </a:tc>
                <a:tc>
                  <a:txBody>
                    <a:bodyPr/>
                    <a:lstStyle/>
                    <a:p>
                      <a:r>
                        <a:rPr kumimoji="1" lang="en-US" altLang="ja-JP" dirty="0"/>
                        <a:t>4.300</a:t>
                      </a:r>
                      <a:endParaRPr kumimoji="1" lang="ja-JP" altLang="en-US" dirty="0"/>
                    </a:p>
                  </a:txBody>
                  <a:tcPr/>
                </a:tc>
                <a:tc>
                  <a:txBody>
                    <a:bodyPr/>
                    <a:lstStyle/>
                    <a:p>
                      <a:r>
                        <a:rPr kumimoji="1" lang="en-US" altLang="ja-JP" dirty="0"/>
                        <a:t>0.882</a:t>
                      </a:r>
                      <a:endParaRPr kumimoji="1" lang="ja-JP" altLang="en-US" dirty="0"/>
                    </a:p>
                  </a:txBody>
                  <a:tcPr/>
                </a:tc>
                <a:tc>
                  <a:txBody>
                    <a:bodyPr/>
                    <a:lstStyle/>
                    <a:p>
                      <a:r>
                        <a:rPr kumimoji="1" lang="en-US" altLang="ja-JP" dirty="0"/>
                        <a:t>3.066</a:t>
                      </a:r>
                      <a:endParaRPr kumimoji="1" lang="ja-JP" altLang="en-US" dirty="0"/>
                    </a:p>
                  </a:txBody>
                  <a:tcPr/>
                </a:tc>
                <a:tc>
                  <a:txBody>
                    <a:bodyPr/>
                    <a:lstStyle/>
                    <a:p>
                      <a:r>
                        <a:rPr kumimoji="1" lang="en-US" altLang="ja-JP" dirty="0"/>
                        <a:t>0.857</a:t>
                      </a:r>
                      <a:endParaRPr kumimoji="1" lang="ja-JP" altLang="en-US" dirty="0"/>
                    </a:p>
                  </a:txBody>
                  <a:tcPr/>
                </a:tc>
                <a:tc>
                  <a:txBody>
                    <a:bodyPr/>
                    <a:lstStyle/>
                    <a:p>
                      <a:r>
                        <a:rPr kumimoji="1" lang="en-US" altLang="ja-JP" dirty="0"/>
                        <a:t>13.325</a:t>
                      </a:r>
                      <a:endParaRPr kumimoji="1" lang="ja-JP" altLang="en-US" dirty="0"/>
                    </a:p>
                  </a:txBody>
                  <a:tcPr/>
                </a:tc>
                <a:extLst>
                  <a:ext uri="{0D108BD9-81ED-4DB2-BD59-A6C34878D82A}">
                    <a16:rowId xmlns:a16="http://schemas.microsoft.com/office/drawing/2014/main" val="2596127857"/>
                  </a:ext>
                </a:extLst>
              </a:tr>
              <a:tr h="361766">
                <a:tc>
                  <a:txBody>
                    <a:bodyPr/>
                    <a:lstStyle/>
                    <a:p>
                      <a:r>
                        <a:rPr kumimoji="1" lang="ja-JP" altLang="en-US" dirty="0"/>
                        <a:t>標準偏差</a:t>
                      </a:r>
                    </a:p>
                  </a:txBody>
                  <a:tcPr/>
                </a:tc>
                <a:tc>
                  <a:txBody>
                    <a:bodyPr/>
                    <a:lstStyle/>
                    <a:p>
                      <a:r>
                        <a:rPr kumimoji="1" lang="en-US" altLang="ja-JP" dirty="0"/>
                        <a:t>7.068</a:t>
                      </a:r>
                      <a:endParaRPr kumimoji="1" lang="ja-JP" altLang="en-US" dirty="0"/>
                    </a:p>
                  </a:txBody>
                  <a:tcPr/>
                </a:tc>
                <a:tc>
                  <a:txBody>
                    <a:bodyPr/>
                    <a:lstStyle/>
                    <a:p>
                      <a:r>
                        <a:rPr kumimoji="1" lang="en-US" altLang="ja-JP" dirty="0"/>
                        <a:t>2.042</a:t>
                      </a:r>
                      <a:endParaRPr kumimoji="1" lang="ja-JP" altLang="en-US" dirty="0"/>
                    </a:p>
                  </a:txBody>
                  <a:tcPr/>
                </a:tc>
                <a:tc>
                  <a:txBody>
                    <a:bodyPr/>
                    <a:lstStyle/>
                    <a:p>
                      <a:r>
                        <a:rPr kumimoji="1" lang="en-US" altLang="ja-JP" dirty="0"/>
                        <a:t>6.827</a:t>
                      </a:r>
                      <a:endParaRPr kumimoji="1" lang="ja-JP" altLang="en-US" dirty="0"/>
                    </a:p>
                  </a:txBody>
                  <a:tcPr/>
                </a:tc>
                <a:tc>
                  <a:txBody>
                    <a:bodyPr/>
                    <a:lstStyle/>
                    <a:p>
                      <a:r>
                        <a:rPr kumimoji="1" lang="en-US" altLang="ja-JP" dirty="0"/>
                        <a:t>1.809</a:t>
                      </a:r>
                      <a:endParaRPr kumimoji="1" lang="ja-JP" altLang="en-US" dirty="0"/>
                    </a:p>
                  </a:txBody>
                  <a:tcPr/>
                </a:tc>
                <a:tc>
                  <a:txBody>
                    <a:bodyPr/>
                    <a:lstStyle/>
                    <a:p>
                      <a:r>
                        <a:rPr kumimoji="1" lang="en-US" altLang="ja-JP" dirty="0"/>
                        <a:t>1.165</a:t>
                      </a:r>
                      <a:endParaRPr kumimoji="1" lang="ja-JP" altLang="en-US" dirty="0"/>
                    </a:p>
                  </a:txBody>
                  <a:tcPr/>
                </a:tc>
                <a:tc>
                  <a:txBody>
                    <a:bodyPr/>
                    <a:lstStyle/>
                    <a:p>
                      <a:r>
                        <a:rPr kumimoji="1" lang="en-US" altLang="ja-JP" dirty="0"/>
                        <a:t>0.600</a:t>
                      </a:r>
                      <a:endParaRPr kumimoji="1" lang="ja-JP" altLang="en-US" dirty="0"/>
                    </a:p>
                  </a:txBody>
                  <a:tcPr/>
                </a:tc>
                <a:tc>
                  <a:txBody>
                    <a:bodyPr/>
                    <a:lstStyle/>
                    <a:p>
                      <a:r>
                        <a:rPr kumimoji="1" lang="en-US" altLang="ja-JP" dirty="0"/>
                        <a:t>8.567</a:t>
                      </a:r>
                      <a:endParaRPr kumimoji="1" lang="ja-JP" altLang="en-US" dirty="0"/>
                    </a:p>
                  </a:txBody>
                  <a:tcPr/>
                </a:tc>
                <a:extLst>
                  <a:ext uri="{0D108BD9-81ED-4DB2-BD59-A6C34878D82A}">
                    <a16:rowId xmlns:a16="http://schemas.microsoft.com/office/drawing/2014/main" val="1558705791"/>
                  </a:ext>
                </a:extLst>
              </a:tr>
              <a:tr h="377382">
                <a:tc>
                  <a:txBody>
                    <a:bodyPr/>
                    <a:lstStyle/>
                    <a:p>
                      <a:r>
                        <a:rPr kumimoji="1" lang="ja-JP" altLang="en-US" dirty="0"/>
                        <a:t>最小値</a:t>
                      </a:r>
                    </a:p>
                  </a:txBody>
                  <a:tcPr/>
                </a:tc>
                <a:tc>
                  <a:txBody>
                    <a:bodyPr/>
                    <a:lstStyle/>
                    <a:p>
                      <a:r>
                        <a:rPr kumimoji="1" lang="en-US" altLang="ja-JP" dirty="0"/>
                        <a:t>-22.706</a:t>
                      </a:r>
                      <a:endParaRPr kumimoji="1" lang="ja-JP" altLang="en-US" dirty="0"/>
                    </a:p>
                  </a:txBody>
                  <a:tcPr/>
                </a:tc>
                <a:tc>
                  <a:txBody>
                    <a:bodyPr/>
                    <a:lstStyle/>
                    <a:p>
                      <a:r>
                        <a:rPr kumimoji="1" lang="en-US" altLang="ja-JP" dirty="0"/>
                        <a:t>-4.756</a:t>
                      </a:r>
                      <a:endParaRPr kumimoji="1" lang="ja-JP" altLang="en-US" dirty="0"/>
                    </a:p>
                  </a:txBody>
                  <a:tcPr/>
                </a:tc>
                <a:tc>
                  <a:txBody>
                    <a:bodyPr/>
                    <a:lstStyle/>
                    <a:p>
                      <a:r>
                        <a:rPr kumimoji="1" lang="en-US" altLang="ja-JP" dirty="0"/>
                        <a:t>-25.088</a:t>
                      </a:r>
                      <a:endParaRPr kumimoji="1" lang="ja-JP" altLang="en-US" dirty="0"/>
                    </a:p>
                  </a:txBody>
                  <a:tcPr/>
                </a:tc>
                <a:tc>
                  <a:txBody>
                    <a:bodyPr/>
                    <a:lstStyle/>
                    <a:p>
                      <a:r>
                        <a:rPr kumimoji="1" lang="en-US" altLang="ja-JP" dirty="0"/>
                        <a:t>-5.934</a:t>
                      </a:r>
                      <a:endParaRPr kumimoji="1" lang="ja-JP" altLang="en-US" dirty="0"/>
                    </a:p>
                  </a:txBody>
                  <a:tcPr/>
                </a:tc>
                <a:tc>
                  <a:txBody>
                    <a:bodyPr/>
                    <a:lstStyle/>
                    <a:p>
                      <a:r>
                        <a:rPr kumimoji="1" lang="en-US" altLang="ja-JP" dirty="0"/>
                        <a:t>-1.188</a:t>
                      </a:r>
                      <a:endParaRPr kumimoji="1" lang="ja-JP" altLang="en-US" dirty="0"/>
                    </a:p>
                  </a:txBody>
                  <a:tcPr/>
                </a:tc>
                <a:tc>
                  <a:txBody>
                    <a:bodyPr/>
                    <a:lstStyle/>
                    <a:p>
                      <a:r>
                        <a:rPr kumimoji="1" lang="en-US" altLang="ja-JP" dirty="0"/>
                        <a:t>-1.371</a:t>
                      </a:r>
                      <a:endParaRPr kumimoji="1" lang="ja-JP" altLang="en-US" dirty="0"/>
                    </a:p>
                  </a:txBody>
                  <a:tcPr/>
                </a:tc>
                <a:tc>
                  <a:txBody>
                    <a:bodyPr/>
                    <a:lstStyle/>
                    <a:p>
                      <a:r>
                        <a:rPr kumimoji="1" lang="en-US" altLang="ja-JP" dirty="0"/>
                        <a:t>-4.080</a:t>
                      </a:r>
                      <a:endParaRPr kumimoji="1" lang="ja-JP" altLang="en-US" dirty="0"/>
                    </a:p>
                  </a:txBody>
                  <a:tcPr/>
                </a:tc>
                <a:extLst>
                  <a:ext uri="{0D108BD9-81ED-4DB2-BD59-A6C34878D82A}">
                    <a16:rowId xmlns:a16="http://schemas.microsoft.com/office/drawing/2014/main" val="1428085244"/>
                  </a:ext>
                </a:extLst>
              </a:tr>
              <a:tr h="377382">
                <a:tc>
                  <a:txBody>
                    <a:bodyPr/>
                    <a:lstStyle/>
                    <a:p>
                      <a:r>
                        <a:rPr kumimoji="1" lang="en-US" altLang="ja-JP" dirty="0"/>
                        <a:t>25%</a:t>
                      </a:r>
                      <a:endParaRPr kumimoji="1" lang="ja-JP" altLang="en-US" dirty="0"/>
                    </a:p>
                  </a:txBody>
                  <a:tcPr/>
                </a:tc>
                <a:tc>
                  <a:txBody>
                    <a:bodyPr/>
                    <a:lstStyle/>
                    <a:p>
                      <a:r>
                        <a:rPr kumimoji="1" lang="en-US" altLang="ja-JP" dirty="0"/>
                        <a:t>5.827</a:t>
                      </a:r>
                      <a:endParaRPr kumimoji="1" lang="ja-JP" altLang="en-US" dirty="0"/>
                    </a:p>
                  </a:txBody>
                  <a:tcPr/>
                </a:tc>
                <a:tc>
                  <a:txBody>
                    <a:bodyPr/>
                    <a:lstStyle/>
                    <a:p>
                      <a:r>
                        <a:rPr kumimoji="1" lang="en-US" altLang="ja-JP" dirty="0"/>
                        <a:t>0.737</a:t>
                      </a:r>
                      <a:endParaRPr kumimoji="1" lang="ja-JP" altLang="en-US" dirty="0"/>
                    </a:p>
                  </a:txBody>
                  <a:tcPr/>
                </a:tc>
                <a:tc>
                  <a:txBody>
                    <a:bodyPr/>
                    <a:lstStyle/>
                    <a:p>
                      <a:r>
                        <a:rPr kumimoji="1" lang="en-US" altLang="ja-JP" dirty="0"/>
                        <a:t>3.296</a:t>
                      </a:r>
                      <a:endParaRPr kumimoji="1" lang="ja-JP" altLang="en-US" dirty="0"/>
                    </a:p>
                  </a:txBody>
                  <a:tcPr/>
                </a:tc>
                <a:tc>
                  <a:txBody>
                    <a:bodyPr/>
                    <a:lstStyle/>
                    <a:p>
                      <a:r>
                        <a:rPr kumimoji="1" lang="en-US" altLang="ja-JP" dirty="0"/>
                        <a:t>-0.284</a:t>
                      </a:r>
                      <a:endParaRPr kumimoji="1" lang="ja-JP" altLang="en-US" dirty="0"/>
                    </a:p>
                  </a:txBody>
                  <a:tcPr/>
                </a:tc>
                <a:tc>
                  <a:txBody>
                    <a:bodyPr/>
                    <a:lstStyle/>
                    <a:p>
                      <a:r>
                        <a:rPr kumimoji="1" lang="en-US" altLang="ja-JP" dirty="0"/>
                        <a:t>2.315</a:t>
                      </a:r>
                      <a:endParaRPr kumimoji="1" lang="ja-JP" altLang="en-US" dirty="0"/>
                    </a:p>
                  </a:txBody>
                  <a:tcPr/>
                </a:tc>
                <a:tc>
                  <a:txBody>
                    <a:bodyPr/>
                    <a:lstStyle/>
                    <a:p>
                      <a:r>
                        <a:rPr kumimoji="1" lang="en-US" altLang="ja-JP" dirty="0"/>
                        <a:t>0.670</a:t>
                      </a:r>
                      <a:endParaRPr kumimoji="1" lang="ja-JP" altLang="en-US" dirty="0"/>
                    </a:p>
                  </a:txBody>
                  <a:tcPr/>
                </a:tc>
                <a:tc>
                  <a:txBody>
                    <a:bodyPr/>
                    <a:lstStyle/>
                    <a:p>
                      <a:r>
                        <a:rPr kumimoji="1" lang="en-US" altLang="ja-JP" dirty="0"/>
                        <a:t>6.964</a:t>
                      </a:r>
                      <a:endParaRPr kumimoji="1" lang="ja-JP" altLang="en-US" dirty="0"/>
                    </a:p>
                  </a:txBody>
                  <a:tcPr/>
                </a:tc>
                <a:extLst>
                  <a:ext uri="{0D108BD9-81ED-4DB2-BD59-A6C34878D82A}">
                    <a16:rowId xmlns:a16="http://schemas.microsoft.com/office/drawing/2014/main" val="1600250952"/>
                  </a:ext>
                </a:extLst>
              </a:tr>
              <a:tr h="377382">
                <a:tc>
                  <a:txBody>
                    <a:bodyPr/>
                    <a:lstStyle/>
                    <a:p>
                      <a:r>
                        <a:rPr kumimoji="1" lang="en-US" altLang="ja-JP" dirty="0"/>
                        <a:t>50%</a:t>
                      </a:r>
                      <a:endParaRPr kumimoji="1" lang="ja-JP" altLang="en-US" dirty="0"/>
                    </a:p>
                  </a:txBody>
                  <a:tcPr/>
                </a:tc>
                <a:tc>
                  <a:txBody>
                    <a:bodyPr/>
                    <a:lstStyle/>
                    <a:p>
                      <a:r>
                        <a:rPr kumimoji="1" lang="en-US" altLang="ja-JP" dirty="0"/>
                        <a:t>8.774</a:t>
                      </a:r>
                      <a:endParaRPr kumimoji="1" lang="ja-JP" altLang="en-US" dirty="0"/>
                    </a:p>
                  </a:txBody>
                  <a:tcPr/>
                </a:tc>
                <a:tc>
                  <a:txBody>
                    <a:bodyPr/>
                    <a:lstStyle/>
                    <a:p>
                      <a:r>
                        <a:rPr kumimoji="1" lang="en-US" altLang="ja-JP" dirty="0"/>
                        <a:t>2.210</a:t>
                      </a:r>
                      <a:endParaRPr kumimoji="1" lang="ja-JP" altLang="en-US" dirty="0"/>
                    </a:p>
                  </a:txBody>
                  <a:tcPr/>
                </a:tc>
                <a:tc>
                  <a:txBody>
                    <a:bodyPr/>
                    <a:lstStyle/>
                    <a:p>
                      <a:r>
                        <a:rPr kumimoji="1" lang="en-US" altLang="ja-JP" dirty="0"/>
                        <a:t>5.970</a:t>
                      </a:r>
                      <a:endParaRPr kumimoji="1" lang="ja-JP" altLang="en-US" dirty="0"/>
                    </a:p>
                  </a:txBody>
                  <a:tcPr/>
                </a:tc>
                <a:tc>
                  <a:txBody>
                    <a:bodyPr/>
                    <a:lstStyle/>
                    <a:p>
                      <a:r>
                        <a:rPr kumimoji="1" lang="en-US" altLang="ja-JP" dirty="0"/>
                        <a:t>0.959</a:t>
                      </a:r>
                      <a:endParaRPr kumimoji="1" lang="ja-JP" altLang="en-US" dirty="0"/>
                    </a:p>
                  </a:txBody>
                  <a:tcPr/>
                </a:tc>
                <a:tc>
                  <a:txBody>
                    <a:bodyPr/>
                    <a:lstStyle/>
                    <a:p>
                      <a:r>
                        <a:rPr kumimoji="1" lang="en-US" altLang="ja-JP" dirty="0"/>
                        <a:t>2.833</a:t>
                      </a:r>
                      <a:endParaRPr kumimoji="1" lang="ja-JP" altLang="en-US" dirty="0"/>
                    </a:p>
                  </a:txBody>
                  <a:tcPr/>
                </a:tc>
                <a:tc>
                  <a:txBody>
                    <a:bodyPr/>
                    <a:lstStyle/>
                    <a:p>
                      <a:r>
                        <a:rPr kumimoji="1" lang="en-US" altLang="ja-JP" dirty="0"/>
                        <a:t>0.975</a:t>
                      </a:r>
                      <a:endParaRPr kumimoji="1" lang="ja-JP" altLang="en-US" dirty="0"/>
                    </a:p>
                  </a:txBody>
                  <a:tcPr/>
                </a:tc>
                <a:tc>
                  <a:txBody>
                    <a:bodyPr/>
                    <a:lstStyle/>
                    <a:p>
                      <a:r>
                        <a:rPr kumimoji="1" lang="en-US" altLang="ja-JP" dirty="0"/>
                        <a:t>11.396</a:t>
                      </a:r>
                      <a:endParaRPr kumimoji="1" lang="ja-JP" altLang="en-US" dirty="0"/>
                    </a:p>
                  </a:txBody>
                  <a:tcPr/>
                </a:tc>
                <a:extLst>
                  <a:ext uri="{0D108BD9-81ED-4DB2-BD59-A6C34878D82A}">
                    <a16:rowId xmlns:a16="http://schemas.microsoft.com/office/drawing/2014/main" val="2128949523"/>
                  </a:ext>
                </a:extLst>
              </a:tr>
              <a:tr h="377382">
                <a:tc>
                  <a:txBody>
                    <a:bodyPr/>
                    <a:lstStyle/>
                    <a:p>
                      <a:r>
                        <a:rPr kumimoji="1" lang="en-US" altLang="ja-JP" dirty="0"/>
                        <a:t>75%</a:t>
                      </a:r>
                      <a:endParaRPr kumimoji="1" lang="ja-JP" altLang="en-US" dirty="0"/>
                    </a:p>
                  </a:txBody>
                  <a:tcPr/>
                </a:tc>
                <a:tc>
                  <a:txBody>
                    <a:bodyPr/>
                    <a:lstStyle/>
                    <a:p>
                      <a:r>
                        <a:rPr kumimoji="1" lang="en-US" altLang="ja-JP" dirty="0"/>
                        <a:t>11.788</a:t>
                      </a:r>
                      <a:endParaRPr kumimoji="1" lang="ja-JP" altLang="en-US" dirty="0"/>
                    </a:p>
                  </a:txBody>
                  <a:tcPr/>
                </a:tc>
                <a:tc>
                  <a:txBody>
                    <a:bodyPr/>
                    <a:lstStyle/>
                    <a:p>
                      <a:r>
                        <a:rPr kumimoji="1" lang="en-US" altLang="ja-JP" dirty="0"/>
                        <a:t>3.684</a:t>
                      </a:r>
                      <a:endParaRPr kumimoji="1" lang="ja-JP" altLang="en-US" dirty="0"/>
                    </a:p>
                  </a:txBody>
                  <a:tcPr/>
                </a:tc>
                <a:tc>
                  <a:txBody>
                    <a:bodyPr/>
                    <a:lstStyle/>
                    <a:p>
                      <a:r>
                        <a:rPr kumimoji="1" lang="en-US" altLang="ja-JP" dirty="0"/>
                        <a:t>8.635</a:t>
                      </a:r>
                      <a:endParaRPr kumimoji="1" lang="ja-JP" altLang="en-US" dirty="0"/>
                    </a:p>
                  </a:txBody>
                  <a:tcPr/>
                </a:tc>
                <a:tc>
                  <a:txBody>
                    <a:bodyPr/>
                    <a:lstStyle/>
                    <a:p>
                      <a:r>
                        <a:rPr kumimoji="1" lang="en-US" altLang="ja-JP" dirty="0"/>
                        <a:t>2.203</a:t>
                      </a:r>
                      <a:endParaRPr kumimoji="1" lang="ja-JP" altLang="en-US" dirty="0"/>
                    </a:p>
                  </a:txBody>
                  <a:tcPr/>
                </a:tc>
                <a:tc>
                  <a:txBody>
                    <a:bodyPr/>
                    <a:lstStyle/>
                    <a:p>
                      <a:r>
                        <a:rPr kumimoji="1" lang="en-US" altLang="ja-JP" dirty="0"/>
                        <a:t>3.625</a:t>
                      </a:r>
                      <a:endParaRPr kumimoji="1" lang="ja-JP" altLang="en-US" dirty="0"/>
                    </a:p>
                  </a:txBody>
                  <a:tcPr/>
                </a:tc>
                <a:tc>
                  <a:txBody>
                    <a:bodyPr/>
                    <a:lstStyle/>
                    <a:p>
                      <a:r>
                        <a:rPr kumimoji="1" lang="en-US" altLang="ja-JP" dirty="0"/>
                        <a:t>1.218</a:t>
                      </a:r>
                      <a:endParaRPr kumimoji="1" lang="ja-JP" altLang="en-US" dirty="0"/>
                    </a:p>
                  </a:txBody>
                  <a:tcPr/>
                </a:tc>
                <a:tc>
                  <a:txBody>
                    <a:bodyPr/>
                    <a:lstStyle/>
                    <a:p>
                      <a:r>
                        <a:rPr kumimoji="1" lang="en-US" altLang="ja-JP" dirty="0"/>
                        <a:t>18.079</a:t>
                      </a:r>
                      <a:endParaRPr kumimoji="1" lang="ja-JP" altLang="en-US" dirty="0"/>
                    </a:p>
                  </a:txBody>
                  <a:tcPr/>
                </a:tc>
                <a:extLst>
                  <a:ext uri="{0D108BD9-81ED-4DB2-BD59-A6C34878D82A}">
                    <a16:rowId xmlns:a16="http://schemas.microsoft.com/office/drawing/2014/main" val="3678096042"/>
                  </a:ext>
                </a:extLst>
              </a:tr>
              <a:tr h="377382">
                <a:tc>
                  <a:txBody>
                    <a:bodyPr/>
                    <a:lstStyle/>
                    <a:p>
                      <a:r>
                        <a:rPr kumimoji="1" lang="ja-JP" altLang="en-US" dirty="0"/>
                        <a:t>最大値</a:t>
                      </a:r>
                    </a:p>
                  </a:txBody>
                  <a:tcPr/>
                </a:tc>
                <a:tc>
                  <a:txBody>
                    <a:bodyPr/>
                    <a:lstStyle/>
                    <a:p>
                      <a:r>
                        <a:rPr kumimoji="1" lang="en-US" altLang="ja-JP" dirty="0"/>
                        <a:t>23.644</a:t>
                      </a:r>
                      <a:endParaRPr kumimoji="1" lang="ja-JP" altLang="en-US" dirty="0"/>
                    </a:p>
                  </a:txBody>
                  <a:tcPr/>
                </a:tc>
                <a:tc>
                  <a:txBody>
                    <a:bodyPr/>
                    <a:lstStyle/>
                    <a:p>
                      <a:r>
                        <a:rPr kumimoji="1" lang="en-US" altLang="ja-JP" dirty="0"/>
                        <a:t>10.114</a:t>
                      </a:r>
                      <a:endParaRPr kumimoji="1" lang="ja-JP" altLang="en-US" dirty="0"/>
                    </a:p>
                  </a:txBody>
                  <a:tcPr/>
                </a:tc>
                <a:tc>
                  <a:txBody>
                    <a:bodyPr/>
                    <a:lstStyle/>
                    <a:p>
                      <a:r>
                        <a:rPr kumimoji="1" lang="en-US" altLang="ja-JP" dirty="0"/>
                        <a:t>17.341</a:t>
                      </a:r>
                      <a:endParaRPr kumimoji="1" lang="ja-JP" altLang="en-US" dirty="0"/>
                    </a:p>
                  </a:txBody>
                  <a:tcPr/>
                </a:tc>
                <a:tc>
                  <a:txBody>
                    <a:bodyPr/>
                    <a:lstStyle/>
                    <a:p>
                      <a:r>
                        <a:rPr kumimoji="1" lang="en-US" altLang="ja-JP" dirty="0"/>
                        <a:t>7.747</a:t>
                      </a:r>
                      <a:endParaRPr kumimoji="1" lang="ja-JP" altLang="en-US" dirty="0"/>
                    </a:p>
                  </a:txBody>
                  <a:tcPr/>
                </a:tc>
                <a:tc>
                  <a:txBody>
                    <a:bodyPr/>
                    <a:lstStyle/>
                    <a:p>
                      <a:r>
                        <a:rPr kumimoji="1" lang="en-US" altLang="ja-JP" dirty="0"/>
                        <a:t>8.498</a:t>
                      </a:r>
                      <a:endParaRPr kumimoji="1" lang="ja-JP" altLang="en-US" dirty="0"/>
                    </a:p>
                  </a:txBody>
                  <a:tcPr/>
                </a:tc>
                <a:tc>
                  <a:txBody>
                    <a:bodyPr/>
                    <a:lstStyle/>
                    <a:p>
                      <a:r>
                        <a:rPr kumimoji="1" lang="en-US" altLang="ja-JP" dirty="0"/>
                        <a:t>3.046</a:t>
                      </a:r>
                      <a:endParaRPr kumimoji="1" lang="ja-JP" altLang="en-US" dirty="0"/>
                    </a:p>
                  </a:txBody>
                  <a:tcPr/>
                </a:tc>
                <a:tc>
                  <a:txBody>
                    <a:bodyPr/>
                    <a:lstStyle/>
                    <a:p>
                      <a:r>
                        <a:rPr kumimoji="1" lang="en-US" altLang="ja-JP" dirty="0"/>
                        <a:t>46.007</a:t>
                      </a:r>
                      <a:endParaRPr kumimoji="1" lang="ja-JP" altLang="en-US" dirty="0"/>
                    </a:p>
                  </a:txBody>
                  <a:tcPr/>
                </a:tc>
                <a:extLst>
                  <a:ext uri="{0D108BD9-81ED-4DB2-BD59-A6C34878D82A}">
                    <a16:rowId xmlns:a16="http://schemas.microsoft.com/office/drawing/2014/main" val="1733693902"/>
                  </a:ext>
                </a:extLst>
              </a:tr>
            </a:tbl>
          </a:graphicData>
        </a:graphic>
      </p:graphicFrame>
      <p:sp>
        <p:nvSpPr>
          <p:cNvPr id="7" name="テキスト ボックス 6">
            <a:extLst>
              <a:ext uri="{FF2B5EF4-FFF2-40B4-BE49-F238E27FC236}">
                <a16:creationId xmlns:a16="http://schemas.microsoft.com/office/drawing/2014/main" id="{BBE1D994-8DB8-4A82-A420-387E1225E410}"/>
              </a:ext>
            </a:extLst>
          </p:cNvPr>
          <p:cNvSpPr txBox="1"/>
          <p:nvPr/>
        </p:nvSpPr>
        <p:spPr>
          <a:xfrm>
            <a:off x="249461" y="4602464"/>
            <a:ext cx="11453520" cy="1661993"/>
          </a:xfrm>
          <a:prstGeom prst="rect">
            <a:avLst/>
          </a:prstGeom>
          <a:noFill/>
        </p:spPr>
        <p:txBody>
          <a:bodyPr wrap="none" rtlCol="0">
            <a:spAutoFit/>
          </a:bodyPr>
          <a:lstStyle/>
          <a:p>
            <a:r>
              <a:rPr kumimoji="1" lang="ja-JP" altLang="en-US" sz="2800" u="sng" dirty="0"/>
              <a:t>基本統計量による課題</a:t>
            </a:r>
            <a:endParaRPr kumimoji="1" lang="en-US" altLang="ja-JP" sz="2800" u="sng" dirty="0"/>
          </a:p>
          <a:p>
            <a:r>
              <a:rPr kumimoji="1" lang="ja-JP" altLang="en-US" sz="2800" dirty="0"/>
              <a:t>・データの偏り：</a:t>
            </a:r>
            <a:r>
              <a:rPr kumimoji="1" lang="en-US" altLang="ja-JP" sz="2800" dirty="0"/>
              <a:t>HUFL</a:t>
            </a:r>
            <a:r>
              <a:rPr kumimoji="1" lang="ja-JP" altLang="en-US" sz="2800" dirty="0"/>
              <a:t>と</a:t>
            </a:r>
            <a:r>
              <a:rPr kumimoji="1" lang="en-US" altLang="ja-JP" sz="2800" dirty="0"/>
              <a:t>MUFL</a:t>
            </a:r>
            <a:r>
              <a:rPr kumimoji="1" lang="ja-JP" altLang="en-US" sz="2800" dirty="0"/>
              <a:t>の標準偏差が他と比べて非常に大きい</a:t>
            </a:r>
            <a:endParaRPr kumimoji="1" lang="en-US" altLang="ja-JP" sz="2800" dirty="0"/>
          </a:p>
          <a:p>
            <a:r>
              <a:rPr kumimoji="1" lang="ja-JP" altLang="en-US" sz="2800" dirty="0"/>
              <a:t>・外れ値：特に</a:t>
            </a:r>
            <a:r>
              <a:rPr kumimoji="1" lang="en-US" altLang="ja-JP" sz="2800" dirty="0"/>
              <a:t>HUFL,MUFL</a:t>
            </a:r>
            <a:r>
              <a:rPr kumimoji="1" lang="ja-JP" altLang="en-US" sz="2800" dirty="0"/>
              <a:t>の</a:t>
            </a:r>
            <a:r>
              <a:rPr kumimoji="1" lang="en-US" altLang="ja-JP" sz="2800" dirty="0"/>
              <a:t>MAX</a:t>
            </a:r>
            <a:r>
              <a:rPr kumimoji="1" lang="ja-JP" altLang="en-US" sz="2800" dirty="0"/>
              <a:t>や</a:t>
            </a:r>
            <a:r>
              <a:rPr kumimoji="1" lang="en-US" altLang="ja-JP" sz="2800" dirty="0"/>
              <a:t>MIN</a:t>
            </a:r>
            <a:r>
              <a:rPr kumimoji="1" lang="ja-JP" altLang="en-US" sz="2800" dirty="0"/>
              <a:t>が四分位範囲から大きく離れている</a:t>
            </a:r>
            <a:endParaRPr kumimoji="1" lang="en-US" altLang="ja-JP" sz="2800" dirty="0"/>
          </a:p>
          <a:p>
            <a:endParaRPr kumimoji="1" lang="ja-JP" altLang="en-US" dirty="0"/>
          </a:p>
        </p:txBody>
      </p:sp>
    </p:spTree>
    <p:extLst>
      <p:ext uri="{BB962C8B-B14F-4D97-AF65-F5344CB8AC3E}">
        <p14:creationId xmlns:p14="http://schemas.microsoft.com/office/powerpoint/2010/main" val="268080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BE60C-C77A-D420-2E91-DFAD004216FA}"/>
              </a:ext>
            </a:extLst>
          </p:cNvPr>
          <p:cNvSpPr>
            <a:spLocks noGrp="1"/>
          </p:cNvSpPr>
          <p:nvPr>
            <p:ph type="title" idx="4294967295"/>
          </p:nvPr>
        </p:nvSpPr>
        <p:spPr>
          <a:xfrm>
            <a:off x="0" y="287128"/>
            <a:ext cx="12192000" cy="981075"/>
          </a:xfrm>
          <a:solidFill>
            <a:schemeClr val="accent1">
              <a:lumMod val="40000"/>
              <a:lumOff val="60000"/>
            </a:schemeClr>
          </a:solidFill>
        </p:spPr>
        <p:txBody>
          <a:bodyPr>
            <a:normAutofit/>
          </a:bodyPr>
          <a:lstStyle/>
          <a:p>
            <a:r>
              <a:rPr lang="ja-JP" altLang="en-US" b="1" dirty="0"/>
              <a:t>分析結果：</a:t>
            </a:r>
            <a:r>
              <a:rPr lang="en-US" altLang="ja-JP" sz="5400" b="1" dirty="0"/>
              <a:t>EDA</a:t>
            </a:r>
            <a:r>
              <a:rPr lang="ja-JP" altLang="en-US" b="1" dirty="0"/>
              <a:t>の結果と課題の抽出</a:t>
            </a:r>
            <a:endParaRPr kumimoji="1" lang="ja-JP" altLang="en-US" b="1" dirty="0"/>
          </a:p>
        </p:txBody>
      </p:sp>
      <p:pic>
        <p:nvPicPr>
          <p:cNvPr id="4" name="図 3">
            <a:extLst>
              <a:ext uri="{FF2B5EF4-FFF2-40B4-BE49-F238E27FC236}">
                <a16:creationId xmlns:a16="http://schemas.microsoft.com/office/drawing/2014/main" id="{9D5F4F11-0390-CB5C-23E0-C6547E1578BA}"/>
              </a:ext>
            </a:extLst>
          </p:cNvPr>
          <p:cNvPicPr>
            <a:picLocks noChangeAspect="1"/>
          </p:cNvPicPr>
          <p:nvPr/>
        </p:nvPicPr>
        <p:blipFill>
          <a:blip r:embed="rId3"/>
          <a:srcRect t="75148" r="47098"/>
          <a:stretch/>
        </p:blipFill>
        <p:spPr>
          <a:xfrm>
            <a:off x="53340" y="1411990"/>
            <a:ext cx="6591299" cy="1736590"/>
          </a:xfrm>
          <a:prstGeom prst="rect">
            <a:avLst/>
          </a:prstGeom>
        </p:spPr>
      </p:pic>
      <p:pic>
        <p:nvPicPr>
          <p:cNvPr id="8" name="図 7">
            <a:extLst>
              <a:ext uri="{FF2B5EF4-FFF2-40B4-BE49-F238E27FC236}">
                <a16:creationId xmlns:a16="http://schemas.microsoft.com/office/drawing/2014/main" id="{117DB218-FE09-CC0F-B730-DD39D59AD12E}"/>
              </a:ext>
            </a:extLst>
          </p:cNvPr>
          <p:cNvPicPr>
            <a:picLocks noChangeAspect="1"/>
          </p:cNvPicPr>
          <p:nvPr/>
        </p:nvPicPr>
        <p:blipFill>
          <a:blip r:embed="rId4"/>
          <a:stretch>
            <a:fillRect/>
          </a:stretch>
        </p:blipFill>
        <p:spPr>
          <a:xfrm>
            <a:off x="53340" y="3310732"/>
            <a:ext cx="4239575" cy="2757488"/>
          </a:xfrm>
          <a:prstGeom prst="rect">
            <a:avLst/>
          </a:prstGeom>
        </p:spPr>
      </p:pic>
      <p:sp>
        <p:nvSpPr>
          <p:cNvPr id="9" name="テキスト ボックス 8">
            <a:extLst>
              <a:ext uri="{FF2B5EF4-FFF2-40B4-BE49-F238E27FC236}">
                <a16:creationId xmlns:a16="http://schemas.microsoft.com/office/drawing/2014/main" id="{BF3DE7BA-1C34-A4A8-4961-B4508F72A354}"/>
              </a:ext>
            </a:extLst>
          </p:cNvPr>
          <p:cNvSpPr txBox="1"/>
          <p:nvPr/>
        </p:nvSpPr>
        <p:spPr>
          <a:xfrm>
            <a:off x="4364352" y="5315634"/>
            <a:ext cx="1895071" cy="461665"/>
          </a:xfrm>
          <a:prstGeom prst="rect">
            <a:avLst/>
          </a:prstGeom>
          <a:noFill/>
        </p:spPr>
        <p:txBody>
          <a:bodyPr wrap="none" rtlCol="0">
            <a:spAutoFit/>
          </a:bodyPr>
          <a:lstStyle/>
          <a:p>
            <a:r>
              <a:rPr kumimoji="1" lang="ja-JP" altLang="en-US" sz="1200" dirty="0"/>
              <a:t>上図：油温の時系列グラフ</a:t>
            </a:r>
            <a:endParaRPr kumimoji="1" lang="en-US" altLang="ja-JP" sz="1200" dirty="0"/>
          </a:p>
          <a:p>
            <a:r>
              <a:rPr kumimoji="1" lang="ja-JP" altLang="en-US" sz="1200" dirty="0"/>
              <a:t>下図：月平均油温グラフ</a:t>
            </a:r>
          </a:p>
        </p:txBody>
      </p:sp>
      <p:sp>
        <p:nvSpPr>
          <p:cNvPr id="10" name="テキスト ボックス 9">
            <a:extLst>
              <a:ext uri="{FF2B5EF4-FFF2-40B4-BE49-F238E27FC236}">
                <a16:creationId xmlns:a16="http://schemas.microsoft.com/office/drawing/2014/main" id="{2B7B5A94-02F3-7CB0-0A87-A5504E628768}"/>
              </a:ext>
            </a:extLst>
          </p:cNvPr>
          <p:cNvSpPr txBox="1"/>
          <p:nvPr/>
        </p:nvSpPr>
        <p:spPr>
          <a:xfrm>
            <a:off x="6644639" y="1695510"/>
            <a:ext cx="5580374" cy="3170099"/>
          </a:xfrm>
          <a:prstGeom prst="rect">
            <a:avLst/>
          </a:prstGeom>
          <a:noFill/>
        </p:spPr>
        <p:txBody>
          <a:bodyPr wrap="none" rtlCol="0">
            <a:spAutoFit/>
          </a:bodyPr>
          <a:lstStyle/>
          <a:p>
            <a:r>
              <a:rPr kumimoji="1" lang="ja-JP" altLang="en-US" sz="3200" u="sng" dirty="0"/>
              <a:t>時系列データ分析</a:t>
            </a:r>
            <a:endParaRPr kumimoji="1" lang="en-US" altLang="ja-JP" sz="3200" u="sng" dirty="0"/>
          </a:p>
          <a:p>
            <a:endParaRPr kumimoji="1" lang="en-US" altLang="ja-JP" sz="2400" u="sng" dirty="0"/>
          </a:p>
          <a:p>
            <a:r>
              <a:rPr kumimoji="1" lang="ja-JP" altLang="en-US" sz="2400" dirty="0"/>
              <a:t>・油温の時系列グラフから，日々の油温が</a:t>
            </a:r>
            <a:endParaRPr kumimoji="1" lang="en-US" altLang="ja-JP" sz="2400" dirty="0"/>
          </a:p>
          <a:p>
            <a:r>
              <a:rPr kumimoji="1" lang="ja-JP" altLang="en-US" sz="2400" dirty="0"/>
              <a:t>常に変動している</a:t>
            </a:r>
            <a:endParaRPr kumimoji="1" lang="en-US" altLang="ja-JP" sz="2400" dirty="0"/>
          </a:p>
          <a:p>
            <a:endParaRPr kumimoji="1" lang="en-US" altLang="ja-JP" sz="2400" dirty="0"/>
          </a:p>
          <a:p>
            <a:r>
              <a:rPr kumimoji="1" lang="ja-JP" altLang="en-US" sz="2400" dirty="0"/>
              <a:t>・月平均油温グラフから，季節性がある</a:t>
            </a:r>
            <a:endParaRPr kumimoji="1" lang="en-US" altLang="ja-JP" sz="2400" dirty="0"/>
          </a:p>
          <a:p>
            <a:r>
              <a:rPr kumimoji="1" lang="ja-JP" altLang="en-US" sz="2400" dirty="0"/>
              <a:t>特に夏季と冬季での差が大きく出ている</a:t>
            </a:r>
            <a:endParaRPr kumimoji="1" lang="en-US" altLang="ja-JP" sz="2400" dirty="0"/>
          </a:p>
          <a:p>
            <a:endParaRPr kumimoji="1" lang="en-US" altLang="ja-JP" sz="2400" dirty="0"/>
          </a:p>
        </p:txBody>
      </p:sp>
    </p:spTree>
    <p:extLst>
      <p:ext uri="{BB962C8B-B14F-4D97-AF65-F5344CB8AC3E}">
        <p14:creationId xmlns:p14="http://schemas.microsoft.com/office/powerpoint/2010/main" val="7528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BE60C-C77A-D420-2E91-DFAD004216FA}"/>
              </a:ext>
            </a:extLst>
          </p:cNvPr>
          <p:cNvSpPr>
            <a:spLocks noGrp="1"/>
          </p:cNvSpPr>
          <p:nvPr>
            <p:ph type="title" idx="4294967295"/>
          </p:nvPr>
        </p:nvSpPr>
        <p:spPr>
          <a:xfrm>
            <a:off x="0" y="287128"/>
            <a:ext cx="12192000" cy="981075"/>
          </a:xfrm>
          <a:solidFill>
            <a:schemeClr val="accent1">
              <a:lumMod val="40000"/>
              <a:lumOff val="60000"/>
            </a:schemeClr>
          </a:solidFill>
        </p:spPr>
        <p:txBody>
          <a:bodyPr>
            <a:normAutofit/>
          </a:bodyPr>
          <a:lstStyle/>
          <a:p>
            <a:r>
              <a:rPr lang="ja-JP" altLang="en-US" b="1" dirty="0"/>
              <a:t>分析結果：</a:t>
            </a:r>
            <a:r>
              <a:rPr lang="en-US" altLang="ja-JP" sz="5400" b="1" dirty="0"/>
              <a:t>EDA</a:t>
            </a:r>
            <a:r>
              <a:rPr lang="ja-JP" altLang="en-US" b="1" dirty="0"/>
              <a:t>の結果と課題の抽出</a:t>
            </a:r>
            <a:endParaRPr kumimoji="1" lang="ja-JP" altLang="en-US" b="1" dirty="0"/>
          </a:p>
        </p:txBody>
      </p:sp>
      <p:pic>
        <p:nvPicPr>
          <p:cNvPr id="5" name="図 4">
            <a:extLst>
              <a:ext uri="{FF2B5EF4-FFF2-40B4-BE49-F238E27FC236}">
                <a16:creationId xmlns:a16="http://schemas.microsoft.com/office/drawing/2014/main" id="{8A61E34A-6E5F-F96D-9B09-39B3DACAD4A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3029" y="1307604"/>
            <a:ext cx="4989096" cy="2566592"/>
          </a:xfrm>
          <a:prstGeom prst="rect">
            <a:avLst/>
          </a:prstGeom>
        </p:spPr>
      </p:pic>
      <p:pic>
        <p:nvPicPr>
          <p:cNvPr id="11" name="図 10">
            <a:extLst>
              <a:ext uri="{FF2B5EF4-FFF2-40B4-BE49-F238E27FC236}">
                <a16:creationId xmlns:a16="http://schemas.microsoft.com/office/drawing/2014/main" id="{50EBEE34-6569-B60F-3A60-FAED21247957}"/>
              </a:ext>
            </a:extLst>
          </p:cNvPr>
          <p:cNvPicPr>
            <a:picLocks noChangeAspect="1"/>
          </p:cNvPicPr>
          <p:nvPr/>
        </p:nvPicPr>
        <p:blipFill>
          <a:blip r:embed="rId4"/>
          <a:stretch>
            <a:fillRect/>
          </a:stretch>
        </p:blipFill>
        <p:spPr>
          <a:xfrm>
            <a:off x="473029" y="3930563"/>
            <a:ext cx="3891555" cy="2321555"/>
          </a:xfrm>
          <a:prstGeom prst="rect">
            <a:avLst/>
          </a:prstGeom>
        </p:spPr>
      </p:pic>
      <p:sp>
        <p:nvSpPr>
          <p:cNvPr id="12" name="テキスト ボックス 11">
            <a:extLst>
              <a:ext uri="{FF2B5EF4-FFF2-40B4-BE49-F238E27FC236}">
                <a16:creationId xmlns:a16="http://schemas.microsoft.com/office/drawing/2014/main" id="{E7BB6392-CEBE-D6D5-BBEE-9566B3A1463B}"/>
              </a:ext>
            </a:extLst>
          </p:cNvPr>
          <p:cNvSpPr txBox="1"/>
          <p:nvPr/>
        </p:nvSpPr>
        <p:spPr>
          <a:xfrm>
            <a:off x="4484318" y="4809995"/>
            <a:ext cx="1086131" cy="461665"/>
          </a:xfrm>
          <a:prstGeom prst="rect">
            <a:avLst/>
          </a:prstGeom>
          <a:noFill/>
        </p:spPr>
        <p:txBody>
          <a:bodyPr wrap="none" rtlCol="0">
            <a:spAutoFit/>
          </a:bodyPr>
          <a:lstStyle/>
          <a:p>
            <a:r>
              <a:rPr kumimoji="1" lang="ja-JP" altLang="en-US" sz="1200" dirty="0"/>
              <a:t>上図：</a:t>
            </a:r>
            <a:r>
              <a:rPr kumimoji="1" lang="en-US" altLang="ja-JP" sz="1200" dirty="0"/>
              <a:t>STL</a:t>
            </a:r>
            <a:r>
              <a:rPr kumimoji="1" lang="ja-JP" altLang="en-US" sz="1200" dirty="0"/>
              <a:t>分析</a:t>
            </a:r>
            <a:endParaRPr kumimoji="1" lang="en-US" altLang="ja-JP" sz="1200" dirty="0"/>
          </a:p>
          <a:p>
            <a:r>
              <a:rPr kumimoji="1" lang="ja-JP" altLang="en-US" sz="1200" dirty="0"/>
              <a:t>下図：相関</a:t>
            </a:r>
          </a:p>
        </p:txBody>
      </p:sp>
      <p:sp>
        <p:nvSpPr>
          <p:cNvPr id="15" name="テキスト ボックス 14">
            <a:extLst>
              <a:ext uri="{FF2B5EF4-FFF2-40B4-BE49-F238E27FC236}">
                <a16:creationId xmlns:a16="http://schemas.microsoft.com/office/drawing/2014/main" id="{AEFE5A88-F0FB-C1D2-7AC9-95EAEBE1DBE0}"/>
              </a:ext>
            </a:extLst>
          </p:cNvPr>
          <p:cNvSpPr txBox="1"/>
          <p:nvPr/>
        </p:nvSpPr>
        <p:spPr>
          <a:xfrm>
            <a:off x="5690183" y="1458150"/>
            <a:ext cx="6457367" cy="4401205"/>
          </a:xfrm>
          <a:prstGeom prst="rect">
            <a:avLst/>
          </a:prstGeom>
          <a:noFill/>
        </p:spPr>
        <p:txBody>
          <a:bodyPr wrap="square" rtlCol="0">
            <a:spAutoFit/>
          </a:bodyPr>
          <a:lstStyle/>
          <a:p>
            <a:r>
              <a:rPr kumimoji="1" lang="ja-JP" altLang="en-US" sz="2800" dirty="0"/>
              <a:t>・トレンドは，やや下降気味である</a:t>
            </a:r>
            <a:endParaRPr kumimoji="1" lang="en-US" altLang="ja-JP" sz="2800" dirty="0"/>
          </a:p>
          <a:p>
            <a:r>
              <a:rPr kumimoji="1" lang="ja-JP" altLang="en-US" sz="2800" dirty="0"/>
              <a:t>・夏季の変動と冬季の変動の差が大きい</a:t>
            </a:r>
            <a:endParaRPr kumimoji="1" lang="en-US" altLang="ja-JP" sz="2800" dirty="0"/>
          </a:p>
          <a:p>
            <a:r>
              <a:rPr kumimoji="1" lang="ja-JP" altLang="en-US" sz="2800" dirty="0"/>
              <a:t>・時系列データは定常である</a:t>
            </a:r>
            <a:endParaRPr kumimoji="1" lang="en-US" altLang="ja-JP" sz="2800" dirty="0"/>
          </a:p>
          <a:p>
            <a:r>
              <a:rPr kumimoji="1" lang="ja-JP" altLang="en-US" sz="2800" dirty="0"/>
              <a:t>（相関図や</a:t>
            </a:r>
            <a:r>
              <a:rPr kumimoji="1" lang="en-US" altLang="ja-JP" sz="2800" dirty="0"/>
              <a:t>ADF</a:t>
            </a:r>
            <a:r>
              <a:rPr kumimoji="1" lang="ja-JP" altLang="en-US" sz="2800" dirty="0"/>
              <a:t>検定より）</a:t>
            </a:r>
            <a:endParaRPr kumimoji="1" lang="en-US" altLang="ja-JP" sz="2800" dirty="0"/>
          </a:p>
          <a:p>
            <a:endParaRPr kumimoji="1" lang="en-US" altLang="ja-JP" sz="2800" dirty="0"/>
          </a:p>
          <a:p>
            <a:endParaRPr kumimoji="1" lang="en-US" altLang="ja-JP" sz="2800" dirty="0"/>
          </a:p>
          <a:p>
            <a:r>
              <a:rPr kumimoji="1" lang="ja-JP" altLang="en-US" sz="2800" dirty="0"/>
              <a:t>よって時系列データを適切に評価することで，今後の油温変化に対する予測精度が保証されたようなモデルを構築することが可能</a:t>
            </a:r>
          </a:p>
        </p:txBody>
      </p:sp>
    </p:spTree>
    <p:extLst>
      <p:ext uri="{BB962C8B-B14F-4D97-AF65-F5344CB8AC3E}">
        <p14:creationId xmlns:p14="http://schemas.microsoft.com/office/powerpoint/2010/main" val="1256565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BE60C-C77A-D420-2E91-DFAD004216FA}"/>
              </a:ext>
            </a:extLst>
          </p:cNvPr>
          <p:cNvSpPr>
            <a:spLocks noGrp="1"/>
          </p:cNvSpPr>
          <p:nvPr>
            <p:ph type="title" idx="4294967295"/>
          </p:nvPr>
        </p:nvSpPr>
        <p:spPr>
          <a:xfrm>
            <a:off x="0" y="287128"/>
            <a:ext cx="12192000" cy="981075"/>
          </a:xfrm>
          <a:solidFill>
            <a:schemeClr val="accent1">
              <a:lumMod val="40000"/>
              <a:lumOff val="60000"/>
            </a:schemeClr>
          </a:solidFill>
        </p:spPr>
        <p:txBody>
          <a:bodyPr>
            <a:normAutofit fontScale="90000"/>
          </a:bodyPr>
          <a:lstStyle/>
          <a:p>
            <a:r>
              <a:rPr kumimoji="1" lang="ja-JP" altLang="en-US" b="1" dirty="0"/>
              <a:t>技術概要：使用モデルと特徴量エンジニアリング</a:t>
            </a:r>
          </a:p>
        </p:txBody>
      </p:sp>
      <p:sp>
        <p:nvSpPr>
          <p:cNvPr id="5" name="テキスト ボックス 4">
            <a:extLst>
              <a:ext uri="{FF2B5EF4-FFF2-40B4-BE49-F238E27FC236}">
                <a16:creationId xmlns:a16="http://schemas.microsoft.com/office/drawing/2014/main" id="{449D8567-B377-71E7-E721-1C42A1D436E2}"/>
              </a:ext>
            </a:extLst>
          </p:cNvPr>
          <p:cNvSpPr txBox="1"/>
          <p:nvPr/>
        </p:nvSpPr>
        <p:spPr>
          <a:xfrm>
            <a:off x="355426" y="1268203"/>
            <a:ext cx="11170920" cy="4154984"/>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b="1" dirty="0"/>
              <a:t>Linear Regression:</a:t>
            </a:r>
          </a:p>
          <a:p>
            <a:r>
              <a:rPr kumimoji="1" lang="en-US" altLang="ja-JP" sz="2400" dirty="0"/>
              <a:t>	</a:t>
            </a:r>
            <a:r>
              <a:rPr kumimoji="1" lang="ja-JP" altLang="en-US" sz="2400" dirty="0"/>
              <a:t>解釈が簡易で，油温と各データの関係が線形の場合低コストかつ高速に予測可能</a:t>
            </a:r>
            <a:r>
              <a:rPr kumimoji="1" lang="en-US" altLang="ja-JP" sz="2400" dirty="0"/>
              <a:t>	</a:t>
            </a:r>
            <a:endParaRPr kumimoji="1" lang="en-US" altLang="ja-JP" sz="2800" b="1" dirty="0"/>
          </a:p>
          <a:p>
            <a:pPr marL="457200" indent="-457200">
              <a:buFont typeface="Arial" panose="020B0604020202020204" pitchFamily="34" charset="0"/>
              <a:buChar char="•"/>
            </a:pPr>
            <a:r>
              <a:rPr kumimoji="1" lang="en-US" altLang="ja-JP" sz="2800" b="1" dirty="0"/>
              <a:t>Random Forest:</a:t>
            </a:r>
          </a:p>
          <a:p>
            <a:r>
              <a:rPr kumimoji="1" lang="en-US" altLang="ja-JP" sz="2800" b="1" dirty="0"/>
              <a:t>	</a:t>
            </a: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ノイズに強く，油温と各データの関係が非線形の場合でも予測可能</a:t>
            </a:r>
            <a:endParaRPr kumimoji="1" lang="en-US" altLang="ja-JP" sz="2800" b="1" dirty="0"/>
          </a:p>
          <a:p>
            <a:pPr marL="457200" indent="-457200">
              <a:buFont typeface="Arial" panose="020B0604020202020204" pitchFamily="34" charset="0"/>
              <a:buChar char="•"/>
            </a:pPr>
            <a:r>
              <a:rPr kumimoji="1" lang="en-US" altLang="ja-JP" sz="2800" b="1" dirty="0" err="1"/>
              <a:t>LightGBM</a:t>
            </a:r>
            <a:endParaRPr kumimoji="1" lang="en-US" altLang="ja-JP" sz="2800" b="1" dirty="0"/>
          </a:p>
          <a:p>
            <a:r>
              <a:rPr kumimoji="1"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大規模データを高速に処理可能で，時系列データの複雑な非線形関係を予測可能</a:t>
            </a:r>
            <a:endParaRPr kumimoji="1" lang="en-US" altLang="ja-JP" sz="2800" b="1" dirty="0"/>
          </a:p>
          <a:p>
            <a:pPr marL="457200" indent="-457200">
              <a:buFont typeface="Arial" panose="020B0604020202020204" pitchFamily="34" charset="0"/>
              <a:buChar char="•"/>
            </a:pPr>
            <a:r>
              <a:rPr kumimoji="1" lang="en-US" altLang="ja-JP" sz="2800" b="1" dirty="0"/>
              <a:t>ARIMA</a:t>
            </a:r>
          </a:p>
          <a:p>
            <a:r>
              <a:rPr kumimoji="1"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時系列データのトレンドや季節性を予測可能</a:t>
            </a:r>
            <a:endParaRPr kumimoji="1" lang="en-US" altLang="ja-JP" sz="2800" b="1" dirty="0"/>
          </a:p>
          <a:p>
            <a:pPr marL="457200" indent="-457200">
              <a:buFont typeface="Arial" panose="020B0604020202020204" pitchFamily="34" charset="0"/>
              <a:buChar char="•"/>
            </a:pPr>
            <a:r>
              <a:rPr kumimoji="1" lang="en-US" altLang="ja-JP" sz="2800" b="1" dirty="0"/>
              <a:t>LSTM</a:t>
            </a:r>
          </a:p>
          <a:p>
            <a:r>
              <a:rPr kumimoji="1"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r>
              <a:rPr kumimoji="1" lang="ja-JP" altLang="en-US" sz="2400" dirty="0">
                <a:solidFill>
                  <a:prstClr val="black"/>
                </a:solidFill>
                <a:latin typeface="Calibri" panose="020F0502020204030204"/>
                <a:ea typeface="ＭＳ Ｐゴシック" panose="020B0600070205080204" pitchFamily="50" charset="-128"/>
              </a:rPr>
              <a:t>複雑な時系列関係や長期的傾向を予測可能</a:t>
            </a:r>
            <a:endParaRPr kumimoji="1" lang="en-US" altLang="ja-JP" sz="2800" dirty="0"/>
          </a:p>
        </p:txBody>
      </p:sp>
    </p:spTree>
    <p:extLst>
      <p:ext uri="{BB962C8B-B14F-4D97-AF65-F5344CB8AC3E}">
        <p14:creationId xmlns:p14="http://schemas.microsoft.com/office/powerpoint/2010/main" val="150011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BE60C-C77A-D420-2E91-DFAD004216FA}"/>
              </a:ext>
            </a:extLst>
          </p:cNvPr>
          <p:cNvSpPr>
            <a:spLocks noGrp="1"/>
          </p:cNvSpPr>
          <p:nvPr>
            <p:ph type="title" idx="4294967295"/>
          </p:nvPr>
        </p:nvSpPr>
        <p:spPr>
          <a:xfrm>
            <a:off x="0" y="287128"/>
            <a:ext cx="12192000" cy="981075"/>
          </a:xfrm>
          <a:solidFill>
            <a:schemeClr val="accent1">
              <a:lumMod val="40000"/>
              <a:lumOff val="60000"/>
            </a:schemeClr>
          </a:solidFill>
        </p:spPr>
        <p:txBody>
          <a:bodyPr>
            <a:normAutofit fontScale="90000"/>
          </a:bodyPr>
          <a:lstStyle/>
          <a:p>
            <a:r>
              <a:rPr kumimoji="1" lang="ja-JP" altLang="en-US" b="1" dirty="0"/>
              <a:t>技術概要：使用モデルと特徴量エンジニアリング</a:t>
            </a:r>
          </a:p>
        </p:txBody>
      </p:sp>
      <p:pic>
        <p:nvPicPr>
          <p:cNvPr id="4" name="図 3">
            <a:extLst>
              <a:ext uri="{FF2B5EF4-FFF2-40B4-BE49-F238E27FC236}">
                <a16:creationId xmlns:a16="http://schemas.microsoft.com/office/drawing/2014/main" id="{E51F9B0B-0782-8F8D-DF4C-B28BC0C3C4CA}"/>
              </a:ext>
            </a:extLst>
          </p:cNvPr>
          <p:cNvPicPr>
            <a:picLocks noChangeAspect="1"/>
          </p:cNvPicPr>
          <p:nvPr/>
        </p:nvPicPr>
        <p:blipFill>
          <a:blip r:embed="rId2"/>
          <a:srcRect r="26207"/>
          <a:stretch/>
        </p:blipFill>
        <p:spPr>
          <a:xfrm>
            <a:off x="152400" y="2069655"/>
            <a:ext cx="6585984" cy="2548065"/>
          </a:xfrm>
          <a:prstGeom prst="rect">
            <a:avLst/>
          </a:prstGeom>
        </p:spPr>
      </p:pic>
      <p:sp>
        <p:nvSpPr>
          <p:cNvPr id="6" name="テキスト ボックス 5">
            <a:extLst>
              <a:ext uri="{FF2B5EF4-FFF2-40B4-BE49-F238E27FC236}">
                <a16:creationId xmlns:a16="http://schemas.microsoft.com/office/drawing/2014/main" id="{8345821C-092D-122D-0F5D-3EF22EE522F8}"/>
              </a:ext>
            </a:extLst>
          </p:cNvPr>
          <p:cNvSpPr txBox="1"/>
          <p:nvPr/>
        </p:nvSpPr>
        <p:spPr>
          <a:xfrm>
            <a:off x="7010773" y="2069655"/>
            <a:ext cx="5181227" cy="3539430"/>
          </a:xfrm>
          <a:prstGeom prst="rect">
            <a:avLst/>
          </a:prstGeom>
          <a:noFill/>
        </p:spPr>
        <p:txBody>
          <a:bodyPr wrap="none" rtlCol="0">
            <a:spAutoFit/>
          </a:bodyPr>
          <a:lstStyle/>
          <a:p>
            <a:r>
              <a:rPr kumimoji="1" lang="ja-JP" altLang="en-US" sz="3200" u="sng" dirty="0"/>
              <a:t>時間に関する特徴量を追加</a:t>
            </a:r>
            <a:endParaRPr kumimoji="1" lang="en-US" altLang="ja-JP" sz="3200" u="sng" dirty="0"/>
          </a:p>
          <a:p>
            <a:endParaRPr kumimoji="1" lang="en-US" altLang="ja-JP" sz="3200" dirty="0"/>
          </a:p>
          <a:p>
            <a:r>
              <a:rPr kumimoji="1" lang="ja-JP" altLang="en-US" sz="3200" dirty="0"/>
              <a:t>油温が短時間での周期性や</a:t>
            </a:r>
            <a:endParaRPr kumimoji="1" lang="en-US" altLang="ja-JP" sz="3200" dirty="0"/>
          </a:p>
          <a:p>
            <a:r>
              <a:rPr kumimoji="1" lang="ja-JP" altLang="en-US" sz="3200" dirty="0"/>
              <a:t>月ごとや季節ごとの周期性を</a:t>
            </a:r>
            <a:endParaRPr kumimoji="1" lang="en-US" altLang="ja-JP" sz="3200" dirty="0"/>
          </a:p>
          <a:p>
            <a:r>
              <a:rPr kumimoji="1" lang="ja-JP" altLang="en-US" sz="3200" dirty="0"/>
              <a:t>有している可能性があり，</a:t>
            </a:r>
            <a:endParaRPr kumimoji="1" lang="en-US" altLang="ja-JP" sz="3200" dirty="0"/>
          </a:p>
          <a:p>
            <a:r>
              <a:rPr kumimoji="1" lang="ja-JP" altLang="en-US" sz="3200" dirty="0"/>
              <a:t>この特徴が重要であると</a:t>
            </a:r>
            <a:endParaRPr kumimoji="1" lang="en-US" altLang="ja-JP" sz="3200" dirty="0"/>
          </a:p>
          <a:p>
            <a:r>
              <a:rPr kumimoji="1" lang="ja-JP" altLang="en-US" sz="3200" dirty="0"/>
              <a:t>考えられるため．</a:t>
            </a:r>
          </a:p>
        </p:txBody>
      </p:sp>
    </p:spTree>
    <p:extLst>
      <p:ext uri="{BB962C8B-B14F-4D97-AF65-F5344CB8AC3E}">
        <p14:creationId xmlns:p14="http://schemas.microsoft.com/office/powerpoint/2010/main" val="106746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BE60C-C77A-D420-2E91-DFAD004216FA}"/>
              </a:ext>
            </a:extLst>
          </p:cNvPr>
          <p:cNvSpPr>
            <a:spLocks noGrp="1"/>
          </p:cNvSpPr>
          <p:nvPr>
            <p:ph type="title" idx="4294967295"/>
          </p:nvPr>
        </p:nvSpPr>
        <p:spPr>
          <a:xfrm>
            <a:off x="0" y="287128"/>
            <a:ext cx="12192000" cy="981075"/>
          </a:xfrm>
          <a:solidFill>
            <a:schemeClr val="accent1">
              <a:lumMod val="40000"/>
              <a:lumOff val="60000"/>
            </a:schemeClr>
          </a:solidFill>
        </p:spPr>
        <p:txBody>
          <a:bodyPr>
            <a:normAutofit fontScale="90000"/>
          </a:bodyPr>
          <a:lstStyle/>
          <a:p>
            <a:r>
              <a:rPr lang="ja-JP" altLang="en-US" b="1" dirty="0"/>
              <a:t>評価指標：モデル評価に使用した指標とその結果</a:t>
            </a:r>
            <a:endParaRPr kumimoji="1" lang="ja-JP" altLang="en-US" b="1" dirty="0"/>
          </a:p>
        </p:txBody>
      </p:sp>
      <p:sp>
        <p:nvSpPr>
          <p:cNvPr id="5" name="テキスト ボックス 4">
            <a:extLst>
              <a:ext uri="{FF2B5EF4-FFF2-40B4-BE49-F238E27FC236}">
                <a16:creationId xmlns:a16="http://schemas.microsoft.com/office/drawing/2014/main" id="{A01B2653-661E-02B5-C32D-0325F9C44FAD}"/>
              </a:ext>
            </a:extLst>
          </p:cNvPr>
          <p:cNvSpPr txBox="1"/>
          <p:nvPr/>
        </p:nvSpPr>
        <p:spPr>
          <a:xfrm>
            <a:off x="286533" y="1632036"/>
            <a:ext cx="11170920" cy="3785652"/>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b="1" dirty="0"/>
              <a:t>R</a:t>
            </a:r>
            <a:r>
              <a:rPr kumimoji="1" lang="en-US" altLang="ja-JP" sz="2800" b="1" baseline="30000" dirty="0"/>
              <a:t>2</a:t>
            </a:r>
            <a:r>
              <a:rPr kumimoji="1" lang="ja-JP" altLang="en-US" sz="2800" b="1" dirty="0"/>
              <a:t>（決定係数）</a:t>
            </a:r>
            <a:r>
              <a:rPr kumimoji="1" lang="en-US" altLang="ja-JP" sz="2800" b="1" dirty="0"/>
              <a:t>:</a:t>
            </a:r>
          </a:p>
          <a:p>
            <a:r>
              <a:rPr kumimoji="1" lang="en-US" altLang="ja-JP" sz="2400" dirty="0"/>
              <a:t>	</a:t>
            </a:r>
            <a:r>
              <a:rPr kumimoji="1" lang="ja-JP" altLang="en-US" sz="2400" dirty="0"/>
              <a:t>解釈が簡易で，回帰モデルの性能を簡単に比較，評価可能</a:t>
            </a:r>
            <a:endParaRPr kumimoji="1" lang="en-US" altLang="ja-JP" sz="2400" dirty="0"/>
          </a:p>
          <a:p>
            <a:r>
              <a:rPr kumimoji="1" lang="en-US" altLang="ja-JP" sz="2400" dirty="0"/>
              <a:t>	</a:t>
            </a:r>
            <a:endParaRPr kumimoji="1" lang="en-US" altLang="ja-JP" sz="2800" b="1" dirty="0"/>
          </a:p>
          <a:p>
            <a:pPr marL="457200" indent="-457200">
              <a:buFont typeface="Arial" panose="020B0604020202020204" pitchFamily="34" charset="0"/>
              <a:buChar char="•"/>
            </a:pPr>
            <a:r>
              <a:rPr kumimoji="1" lang="en-US" altLang="ja-JP" sz="2800" b="1" dirty="0"/>
              <a:t>MSE</a:t>
            </a:r>
            <a:r>
              <a:rPr kumimoji="1" lang="ja-JP" altLang="en-US" sz="2800" b="1" dirty="0"/>
              <a:t>（二乗平均誤差）</a:t>
            </a:r>
            <a:r>
              <a:rPr kumimoji="1" lang="en-US" altLang="ja-JP" sz="2800" b="1" dirty="0"/>
              <a:t>:</a:t>
            </a:r>
          </a:p>
          <a:p>
            <a:r>
              <a:rPr kumimoji="1" lang="en-US" altLang="ja-JP" sz="2800" b="1" dirty="0"/>
              <a:t>	</a:t>
            </a: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モデルの誤差を大きく強調し，モデルの予測精度を評価可能</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endParaRPr kumimoji="1" lang="en-US" altLang="ja-JP" sz="2800" b="1" dirty="0"/>
          </a:p>
          <a:p>
            <a:pPr marL="457200" indent="-457200">
              <a:buFont typeface="Arial" panose="020B0604020202020204" pitchFamily="34" charset="0"/>
              <a:buChar char="•"/>
            </a:pPr>
            <a:r>
              <a:rPr kumimoji="1" lang="en-US" altLang="ja-JP" sz="2800" b="1" dirty="0"/>
              <a:t>MAE</a:t>
            </a:r>
            <a:r>
              <a:rPr kumimoji="1" lang="ja-JP" altLang="en-US" sz="2800" b="1" dirty="0"/>
              <a:t>（平均絶対誤差）：</a:t>
            </a:r>
            <a:endParaRPr kumimoji="1" lang="en-US" altLang="ja-JP" sz="2800" b="1" dirty="0"/>
          </a:p>
          <a:p>
            <a:r>
              <a:rPr kumimoji="1"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データの外れ値の影響を最大限抑えて，モデルの誤差をそのまま評価可能</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endParaRPr kumimoji="1" lang="en-US" altLang="ja-JP" sz="2800" b="1" dirty="0"/>
          </a:p>
        </p:txBody>
      </p:sp>
    </p:spTree>
    <p:extLst>
      <p:ext uri="{BB962C8B-B14F-4D97-AF65-F5344CB8AC3E}">
        <p14:creationId xmlns:p14="http://schemas.microsoft.com/office/powerpoint/2010/main" val="1078870899"/>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6888</TotalTime>
  <Words>956</Words>
  <Application>Microsoft Office PowerPoint</Application>
  <PresentationFormat>ワイド画面</PresentationFormat>
  <Paragraphs>272</Paragraphs>
  <Slides>13</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Arial</vt:lpstr>
      <vt:lpstr>Calibri</vt:lpstr>
      <vt:lpstr>Calibri Light</vt:lpstr>
      <vt:lpstr>レトロスペクト</vt:lpstr>
      <vt:lpstr>変圧器における 油温予測の 必要性について</vt:lpstr>
      <vt:lpstr>PowerPoint プレゼンテーション</vt:lpstr>
      <vt:lpstr>背景：油温予測の重要性と課題</vt:lpstr>
      <vt:lpstr>分析結果：EDAの結果と課題の抽出</vt:lpstr>
      <vt:lpstr>分析結果：EDAの結果と課題の抽出</vt:lpstr>
      <vt:lpstr>分析結果：EDAの結果と課題の抽出</vt:lpstr>
      <vt:lpstr>技術概要：使用モデルと特徴量エンジニアリング</vt:lpstr>
      <vt:lpstr>技術概要：使用モデルと特徴量エンジニアリング</vt:lpstr>
      <vt:lpstr>評価指標：モデル評価に使用した指標とその結果</vt:lpstr>
      <vt:lpstr>評価指標：モデル評価に使用した指標とその結果</vt:lpstr>
      <vt:lpstr>検証内容：改善策の背景にある仮説</vt:lpstr>
      <vt:lpstr>検証結果：仮説の検証結果と考察</vt:lpstr>
      <vt:lpstr>まとめ：結果のまとめと今後の展望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泰明 丸山</dc:creator>
  <cp:lastModifiedBy>maruyama.yasuaki.77n@st.kyoto-u.ac.jp</cp:lastModifiedBy>
  <cp:revision>8</cp:revision>
  <dcterms:created xsi:type="dcterms:W3CDTF">2024-09-07T16:40:12Z</dcterms:created>
  <dcterms:modified xsi:type="dcterms:W3CDTF">2024-09-13T03:59:14Z</dcterms:modified>
</cp:coreProperties>
</file>