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0" r:id="rId5"/>
    <p:sldId id="263" r:id="rId6"/>
    <p:sldId id="261" r:id="rId7"/>
    <p:sldId id="259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4D12-3D0B-4CE7-91F6-BF32D5915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6C8D-26CF-4E9A-98C9-C7B77D647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7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FishingAnalysisWorkbook/TotalWeights?:language=en-US&amp;:display_count=n&amp;:origin=viz_share_link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lic.tableau.com/views/FishingAnalysisWorkbook/TotalWeights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jor League Fishing championship includes four area pros | WTVC">
            <a:extLst>
              <a:ext uri="{FF2B5EF4-FFF2-40B4-BE49-F238E27FC236}">
                <a16:creationId xmlns:a16="http://schemas.microsoft.com/office/drawing/2014/main" id="{00E2C18E-B551-9A73-3B56-480279F5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35F3-E161-7143-73AA-E61F0F58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325563"/>
          </a:xfrm>
        </p:spPr>
        <p:txBody>
          <a:bodyPr>
            <a:noAutofit/>
          </a:bodyPr>
          <a:lstStyle/>
          <a:p>
            <a:r>
              <a:rPr lang="en-US" sz="4800" dirty="0"/>
              <a:t>Bass Fishing Data Analysis and Prediction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1F48D-E18C-B7A3-21A2-15A1C0CE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146" y="1847009"/>
            <a:ext cx="8469854" cy="4840661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127000"/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SUMMARY</a:t>
            </a:r>
          </a:p>
          <a:p>
            <a:r>
              <a:rPr lang="en-US" dirty="0"/>
              <a:t>I have pulled data from the biggest fishing tournament of the year for Major League Fishing – REDCREST</a:t>
            </a:r>
          </a:p>
          <a:p>
            <a:r>
              <a:rPr lang="en-US" dirty="0"/>
              <a:t>After uploading the data to a database, I will prepare it for a machine learning model.</a:t>
            </a:r>
          </a:p>
          <a:p>
            <a:r>
              <a:rPr lang="en-US" dirty="0"/>
              <a:t>The goal for the model is prediction. Specifically, can the model predict the size of a fish if given controllable attributes.</a:t>
            </a:r>
          </a:p>
          <a:p>
            <a:r>
              <a:rPr lang="en-US" dirty="0"/>
              <a:t>The controllable attributes being used are:</a:t>
            </a:r>
          </a:p>
          <a:p>
            <a:pPr marL="0" indent="0" algn="ctr">
              <a:buNone/>
            </a:pPr>
            <a:r>
              <a:rPr lang="en-US" dirty="0"/>
              <a:t>Bait, Area, Cover, Depth, Time of Day</a:t>
            </a:r>
          </a:p>
          <a:p>
            <a:pPr marL="0" indent="0" algn="ctr">
              <a:buNone/>
            </a:pPr>
            <a:r>
              <a:rPr lang="en-US" dirty="0"/>
              <a:t>Can we create a model that helps us catch bigger fish?</a:t>
            </a:r>
          </a:p>
          <a:p>
            <a:pPr marL="0" indent="0" algn="ctr">
              <a:buNone/>
            </a:pPr>
            <a:r>
              <a:rPr lang="en-US" dirty="0"/>
              <a:t>Let’s see!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9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68B1C1-1C7A-1471-EE84-8A37060EE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76" y="845729"/>
            <a:ext cx="5423647" cy="53816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6FC079-BA8D-8CB2-1177-FAD6668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176" y="83673"/>
            <a:ext cx="5423646" cy="654479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Let’s go Fishing!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01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jor League Fishing Bass Pro Tour Stage Four ⋆ Fish Dayton">
            <a:extLst>
              <a:ext uri="{FF2B5EF4-FFF2-40B4-BE49-F238E27FC236}">
                <a16:creationId xmlns:a16="http://schemas.microsoft.com/office/drawing/2014/main" id="{F4907EE4-BC2A-D6EC-F61C-8D2E2F3C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9CCAF-B6F8-F414-3173-F1F9F389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Introduction to Professional Bass Fishing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A4A-02D2-2495-B358-898BA83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Major League Fishing (MLF) is a professional bass fishing organization. With a few specific differences to traditional fishing tournament formats.</a:t>
            </a:r>
          </a:p>
          <a:p>
            <a:r>
              <a:rPr lang="en-US" dirty="0">
                <a:solidFill>
                  <a:schemeClr val="bg1"/>
                </a:solidFill>
              </a:rPr>
              <a:t>The tournaments are over several days and have time periods each day. After the first 4 days cuts are made and only the top 20 anglers advance. Another set of cuts are made on the 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day and the to 10 advance to the final day.</a:t>
            </a:r>
          </a:p>
          <a:p>
            <a:r>
              <a:rPr lang="en-US" dirty="0">
                <a:solidFill>
                  <a:schemeClr val="bg1"/>
                </a:solidFill>
              </a:rPr>
              <a:t>All fish score over a specified minimum weight (2lbs)</a:t>
            </a:r>
          </a:p>
          <a:p>
            <a:r>
              <a:rPr lang="en-US" dirty="0">
                <a:solidFill>
                  <a:schemeClr val="bg1"/>
                </a:solidFill>
              </a:rPr>
              <a:t>In an effort to sustain healthy fish populations fish are weight in the boat logged and immediately released back into the water.</a:t>
            </a:r>
          </a:p>
          <a:p>
            <a:r>
              <a:rPr lang="en-US" dirty="0">
                <a:solidFill>
                  <a:schemeClr val="bg1"/>
                </a:solidFill>
              </a:rPr>
              <a:t>A few years ago MLF started making the fish catch data public and accessible through their website.</a:t>
            </a:r>
          </a:p>
        </p:txBody>
      </p:sp>
    </p:spTree>
    <p:extLst>
      <p:ext uri="{BB962C8B-B14F-4D97-AF65-F5344CB8AC3E}">
        <p14:creationId xmlns:p14="http://schemas.microsoft.com/office/powerpoint/2010/main" val="8928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FCEAD9A6-B33C-F7B0-2770-9F92D939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5E1AB-D2BA-0B82-CE90-81200C4E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3" y="67834"/>
            <a:ext cx="10919907" cy="10855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2110FBA-3CB9-587C-4EC1-00F0A87B92DD}"/>
              </a:ext>
            </a:extLst>
          </p:cNvPr>
          <p:cNvSpPr txBox="1">
            <a:spLocks/>
          </p:cNvSpPr>
          <p:nvPr/>
        </p:nvSpPr>
        <p:spPr>
          <a:xfrm>
            <a:off x="236668" y="969845"/>
            <a:ext cx="6260951" cy="1930082"/>
          </a:xfrm>
          <a:prstGeom prst="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There is a GitHub setup with a full ReadMe file.</a:t>
            </a:r>
          </a:p>
          <a:p>
            <a:r>
              <a:rPr lang="en-US" dirty="0">
                <a:solidFill>
                  <a:schemeClr val="bg1"/>
                </a:solidFill>
              </a:rPr>
              <a:t>There are several branches for each individual block of the project.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D2E75-5BD3-B82F-F785-B72FA5D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56" y="1393396"/>
            <a:ext cx="4555751" cy="49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258AF-F3F5-B05A-287C-991D276B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3" y="3317785"/>
            <a:ext cx="5888636" cy="30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8E11580F-8677-09F5-7E3F-6AFD7AEE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3976F-583A-F671-68DC-71FAC469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45" y="849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7C7E-11B9-1701-813A-173DE28B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253331"/>
            <a:ext cx="11543851" cy="978935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pgAdmin</a:t>
            </a:r>
            <a:r>
              <a:rPr lang="en-US" dirty="0">
                <a:solidFill>
                  <a:schemeClr val="bg1"/>
                </a:solidFill>
              </a:rPr>
              <a:t> 4 is used for a PostgreSQL database and the iterations of data are stored there.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97D69F-2460-C6D5-333C-14130CBCB072}"/>
              </a:ext>
            </a:extLst>
          </p:cNvPr>
          <p:cNvGrpSpPr/>
          <p:nvPr/>
        </p:nvGrpSpPr>
        <p:grpSpPr>
          <a:xfrm>
            <a:off x="268045" y="2232266"/>
            <a:ext cx="2038350" cy="1495425"/>
            <a:chOff x="5076825" y="2524125"/>
            <a:chExt cx="2038350" cy="1495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F027FB-830B-68E1-8959-8CD66875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825" y="2838450"/>
              <a:ext cx="2038350" cy="1181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A5559A-5673-7ED0-A831-9D894A44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825" y="2524125"/>
              <a:ext cx="1819275" cy="31432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FEA1E5A-E873-00AA-73F1-89A8F40C4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45" y="3859596"/>
            <a:ext cx="7863840" cy="243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iscover the Largest Largemouth Bass Ever Caught in Michigan - AZ Animals">
            <a:extLst>
              <a:ext uri="{FF2B5EF4-FFF2-40B4-BE49-F238E27FC236}">
                <a16:creationId xmlns:a16="http://schemas.microsoft.com/office/drawing/2014/main" id="{7D26069A-CEF6-B1B5-0B55-3E2178A2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C50B3-1F6A-FCFE-3C3C-CEE732AB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Exploration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6A18-CCEE-7FF5-A183-126A61B9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06070"/>
            <a:ext cx="6095999" cy="24635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As expected, the data is very noisy with not much separating the data.</a:t>
            </a:r>
          </a:p>
          <a:p>
            <a:r>
              <a:rPr lang="en-US" dirty="0">
                <a:solidFill>
                  <a:schemeClr val="bg1"/>
                </a:solidFill>
              </a:rPr>
              <a:t>See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 Dashboard</a:t>
            </a:r>
            <a:r>
              <a:rPr lang="en-US" dirty="0">
                <a:solidFill>
                  <a:schemeClr val="bg1"/>
                </a:solidFill>
              </a:rPr>
              <a:t> for examples</a:t>
            </a:r>
          </a:p>
          <a:p>
            <a:r>
              <a:rPr lang="en-US" dirty="0">
                <a:solidFill>
                  <a:schemeClr val="bg1"/>
                </a:solidFill>
              </a:rPr>
              <a:t>A few columns were transformed into formats better suited for analysis such as changing weight from a  ‘</a:t>
            </a:r>
            <a:r>
              <a:rPr lang="en-US" dirty="0" err="1">
                <a:solidFill>
                  <a:schemeClr val="bg1"/>
                </a:solidFill>
              </a:rPr>
              <a:t>lbs</a:t>
            </a:r>
            <a:r>
              <a:rPr lang="en-US" dirty="0">
                <a:solidFill>
                  <a:schemeClr val="bg1"/>
                </a:solidFill>
              </a:rPr>
              <a:t>-oz’  string format to a simple decimal format.</a:t>
            </a:r>
          </a:p>
          <a:p>
            <a:r>
              <a:rPr lang="en-US" dirty="0">
                <a:solidFill>
                  <a:schemeClr val="bg1"/>
                </a:solidFill>
              </a:rPr>
              <a:t>A few features were bucketed such as time of day to limit the amount of variables for the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E638E-99E8-56F8-794A-2A156B63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39" y="3899646"/>
            <a:ext cx="4155553" cy="2593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712E2-4BB1-E1C1-AA04-3DEA2EA2FC90}"/>
              </a:ext>
            </a:extLst>
          </p:cNvPr>
          <p:cNvSpPr txBox="1">
            <a:spLocks/>
          </p:cNvSpPr>
          <p:nvPr/>
        </p:nvSpPr>
        <p:spPr>
          <a:xfrm>
            <a:off x="6096000" y="1613646"/>
            <a:ext cx="6095999" cy="235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952921-E975-86C1-F904-ECCC6CE422BE}"/>
              </a:ext>
            </a:extLst>
          </p:cNvPr>
          <p:cNvSpPr txBox="1">
            <a:spLocks/>
          </p:cNvSpPr>
          <p:nvPr/>
        </p:nvSpPr>
        <p:spPr>
          <a:xfrm>
            <a:off x="6096001" y="1506069"/>
            <a:ext cx="6095999" cy="246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After testing with the model it was decided a binary choice on target would make it easier for the model.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close to a median weight for the data and colloquially is a large fish.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3lbs was chosen as the separator for the target.         “&gt;= 3lbs” is a </a:t>
            </a:r>
            <a:r>
              <a:rPr lang="en-US" sz="2000" dirty="0" err="1">
                <a:solidFill>
                  <a:schemeClr val="bg1"/>
                </a:solidFill>
              </a:rPr>
              <a:t>Big_Fish</a:t>
            </a:r>
            <a:r>
              <a:rPr lang="en-US" sz="2000" dirty="0">
                <a:solidFill>
                  <a:schemeClr val="bg1"/>
                </a:solidFill>
              </a:rPr>
              <a:t> and “&lt;3lbs” is a </a:t>
            </a:r>
            <a:r>
              <a:rPr lang="en-US" sz="2000" dirty="0" err="1">
                <a:solidFill>
                  <a:schemeClr val="bg1"/>
                </a:solidFill>
              </a:rPr>
              <a:t>Small_Fish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7A14C-C19C-FFF5-A9A6-147A6A30A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135" y="3899646"/>
            <a:ext cx="2058533" cy="1461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24129-F82E-D485-83B1-AE2B0F287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6866" y="3899646"/>
            <a:ext cx="4722607" cy="246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ake Sunset Pictures | Download Free Images on Unsplash">
            <a:extLst>
              <a:ext uri="{FF2B5EF4-FFF2-40B4-BE49-F238E27FC236}">
                <a16:creationId xmlns:a16="http://schemas.microsoft.com/office/drawing/2014/main" id="{F7FB3160-E595-5D74-EADB-B1B0A067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90E5B-282C-9320-C9D1-02B7A7D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8291B-59EC-01E9-EDE5-F76D38791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7842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pairing down the subclasses and separating the target to a binary Big_Fish or Small_Fish. The machine learning model chosen was a Logistic Regression Model.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B7167-1727-0802-E30C-3F368BAE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9909"/>
            <a:ext cx="6580909" cy="327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8E74-A1EC-3726-DB99-4D31BF3C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E276-44E4-E524-F132-1704323A0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  <a:solidFill>
            <a:schemeClr val="tx1">
              <a:lumMod val="50000"/>
              <a:lumOff val="50000"/>
              <a:alpha val="19000"/>
            </a:schemeClr>
          </a:solidFill>
          <a:effectLst>
            <a:softEdge rad="63500"/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Interactive Dashboard on Tableau Public that breakdown the data.</a:t>
            </a:r>
          </a:p>
          <a:p>
            <a:r>
              <a:rPr lang="en-US" dirty="0">
                <a:hlinkClick r:id="rId2"/>
              </a:rPr>
              <a:t>Link to Workbook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60A95-7594-F91B-05BD-D721B3CB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98" y="2488406"/>
            <a:ext cx="7136802" cy="38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92B8-3650-942F-709D-C606D2FD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DA288-8090-D049-91F6-0237EFB7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86" y="2210782"/>
            <a:ext cx="3209925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B25E7-EAEF-30C6-489B-ACF8431F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88" y="2210782"/>
            <a:ext cx="1695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1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F1C3-3803-9D7E-1FC6-64A16239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AB14D-C8AA-5471-0806-A60C062D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372"/>
            <a:ext cx="36004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2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469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Bass Fishing Data Analysis and Prediction Model</vt:lpstr>
      <vt:lpstr>An Introduction to Professional Bass Fishing</vt:lpstr>
      <vt:lpstr>GitHub</vt:lpstr>
      <vt:lpstr>Database</vt:lpstr>
      <vt:lpstr>Data Exploration and Cleaning</vt:lpstr>
      <vt:lpstr>Machine Learning Model</vt:lpstr>
      <vt:lpstr>Dashboard</vt:lpstr>
      <vt:lpstr>Model Testing Results</vt:lpstr>
      <vt:lpstr>Feature 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Derek Denney</dc:creator>
  <cp:lastModifiedBy>Derek Denney</cp:lastModifiedBy>
  <cp:revision>6</cp:revision>
  <dcterms:created xsi:type="dcterms:W3CDTF">2022-11-03T19:07:07Z</dcterms:created>
  <dcterms:modified xsi:type="dcterms:W3CDTF">2022-11-11T01:52:41Z</dcterms:modified>
</cp:coreProperties>
</file>