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7"/>
  </p:notesMasterIdLst>
  <p:sldIdLst>
    <p:sldId id="257" r:id="rId5"/>
    <p:sldId id="303" r:id="rId6"/>
    <p:sldId id="259" r:id="rId7"/>
    <p:sldId id="260" r:id="rId8"/>
    <p:sldId id="261" r:id="rId9"/>
    <p:sldId id="262" r:id="rId10"/>
    <p:sldId id="285" r:id="rId11"/>
    <p:sldId id="313" r:id="rId12"/>
    <p:sldId id="304" r:id="rId13"/>
    <p:sldId id="305" r:id="rId14"/>
    <p:sldId id="306" r:id="rId15"/>
    <p:sldId id="307" r:id="rId16"/>
    <p:sldId id="308" r:id="rId17"/>
    <p:sldId id="314" r:id="rId18"/>
    <p:sldId id="309" r:id="rId19"/>
    <p:sldId id="324" r:id="rId20"/>
    <p:sldId id="325" r:id="rId21"/>
    <p:sldId id="326" r:id="rId22"/>
    <p:sldId id="327" r:id="rId23"/>
    <p:sldId id="328" r:id="rId24"/>
    <p:sldId id="329" r:id="rId25"/>
    <p:sldId id="321" r:id="rId26"/>
    <p:sldId id="322" r:id="rId27"/>
    <p:sldId id="323" r:id="rId28"/>
    <p:sldId id="310" r:id="rId29"/>
    <p:sldId id="311" r:id="rId30"/>
    <p:sldId id="312" r:id="rId31"/>
    <p:sldId id="315" r:id="rId32"/>
    <p:sldId id="316" r:id="rId33"/>
    <p:sldId id="317" r:id="rId34"/>
    <p:sldId id="318" r:id="rId35"/>
    <p:sldId id="286" r:id="rId3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70" d="100"/>
          <a:sy n="70" d="100"/>
        </p:scale>
        <p:origin x="7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F174-60D5-4EBF-9E6B-14C573AE0B24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9631A-EE6D-49F0-9790-437587A99A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992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313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434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79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811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73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451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4978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774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919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598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969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523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82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792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16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2">
                <a:tint val="90000"/>
                <a:satMod val="92000"/>
                <a:lumMod val="120000"/>
              </a:schemeClr>
            </a:gs>
            <a:gs pos="9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2F81-72E5-4C80-8F81-042A4DD41731}" type="datetimeFigureOut">
              <a:rPr lang="uk-UA" smtClean="0"/>
              <a:t>11.02.2022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70D7707-11A2-4787-A69F-8FC757CF728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551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3.png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7.emf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5373" y="1268760"/>
            <a:ext cx="7776864" cy="2232248"/>
          </a:xfrm>
        </p:spPr>
        <p:txBody>
          <a:bodyPr>
            <a:noAutofit/>
          </a:bodyPr>
          <a:lstStyle/>
          <a:p>
            <a:r>
              <a:rPr lang="uk-UA" sz="4800" b="1" dirty="0" smtClean="0">
                <a:solidFill>
                  <a:srgbClr val="FF0000"/>
                </a:solidFill>
              </a:rPr>
              <a:t>Прикладна статистика та ймовірнісні процеси</a:t>
            </a:r>
            <a:endParaRPr lang="uk-UA" sz="4800" b="1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88621" y="5373216"/>
            <a:ext cx="7670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</a:rPr>
              <a:t>Лектор: </a:t>
            </a:r>
            <a:r>
              <a:rPr lang="uk-UA" sz="2800" b="1" dirty="0" smtClean="0">
                <a:solidFill>
                  <a:srgbClr val="0070C0"/>
                </a:solidFill>
              </a:rPr>
              <a:t>доцент </a:t>
            </a:r>
            <a:r>
              <a:rPr lang="uk-UA" sz="2800" b="1" dirty="0" err="1" smtClean="0">
                <a:solidFill>
                  <a:srgbClr val="0070C0"/>
                </a:solidFill>
              </a:rPr>
              <a:t>Сас</a:t>
            </a:r>
            <a:r>
              <a:rPr lang="uk-UA" sz="2800" b="1" dirty="0" smtClean="0">
                <a:solidFill>
                  <a:srgbClr val="0070C0"/>
                </a:solidFill>
              </a:rPr>
              <a:t> Наталія Богданівна</a:t>
            </a:r>
            <a:endParaRPr lang="uk-UA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9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332656"/>
            <a:ext cx="6624736" cy="523813"/>
          </a:xfrm>
        </p:spPr>
        <p:txBody>
          <a:bodyPr>
            <a:no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КОМБІНАТОРИКИ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1691680" y="980728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Комбінаторика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розділ математики, предметом якого є теорія скінченних множин.</a:t>
            </a:r>
          </a:p>
          <a:p>
            <a:pPr algn="just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сукупність об’єктів довільної природи, які володіють спільною для всіх них характеристичною властивістю. </a:t>
            </a:r>
          </a:p>
        </p:txBody>
      </p:sp>
      <p:grpSp>
        <p:nvGrpSpPr>
          <p:cNvPr id="17" name="Групувати 16"/>
          <p:cNvGrpSpPr/>
          <p:nvPr/>
        </p:nvGrpSpPr>
        <p:grpSpPr>
          <a:xfrm>
            <a:off x="1454706" y="3140968"/>
            <a:ext cx="7293758" cy="3416320"/>
            <a:chOff x="1321023" y="3201650"/>
            <a:chExt cx="7293758" cy="3416320"/>
          </a:xfrm>
        </p:grpSpPr>
        <p:sp>
          <p:nvSpPr>
            <p:cNvPr id="6" name="Прямокутник 5"/>
            <p:cNvSpPr/>
            <p:nvPr/>
          </p:nvSpPr>
          <p:spPr>
            <a:xfrm>
              <a:off x="1341973" y="3201650"/>
              <a:ext cx="7272808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Правило </a:t>
              </a:r>
              <a:r>
                <a:rPr lang="uk-U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суми</a:t>
              </a:r>
              <a:r>
                <a:rPr lang="ru-RU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/>
              <a:endPara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ru-RU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Правило </a:t>
              </a:r>
              <a:r>
                <a:rPr lang="uk-U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добутку </a:t>
              </a:r>
              <a:r>
                <a:rPr lang="uk-U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(основне правило комбінаторики): якщо першу дію можна здійснити</a:t>
              </a:r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способами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uk-U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другу</a:t>
              </a:r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яка не </a:t>
              </a:r>
              <a:r>
                <a:rPr lang="uk-U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залежить від першої</a:t>
              </a:r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   -  способами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..., </a:t>
              </a:r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</a:p>
            <a:p>
              <a:pPr algn="just"/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, 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яка не </a:t>
              </a:r>
              <a:r>
                <a:rPr lang="uk-U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залежить від усіх попередніх</a:t>
              </a:r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способами, то першу, другу, </a:t>
              </a:r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...,  -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ту </a:t>
              </a:r>
              <a:r>
                <a:rPr lang="uk-U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дії послідовно можна здійснити  </a:t>
              </a:r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способами.</a:t>
              </a:r>
            </a:p>
          </p:txBody>
        </p:sp>
        <p:graphicFrame>
          <p:nvGraphicFramePr>
            <p:cNvPr id="8" name="Об'є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7772542"/>
                </p:ext>
              </p:extLst>
            </p:nvPr>
          </p:nvGraphicFramePr>
          <p:xfrm>
            <a:off x="6444208" y="4653136"/>
            <a:ext cx="344880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" name="Equation" r:id="rId3" imgW="164880" imgH="241200" progId="Equation.DSMT4">
                    <p:embed/>
                  </p:oleObj>
                </mc:Choice>
                <mc:Fallback>
                  <p:oleObj name="Equation" r:id="rId3" imgW="1648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44208" y="4653136"/>
                          <a:ext cx="344880" cy="504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Об'єкт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9611350"/>
                </p:ext>
              </p:extLst>
            </p:nvPr>
          </p:nvGraphicFramePr>
          <p:xfrm>
            <a:off x="5940152" y="5013994"/>
            <a:ext cx="396875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Equation" r:id="rId5" imgW="190440" imgH="241200" progId="Equation.DSMT4">
                    <p:embed/>
                  </p:oleObj>
                </mc:Choice>
                <mc:Fallback>
                  <p:oleObj name="Equation" r:id="rId5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940152" y="5013994"/>
                          <a:ext cx="396875" cy="503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Об'єкт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615431"/>
                </p:ext>
              </p:extLst>
            </p:nvPr>
          </p:nvGraphicFramePr>
          <p:xfrm>
            <a:off x="1503598" y="5445224"/>
            <a:ext cx="29051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name="Equation" r:id="rId7" imgW="139680" imgH="190440" progId="Equation.DSMT4">
                    <p:embed/>
                  </p:oleObj>
                </mc:Choice>
                <mc:Fallback>
                  <p:oleObj name="Equation" r:id="rId7" imgW="1396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03598" y="5445224"/>
                          <a:ext cx="29051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Об'є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5478272"/>
                </p:ext>
              </p:extLst>
            </p:nvPr>
          </p:nvGraphicFramePr>
          <p:xfrm>
            <a:off x="7919541" y="5372447"/>
            <a:ext cx="39687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3" name="Equation" r:id="rId9" imgW="190440" imgH="241200" progId="Equation.DSMT4">
                    <p:embed/>
                  </p:oleObj>
                </mc:Choice>
                <mc:Fallback>
                  <p:oleObj name="Equation" r:id="rId9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919541" y="5372447"/>
                          <a:ext cx="396875" cy="504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Об'єкт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1469514"/>
                </p:ext>
              </p:extLst>
            </p:nvPr>
          </p:nvGraphicFramePr>
          <p:xfrm>
            <a:off x="5796136" y="5805264"/>
            <a:ext cx="29051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4" name="Equation" r:id="rId11" imgW="139680" imgH="190440" progId="Equation.DSMT4">
                    <p:embed/>
                  </p:oleObj>
                </mc:Choice>
                <mc:Fallback>
                  <p:oleObj name="Equation" r:id="rId11" imgW="1396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96136" y="5805264"/>
                          <a:ext cx="29051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Об'єкт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9918778"/>
                </p:ext>
              </p:extLst>
            </p:nvPr>
          </p:nvGraphicFramePr>
          <p:xfrm>
            <a:off x="3851920" y="6094115"/>
            <a:ext cx="1822450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5" name="Equation" r:id="rId13" imgW="876240" imgH="241200" progId="Equation.DSMT4">
                    <p:embed/>
                  </p:oleObj>
                </mc:Choice>
                <mc:Fallback>
                  <p:oleObj name="Equation" r:id="rId13" imgW="8762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51920" y="6094115"/>
                          <a:ext cx="1822450" cy="503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21023" y="3809400"/>
              <a:ext cx="6851377" cy="267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45201" y="332656"/>
            <a:ext cx="6589199" cy="128089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Впорядковані множини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793717" y="1013381"/>
            <a:ext cx="6842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</a:t>
            </a:r>
            <a:r>
              <a:rPr lang="uk-UA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впорядкованою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якщо в ній встановлено відношення порядку, що має такі властивості: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04864"/>
            <a:ext cx="5328592" cy="8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Розміщення, перестановки, комбінації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8" y="3030062"/>
            <a:ext cx="8282311" cy="8822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933057"/>
            <a:ext cx="4104456" cy="7486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189075"/>
            <a:ext cx="8031930" cy="9437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2217613"/>
            <a:ext cx="2267553" cy="7916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345" y="4721009"/>
            <a:ext cx="8013177" cy="76945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1171" y="5580315"/>
            <a:ext cx="1925634" cy="8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8640"/>
            <a:ext cx="7553325" cy="8001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0" y="1340768"/>
            <a:ext cx="8604448" cy="12541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0" y="3062971"/>
            <a:ext cx="8443163" cy="9780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904" y="4509120"/>
            <a:ext cx="7966259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1907704" y="404664"/>
            <a:ext cx="5863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Перестановки з повтореннями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583262" cy="5886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68" y="2276872"/>
            <a:ext cx="4353697" cy="8602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314886"/>
            <a:ext cx="8388803" cy="7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389843"/>
            <a:ext cx="6589199" cy="1280890"/>
          </a:xfrm>
        </p:spPr>
        <p:txBody>
          <a:bodyPr/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Комбінації з повтореннями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5" y="1405932"/>
            <a:ext cx="8665376" cy="12241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005712"/>
            <a:ext cx="3168352" cy="8397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221088"/>
            <a:ext cx="829551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188640"/>
            <a:ext cx="3972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</a:rPr>
              <a:t>Біноміальні коефіцієнти</a:t>
            </a:r>
            <a:endParaRPr lang="uk-UA" sz="2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3203" y="764704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Кількість сполучень без повторень , ще називають </a:t>
            </a:r>
            <a:endParaRPr lang="uk-UA" dirty="0" smtClean="0"/>
          </a:p>
          <a:p>
            <a:r>
              <a:rPr lang="uk-UA" b="1" i="1" dirty="0" smtClean="0"/>
              <a:t>біноміальними </a:t>
            </a:r>
            <a:r>
              <a:rPr lang="uk-UA" b="1" i="1" dirty="0" smtClean="0"/>
              <a:t>коефіцієнтами</a:t>
            </a:r>
            <a:endParaRPr lang="uk-UA" b="1" i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2602067" y="1628800"/>
          <a:ext cx="362611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2692400" imgH="533400" progId="Equation.DSMT4">
                  <p:embed/>
                </p:oleObj>
              </mc:Choice>
              <mc:Fallback>
                <p:oleObj name="Equation" r:id="rId3" imgW="2692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067" y="1628800"/>
                        <a:ext cx="3626117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4296" y="2636912"/>
            <a:ext cx="404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Властивості біноміальних коефіцієнтів</a:t>
            </a:r>
            <a:endParaRPr lang="uk-U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7209" y="3140968"/>
            <a:ext cx="19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1. Симетричність:</a:t>
            </a:r>
            <a:endParaRPr lang="uk-UA" b="1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/>
          </p:nvPr>
        </p:nvGraphicFramePr>
        <p:xfrm>
          <a:off x="3887021" y="3665536"/>
          <a:ext cx="1117027" cy="41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723586" imgH="266584" progId="Equation.DSMT4">
                  <p:embed/>
                </p:oleObj>
              </mc:Choice>
              <mc:Fallback>
                <p:oleObj name="Equation" r:id="rId5" imgW="72358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021" y="3665536"/>
                        <a:ext cx="1117027" cy="411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71600" y="4293096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Доведення:</a:t>
            </a:r>
            <a:endParaRPr lang="uk-UA" b="1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2195736" y="5002649"/>
          <a:ext cx="5244843" cy="65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7" imgW="4178300" imgH="520700" progId="Equation.DSMT4">
                  <p:embed/>
                </p:oleObj>
              </mc:Choice>
              <mc:Fallback>
                <p:oleObj name="Equation" r:id="rId7" imgW="41783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002649"/>
                        <a:ext cx="5244843" cy="658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57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3397" y="188640"/>
            <a:ext cx="3972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</a:rPr>
              <a:t>Біноміальні коефіцієнти</a:t>
            </a:r>
            <a:endParaRPr lang="uk-UA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755576" y="1052736"/>
            <a:ext cx="212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2. </a:t>
            </a:r>
            <a:r>
              <a:rPr lang="uk-UA" b="1" dirty="0"/>
              <a:t>Р</a:t>
            </a:r>
            <a:r>
              <a:rPr lang="uk-UA" b="1" dirty="0" smtClean="0"/>
              <a:t>івність Паскаля:</a:t>
            </a:r>
            <a:endParaRPr lang="uk-UA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3252315" y="1583480"/>
          <a:ext cx="1751733" cy="40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1155199" imgH="266584" progId="Equation.DSMT4">
                  <p:embed/>
                </p:oleObj>
              </mc:Choice>
              <mc:Fallback>
                <p:oleObj name="Equation" r:id="rId3" imgW="115519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315" y="1583480"/>
                        <a:ext cx="1751733" cy="405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Группа 18"/>
          <p:cNvGrpSpPr/>
          <p:nvPr/>
        </p:nvGrpSpPr>
        <p:grpSpPr>
          <a:xfrm>
            <a:off x="5148064" y="1124744"/>
            <a:ext cx="3505199" cy="576064"/>
            <a:chOff x="5148064" y="1124744"/>
            <a:chExt cx="3505199" cy="576064"/>
          </a:xfrm>
        </p:grpSpPr>
        <p:cxnSp>
          <p:nvCxnSpPr>
            <p:cNvPr id="10" name="Прямая со стрелкой 9"/>
            <p:cNvCxnSpPr/>
            <p:nvPr/>
          </p:nvCxnSpPr>
          <p:spPr>
            <a:xfrm flipH="1">
              <a:off x="5148064" y="1422068"/>
              <a:ext cx="432048" cy="2787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652120" y="1124744"/>
              <a:ext cx="3001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b="1" dirty="0" smtClean="0">
                  <a:solidFill>
                    <a:srgbClr val="FF0000"/>
                  </a:solidFill>
                </a:rPr>
                <a:t>рекурентне співвідношення</a:t>
              </a:r>
              <a:endParaRPr lang="uk-UA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16583" y="2495749"/>
            <a:ext cx="722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Зауваження:</a:t>
            </a:r>
          </a:p>
          <a:p>
            <a:r>
              <a:rPr lang="uk-UA" dirty="0" smtClean="0"/>
              <a:t>Для чисел </a:t>
            </a:r>
            <a:r>
              <a:rPr lang="uk-UA" dirty="0" err="1" smtClean="0"/>
              <a:t>Стрілінга</a:t>
            </a:r>
            <a:r>
              <a:rPr lang="uk-UA" dirty="0" smtClean="0"/>
              <a:t> 2-го роду існує подібне рекурентне співвідношення:</a:t>
            </a:r>
            <a:endParaRPr lang="uk-UA" dirty="0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314662"/>
              </p:ext>
            </p:extLst>
          </p:nvPr>
        </p:nvGraphicFramePr>
        <p:xfrm>
          <a:off x="2323275" y="3783713"/>
          <a:ext cx="441306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5" imgW="2730500" imgH="266700" progId="Equation.DSMT4">
                  <p:embed/>
                </p:oleObj>
              </mc:Choice>
              <mc:Fallback>
                <p:oleObj name="Equation" r:id="rId5" imgW="2730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275" y="3783713"/>
                        <a:ext cx="4413062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650441"/>
              </p:ext>
            </p:extLst>
          </p:nvPr>
        </p:nvGraphicFramePr>
        <p:xfrm>
          <a:off x="2416144" y="5152113"/>
          <a:ext cx="4225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7" imgW="2616120" imgH="266400" progId="Equation.DSMT4">
                  <p:embed/>
                </p:oleObj>
              </mc:Choice>
              <mc:Fallback>
                <p:oleObj name="Equation" r:id="rId7" imgW="2616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44" y="5152113"/>
                        <a:ext cx="4225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 вниз 6"/>
          <p:cNvSpPr/>
          <p:nvPr/>
        </p:nvSpPr>
        <p:spPr>
          <a:xfrm>
            <a:off x="4483515" y="4359777"/>
            <a:ext cx="22722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635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5405" y="188640"/>
            <a:ext cx="3972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</a:rPr>
              <a:t>Біноміальні коефіцієнти</a:t>
            </a:r>
            <a:endParaRPr lang="uk-UA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755576" y="908720"/>
            <a:ext cx="21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Трикутник Паскаля:</a:t>
            </a:r>
            <a:endParaRPr lang="uk-UA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3612355" y="908720"/>
          <a:ext cx="1751733" cy="40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1155199" imgH="266584" progId="Equation.DSMT4">
                  <p:embed/>
                </p:oleObj>
              </mc:Choice>
              <mc:Fallback>
                <p:oleObj name="Equation" r:id="rId3" imgW="115519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355" y="908720"/>
                        <a:ext cx="1751733" cy="405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9" y="1916832"/>
            <a:ext cx="7996341" cy="472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трелка вниз 4"/>
          <p:cNvSpPr/>
          <p:nvPr/>
        </p:nvSpPr>
        <p:spPr>
          <a:xfrm>
            <a:off x="4490181" y="1412776"/>
            <a:ext cx="16363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8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5405" y="188640"/>
            <a:ext cx="3972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</a:rPr>
              <a:t>Біноміальні коефіцієнти</a:t>
            </a:r>
            <a:endParaRPr lang="uk-UA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755576" y="908720"/>
            <a:ext cx="21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Трикутник Паскаля:</a:t>
            </a:r>
            <a:endParaRPr lang="uk-UA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7650" name="Picture 2" descr="Файл:Треугольник Паскаля.png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08489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3635897" y="1844824"/>
            <a:ext cx="2736303" cy="3024335"/>
            <a:chOff x="3635897" y="1844824"/>
            <a:chExt cx="2736303" cy="3024335"/>
          </a:xfrm>
        </p:grpSpPr>
        <p:sp>
          <p:nvSpPr>
            <p:cNvPr id="5" name="Равнобедренный треугольник 4"/>
            <p:cNvSpPr/>
            <p:nvPr/>
          </p:nvSpPr>
          <p:spPr>
            <a:xfrm rot="10800000">
              <a:off x="3635897" y="2996952"/>
              <a:ext cx="1368151" cy="697900"/>
            </a:xfrm>
            <a:prstGeom prst="triangl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авнобедренный треугольник 10"/>
            <p:cNvSpPr/>
            <p:nvPr/>
          </p:nvSpPr>
          <p:spPr>
            <a:xfrm rot="10800000">
              <a:off x="5004049" y="4171259"/>
              <a:ext cx="1368151" cy="697900"/>
            </a:xfrm>
            <a:prstGeom prst="triangl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авнобедренный треугольник 11"/>
            <p:cNvSpPr/>
            <p:nvPr/>
          </p:nvSpPr>
          <p:spPr>
            <a:xfrm rot="10800000">
              <a:off x="3635897" y="1844824"/>
              <a:ext cx="1368151" cy="697900"/>
            </a:xfrm>
            <a:prstGeom prst="triangl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292405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5201" y="1052736"/>
            <a:ext cx="6589199" cy="1280890"/>
          </a:xfrm>
        </p:spPr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Розділи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r>
              <a:rPr lang="uk-UA" sz="3600" dirty="0" smtClean="0"/>
              <a:t>Теорія  ймовірності</a:t>
            </a:r>
          </a:p>
          <a:p>
            <a:r>
              <a:rPr lang="uk-UA" sz="3600" dirty="0" smtClean="0"/>
              <a:t>Математична статистика</a:t>
            </a:r>
          </a:p>
          <a:p>
            <a:r>
              <a:rPr lang="uk-UA" sz="3600" dirty="0" smtClean="0"/>
              <a:t>Ймовірнісні процеси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0367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188640"/>
            <a:ext cx="3972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</a:rPr>
              <a:t>Біноміальні коефіцієнти</a:t>
            </a:r>
            <a:endParaRPr lang="uk-UA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755576" y="908720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err="1" smtClean="0"/>
              <a:t>Унімодальна</a:t>
            </a:r>
            <a:r>
              <a:rPr lang="uk-UA" b="1" dirty="0" smtClean="0"/>
              <a:t> послідовність:</a:t>
            </a:r>
            <a:endParaRPr lang="uk-UA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79" y="1484784"/>
            <a:ext cx="732644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Группа 25"/>
          <p:cNvGrpSpPr/>
          <p:nvPr/>
        </p:nvGrpSpPr>
        <p:grpSpPr>
          <a:xfrm>
            <a:off x="3347864" y="4365104"/>
            <a:ext cx="864096" cy="1224136"/>
            <a:chOff x="1547664" y="4221088"/>
            <a:chExt cx="864096" cy="1224136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1547664" y="4581128"/>
              <a:ext cx="864096" cy="864096"/>
              <a:chOff x="1547664" y="4581128"/>
              <a:chExt cx="864096" cy="864096"/>
            </a:xfrm>
          </p:grpSpPr>
          <p:cxnSp>
            <p:nvCxnSpPr>
              <p:cNvPr id="9" name="Прямая соединительная линия 8"/>
              <p:cNvCxnSpPr/>
              <p:nvPr/>
            </p:nvCxnSpPr>
            <p:spPr>
              <a:xfrm flipV="1">
                <a:off x="1547664" y="4581128"/>
                <a:ext cx="432048" cy="86409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 flipH="1" flipV="1">
                <a:off x="1979712" y="4581128"/>
                <a:ext cx="432048" cy="86409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Прямая со стрелкой 23"/>
            <p:cNvCxnSpPr/>
            <p:nvPr/>
          </p:nvCxnSpPr>
          <p:spPr>
            <a:xfrm flipV="1">
              <a:off x="1547664" y="4797152"/>
              <a:ext cx="216024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 flipH="1" flipV="1">
              <a:off x="2195736" y="4797152"/>
              <a:ext cx="216024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826724" y="4221088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m</a:t>
              </a:r>
              <a:endParaRPr lang="uk-UA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4572000" y="4365104"/>
            <a:ext cx="1356920" cy="1224136"/>
            <a:chOff x="4572000" y="4365104"/>
            <a:chExt cx="1356920" cy="1224136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4572000" y="4725144"/>
              <a:ext cx="1296144" cy="864096"/>
              <a:chOff x="3347864" y="4581128"/>
              <a:chExt cx="1296144" cy="864096"/>
            </a:xfrm>
          </p:grpSpPr>
          <p:cxnSp>
            <p:nvCxnSpPr>
              <p:cNvPr id="18" name="Прямая соединительная линия 17"/>
              <p:cNvCxnSpPr/>
              <p:nvPr/>
            </p:nvCxnSpPr>
            <p:spPr>
              <a:xfrm flipV="1">
                <a:off x="3347864" y="4581128"/>
                <a:ext cx="432048" cy="86409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 flipH="1" flipV="1">
                <a:off x="4211960" y="4581128"/>
                <a:ext cx="432048" cy="86409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3779912" y="4581128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Прямая со стрелкой 27"/>
            <p:cNvCxnSpPr/>
            <p:nvPr/>
          </p:nvCxnSpPr>
          <p:spPr>
            <a:xfrm flipH="1" flipV="1">
              <a:off x="5652120" y="4941168"/>
              <a:ext cx="216024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 flipV="1">
              <a:off x="4572000" y="4941168"/>
              <a:ext cx="216024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20072" y="4365104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 </a:t>
              </a:r>
              <a:r>
                <a:rPr lang="en-US" b="1" dirty="0" smtClean="0">
                  <a:solidFill>
                    <a:srgbClr val="FF0000"/>
                  </a:solidFill>
                </a:rPr>
                <a:t>+ 1</a:t>
              </a:r>
              <a:endParaRPr lang="uk-UA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77450" y="4365104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</a:t>
              </a:r>
              <a:endParaRPr lang="uk-U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06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188640"/>
            <a:ext cx="3972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</a:rPr>
              <a:t>Біноміальні коефіцієнти</a:t>
            </a:r>
            <a:endParaRPr lang="uk-UA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755576" y="692696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err="1" smtClean="0"/>
              <a:t>Унімодальна</a:t>
            </a:r>
            <a:r>
              <a:rPr lang="uk-UA" b="1" dirty="0" smtClean="0"/>
              <a:t> послідовність:</a:t>
            </a:r>
            <a:endParaRPr lang="uk-UA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6" y="1130799"/>
            <a:ext cx="7710213" cy="243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48824" y="3767543"/>
            <a:ext cx="271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/>
              <a:t>3</a:t>
            </a:r>
            <a:r>
              <a:rPr lang="uk-UA" b="1" dirty="0" smtClean="0"/>
              <a:t>. </a:t>
            </a:r>
            <a:r>
              <a:rPr lang="uk-UA" b="1" dirty="0"/>
              <a:t>Р</a:t>
            </a:r>
            <a:r>
              <a:rPr lang="uk-UA" b="1" dirty="0" smtClean="0"/>
              <a:t>івність </a:t>
            </a:r>
            <a:r>
              <a:rPr lang="uk-UA" b="1" dirty="0" err="1" smtClean="0"/>
              <a:t>Вандермонда</a:t>
            </a:r>
            <a:r>
              <a:rPr lang="uk-UA" b="1" dirty="0" smtClean="0"/>
              <a:t>:</a:t>
            </a:r>
            <a:endParaRPr lang="uk-UA" b="1" dirty="0"/>
          </a:p>
        </p:txBody>
      </p:sp>
      <p:grpSp>
        <p:nvGrpSpPr>
          <p:cNvPr id="28681" name="Группа 28680"/>
          <p:cNvGrpSpPr/>
          <p:nvPr/>
        </p:nvGrpSpPr>
        <p:grpSpPr>
          <a:xfrm>
            <a:off x="777876" y="4240465"/>
            <a:ext cx="8366124" cy="1636807"/>
            <a:chOff x="905653" y="4754627"/>
            <a:chExt cx="7842811" cy="1338669"/>
          </a:xfrm>
        </p:grpSpPr>
        <p:pic>
          <p:nvPicPr>
            <p:cNvPr id="29711" name="Picture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653" y="4754627"/>
              <a:ext cx="7842811" cy="1338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679" name="Прямая соединительная линия 28678"/>
            <p:cNvCxnSpPr/>
            <p:nvPr/>
          </p:nvCxnSpPr>
          <p:spPr>
            <a:xfrm>
              <a:off x="1475656" y="5951021"/>
              <a:ext cx="136815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09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747" y="169476"/>
            <a:ext cx="257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</a:rPr>
              <a:t>Біном Ньютона</a:t>
            </a:r>
            <a:endParaRPr lang="uk-UA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76470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b="1" dirty="0"/>
              <a:t>Теорема (біноміальна). </a:t>
            </a:r>
            <a:r>
              <a:rPr lang="uk-UA" dirty="0"/>
              <a:t>Нехай </a:t>
            </a:r>
            <a:r>
              <a:rPr lang="en-US" i="1" dirty="0" smtClean="0"/>
              <a:t>x</a:t>
            </a:r>
            <a:r>
              <a:rPr lang="uk-UA" dirty="0" smtClean="0"/>
              <a:t> </a:t>
            </a:r>
            <a:r>
              <a:rPr lang="uk-UA" dirty="0"/>
              <a:t>та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uk-UA" i="1" dirty="0" smtClean="0"/>
              <a:t>–</a:t>
            </a:r>
            <a:r>
              <a:rPr lang="uk-UA" i="1" dirty="0"/>
              <a:t> </a:t>
            </a:r>
            <a:r>
              <a:rPr lang="uk-UA" dirty="0"/>
              <a:t>змінні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uk-UA" i="1" dirty="0" smtClean="0"/>
              <a:t>–</a:t>
            </a:r>
            <a:r>
              <a:rPr lang="uk-UA" i="1" dirty="0"/>
              <a:t> </a:t>
            </a:r>
            <a:r>
              <a:rPr lang="uk-UA" dirty="0"/>
              <a:t>додатне ціле число. </a:t>
            </a:r>
            <a:r>
              <a:rPr lang="uk-UA" dirty="0" smtClean="0"/>
              <a:t>Тоді</a:t>
            </a:r>
            <a:r>
              <a:rPr lang="en-US" dirty="0"/>
              <a:t>:</a:t>
            </a:r>
            <a:endParaRPr lang="uk-UA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2647423" y="1268760"/>
          <a:ext cx="365276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2654300" imgH="520700" progId="Equation.DSMT4">
                  <p:embed/>
                </p:oleObj>
              </mc:Choice>
              <mc:Fallback>
                <p:oleObj name="Equation" r:id="rId3" imgW="26543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423" y="1268760"/>
                        <a:ext cx="3652769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7584" y="2060848"/>
            <a:ext cx="261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Легко переконатись, що:</a:t>
            </a:r>
            <a:endParaRPr lang="uk-UA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3119239" y="2564904"/>
          <a:ext cx="2820913" cy="72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5" imgW="2032000" imgH="520700" progId="Equation.DSMT4">
                  <p:embed/>
                </p:oleObj>
              </mc:Choice>
              <mc:Fallback>
                <p:oleObj name="Equation" r:id="rId5" imgW="20320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239" y="2564904"/>
                        <a:ext cx="2820913" cy="728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2436109" y="5004593"/>
          <a:ext cx="3936091" cy="101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7" imgW="2031840" imgH="520560" progId="Equation.DSMT4">
                  <p:embed/>
                </p:oleObj>
              </mc:Choice>
              <mc:Fallback>
                <p:oleObj name="Equation" r:id="rId7" imgW="20318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109" y="5004593"/>
                        <a:ext cx="3936091" cy="1016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Стрелка вниз 13"/>
          <p:cNvSpPr/>
          <p:nvPr/>
        </p:nvSpPr>
        <p:spPr>
          <a:xfrm>
            <a:off x="4427984" y="3429000"/>
            <a:ext cx="216024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8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747" y="169476"/>
            <a:ext cx="257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</a:rPr>
              <a:t>Біном Ньютона</a:t>
            </a:r>
            <a:endParaRPr lang="uk-UA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pSp>
        <p:nvGrpSpPr>
          <p:cNvPr id="2" name="Группа 1"/>
          <p:cNvGrpSpPr/>
          <p:nvPr/>
        </p:nvGrpSpPr>
        <p:grpSpPr>
          <a:xfrm>
            <a:off x="1043608" y="764704"/>
            <a:ext cx="7344816" cy="2920778"/>
            <a:chOff x="1043608" y="764704"/>
            <a:chExt cx="7344816" cy="2920778"/>
          </a:xfrm>
        </p:grpSpPr>
        <p:pic>
          <p:nvPicPr>
            <p:cNvPr id="55299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764704"/>
              <a:ext cx="7344816" cy="2920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Прямая соединительная линия 14"/>
            <p:cNvCxnSpPr/>
            <p:nvPr/>
          </p:nvCxnSpPr>
          <p:spPr>
            <a:xfrm>
              <a:off x="2555776" y="2852936"/>
              <a:ext cx="439248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68343"/>
            <a:ext cx="7309171" cy="202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5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747" y="169476"/>
            <a:ext cx="257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</a:rPr>
              <a:t>Біном Ньютона</a:t>
            </a:r>
            <a:endParaRPr lang="uk-UA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722001" y="90872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Властивість 4. </a:t>
            </a:r>
            <a:endParaRPr lang="uk-UA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3779912" y="908720"/>
          <a:ext cx="103442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3" imgW="787058" imgH="495085" progId="Equation.DSMT4">
                  <p:embed/>
                </p:oleObj>
              </mc:Choice>
              <mc:Fallback>
                <p:oleObj name="Equation" r:id="rId3" imgW="787058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908720"/>
                        <a:ext cx="1034423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5576" y="1691516"/>
            <a:ext cx="14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Доведення: </a:t>
            </a:r>
            <a:endParaRPr lang="uk-UA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2771800" y="2276872"/>
          <a:ext cx="314065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5" imgW="2400300" imgH="495300" progId="Equation.DSMT4">
                  <p:embed/>
                </p:oleObj>
              </mc:Choice>
              <mc:Fallback>
                <p:oleObj name="Equation" r:id="rId5" imgW="2400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276872"/>
                        <a:ext cx="3140657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55576" y="3140968"/>
            <a:ext cx="15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Зауваження: </a:t>
            </a:r>
            <a:endParaRPr lang="uk-UA" b="1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980582" y="3645024"/>
            <a:ext cx="7263826" cy="2992859"/>
            <a:chOff x="1196800" y="427405"/>
            <a:chExt cx="8586316" cy="3712939"/>
          </a:xfrm>
        </p:grpSpPr>
        <p:pic>
          <p:nvPicPr>
            <p:cNvPr id="28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6800" y="427405"/>
              <a:ext cx="8586310" cy="3712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9" name="Прямая соединительная линия 28"/>
            <p:cNvCxnSpPr/>
            <p:nvPr/>
          </p:nvCxnSpPr>
          <p:spPr>
            <a:xfrm>
              <a:off x="6673657" y="787446"/>
              <a:ext cx="302433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9468737" y="1147485"/>
              <a:ext cx="31437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5848110" y="2083589"/>
              <a:ext cx="3600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29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47664" y="260648"/>
            <a:ext cx="6947279" cy="128089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Простір елементарних подій. Операції над випадковими подіями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8388424" cy="11878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43" y="2741045"/>
            <a:ext cx="8316416" cy="8677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76" y="3821165"/>
            <a:ext cx="8461291" cy="7802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664" y="5169749"/>
            <a:ext cx="2592288" cy="3365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863" y="4529253"/>
            <a:ext cx="2642758" cy="18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2951"/>
            <a:ext cx="8778926" cy="15798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374" y="1700808"/>
            <a:ext cx="2542437" cy="19442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503" y="2396413"/>
            <a:ext cx="2466777" cy="5530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3645024"/>
            <a:ext cx="8748464" cy="931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0374" y="4474156"/>
            <a:ext cx="2999853" cy="20861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8041" y="5085184"/>
            <a:ext cx="2458256" cy="44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32656"/>
            <a:ext cx="8424936" cy="8091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232056"/>
            <a:ext cx="2342631" cy="1746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888342"/>
            <a:ext cx="1836205" cy="3885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84" y="3068607"/>
            <a:ext cx="8676456" cy="6422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486" y="3925745"/>
            <a:ext cx="3019562" cy="21675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81" y="4673987"/>
            <a:ext cx="619612" cy="41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6632"/>
            <a:ext cx="4971981" cy="5760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620045"/>
            <a:ext cx="7200800" cy="9367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83879"/>
            <a:ext cx="8172400" cy="142909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54" y="3548930"/>
            <a:ext cx="8350706" cy="81617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65" y="4857690"/>
            <a:ext cx="8378395" cy="5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94442"/>
            <a:ext cx="8460432" cy="28065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463834"/>
            <a:ext cx="8244408" cy="2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Лабораторні роботи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b="1" dirty="0" smtClean="0"/>
              <a:t>Комбінаторика </a:t>
            </a:r>
            <a:r>
              <a:rPr lang="ru-RU" sz="2000" dirty="0" smtClean="0"/>
              <a:t>(</a:t>
            </a:r>
            <a:r>
              <a:rPr lang="uk-UA" sz="2000" dirty="0"/>
              <a:t>Розміщення, перестановки, комбінації, біном </a:t>
            </a:r>
            <a:r>
              <a:rPr lang="uk-UA" sz="2000" dirty="0" smtClean="0"/>
              <a:t>Ньютона)</a:t>
            </a:r>
            <a:endParaRPr lang="uk-UA" sz="2000" dirty="0" smtClean="0"/>
          </a:p>
          <a:p>
            <a:r>
              <a:rPr lang="uk-UA" sz="2000" b="1" dirty="0"/>
              <a:t>Дискретний </a:t>
            </a:r>
            <a:r>
              <a:rPr lang="uk-UA" sz="2000" b="1" dirty="0"/>
              <a:t>випадковий процес з рівномірним розподілом</a:t>
            </a:r>
            <a:r>
              <a:rPr lang="uk-UA" sz="2000" b="1" dirty="0"/>
              <a:t>.</a:t>
            </a:r>
            <a:endParaRPr lang="uk-UA" sz="2000" b="1" dirty="0"/>
          </a:p>
          <a:p>
            <a:r>
              <a:rPr lang="uk-UA" sz="2000" b="1" dirty="0" smtClean="0"/>
              <a:t>Моделювання випадкових чисел</a:t>
            </a:r>
            <a:r>
              <a:rPr lang="uk-UA" sz="2000" dirty="0" smtClean="0"/>
              <a:t>.</a:t>
            </a:r>
            <a:endParaRPr lang="uk-UA" sz="2000" dirty="0" smtClean="0"/>
          </a:p>
          <a:p>
            <a:r>
              <a:rPr lang="uk-UA" sz="2000" b="1" dirty="0" smtClean="0"/>
              <a:t>Моделювання випадкових чисел з відомими законами розподілу</a:t>
            </a:r>
            <a:endParaRPr lang="uk-UA" sz="2000" dirty="0"/>
          </a:p>
          <a:p>
            <a:pPr marL="0" indent="0">
              <a:buNone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10451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64" y="116632"/>
            <a:ext cx="8424936" cy="9397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1" y="1412776"/>
            <a:ext cx="1224136" cy="5322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64" y="2434448"/>
            <a:ext cx="8248650" cy="6345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560" y="4522990"/>
            <a:ext cx="3459075" cy="32708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560" y="3474980"/>
            <a:ext cx="7748920" cy="3860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257" y="5566470"/>
            <a:ext cx="2980508" cy="4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547664" y="188640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Класичне </a:t>
            </a:r>
            <a:r>
              <a:rPr lang="uk-UA" sz="36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та геометричне означення </a:t>
            </a:r>
            <a:r>
              <a:rPr lang="uk-UA" sz="36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ймовірності</a:t>
            </a:r>
            <a:endParaRPr lang="uk-UA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42" y="1294622"/>
            <a:ext cx="8039100" cy="7905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496" y="2381926"/>
            <a:ext cx="1374081" cy="6181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429000"/>
            <a:ext cx="7920880" cy="8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780928"/>
            <a:ext cx="6336704" cy="936104"/>
          </a:xfrm>
        </p:spPr>
        <p:txBody>
          <a:bodyPr>
            <a:noAutofit/>
          </a:bodyPr>
          <a:lstStyle/>
          <a:p>
            <a:r>
              <a:rPr lang="uk-UA" sz="4800" b="1" dirty="0" smtClean="0">
                <a:solidFill>
                  <a:srgbClr val="FF0000"/>
                </a:solidFill>
              </a:rPr>
              <a:t>ДЯКУЮ ЗА УВАГУ!</a:t>
            </a:r>
            <a:endParaRPr lang="uk-UA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Середовища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7139136" cy="7486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C/C++ (</a:t>
            </a:r>
            <a:r>
              <a:rPr lang="uk-UA" dirty="0" smtClean="0"/>
              <a:t>консольний проект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492896"/>
            <a:ext cx="2962093" cy="584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/>
              <a:t>Code::Blocks IDE</a:t>
            </a:r>
            <a:endParaRPr lang="uk-UA" dirty="0"/>
          </a:p>
        </p:txBody>
      </p:sp>
      <p:pic>
        <p:nvPicPr>
          <p:cNvPr id="11266" name="Picture 2" descr="CodeBlocks - среда программирования на языке C/C++ - Школа программирования  Prog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32575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75656" y="3933056"/>
            <a:ext cx="4924128" cy="584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uk-UA"/>
            </a:defPPr>
            <a:lvl1pPr marL="457200" indent="-457200" algn="ctr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r>
              <a:rPr lang="en-US" sz="2700" dirty="0"/>
              <a:t>Microsoft Visual </a:t>
            </a:r>
            <a:r>
              <a:rPr lang="uk-UA" sz="2700" dirty="0" smtClean="0"/>
              <a:t/>
            </a:r>
            <a:br>
              <a:rPr lang="uk-UA" sz="2700" dirty="0" smtClean="0"/>
            </a:br>
            <a:r>
              <a:rPr lang="en-US" sz="2700" dirty="0" smtClean="0"/>
              <a:t>Studio </a:t>
            </a:r>
            <a:r>
              <a:rPr lang="en-US" sz="2700" dirty="0"/>
              <a:t>IDE</a:t>
            </a:r>
            <a:endParaRPr lang="uk-UA" sz="2700" dirty="0"/>
          </a:p>
        </p:txBody>
      </p:sp>
      <p:sp>
        <p:nvSpPr>
          <p:cNvPr id="5" name="AutoShape 4" descr="ЭВМHISTORY&quot;: MS Visual Stud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" name="AutoShape 6" descr="ЭВМHISTORY&quot;: MS Visual Studi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" name="AutoShape 8" descr="ЭВМHISTORY&quot;: MS Visual Studi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" name="Рисунок 9" descr="ЭВМHISTORY&quot;: MS Visual Studi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500" y="3573016"/>
            <a:ext cx="2369820" cy="177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5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Середовища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1700808"/>
            <a:ext cx="2962093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Python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465098" y="2996952"/>
            <a:ext cx="2962093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Java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471330" y="4500409"/>
            <a:ext cx="2962093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C#</a:t>
            </a:r>
            <a:endParaRPr lang="uk-UA" dirty="0"/>
          </a:p>
        </p:txBody>
      </p:sp>
      <p:sp>
        <p:nvSpPr>
          <p:cNvPr id="7" name="AutoShape 2" descr="Junior IT I Курсы программирования Python для от школы программирования  Junior 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" name="AutoShape 4" descr="Junior IT I Курсы программирования Python для от школы программирования  Junior 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" name="AutoShape 6" descr="Junior IT I Курсы программирования Python для от школы программирования  Junior I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" name="Рисунок 9" descr="Junior IT I Курсы программирования Python для от школы программирования  Junior I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64" y="1412776"/>
            <a:ext cx="2096879" cy="131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8" descr="Java — Вікіпеді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80639"/>
            <a:ext cx="1617399" cy="161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Using nameof operator in C#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99" y="4149080"/>
            <a:ext cx="2359653" cy="13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3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556617"/>
            <a:ext cx="6589199" cy="1280890"/>
          </a:xfrm>
        </p:spPr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Звітність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4052" y="1992180"/>
            <a:ext cx="7211144" cy="1938664"/>
          </a:xfrm>
        </p:spPr>
        <p:txBody>
          <a:bodyPr>
            <a:noAutofit/>
          </a:bodyPr>
          <a:lstStyle/>
          <a:p>
            <a:r>
              <a:rPr lang="uk-UA" sz="3200" dirty="0">
                <a:solidFill>
                  <a:schemeClr val="tx1"/>
                </a:solidFill>
              </a:rPr>
              <a:t>Лабораторний практикум – 50 </a:t>
            </a:r>
            <a:r>
              <a:rPr lang="uk-UA" sz="3200" dirty="0" smtClean="0">
                <a:solidFill>
                  <a:schemeClr val="tx1"/>
                </a:solidFill>
              </a:rPr>
              <a:t>балів</a:t>
            </a:r>
          </a:p>
          <a:p>
            <a:r>
              <a:rPr lang="uk-UA" sz="3200" dirty="0"/>
              <a:t>Іспит – 50 балів</a:t>
            </a:r>
            <a:endParaRPr lang="uk-UA" sz="3200" dirty="0">
              <a:solidFill>
                <a:schemeClr val="tx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99792" y="3324972"/>
            <a:ext cx="7211144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uk-UA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323256" y="4437112"/>
            <a:ext cx="7211144" cy="748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uk-UA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 algn="ctr">
              <a:buNone/>
            </a:pPr>
            <a:r>
              <a:rPr lang="uk-UA" dirty="0"/>
              <a:t>Іспит </a:t>
            </a:r>
            <a:r>
              <a:rPr lang="uk-UA" dirty="0" smtClean="0"/>
              <a:t>= Білет</a:t>
            </a:r>
            <a:r>
              <a:rPr lang="en-US" dirty="0" smtClean="0"/>
              <a:t>+ </a:t>
            </a:r>
            <a:r>
              <a:rPr lang="uk-UA" dirty="0" smtClean="0"/>
              <a:t>усна </a:t>
            </a:r>
            <a:r>
              <a:rPr lang="uk-UA" dirty="0"/>
              <a:t>співбесіда</a:t>
            </a:r>
          </a:p>
        </p:txBody>
      </p:sp>
    </p:spTree>
    <p:extLst>
      <p:ext uri="{BB962C8B-B14F-4D97-AF65-F5344CB8AC3E}">
        <p14:creationId xmlns:p14="http://schemas.microsoft.com/office/powerpoint/2010/main" val="3654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7416824" cy="3672408"/>
          </a:xfrm>
        </p:spPr>
        <p:txBody>
          <a:bodyPr>
            <a:noAutofit/>
          </a:bodyPr>
          <a:lstStyle/>
          <a:p>
            <a:r>
              <a:rPr lang="uk-UA" sz="4800" b="1" dirty="0" smtClean="0">
                <a:solidFill>
                  <a:srgbClr val="FF0000"/>
                </a:solidFill>
              </a:rPr>
              <a:t>Тема: </a:t>
            </a:r>
            <a:r>
              <a:rPr lang="uk-UA" sz="4800" b="1" dirty="0" smtClean="0">
                <a:solidFill>
                  <a:srgbClr val="FF0000"/>
                </a:solidFill>
              </a:rPr>
              <a:t>Комбінаторика. Основні поняття теорії ймовірності</a:t>
            </a:r>
            <a:endParaRPr lang="uk-UA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19672" y="188640"/>
            <a:ext cx="7272808" cy="1080120"/>
          </a:xfrm>
        </p:spPr>
        <p:txBody>
          <a:bodyPr>
            <a:noAutofit/>
          </a:bodyPr>
          <a:lstStyle/>
          <a:p>
            <a:r>
              <a:rPr lang="uk-UA" sz="4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</a:t>
            </a:r>
            <a:r>
              <a:rPr lang="uk-UA" sz="4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ТЕОРІЇ ЙМОВІРНОСТЕЙ</a:t>
            </a:r>
            <a:endParaRPr lang="uk-U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1115616" y="1052736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6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Процес реалізації певного комплексу умов називається </a:t>
            </a:r>
            <a:r>
              <a:rPr lang="uk-UA" sz="36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експериментом</a:t>
            </a:r>
            <a:r>
              <a:rPr lang="uk-UA" sz="36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uk-UA" sz="3600" baseline="-25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uk-UA" sz="3600" baseline="-25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defTabSz="0"/>
            <a:r>
              <a:rPr lang="uk-UA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Випадкова 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подія</a:t>
            </a: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- це подія, яка може відбутись або не відбутись в результаті здійснення деякого експерименту, тобто в результаті реалізації певного комплексу умов.</a:t>
            </a:r>
            <a:endParaRPr lang="uk-UA" sz="24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259632" y="3624991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теорії ймовірностей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є вивчення кількісних закономірностей, характерних для масових однорідних випадкових подій.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1259632" y="5083820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математичної статистики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дослідження закономірностей, яким підпорядковані масові випадкові явища, на підставі статистичних даних - результатів спостережень.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74226" y="366140"/>
            <a:ext cx="6913927" cy="1280890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СТАТИСТИЧНЕ ОЗНАЧЕННЯ ЙМОВІРНОСТІ.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402218" y="1375354"/>
            <a:ext cx="7274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Нехай деякий експеримент здійснюється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разів і при цьому в результаті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випробувань відбувається подія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Відношення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 відносною частотою появи події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серії з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випробувань. 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1365814" y="3146755"/>
            <a:ext cx="7130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Ймовірністю</a:t>
            </a: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події називається </a:t>
            </a:r>
            <a:r>
              <a:rPr lang="uk-UA" sz="2400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об’єктивно існуюча величина, </a:t>
            </a: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навколо якої групуються відносні частоти цієї події при великій кількості випробувань. Позначаємо </a:t>
            </a:r>
            <a:r>
              <a:rPr lang="uk-UA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Р(А)</a:t>
            </a:r>
            <a:r>
              <a:rPr lang="uk-UA" sz="2400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-</a:t>
            </a: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ймовірність події </a:t>
            </a:r>
            <a:r>
              <a:rPr lang="uk-UA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</a:t>
            </a:r>
            <a:r>
              <a:rPr lang="uk-UA" sz="2400" i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5085184"/>
            <a:ext cx="3024336" cy="11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смо">
  <a:themeElements>
    <a:clrScheme name="Пасмо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Пасмо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смо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E7CA355A56ECD4DB3ABC8EB0D982CD1" ma:contentTypeVersion="2" ma:contentTypeDescription="Створення нового документа." ma:contentTypeScope="" ma:versionID="5efa3f8ce4f540f992f06348e6650e4a">
  <xsd:schema xmlns:xsd="http://www.w3.org/2001/XMLSchema" xmlns:xs="http://www.w3.org/2001/XMLSchema" xmlns:p="http://schemas.microsoft.com/office/2006/metadata/properties" xmlns:ns2="688358a5-4ef1-4ca2-a483-c9eb30413a92" targetNamespace="http://schemas.microsoft.com/office/2006/metadata/properties" ma:root="true" ma:fieldsID="238bd9575fe31a888f75040e5bb5b98c" ns2:_="">
    <xsd:import namespace="688358a5-4ef1-4ca2-a483-c9eb30413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358a5-4ef1-4ca2-a483-c9eb30413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FAB256-1F63-480F-AE33-45B854DA45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69434F-455B-4C47-9B55-CE61792A60FD}"/>
</file>

<file path=customXml/itemProps3.xml><?xml version="1.0" encoding="utf-8"?>
<ds:datastoreItem xmlns:ds="http://schemas.openxmlformats.org/officeDocument/2006/customXml" ds:itemID="{08051D7E-87CC-4CAE-9D1C-0AD130767401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8d727aef-836f-492c-84b1-b1353162502c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2038</TotalTime>
  <Words>458</Words>
  <Application>Microsoft Office PowerPoint</Application>
  <PresentationFormat>Екран (4:3)</PresentationFormat>
  <Paragraphs>82</Paragraphs>
  <Slides>32</Slides>
  <Notes>0</Notes>
  <HiddenSlides>1</HiddenSlides>
  <MMClips>0</MMClips>
  <ScaleCrop>false</ScaleCrop>
  <HeadingPairs>
    <vt:vector size="8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2</vt:i4>
      </vt:variant>
      <vt:variant>
        <vt:lpstr>Заголовки слайдів</vt:lpstr>
      </vt:variant>
      <vt:variant>
        <vt:i4>32</vt:i4>
      </vt:variant>
    </vt:vector>
  </HeadingPairs>
  <TitlesOfParts>
    <vt:vector size="41" baseType="lpstr">
      <vt:lpstr>Arial Unicode MS</vt:lpstr>
      <vt:lpstr>Arial</vt:lpstr>
      <vt:lpstr>Calibri</vt:lpstr>
      <vt:lpstr>Century Gothic</vt:lpstr>
      <vt:lpstr>Times New Roman</vt:lpstr>
      <vt:lpstr>Wingdings 3</vt:lpstr>
      <vt:lpstr>Пасмо</vt:lpstr>
      <vt:lpstr>MathType 6.0 Equation</vt:lpstr>
      <vt:lpstr>Equation</vt:lpstr>
      <vt:lpstr>Презентація PowerPoint</vt:lpstr>
      <vt:lpstr>Розділи</vt:lpstr>
      <vt:lpstr>Лабораторні роботи</vt:lpstr>
      <vt:lpstr>Середовища</vt:lpstr>
      <vt:lpstr>Середовища</vt:lpstr>
      <vt:lpstr>Звітність</vt:lpstr>
      <vt:lpstr>Тема: Комбінаторика. Основні поняття теорії ймовірності</vt:lpstr>
      <vt:lpstr>ПРЕДМЕТ ТЕОРІЇ ЙМОВІРНОСТЕЙ</vt:lpstr>
      <vt:lpstr>СТАТИСТИЧНЕ ОЗНАЧЕННЯ ЙМОВІРНОСТІ.</vt:lpstr>
      <vt:lpstr>ЕЛЕМЕНТИ КОМБІНАТОРИКИ</vt:lpstr>
      <vt:lpstr>Впорядковані множини</vt:lpstr>
      <vt:lpstr>Розміщення, перестановки, комбінації</vt:lpstr>
      <vt:lpstr>Презентація PowerPoint</vt:lpstr>
      <vt:lpstr>Презентація PowerPoint</vt:lpstr>
      <vt:lpstr>Комбінації з повтореннями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Простір елементарних подій. Операції над випадковими подіями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ДЯКУЮ ЗА УВАГУ!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</dc:creator>
  <cp:lastModifiedBy>admink</cp:lastModifiedBy>
  <cp:revision>245</cp:revision>
  <dcterms:created xsi:type="dcterms:W3CDTF">2017-03-30T12:00:47Z</dcterms:created>
  <dcterms:modified xsi:type="dcterms:W3CDTF">2022-02-11T07:51:55Z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0x0101007E7CA355A56ECD4DB3ABC8EB0D982CD1</vt:lpwstr>
  </property>
</Properties>
</file>