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2"/>
  </p:notesMasterIdLst>
  <p:sldIdLst>
    <p:sldId id="285" r:id="rId5"/>
    <p:sldId id="313" r:id="rId6"/>
    <p:sldId id="330" r:id="rId7"/>
    <p:sldId id="304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3" r:id="rId17"/>
    <p:sldId id="286" r:id="rId18"/>
    <p:sldId id="342" r:id="rId19"/>
    <p:sldId id="344" r:id="rId20"/>
    <p:sldId id="345" r:id="rId21"/>
    <p:sldId id="347" r:id="rId22"/>
    <p:sldId id="346" r:id="rId23"/>
    <p:sldId id="348" r:id="rId24"/>
    <p:sldId id="349" r:id="rId25"/>
    <p:sldId id="350" r:id="rId26"/>
    <p:sldId id="351" r:id="rId27"/>
    <p:sldId id="354" r:id="rId28"/>
    <p:sldId id="341" r:id="rId29"/>
    <p:sldId id="353" r:id="rId30"/>
    <p:sldId id="352" r:id="rId3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9BDA2CA2-B407-47CC-9E95-5E4EDD106729}">
          <p14:sldIdLst>
            <p14:sldId id="285"/>
            <p14:sldId id="313"/>
            <p14:sldId id="330"/>
            <p14:sldId id="304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3"/>
            <p14:sldId id="286"/>
          </p14:sldIdLst>
        </p14:section>
        <p14:section name="Розділ без заголовка" id="{0BF1D765-E7A0-495A-837F-0780A576D7AF}">
          <p14:sldIdLst>
            <p14:sldId id="342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4"/>
            <p14:sldId id="341"/>
            <p14:sldId id="353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F174-60D5-4EBF-9E6B-14C573AE0B24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9631A-EE6D-49F0-9790-437587A99A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992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631A-EE6D-49F0-9790-437587A99A4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839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631A-EE6D-49F0-9790-437587A99A47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98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31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3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7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81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73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5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97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77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1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598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6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2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2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79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1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2F81-72E5-4C80-8F81-042A4DD41731}" type="datetimeFigureOut">
              <a:rPr lang="uk-UA" smtClean="0"/>
              <a:t>18.02.2022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5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920880" cy="4104456"/>
          </a:xfrm>
        </p:spPr>
        <p:txBody>
          <a:bodyPr>
            <a:noAutofit/>
          </a:bodyPr>
          <a:lstStyle/>
          <a:p>
            <a:pPr algn="ctr"/>
            <a: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2.</a:t>
            </a:r>
            <a:b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ймовірності. Теорема множення ймовірностей.</a:t>
            </a:r>
            <a:b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Незалежність подій. </a:t>
            </a:r>
            <a:b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Бернуллі.</a:t>
            </a:r>
            <a:endParaRPr lang="uk-UA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63688" y="116632"/>
            <a:ext cx="6480720" cy="12808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Формула повної ймовірності. </a:t>
            </a:r>
            <a:b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 </a:t>
            </a:r>
            <a:r>
              <a:rPr lang="uk-U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Байєса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97522"/>
            <a:ext cx="8028384" cy="14667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058256"/>
            <a:ext cx="8028384" cy="12348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3136"/>
            <a:ext cx="8028384" cy="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89680"/>
            <a:ext cx="1196764" cy="4807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548680"/>
            <a:ext cx="3551950" cy="493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270415"/>
            <a:ext cx="5472608" cy="11665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636912"/>
            <a:ext cx="8316416" cy="5095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56" y="3479731"/>
            <a:ext cx="8567936" cy="12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8449644" cy="4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947279" cy="1280890"/>
          </a:xfrm>
        </p:spPr>
        <p:txBody>
          <a:bodyPr>
            <a:normAutofit fontScale="90000"/>
          </a:bodyPr>
          <a:lstStyle/>
          <a:p>
            <a:r>
              <a:rPr lang="uk-UA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Послідовність незалежних випробувань за схемою Бернуллі. Біномна формула. Біномний розподіл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86768"/>
            <a:ext cx="8348899" cy="17434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03060"/>
            <a:ext cx="4331440" cy="286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970299"/>
            <a:ext cx="1656184" cy="3042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510" y="4653136"/>
            <a:ext cx="7325954" cy="14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5" y="2864965"/>
            <a:ext cx="7920880" cy="8175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28" y="554434"/>
            <a:ext cx="3645662" cy="7876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00" y="1578667"/>
            <a:ext cx="6701256" cy="4608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25" y="2276134"/>
            <a:ext cx="8075866" cy="2893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399" y="3932563"/>
            <a:ext cx="4410817" cy="3919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196" y="4662722"/>
            <a:ext cx="2419611" cy="5664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679" y="5567397"/>
            <a:ext cx="5386609" cy="7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6672"/>
            <a:ext cx="8078899" cy="1584176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971600" y="2074532"/>
            <a:ext cx="741682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Найімовірніша </a:t>
            </a:r>
            <a:r>
              <a:rPr lang="uk-UA" sz="32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кількість успіхів у випробуваннях </a:t>
            </a:r>
            <a:endParaRPr lang="uk-UA" sz="3200" b="1" baseline="-25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uk-UA" sz="3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 схемою Бернуллі </a:t>
            </a:r>
            <a:endParaRPr lang="uk-UA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" y="3140968"/>
            <a:ext cx="8119617" cy="988852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1259632" y="3990798"/>
            <a:ext cx="3255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Доведення.</a:t>
            </a:r>
            <a:r>
              <a:rPr lang="uk-UA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Див.</a:t>
            </a:r>
            <a:r>
              <a:rPr lang="uk-UA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текст лекції.</a:t>
            </a:r>
            <a:endParaRPr lang="uk-UA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20" y="4979650"/>
            <a:ext cx="8006891" cy="14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8824" cy="64465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Граничні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теореми для схеми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Бернулл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340768"/>
            <a:ext cx="8534400" cy="2228542"/>
          </a:xfrm>
          <a:prstGeom prst="rect">
            <a:avLst/>
          </a:prstGeom>
        </p:spPr>
      </p:pic>
      <p:sp>
        <p:nvSpPr>
          <p:cNvPr id="4" name="Прямокутник 3"/>
          <p:cNvSpPr/>
          <p:nvPr/>
        </p:nvSpPr>
        <p:spPr>
          <a:xfrm>
            <a:off x="971600" y="3569310"/>
            <a:ext cx="3255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Доведення.</a:t>
            </a:r>
            <a:r>
              <a:rPr lang="uk-UA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28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Див.</a:t>
            </a:r>
            <a:r>
              <a:rPr lang="uk-UA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текст лекції.</a:t>
            </a:r>
            <a:endParaRPr lang="uk-UA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03" y="4293096"/>
            <a:ext cx="8498386" cy="2027976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413803" y="6021288"/>
            <a:ext cx="8498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Формули (1) і (2) називаються асимптотичними </a:t>
            </a:r>
            <a:r>
              <a:rPr lang="uk-UA" sz="32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формулами Пуассона.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2149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4509120"/>
            <a:ext cx="7730505" cy="12241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13" y="1196752"/>
            <a:ext cx="787855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802708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0" y="1265095"/>
            <a:ext cx="8172400" cy="25239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5" y="4224785"/>
            <a:ext cx="8182945" cy="12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7272808" cy="4968552"/>
          </a:xfrm>
        </p:spPr>
        <p:txBody>
          <a:bodyPr>
            <a:no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b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Умовні ймовірності. Теорема множення ймовірностей.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повної ймовірності. Формули </a:t>
            </a:r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Байєса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Послідовність незалежних випробувань за схемою Бернуллі.</a:t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Біномна формула. Біномний розподіл.</a:t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Граничні теореми для схеми </a:t>
            </a:r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Бернулл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321"/>
            <a:ext cx="8352928" cy="25928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8640"/>
            <a:ext cx="8315809" cy="1919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156826"/>
            <a:ext cx="1800200" cy="4416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132856"/>
            <a:ext cx="4061650" cy="438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85" y="5229200"/>
            <a:ext cx="2416158" cy="7778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6021288"/>
            <a:ext cx="6984776" cy="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5493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6" y="1495484"/>
            <a:ext cx="5328592" cy="349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8351912" cy="675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7" y="3208326"/>
            <a:ext cx="3551689" cy="3798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21" y="4149080"/>
            <a:ext cx="8734987" cy="6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689269" cy="33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848997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0648"/>
            <a:ext cx="7596336" cy="485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0808"/>
            <a:ext cx="8100392" cy="36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157482" cy="9361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348880"/>
            <a:ext cx="8157482" cy="37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80928"/>
            <a:ext cx="6336704" cy="936104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</a:rPr>
              <a:t>ДЯКУЮ ЗА УВАГУ!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272808" cy="2016224"/>
          </a:xfrm>
        </p:spPr>
        <p:txBody>
          <a:bodyPr>
            <a:no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Умовні ймовірності. Теорема множення ймовірностей.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4" y="1720195"/>
            <a:ext cx="2694015" cy="4623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150549"/>
            <a:ext cx="5691365" cy="712507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3707905" y="1426685"/>
            <a:ext cx="4922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„сума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очок після двох</a:t>
            </a:r>
            <a:r>
              <a:rPr lang="ru-RU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кидань рівна </a:t>
            </a:r>
            <a:r>
              <a:rPr lang="uk-UA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uk-UA" dirty="0"/>
          </a:p>
        </p:txBody>
      </p:sp>
      <p:sp>
        <p:nvSpPr>
          <p:cNvPr id="7" name="Прямокутник 6"/>
          <p:cNvSpPr/>
          <p:nvPr/>
        </p:nvSpPr>
        <p:spPr>
          <a:xfrm>
            <a:off x="986134" y="2852506"/>
            <a:ext cx="7644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Припустимо, що результат першого кидання - випадання 3 очок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938" y="3635248"/>
            <a:ext cx="4354830" cy="3632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408" y="4150440"/>
            <a:ext cx="1446148" cy="299349"/>
          </a:xfrm>
          <a:prstGeom prst="rect">
            <a:avLst/>
          </a:prstGeom>
        </p:spPr>
      </p:pic>
      <p:sp>
        <p:nvSpPr>
          <p:cNvPr id="11" name="Прямокутник 10"/>
          <p:cNvSpPr/>
          <p:nvPr/>
        </p:nvSpPr>
        <p:spPr>
          <a:xfrm>
            <a:off x="1152128" y="4356725"/>
            <a:ext cx="7740352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Якщо</a:t>
            </a:r>
            <a:r>
              <a:rPr lang="ru-RU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відбулась подія </a:t>
            </a:r>
            <a:r>
              <a:rPr lang="ru-RU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то здійснився </a:t>
            </a:r>
            <a:r>
              <a:rPr lang="ru-RU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один 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з </a:t>
            </a:r>
            <a:r>
              <a:rPr lang="en-US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N(</a:t>
            </a:r>
            <a:r>
              <a:rPr lang="ru-RU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ru-RU" sz="32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елементарних результатів. Серед них подія </a:t>
            </a:r>
            <a:r>
              <a:rPr lang="ru-RU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з’являється</a:t>
            </a:r>
            <a:r>
              <a:rPr lang="ru-RU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(АВ</a:t>
            </a:r>
            <a:r>
              <a:rPr lang="ru-RU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разів. Тому</a:t>
            </a:r>
            <a:endParaRPr lang="uk-UA" sz="32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872" y="5566113"/>
            <a:ext cx="5071220" cy="734828"/>
          </a:xfrm>
          <a:prstGeom prst="rect">
            <a:avLst/>
          </a:prstGeom>
        </p:spPr>
      </p:pic>
      <p:sp>
        <p:nvSpPr>
          <p:cNvPr id="15" name="Прямокутник 14"/>
          <p:cNvSpPr/>
          <p:nvPr/>
        </p:nvSpPr>
        <p:spPr>
          <a:xfrm>
            <a:off x="71671" y="971804"/>
            <a:ext cx="1452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Приклад.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3675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7" y="1556792"/>
            <a:ext cx="8818853" cy="49344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16629"/>
            <a:ext cx="7452320" cy="730714"/>
          </a:xfrm>
          <a:prstGeom prst="rect">
            <a:avLst/>
          </a:prstGeom>
        </p:spPr>
      </p:pic>
      <p:sp>
        <p:nvSpPr>
          <p:cNvPr id="9" name="Прямокутник 8"/>
          <p:cNvSpPr/>
          <p:nvPr/>
        </p:nvSpPr>
        <p:spPr>
          <a:xfrm>
            <a:off x="1755873" y="0"/>
            <a:ext cx="5957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У випадку загальної ймовірнісної моделі рівність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981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1475656" y="260648"/>
            <a:ext cx="1452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Приклад.</a:t>
            </a:r>
            <a:endParaRPr lang="uk-UA" sz="3600" b="1" i="1" dirty="0"/>
          </a:p>
        </p:txBody>
      </p:sp>
      <p:sp>
        <p:nvSpPr>
          <p:cNvPr id="4" name="Прямокутник 3"/>
          <p:cNvSpPr/>
          <p:nvPr/>
        </p:nvSpPr>
        <p:spPr>
          <a:xfrm>
            <a:off x="1473709" y="764704"/>
            <a:ext cx="7530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Обчислити ймовірність </a:t>
            </a:r>
            <a:r>
              <a:rPr lang="uk-UA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Р( АВ) 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у прикладі про кидання кубика.</a:t>
            </a:r>
            <a:endParaRPr lang="uk-UA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14452"/>
            <a:ext cx="8064896" cy="6781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4" y="2690299"/>
            <a:ext cx="4394871" cy="2592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85" y="2616885"/>
            <a:ext cx="3298285" cy="3800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099663"/>
            <a:ext cx="7590994" cy="338812"/>
          </a:xfrm>
          <a:prstGeom prst="rect">
            <a:avLst/>
          </a:prstGeom>
        </p:spPr>
      </p:pic>
      <p:sp>
        <p:nvSpPr>
          <p:cNvPr id="9" name="Прямокутник 8"/>
          <p:cNvSpPr/>
          <p:nvPr/>
        </p:nvSpPr>
        <p:spPr>
          <a:xfrm>
            <a:off x="642040" y="3590698"/>
            <a:ext cx="8106423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Доведення формули (3) здійснено за допомогою методу математичної індукції (див. текст лекції)</a:t>
            </a:r>
            <a:endParaRPr lang="uk-UA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18" y="4868631"/>
            <a:ext cx="4076069" cy="3226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4905132"/>
            <a:ext cx="4210310" cy="2804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841" y="5493792"/>
            <a:ext cx="8241866" cy="5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395536" y="-171400"/>
            <a:ext cx="1452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Приклад.</a:t>
            </a:r>
            <a:endParaRPr lang="uk-UA" sz="3600" b="1" i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1619672" y="474931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Монету кидають двічі. Нехай </a:t>
            </a:r>
            <a:r>
              <a:rPr lang="uk-UA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- подія, яка полягає в тому, що за першим разом випав герб, </a:t>
            </a:r>
            <a:r>
              <a:rPr lang="uk-UA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подія, яка полягає в тому, що за другим разом випав герб. </a:t>
            </a:r>
          </a:p>
          <a:p>
            <a:pPr algn="just"/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З’ясувати, чи будуть незалежними події </a:t>
            </a:r>
            <a:r>
              <a:rPr lang="uk-UA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</a:t>
            </a:r>
            <a:r>
              <a:rPr lang="uk-UA" sz="32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і </a:t>
            </a:r>
            <a:r>
              <a:rPr lang="uk-UA" sz="3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В.</a:t>
            </a:r>
            <a:endParaRPr lang="uk-UA" sz="3200" b="1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90922"/>
            <a:ext cx="8676456" cy="17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3994951" cy="716658"/>
          </a:xfrm>
        </p:spPr>
        <p:txBody>
          <a:bodyPr>
            <a:normAutofit/>
          </a:bodyPr>
          <a:lstStyle/>
          <a:p>
            <a:r>
              <a:rPr lang="uk-UA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Властивості.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64704"/>
            <a:ext cx="7380312" cy="6965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608731"/>
            <a:ext cx="8514692" cy="3400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315740"/>
            <a:ext cx="8460432" cy="1248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789041"/>
            <a:ext cx="8604448" cy="944852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539552" y="4825300"/>
            <a:ext cx="8370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Якщо умова (4) виконується лише для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=2, то події називаються попарно незалежними.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Зауваження. </a:t>
            </a: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Попарно незалежні події можуть не бути незалежними в сукупності. Про це свідчить приклад,  наведений С.Н. Бернштейном.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093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6319"/>
            <a:ext cx="8722080" cy="14706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2" y="3516132"/>
            <a:ext cx="8640960" cy="22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4" y="260648"/>
            <a:ext cx="8712968" cy="12747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9355"/>
            <a:ext cx="8712968" cy="2983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4" y="4725144"/>
            <a:ext cx="8712968" cy="13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FAB256-1F63-480F-AE33-45B854DA45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870BB-A7EF-43CA-A050-49662ED5B5C5}"/>
</file>

<file path=customXml/itemProps3.xml><?xml version="1.0" encoding="utf-8"?>
<ds:datastoreItem xmlns:ds="http://schemas.openxmlformats.org/officeDocument/2006/customXml" ds:itemID="{08051D7E-87CC-4CAE-9D1C-0AD130767401}">
  <ds:schemaRefs>
    <ds:schemaRef ds:uri="http://schemas.microsoft.com/office/2006/documentManagement/types"/>
    <ds:schemaRef ds:uri="8d727aef-836f-492c-84b1-b1353162502c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3081</TotalTime>
  <Words>257</Words>
  <Application>Microsoft Office PowerPoint</Application>
  <PresentationFormat>Екран (4:3)</PresentationFormat>
  <Paragraphs>29</Paragraphs>
  <Slides>27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Пасмо</vt:lpstr>
      <vt:lpstr>Лекція 2. Умовні ймовірності. Теорема множення ймовірностей. Незалежність подій.  Схема Бернуллі.</vt:lpstr>
      <vt:lpstr>План  1.    Умовні ймовірності. Теорема множення ймовірностей.  2.    Формула повної ймовірності. Формули Байєса. 3.     Послідовність незалежних випробувань за схемою Бернуллі. Біномна формула. Біномний розподіл. 4.     Граничні теореми для схеми Бернуллі </vt:lpstr>
      <vt:lpstr>1. Умовні ймовірності. Теорема множення ймовірностей.</vt:lpstr>
      <vt:lpstr>Презентація PowerPoint</vt:lpstr>
      <vt:lpstr>Презентація PowerPoint</vt:lpstr>
      <vt:lpstr>Презентація PowerPoint</vt:lpstr>
      <vt:lpstr>Властивості.</vt:lpstr>
      <vt:lpstr>Презентація PowerPoint</vt:lpstr>
      <vt:lpstr>Презентація PowerPoint</vt:lpstr>
      <vt:lpstr>2. Формула повної ймовірності.  Формули Байєса</vt:lpstr>
      <vt:lpstr>Презентація PowerPoint</vt:lpstr>
      <vt:lpstr>Презентація PowerPoint</vt:lpstr>
      <vt:lpstr>3. Послідовність незалежних випробувань за схемою Бернуллі. Біномна формула. Біномний розподіл</vt:lpstr>
      <vt:lpstr>Презентація PowerPoint</vt:lpstr>
      <vt:lpstr>Презентація PowerPoint</vt:lpstr>
      <vt:lpstr>4. Граничні теореми для схеми Бернуллі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Властивості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</dc:creator>
  <cp:lastModifiedBy>admink</cp:lastModifiedBy>
  <cp:revision>261</cp:revision>
  <dcterms:created xsi:type="dcterms:W3CDTF">2017-03-30T12:00:47Z</dcterms:created>
  <dcterms:modified xsi:type="dcterms:W3CDTF">2022-02-18T07:52:37Z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