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329" r:id="rId2"/>
    <p:sldId id="330" r:id="rId3"/>
    <p:sldId id="257" r:id="rId4"/>
    <p:sldId id="307" r:id="rId5"/>
    <p:sldId id="308" r:id="rId6"/>
    <p:sldId id="309" r:id="rId7"/>
    <p:sldId id="310" r:id="rId8"/>
    <p:sldId id="324" r:id="rId9"/>
    <p:sldId id="311" r:id="rId10"/>
    <p:sldId id="313" r:id="rId11"/>
    <p:sldId id="312" r:id="rId12"/>
    <p:sldId id="323" r:id="rId13"/>
    <p:sldId id="325" r:id="rId14"/>
    <p:sldId id="314" r:id="rId15"/>
    <p:sldId id="315" r:id="rId16"/>
    <p:sldId id="326" r:id="rId17"/>
    <p:sldId id="316" r:id="rId18"/>
    <p:sldId id="317" r:id="rId19"/>
    <p:sldId id="318" r:id="rId20"/>
    <p:sldId id="319" r:id="rId21"/>
    <p:sldId id="320" r:id="rId22"/>
    <p:sldId id="264" r:id="rId23"/>
    <p:sldId id="265" r:id="rId24"/>
    <p:sldId id="266" r:id="rId25"/>
    <p:sldId id="267" r:id="rId26"/>
    <p:sldId id="268" r:id="rId27"/>
    <p:sldId id="269" r:id="rId28"/>
    <p:sldId id="328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5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22" name="Підзаголовок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20" name="Місце для нижнього колонтитула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10" name="Місце для номера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Прямокутник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  <p:sp>
        <p:nvSpPr>
          <p:cNvPr id="6" name="Прямокутник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Прямокутник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9" name="Блок-схема: процес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екторна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ільце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кутник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Місце для заголовка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24" name="Місце для дати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864833F-E125-49CE-BF1E-810353FE1438}" type="datetimeFigureOut">
              <a:rPr lang="uk-UA" smtClean="0"/>
              <a:t>31.03.2020</a:t>
            </a:fld>
            <a:endParaRPr lang="uk-UA"/>
          </a:p>
        </p:txBody>
      </p:sp>
      <p:sp>
        <p:nvSpPr>
          <p:cNvPr id="10" name="Місце для нижнього колонтитула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uk-UA"/>
          </a:p>
        </p:txBody>
      </p:sp>
      <p:sp>
        <p:nvSpPr>
          <p:cNvPr id="22" name="Місце для номера слайда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E848C5E-25F6-4F5B-B5B2-45881E0A7C1C}" type="slidenum">
              <a:rPr lang="uk-UA" smtClean="0"/>
              <a:t>‹#›</a:t>
            </a:fld>
            <a:endParaRPr lang="uk-UA"/>
          </a:p>
        </p:txBody>
      </p:sp>
      <p:sp>
        <p:nvSpPr>
          <p:cNvPr id="15" name="Прямокутник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B7536-D731-436B-80FF-45166C4CFB9D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2159001" y="2060576"/>
            <a:ext cx="89302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uk-UA" sz="6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Елементи</a:t>
            </a:r>
            <a:r>
              <a:rPr lang="ru-RU" sz="6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uk-UA" sz="6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математичної</a:t>
            </a:r>
            <a:r>
              <a:rPr lang="ru-RU" sz="6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статистики</a:t>
            </a:r>
            <a:r>
              <a:rPr lang="uk-UA" sz="6000" b="1" dirty="0" smtClean="0"/>
              <a:t> </a:t>
            </a:r>
            <a:endParaRPr lang="ru-RU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050040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3926D-B679-4C40-B161-A88F5C788D35}" type="slidenum">
              <a:rPr lang="ru-RU"/>
              <a:pPr>
                <a:defRPr/>
              </a:pPr>
              <a:t>10</a:t>
            </a:fld>
            <a:endParaRPr lang="ru-RU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65" y="781878"/>
            <a:ext cx="10173344" cy="577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9925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5669A-2EE4-4D3A-BC1F-38A43EA680D5}" type="slidenum">
              <a:rPr lang="ru-RU"/>
              <a:pPr>
                <a:defRPr/>
              </a:pPr>
              <a:t>11</a:t>
            </a:fld>
            <a:endParaRPr lang="ru-RU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75" y="763933"/>
            <a:ext cx="9200322" cy="269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кутник 1"/>
              <p:cNvSpPr/>
              <p:nvPr/>
            </p:nvSpPr>
            <p:spPr>
              <a:xfrm>
                <a:off x="1895061" y="3934967"/>
                <a:ext cx="9356036" cy="1879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uk-UA" sz="2400" b="1" i="1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Гістограмою частот</a:t>
                </a:r>
                <a:r>
                  <a:rPr lang="uk-UA" sz="2400" i="1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400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називають ступінчасту фігуру,</a:t>
                </a:r>
                <a:r>
                  <a:rPr lang="uk-UA" sz="2400" i="1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400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що складається з</a:t>
                </a:r>
                <a:r>
                  <a:rPr lang="uk-UA" sz="2400" i="1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400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прямокутників, основами яких є частинні інтервали довжиною </a:t>
                </a:r>
                <a:r>
                  <a:rPr lang="uk-UA" sz="2400" i="1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h</a:t>
                </a:r>
                <a:r>
                  <a:rPr lang="uk-UA" sz="2400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, а висоти дорівнюють відношенню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uk-UA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щільність частоти</a:t>
                </a:r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endParaRPr lang="uk-UA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Прямокут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61" y="3934967"/>
                <a:ext cx="9356036" cy="1879938"/>
              </a:xfrm>
              <a:prstGeom prst="rect">
                <a:avLst/>
              </a:prstGeom>
              <a:blipFill rotWithShape="1">
                <a:blip r:embed="rId3"/>
                <a:stretch>
                  <a:fillRect l="-1042" r="-326" b="-19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709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3926D-B679-4C40-B161-A88F5C788D35}" type="slidenum">
              <a:rPr lang="ru-RU"/>
              <a:pPr>
                <a:defRPr/>
              </a:pPr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914144" y="318052"/>
                <a:ext cx="9997440" cy="5817705"/>
              </a:xfrm>
            </p:spPr>
            <p:txBody>
              <a:bodyPr>
                <a:noAutofit/>
              </a:bodyPr>
              <a:lstStyle/>
              <a:p>
                <a:pPr indent="0" hangingPunct="0">
                  <a:lnSpc>
                    <a:spcPct val="150000"/>
                  </a:lnSpc>
                </a:pPr>
                <a:r>
                  <a:rPr lang="uk-UA" sz="2800" dirty="0" smtClean="0"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/>
                </a:r>
                <a:br>
                  <a:rPr lang="uk-UA" sz="2800" dirty="0" smtClean="0"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</a:br>
                <a:r>
                  <a:rPr lang="uk-UA" sz="2800" i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Гістограму</a:t>
                </a:r>
                <a:r>
                  <a:rPr lang="uk-UA" sz="28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використовують для оцінки невідомої щільності розподілу вибірки.</a:t>
                </a:r>
                <a:r>
                  <a:rPr lang="uk-UA" sz="2800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/>
                </a:r>
                <a:br>
                  <a:rPr lang="uk-UA" sz="2800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</a:br>
                <a:r>
                  <a:rPr lang="uk-UA" sz="2800" i="1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Емпіричною </a:t>
                </a:r>
                <a:r>
                  <a:rPr lang="uk-UA" sz="2800" i="1" dirty="0" smtClean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функцією </a:t>
                </a:r>
                <a:r>
                  <a:rPr lang="uk-UA" sz="2800" i="1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розподілу </a:t>
                </a:r>
                <a:r>
                  <a:rPr lang="uk-UA" sz="28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>називається функція</a:t>
                </a:r>
                <a:r>
                  <a:rPr lang="uk-UA" sz="2800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/>
                </a:r>
                <a:br>
                  <a:rPr lang="uk-UA" sz="2800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uk-UA" sz="2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uk-UA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uk-UA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uk-UA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uk-UA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uk-UA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uk-UA" sz="2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uk-UA" sz="2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uk-UA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uk-UA" sz="2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uk-UA" sz="2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uk-UA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uk-UA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uk-UA" sz="2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uk-UA" sz="2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uk-UA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uk-UA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</m:e>
                      </m:nary>
                    </m:oMath>
                  </m:oMathPara>
                </a14:m>
                <a:r>
                  <a:rPr lang="uk-UA" sz="2800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/>
                </a:r>
                <a:br>
                  <a:rPr lang="uk-UA" sz="2800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</a:br>
                <a:r>
                  <a:rPr lang="uk-UA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uk-UA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число елементів вибірки, значення яких менші за </a:t>
                </a:r>
                <a14:m>
                  <m:oMath xmlns:m="http://schemas.openxmlformats.org/officeDocument/2006/math">
                    <m:r>
                      <a:rPr lang="uk-UA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uk-UA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Функція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uk-UA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uk-UA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uk-UA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uk-UA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використовується для оцінки функції розподілу </a:t>
                </a:r>
                <a:r>
                  <a:rPr lang="uk-UA" sz="28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випадкової  </a:t>
                </a:r>
                <a:r>
                  <a:rPr lang="uk-UA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величини Х.</a:t>
                </a:r>
                <a:r>
                  <a:rPr lang="uk-UA" sz="2800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  <a:t/>
                </a:r>
                <a:br>
                  <a:rPr lang="uk-UA" sz="2800" dirty="0">
                    <a:effectLst/>
                    <a:latin typeface="Calibri" panose="020F0502020204030204" pitchFamily="34" charset="0"/>
                    <a:ea typeface="Batang" panose="02030600000101010101" pitchFamily="18" charset="-127"/>
                    <a:cs typeface="Times New Roman" panose="02020603050405020304" pitchFamily="18" charset="0"/>
                  </a:rPr>
                </a:br>
                <a:endParaRPr lang="uk-UA" sz="28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4144" y="318052"/>
                <a:ext cx="9997440" cy="5817705"/>
              </a:xfrm>
              <a:blipFill rotWithShape="1">
                <a:blip r:embed="rId2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9933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418" y="141798"/>
            <a:ext cx="2699304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Гістограма 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42" y="1468505"/>
            <a:ext cx="4810410" cy="4494973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72278"/>
            <a:ext cx="5959817" cy="5294246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418731" y="5254484"/>
            <a:ext cx="366008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Функція розподілу 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1" y="214105"/>
            <a:ext cx="11040533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2800" b="1" i="1" dirty="0">
                <a:solidFill>
                  <a:schemeClr val="tx2">
                    <a:satMod val="130000"/>
                  </a:schemeClr>
                </a:solidFill>
              </a:rPr>
              <a:t>Числові характеристики статистичного розподілу вибірки</a:t>
            </a:r>
            <a:endParaRPr lang="ru-RU" sz="2800" b="1" i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9547E-9F66-44F3-98A4-8CB4B43D8246}" type="slidenum">
              <a:rPr lang="ru-RU"/>
              <a:pPr>
                <a:defRPr/>
              </a:pPr>
              <a:t>14</a:t>
            </a:fld>
            <a:endParaRPr lang="ru-RU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96" y="1113184"/>
            <a:ext cx="9968948" cy="195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68639"/>
            <a:ext cx="10114722" cy="217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6" y="5357877"/>
            <a:ext cx="10019471" cy="10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973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FEAA8-ED35-4AC6-93A6-EEC20C3935A9}" type="slidenum">
              <a:rPr lang="ru-RU"/>
              <a:pPr>
                <a:defRPr/>
              </a:pPr>
              <a:t>15</a:t>
            </a:fld>
            <a:endParaRPr lang="ru-RU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74" y="356565"/>
            <a:ext cx="10287000" cy="36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06" y="4004019"/>
            <a:ext cx="8089900" cy="230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548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кутник 2"/>
              <p:cNvSpPr/>
              <p:nvPr/>
            </p:nvSpPr>
            <p:spPr>
              <a:xfrm>
                <a:off x="2292626" y="541793"/>
                <a:ext cx="883920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0000"/>
                  </a:lnSpc>
                </a:pPr>
                <a:r>
                  <a:rPr lang="uk-UA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Медіаною </a:t>
                </a:r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 називається значення середнього елемента варіаційного ряду. Якщо обсяг вибірки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непарний, то медіаною буде значення елемента варіаційного ряду з номером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uk-UA" sz="2400" dirty="0">
                  <a:latin typeface="Times New Roman" pitchFamily="18" charset="0"/>
                  <a:ea typeface="Batang" panose="02030600000101010101" pitchFamily="18" charset="-127"/>
                  <a:cs typeface="Times New Roman" pitchFamily="18" charset="0"/>
                </a:endParaRPr>
              </a:p>
              <a:p>
                <a:pPr algn="ctr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Ме=</m:t>
                      </m:r>
                      <m:sSub>
                        <m:sSubPr>
                          <m:ctrlPr>
                            <a:rPr lang="uk-UA" sz="24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uk-UA" sz="2400" dirty="0">
                  <a:latin typeface="Times New Roman" pitchFamily="18" charset="0"/>
                  <a:ea typeface="Batang" panose="02030600000101010101" pitchFamily="18" charset="-127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Прямокут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626" y="541793"/>
                <a:ext cx="8839200" cy="2862322"/>
              </a:xfrm>
              <a:prstGeom prst="rect">
                <a:avLst/>
              </a:prstGeom>
              <a:blipFill rotWithShape="1">
                <a:blip r:embed="rId2"/>
                <a:stretch>
                  <a:fillRect l="-1034" r="-11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кутник 3"/>
              <p:cNvSpPr/>
              <p:nvPr/>
            </p:nvSpPr>
            <p:spPr>
              <a:xfrm>
                <a:off x="2266122" y="3616149"/>
                <a:ext cx="9011478" cy="2520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0000"/>
                  </a:lnSpc>
                </a:pPr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Якщо обсяг вибірки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парний, то медіаною буде середнє значення елементів варіаційного ряду з номерами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і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+1:</m:t>
                    </m:r>
                  </m:oMath>
                </a14:m>
                <a:endParaRPr lang="uk-UA" sz="2400" dirty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uk-UA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Ме=</m:t>
                    </m:r>
                    <m:f>
                      <m:fPr>
                        <m:ctrlPr>
                          <a:rPr lang="uk-UA" sz="24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uk-UA" sz="24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                                            (4)</m:t>
                    </m:r>
                  </m:oMath>
                </a14:m>
                <a:endParaRPr lang="uk-UA" sz="2400" dirty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uk-UA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Модою </a:t>
                </a:r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 Mo)</a:t>
                </a:r>
                <a:r>
                  <a:rPr lang="uk-UA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називається варіанта з найбільшою частотою.</a:t>
                </a:r>
                <a:endParaRPr lang="uk-UA" sz="2400" dirty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кут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122" y="3616149"/>
                <a:ext cx="9011478" cy="2520242"/>
              </a:xfrm>
              <a:prstGeom prst="rect">
                <a:avLst/>
              </a:prstGeom>
              <a:blipFill rotWithShape="1">
                <a:blip r:embed="rId3"/>
                <a:stretch>
                  <a:fillRect l="-1083" r="-1015" b="-193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8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7FE59-C494-48EB-B90B-1A64F32389EE}" type="slidenum">
              <a:rPr lang="ru-RU" sz="1400"/>
              <a:pPr>
                <a:defRPr/>
              </a:pPr>
              <a:t>17</a:t>
            </a:fld>
            <a:endParaRPr lang="ru-RU" sz="140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88" y="145775"/>
            <a:ext cx="10449983" cy="636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4158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0869" y="0"/>
            <a:ext cx="8992905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2800" b="1" dirty="0">
                <a:solidFill>
                  <a:schemeClr val="tx2">
                    <a:satMod val="130000"/>
                  </a:schemeClr>
                </a:solidFill>
              </a:rPr>
              <a:t>Точкові оцінки параметрів розподілу </a:t>
            </a:r>
            <a:r>
              <a:rPr lang="uk-UA" sz="2800" b="1" dirty="0"/>
              <a:t/>
            </a:r>
            <a:br>
              <a:rPr lang="uk-UA" sz="2800" b="1" dirty="0"/>
            </a:br>
            <a:r>
              <a:rPr lang="uk-UA" sz="2800" b="1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uk-UA" sz="2800" b="1" dirty="0">
                <a:solidFill>
                  <a:schemeClr val="tx2">
                    <a:satMod val="130000"/>
                  </a:schemeClr>
                </a:solidFill>
              </a:rPr>
              <a:t>незміщені, слушні, ефективні)</a:t>
            </a:r>
          </a:p>
        </p:txBody>
      </p:sp>
      <p:sp>
        <p:nvSpPr>
          <p:cNvPr id="5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604DF-FADC-4B8B-8D1E-6E044D0E1361}" type="slidenum">
              <a:rPr lang="ru-RU"/>
              <a:pPr>
                <a:defRPr/>
              </a:pPr>
              <a:t>18</a:t>
            </a:fld>
            <a:endParaRPr lang="ru-RU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016794"/>
            <a:ext cx="10369549" cy="14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2410236"/>
            <a:ext cx="10464800" cy="409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359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A6BDC-F22B-4E41-ABA6-1ADC407C81B4}" type="slidenum">
              <a:rPr lang="ru-RU"/>
              <a:pPr>
                <a:defRPr/>
              </a:pPr>
              <a:t>19</a:t>
            </a:fld>
            <a:endParaRPr lang="ru-RU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073426"/>
            <a:ext cx="10495723" cy="485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088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uk-UA" sz="3600" b="1" dirty="0" smtClean="0">
                <a:effectLst/>
                <a:latin typeface="Times New Roman" pitchFamily="18" charset="0"/>
                <a:cs typeface="Times New Roman" pitchFamily="18" charset="0"/>
              </a:rPr>
              <a:t>ЗМІСТ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341439"/>
            <a:ext cx="10160000" cy="4967287"/>
          </a:xfrm>
        </p:spPr>
        <p:txBody>
          <a:bodyPr>
            <a:normAutofit fontScale="92500" lnSpcReduction="20000"/>
          </a:bodyPr>
          <a:lstStyle/>
          <a:p>
            <a:pPr marL="365760" indent="-283464" fontAlgn="auto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Початкові відомості про математичну статистику.</a:t>
            </a:r>
          </a:p>
          <a:p>
            <a:pPr marL="365760" indent="-283464" fontAlgn="auto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Генеральна сукупність та вибірка.</a:t>
            </a:r>
          </a:p>
          <a:p>
            <a:pPr marL="365760" indent="-283464" fontAlgn="auto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Статистичний розподіл вибірки.</a:t>
            </a:r>
          </a:p>
          <a:p>
            <a:pPr marL="365760" indent="-283464" fontAlgn="auto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Числові характеристики статистичного розподілу вибірки.</a:t>
            </a:r>
          </a:p>
          <a:p>
            <a:pPr>
              <a:lnSpc>
                <a:spcPct val="150000"/>
              </a:lnSpc>
              <a:defRPr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Точкові оцінки параметрів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розподілу: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незміщені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лушні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ефективні</a:t>
            </a:r>
          </a:p>
          <a:p>
            <a:pPr marL="365760" indent="-283464" fontAlgn="auto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753A3-37DA-4A45-A632-D3DA97014F91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91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2800" b="1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Точкова оцінка математичного сподівання</a:t>
            </a:r>
          </a:p>
        </p:txBody>
      </p:sp>
      <p:sp>
        <p:nvSpPr>
          <p:cNvPr id="4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C25AD-F2A0-4391-8C99-5935EE826A37}" type="slidenum">
              <a:rPr lang="ru-RU"/>
              <a:pPr>
                <a:defRPr/>
              </a:pPr>
              <a:t>20</a:t>
            </a:fld>
            <a:endParaRPr lang="ru-RU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70" y="1254758"/>
            <a:ext cx="10106025" cy="187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3866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2800" b="1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Точкова оцінка дисперсії. Підправлена дисперсія</a:t>
            </a:r>
          </a:p>
        </p:txBody>
      </p:sp>
      <p:sp>
        <p:nvSpPr>
          <p:cNvPr id="5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43F31-66A8-4DE8-9ABC-6A2F249CD046}" type="slidenum">
              <a:rPr lang="ru-RU"/>
              <a:pPr>
                <a:defRPr/>
              </a:pPr>
              <a:t>21</a:t>
            </a:fld>
            <a:endParaRPr lang="ru-RU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6" y="1628775"/>
            <a:ext cx="10464800" cy="328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34" y="5069441"/>
            <a:ext cx="4320117" cy="110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3209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0089" y="212034"/>
            <a:ext cx="3350972" cy="397565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Приклад 1</a:t>
            </a:r>
            <a:endParaRPr lang="uk-UA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6887" y="640445"/>
            <a:ext cx="9280629" cy="6217555"/>
          </a:xfrm>
        </p:spPr>
        <p:txBody>
          <a:bodyPr>
            <a:normAutofit fontScale="92500"/>
          </a:bodyPr>
          <a:lstStyle/>
          <a:p>
            <a:pPr marL="0" indent="0" algn="just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Задано вибірку,</a:t>
            </a:r>
            <a:r>
              <a:rPr lang="uk-UA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яка характеризує місячний прибуток підприємців (в тис. грн.).</a:t>
            </a:r>
            <a:endParaRPr lang="uk-UA" sz="26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  <a:spcBef>
                <a:spcPts val="0"/>
              </a:spcBef>
              <a:tabLst>
                <a:tab pos="457200" algn="l"/>
                <a:tab pos="540385" algn="l"/>
              </a:tabLst>
            </a:pPr>
            <a:r>
              <a:rPr lang="uk-UA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Скласти варіаційний ряд та статистичний розподіл вибірки, побудувати полігон частот. </a:t>
            </a:r>
            <a:endParaRPr lang="uk-UA" sz="26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  <a:spcBef>
                <a:spcPts val="0"/>
              </a:spcBef>
              <a:tabLst>
                <a:tab pos="457200" algn="l"/>
                <a:tab pos="533400" algn="l"/>
              </a:tabLst>
            </a:pPr>
            <a:r>
              <a:rPr lang="uk-UA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Скласти інтервальний статистичний розподіл вибірки, розбивши проміжок [ </a:t>
            </a:r>
            <a:r>
              <a:rPr lang="uk-UA" sz="2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uk-UA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uk-UA" sz="2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 на 5 рівних проміжків, та побудувати гістограму частот.</a:t>
            </a:r>
            <a:endParaRPr lang="uk-UA" sz="26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  <a:spcBef>
                <a:spcPts val="0"/>
              </a:spcBef>
            </a:pPr>
            <a:r>
              <a:rPr lang="uk-UA" sz="2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Обчислити </a:t>
            </a:r>
            <a:r>
              <a:rPr lang="uk-UA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вибіркові характеристики: вибіркове середнє, вибіркову дисперсію, вибіркове середнє квадратичне відхилення, моду та медіану, якщо вибірка має такий вигляд:</a:t>
            </a:r>
            <a:endParaRPr lang="uk-UA" sz="26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18, 24, 21, 20, 23, 24, 17, 19, 22, 20, 24, 18, 19, 21, 18, 19, 22, 20, 23, 18.</a:t>
            </a:r>
            <a:endParaRPr lang="uk-UA" sz="26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16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5945" y="-13648"/>
            <a:ext cx="8911687" cy="941300"/>
          </a:xfrm>
        </p:spPr>
        <p:txBody>
          <a:bodyPr/>
          <a:lstStyle/>
          <a:p>
            <a:pPr algn="ctr"/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Розв’язання</a:t>
            </a:r>
            <a:endParaRPr lang="uk-UA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5945" y="626797"/>
            <a:ext cx="9284341" cy="591857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Побудуємо варіаційний ряд вибірки:</a:t>
            </a:r>
            <a:endParaRPr lang="uk-UA" sz="24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17, 18, 18, 18, 18, 19, 19, 19, 20, 20, 20, 21, 21, 22, 22, 23, 23, 24, 24, 24.</a:t>
            </a:r>
            <a:endParaRPr lang="uk-UA" sz="24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даній вибірці всього 8 різних значень, тобто варіант:</a:t>
            </a:r>
            <a:endParaRPr lang="uk-UA" sz="24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17, 18, 19, 20, 21, 22, 23, 24.</a:t>
            </a:r>
            <a:endParaRPr lang="uk-UA" sz="24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Знайдемо їх частоти:</a:t>
            </a:r>
            <a:endParaRPr lang="uk-UA" sz="24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uk-UA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4;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uk-UA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3;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uk-UA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3;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uk-UA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uk-UA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uk-UA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uk-UA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uk-UA" sz="24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Запишемо шуканий статистичний розподіл вибірки:</a:t>
            </a:r>
            <a:endParaRPr lang="uk-UA" sz="24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57962"/>
                  </p:ext>
                </p:extLst>
              </p:nvPr>
            </p:nvGraphicFramePr>
            <p:xfrm>
              <a:off x="1969838" y="4780240"/>
              <a:ext cx="9030257" cy="163420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02529"/>
                    <a:gridCol w="1003466"/>
                    <a:gridCol w="1003466"/>
                    <a:gridCol w="1003466"/>
                    <a:gridCol w="1003466"/>
                    <a:gridCol w="1003466"/>
                    <a:gridCol w="1003466"/>
                    <a:gridCol w="1003466"/>
                    <a:gridCol w="1003466"/>
                  </a:tblGrid>
                  <a:tr h="8171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>
                                        <a:effectLst/>
                                        <a:latin typeface="Cambria Math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1800" dirty="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171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2400" i="1">
                                        <a:effectLst/>
                                        <a:latin typeface="Cambria Math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uk-UA" sz="1800" dirty="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57962"/>
                  </p:ext>
                </p:extLst>
              </p:nvPr>
            </p:nvGraphicFramePr>
            <p:xfrm>
              <a:off x="1969838" y="4780240"/>
              <a:ext cx="9030257" cy="163420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02529"/>
                    <a:gridCol w="1003466"/>
                    <a:gridCol w="1003466"/>
                    <a:gridCol w="1003466"/>
                    <a:gridCol w="1003466"/>
                    <a:gridCol w="1003466"/>
                    <a:gridCol w="1003466"/>
                    <a:gridCol w="1003466"/>
                    <a:gridCol w="1003466"/>
                  </a:tblGrid>
                  <a:tr h="817104"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6" t="-741" r="-799394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17104"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6" t="-101493" r="-799394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uk-UA" sz="180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uk-UA" sz="1800" dirty="0">
                            <a:effectLst/>
                            <a:latin typeface="Calibri" panose="020F0502020204030204" pitchFamily="34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10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4334" y="368490"/>
            <a:ext cx="9116705" cy="5542732"/>
          </a:xfrm>
        </p:spPr>
        <p:txBody>
          <a:bodyPr/>
          <a:lstStyle/>
          <a:p>
            <a:pPr marL="0" indent="0" algn="just" hangingPunct="0">
              <a:lnSpc>
                <a:spcPct val="150000"/>
              </a:lnSpc>
              <a:buNone/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того щоб побудувати полігон частот, відкладемо на осі абсцис значення варіант 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а на осі ординат — значення відповідних їм частот 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послідовно з’єднаємо між собою точки 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відрізками.</a:t>
            </a:r>
            <a:endParaRPr lang="uk-UA" sz="2400" dirty="0"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99" y="2342149"/>
            <a:ext cx="6174973" cy="3908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982640"/>
                <a:ext cx="9348717" cy="4653886"/>
              </a:xfrm>
            </p:spPr>
            <p:txBody>
              <a:bodyPr>
                <a:normAutofit/>
              </a:bodyPr>
              <a:lstStyle/>
              <a:p>
                <a:pPr marL="0" indent="0" algn="just" hangingPunct="0">
                  <a:lnSpc>
                    <a:spcPct val="150000"/>
                  </a:lnSpc>
                  <a:buNone/>
                </a:pPr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Складемо інтервальний статистичний розподіл вибірки. Для цього розіб’ємо інтервал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[17;24]</a:t>
                </a:r>
                <a:r>
                  <a:rPr lang="uk-U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5 рівних проміжків довжиною </a:t>
                </a:r>
                <a:r>
                  <a:rPr lang="uk-UA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 algn="just" hangingPunc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24−17</m:t>
                          </m:r>
                        </m:num>
                        <m:den>
                          <m:r>
                            <a:rPr lang="uk-U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uk-U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=1,4.</m:t>
                      </m:r>
                    </m:oMath>
                  </m:oMathPara>
                </a14:m>
                <a:endParaRPr lang="uk-UA" sz="2400" dirty="0" smtClean="0">
                  <a:effectLst/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 hangingPunct="0">
                  <a:lnSpc>
                    <a:spcPct val="150000"/>
                  </a:lnSpc>
                  <a:buNone/>
                </a:pPr>
                <a:endParaRPr lang="uk-UA" sz="2400" dirty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 hangingPunct="0">
                  <a:lnSpc>
                    <a:spcPct val="150000"/>
                  </a:lnSpc>
                  <a:buNone/>
                </a:pPr>
                <a:endParaRPr lang="uk-UA" sz="2400" dirty="0" smtClean="0">
                  <a:effectLst/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 hangingPunc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uk-UA" sz="24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hangingPunc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uk-UA" sz="2400" dirty="0">
                  <a:effectLst/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 hangingPunct="0">
                  <a:lnSpc>
                    <a:spcPct val="150000"/>
                  </a:lnSpc>
                  <a:buNone/>
                </a:pPr>
                <a:endParaRPr lang="uk-UA" sz="2400" dirty="0">
                  <a:effectLst/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982640"/>
                <a:ext cx="9348717" cy="4653886"/>
              </a:xfrm>
              <a:blipFill rotWithShape="0">
                <a:blip r:embed="rId2"/>
                <a:stretch>
                  <a:fillRect l="-1044" r="-9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86031"/>
              </p:ext>
            </p:extLst>
          </p:nvPr>
        </p:nvGraphicFramePr>
        <p:xfrm>
          <a:off x="1705970" y="3292636"/>
          <a:ext cx="8975668" cy="1620558"/>
        </p:xfrm>
        <a:graphic>
          <a:graphicData uri="http://schemas.openxmlformats.org/drawingml/2006/table">
            <a:tbl>
              <a:tblPr firstRow="1" firstCol="1" bandRow="1"/>
              <a:tblGrid>
                <a:gridCol w="1495168"/>
                <a:gridCol w="1496100"/>
                <a:gridCol w="1496100"/>
                <a:gridCol w="1496100"/>
                <a:gridCol w="1496100"/>
                <a:gridCol w="1496100"/>
              </a:tblGrid>
              <a:tr h="81027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Інтервал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[17;18,4]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[18,4;19,8]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[19,8;21,2]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[21,2;22,6]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[22,6;24]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27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869743" y="482221"/>
                <a:ext cx="9157648" cy="6082352"/>
              </a:xfrm>
            </p:spPr>
            <p:txBody>
              <a:bodyPr/>
              <a:lstStyle/>
              <a:p>
                <a:pPr marL="0" indent="0" algn="just" hangingPunc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побудови гістограми обчислимо щільності частоти</a:t>
                </a:r>
                <a:r>
                  <a:rPr lang="uk-UA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uk-UA" sz="2400" dirty="0" smtClean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 hangingPunc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1,4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1,4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1,4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1,4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1,4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uk-UA" sz="1400" dirty="0">
                  <a:effectLst/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 hangingPunc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uk-U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Побудуємо гістограму частот.</a:t>
                </a:r>
                <a:endParaRPr lang="uk-UA" sz="2400" dirty="0">
                  <a:effectLst/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9743" y="482221"/>
                <a:ext cx="9157648" cy="6082352"/>
              </a:xfrm>
              <a:blipFill rotWithShape="0"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51" y="2653991"/>
            <a:ext cx="6715154" cy="3910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4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869743" y="0"/>
                <a:ext cx="9348717" cy="6858000"/>
              </a:xfrm>
            </p:spPr>
            <p:txBody>
              <a:bodyPr>
                <a:normAutofit fontScale="92500"/>
              </a:bodyPr>
              <a:lstStyle/>
              <a:p>
                <a:pPr marL="0" indent="0" algn="just" hangingPunc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uk-UA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 формулами (16)-(19) обчислимо вибіркові середнє, дисперсію, середнє квадратичне відхилення та медіану:</a:t>
                </a:r>
                <a:endParaRPr lang="uk-UA" sz="2400" dirty="0">
                  <a:effectLst/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 hangingPunc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uk-UA" sz="20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0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17∙1+18∙4+19∙3+20∙3+21∙2+22∙2+23∙2+24∙3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=20,5;</m:t>
                      </m:r>
                    </m:oMath>
                  </m:oMathPara>
                </a14:m>
                <a:endParaRPr lang="uk-UA" sz="2000" dirty="0">
                  <a:effectLst/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 algn="just" hangingPunc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uk-UA" sz="20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uk-UA" sz="20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uk-UA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e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∙1+</m:t>
                          </m:r>
                          <m:sSup>
                            <m:sSup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∙4+</m:t>
                          </m:r>
                          <m:sSup>
                            <m:sSup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19</m:t>
                              </m:r>
                            </m:e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∙3+</m:t>
                          </m:r>
                          <m:sSup>
                            <m:sSup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∙3+</m:t>
                          </m:r>
                          <m:sSup>
                            <m:sSup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e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∙2+</m:t>
                          </m:r>
                          <m:sSup>
                            <m:sSup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e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∙2+</m:t>
                          </m:r>
                          <m:sSup>
                            <m:sSup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e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∙2+</m:t>
                          </m:r>
                          <m:sSup>
                            <m:sSupPr>
                              <m:ctrlPr>
                                <a:rPr lang="uk-UA" sz="20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e>
                            <m:sup>
                              <m:r>
                                <a:rPr lang="uk-UA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∙3</m:t>
                          </m:r>
                        </m:num>
                        <m:den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uk-U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20,5</m:t>
                          </m:r>
                        </m:e>
                        <m:sup>
                          <m:r>
                            <a:rPr lang="uk-UA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uk-UA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=4,95;</m:t>
                      </m:r>
                    </m:oMath>
                  </m:oMathPara>
                </a14:m>
                <a:endParaRPr lang="uk-UA" sz="2400" dirty="0">
                  <a:effectLst/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lvl="0" indent="0" algn="just" hangingPunct="0">
                  <a:lnSpc>
                    <a:spcPct val="150000"/>
                  </a:lnSpc>
                  <a:buClr>
                    <a:srgbClr val="A5301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uk-UA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uk-UA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uk-UA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uk-UA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lang="uk-UA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≈2,225;</m:t>
                      </m:r>
                    </m:oMath>
                  </m:oMathPara>
                </a14:m>
                <a:endParaRPr lang="uk-UA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lvl="0" indent="0" algn="just" hangingPunct="0">
                  <a:lnSpc>
                    <a:spcPct val="150000"/>
                  </a:lnSpc>
                  <a:buClr>
                    <a:srgbClr val="A5301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𝑀𝑒</m:t>
                      </m:r>
                      <m:r>
                        <a:rPr lang="uk-UA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uk-UA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uk-UA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uk-UA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uk-UA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20+20</m:t>
                          </m:r>
                        </m:num>
                        <m:den>
                          <m:r>
                            <a:rPr lang="uk-UA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uk-UA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=20.</m:t>
                      </m:r>
                    </m:oMath>
                  </m:oMathPara>
                </a14:m>
                <a:endParaRPr lang="uk-UA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lvl="0" indent="0" algn="just" hangingPunct="0">
                  <a:lnSpc>
                    <a:spcPct val="150000"/>
                  </a:lnSpc>
                  <a:buClr>
                    <a:srgbClr val="A53010"/>
                  </a:buClr>
                  <a:buNone/>
                </a:pPr>
                <a:r>
                  <a:rPr lang="uk-UA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Модою буде варіанта з найбільшою частотою: Мо=18.</a:t>
                </a:r>
                <a:endParaRPr lang="uk-UA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9743" y="0"/>
                <a:ext cx="9348717" cy="6858000"/>
              </a:xfrm>
              <a:blipFill rotWithShape="0">
                <a:blip r:embed="rId2"/>
                <a:stretch>
                  <a:fillRect l="-848" r="-848" b="-2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0109" y="2328725"/>
            <a:ext cx="4473404" cy="1143000"/>
          </a:xfrm>
        </p:spPr>
        <p:txBody>
          <a:bodyPr>
            <a:normAutofit/>
          </a:bodyPr>
          <a:lstStyle/>
          <a:p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Дякую за увагу!</a:t>
            </a:r>
            <a:endParaRPr lang="uk-UA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8"/>
          <p:cNvSpPr txBox="1">
            <a:spLocks/>
          </p:cNvSpPr>
          <p:nvPr/>
        </p:nvSpPr>
        <p:spPr>
          <a:xfrm>
            <a:off x="6175513" y="197879"/>
            <a:ext cx="5764696" cy="64354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 algn="just">
              <a:buFont typeface="Wingdings 3" charset="2"/>
              <a:buNone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Математичну статистику як один з розділів прикладної математики започаткував швейцарський математик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Я. Бернуллі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(1654-1705). Значних результатів у цій царині досяг також відомий український математик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В.Я. </a:t>
            </a:r>
            <a:r>
              <a:rPr lang="uk-UA" sz="2400" b="1" dirty="0" err="1" smtClean="0">
                <a:latin typeface="Times New Roman" pitchFamily="18" charset="0"/>
                <a:cs typeface="Times New Roman" pitchFamily="18" charset="0"/>
              </a:rPr>
              <a:t>Буняковський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(1804-1889). Він народився в містечку Бар на Вінниччині. Після навчання у Парижі працював професором у Петербурзі. Він — автор понад 100 наукових праць, написаних в основному французькою мовою.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61950" algn="just">
              <a:buFont typeface="Wingdings 3" charset="2"/>
              <a:buNone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Був почесним членом усіх університетів Російської імперії, віце-президентом Академії наук, головним експертом уряду з питань статистики і страхування.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61950" algn="just">
              <a:buFont typeface="Wingdings 3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одержимое 26"/>
          <p:cNvSpPr txBox="1">
            <a:spLocks/>
          </p:cNvSpPr>
          <p:nvPr/>
        </p:nvSpPr>
        <p:spPr>
          <a:xfrm>
            <a:off x="1262930" y="7529"/>
            <a:ext cx="5092234" cy="619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3" charset="2"/>
              <a:buNone/>
            </a:pPr>
            <a:r>
              <a:rPr lang="uk-UA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Початкові відомості </a:t>
            </a:r>
          </a:p>
          <a:p>
            <a:pPr algn="ctr">
              <a:spcBef>
                <a:spcPts val="0"/>
              </a:spcBef>
              <a:buFont typeface="Wingdings 3" charset="2"/>
              <a:buNone/>
            </a:pPr>
            <a:r>
              <a:rPr lang="uk-UA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про математичну статистику </a:t>
            </a: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866" y="1132191"/>
            <a:ext cx="2933226" cy="266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Прямоугольник 19"/>
          <p:cNvSpPr/>
          <p:nvPr/>
        </p:nvSpPr>
        <p:spPr>
          <a:xfrm>
            <a:off x="4428816" y="1940430"/>
            <a:ext cx="1798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Я. Бернуллі </a:t>
            </a:r>
            <a:endParaRPr lang="ru-RU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8717" y="4004648"/>
            <a:ext cx="2535209" cy="259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Прямоугольник 27"/>
          <p:cNvSpPr/>
          <p:nvPr/>
        </p:nvSpPr>
        <p:spPr>
          <a:xfrm>
            <a:off x="1777414" y="4656314"/>
            <a:ext cx="3082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Віктор</a:t>
            </a:r>
          </a:p>
          <a:p>
            <a:r>
              <a:rPr lang="uk-UA" dirty="0" err="1" smtClean="0"/>
              <a:t>Буняковський</a:t>
            </a: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1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F61B-9390-418A-8A44-442F55C092F6}" type="slidenum">
              <a:rPr lang="ru-RU"/>
              <a:pPr>
                <a:defRPr/>
              </a:pPr>
              <a:t>4</a:t>
            </a:fld>
            <a:endParaRPr lang="ru-RU"/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773238"/>
            <a:ext cx="10191749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968501" y="404814"/>
            <a:ext cx="95038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ctr"/>
            <a:r>
              <a:rPr lang="uk-UA" sz="4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Генеральна сукупність </a:t>
            </a:r>
            <a:r>
              <a:rPr lang="uk-UA" sz="40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uk-UA" sz="4000" b="1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вибірка</a:t>
            </a:r>
            <a:endParaRPr lang="ru-RU" sz="40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03" y="2737676"/>
            <a:ext cx="10019471" cy="251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905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4000" b="1" i="1" dirty="0">
                <a:solidFill>
                  <a:schemeClr val="tx2">
                    <a:satMod val="130000"/>
                  </a:schemeClr>
                </a:solidFill>
                <a:effectLst/>
              </a:rPr>
              <a:t>Статистичний розподіл вибірки</a:t>
            </a:r>
            <a:endParaRPr lang="ru-RU" sz="4000" b="1" i="1" dirty="0">
              <a:solidFill>
                <a:schemeClr val="tx2">
                  <a:satMod val="130000"/>
                </a:schemeClr>
              </a:solidFill>
              <a:effectLst/>
            </a:endParaRPr>
          </a:p>
        </p:txBody>
      </p:sp>
      <p:sp>
        <p:nvSpPr>
          <p:cNvPr id="4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FBB87-3F8E-4096-87A7-A2EF165178C3}" type="slidenum">
              <a:rPr lang="ru-RU"/>
              <a:pPr>
                <a:defRPr/>
              </a:pPr>
              <a:t>5</a:t>
            </a:fld>
            <a:endParaRPr lang="ru-RU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139687"/>
            <a:ext cx="10452100" cy="545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5304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4000" b="1" i="1">
                <a:solidFill>
                  <a:schemeClr val="tx2">
                    <a:satMod val="130000"/>
                  </a:schemeClr>
                </a:solidFill>
              </a:rPr>
              <a:t>Статистичний розподіл вибірки</a:t>
            </a:r>
            <a:endParaRPr lang="ru-RU" sz="4000" b="1" i="1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C6C8C-5CFA-4C49-BD76-E4871D3C22E1}" type="slidenum">
              <a:rPr lang="ru-RU"/>
              <a:pPr>
                <a:defRPr/>
              </a:pPr>
              <a:t>6</a:t>
            </a:fld>
            <a:endParaRPr lang="ru-RU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298713"/>
            <a:ext cx="10695332" cy="189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3141662"/>
            <a:ext cx="10369549" cy="282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6082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56A7C-666F-4241-B497-861E570BABA5}" type="slidenum">
              <a:rPr lang="ru-RU"/>
              <a:pPr>
                <a:defRPr/>
              </a:pPr>
              <a:t>7</a:t>
            </a:fld>
            <a:endParaRPr lang="ru-RU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6248"/>
            <a:ext cx="104648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2557669" y="5121462"/>
            <a:ext cx="86404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Полігоном частот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називають ламану,</a:t>
            </a:r>
            <a:r>
              <a:rPr lang="uk-UA" sz="24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відрізки якої з’єднують точки </a:t>
            </a:r>
            <a:r>
              <a:rPr lang="uk-UA" sz="24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uk-UA" sz="24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uk-UA" sz="24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uk-UA" sz="24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uk-UA" sz="24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(</a:t>
            </a:r>
            <a:r>
              <a:rPr lang="uk-UA" sz="24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uk-UA" sz="24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uk-UA" sz="24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uk-UA" sz="24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),…,(</a:t>
            </a:r>
            <a:r>
              <a:rPr lang="uk-UA" sz="2400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uk-UA" sz="2400" i="1" baseline="-25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</a:t>
            </a:r>
            <a:r>
              <a:rPr lang="uk-UA" sz="2400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uk-UA" sz="2400" i="1" baseline="-25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), де </a:t>
            </a:r>
            <a:r>
              <a:rPr lang="uk-UA" sz="2400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uk-UA" sz="2400" i="1" baseline="-25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— варіанти вибірки; </a:t>
            </a:r>
            <a:r>
              <a:rPr lang="uk-UA" sz="2400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uk-UA" sz="2400" i="1" baseline="-25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— відповідні частоти,      </a:t>
            </a:r>
            <a:r>
              <a:rPr lang="uk-UA" sz="24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=1,2,…,</a:t>
            </a:r>
            <a:r>
              <a:rPr lang="uk-UA" sz="24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</a:t>
            </a:r>
            <a:br>
              <a:rPr lang="uk-UA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707049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43" y="351596"/>
            <a:ext cx="6173858" cy="5285196"/>
          </a:xfrm>
          <a:prstGeom prst="rect">
            <a:avLst/>
          </a:prstGeom>
        </p:spPr>
      </p:pic>
      <p:sp>
        <p:nvSpPr>
          <p:cNvPr id="5" name="Прямокутник 4"/>
          <p:cNvSpPr/>
          <p:nvPr/>
        </p:nvSpPr>
        <p:spPr>
          <a:xfrm>
            <a:off x="4492882" y="5869130"/>
            <a:ext cx="4147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Полігон </a:t>
            </a:r>
            <a:r>
              <a:rPr lang="uk-UA" sz="32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частот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085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4000" b="1" i="1" dirty="0">
                <a:solidFill>
                  <a:schemeClr val="tx2">
                    <a:satMod val="130000"/>
                  </a:schemeClr>
                </a:solidFill>
              </a:rPr>
              <a:t>Статистичний розподіл вибірки</a:t>
            </a:r>
            <a:endParaRPr lang="ru-RU" sz="4000" b="1" i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DB26-3C19-4442-9870-C1119DB95D20}" type="slidenum">
              <a:rPr lang="ru-RU"/>
              <a:pPr>
                <a:defRPr/>
              </a:pPr>
              <a:t>9</a:t>
            </a:fld>
            <a:endParaRPr lang="ru-RU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311138"/>
            <a:ext cx="103759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2681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нцестояння">
  <a:themeElements>
    <a:clrScheme name="Сонцестояння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нцестояння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нцестояння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E7CA355A56ECD4DB3ABC8EB0D982CD1" ma:contentTypeVersion="2" ma:contentTypeDescription="Створення нового документа." ma:contentTypeScope="" ma:versionID="5efa3f8ce4f540f992f06348e6650e4a">
  <xsd:schema xmlns:xsd="http://www.w3.org/2001/XMLSchema" xmlns:xs="http://www.w3.org/2001/XMLSchema" xmlns:p="http://schemas.microsoft.com/office/2006/metadata/properties" xmlns:ns2="688358a5-4ef1-4ca2-a483-c9eb30413a92" targetNamespace="http://schemas.microsoft.com/office/2006/metadata/properties" ma:root="true" ma:fieldsID="238bd9575fe31a888f75040e5bb5b98c" ns2:_="">
    <xsd:import namespace="688358a5-4ef1-4ca2-a483-c9eb30413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358a5-4ef1-4ca2-a483-c9eb30413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D99722-76A0-4368-9FBA-24443695ADDC}"/>
</file>

<file path=customXml/itemProps2.xml><?xml version="1.0" encoding="utf-8"?>
<ds:datastoreItem xmlns:ds="http://schemas.openxmlformats.org/officeDocument/2006/customXml" ds:itemID="{D5E995C2-47E5-4A1A-869E-44CAFFF864FD}"/>
</file>

<file path=customXml/itemProps3.xml><?xml version="1.0" encoding="utf-8"?>
<ds:datastoreItem xmlns:ds="http://schemas.openxmlformats.org/officeDocument/2006/customXml" ds:itemID="{B6418976-F5CA-4898-9B89-3CB5E816080A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249</TotalTime>
  <Words>978</Words>
  <Application>Microsoft Office PowerPoint</Application>
  <PresentationFormat>Произвольный</PresentationFormat>
  <Paragraphs>114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Сонцестояння</vt:lpstr>
      <vt:lpstr>Презентация PowerPoint</vt:lpstr>
      <vt:lpstr>ЗМІСТ</vt:lpstr>
      <vt:lpstr>Презентация PowerPoint</vt:lpstr>
      <vt:lpstr>Презентация PowerPoint</vt:lpstr>
      <vt:lpstr>Статистичний розподіл вибірки</vt:lpstr>
      <vt:lpstr>Статистичний розподіл вибірки</vt:lpstr>
      <vt:lpstr>Презентация PowerPoint</vt:lpstr>
      <vt:lpstr>Презентация PowerPoint</vt:lpstr>
      <vt:lpstr>Статистичний розподіл вибірки</vt:lpstr>
      <vt:lpstr>Презентация PowerPoint</vt:lpstr>
      <vt:lpstr>Презентация PowerPoint</vt:lpstr>
      <vt:lpstr> Гістограму використовують для оцінки невідомої щільності розподілу вибірки. Емпіричною функцією розподілу називається функція F^∗ (x)=∑1_(x_i&lt;x)▒〖n_i/n=n_x/n, 〗 де n_x – число елементів вибірки, значення яких менші за x. Функція F^∗ (x) використовується для оцінки функції розподілу випадкової  величини Х. </vt:lpstr>
      <vt:lpstr>Гістограма </vt:lpstr>
      <vt:lpstr>Числові характеристики статистичного розподілу вибірки</vt:lpstr>
      <vt:lpstr>Презентация PowerPoint</vt:lpstr>
      <vt:lpstr>Презентация PowerPoint</vt:lpstr>
      <vt:lpstr>Презентация PowerPoint</vt:lpstr>
      <vt:lpstr>Точкові оцінки параметрів розподілу  (незміщені, слушні, ефективні)</vt:lpstr>
      <vt:lpstr>Презентация PowerPoint</vt:lpstr>
      <vt:lpstr>Точкова оцінка математичного сподівання</vt:lpstr>
      <vt:lpstr>Точкова оцінка дисперсії. Підправлена дисперсія</vt:lpstr>
      <vt:lpstr>Приклад 1</vt:lpstr>
      <vt:lpstr>Розв’язання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поняття математичної статистики</dc:title>
  <dc:creator>Nastya</dc:creator>
  <cp:lastModifiedBy>Admin</cp:lastModifiedBy>
  <cp:revision>37</cp:revision>
  <dcterms:created xsi:type="dcterms:W3CDTF">2015-11-30T20:42:45Z</dcterms:created>
  <dcterms:modified xsi:type="dcterms:W3CDTF">2020-03-31T09:03:47Z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0x0101007E7CA355A56ECD4DB3ABC8EB0D982CD1</vt:lpwstr>
  </property>
</Properties>
</file>