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4"/>
  </p:sldMasterIdLst>
  <p:notesMasterIdLst>
    <p:notesMasterId r:id="rId39"/>
  </p:notesMasterIdLst>
  <p:sldIdLst>
    <p:sldId id="256" r:id="rId5"/>
    <p:sldId id="257" r:id="rId6"/>
    <p:sldId id="258" r:id="rId7"/>
    <p:sldId id="308" r:id="rId8"/>
    <p:sldId id="287" r:id="rId9"/>
    <p:sldId id="288" r:id="rId10"/>
    <p:sldId id="309" r:id="rId11"/>
    <p:sldId id="289" r:id="rId12"/>
    <p:sldId id="310" r:id="rId13"/>
    <p:sldId id="262" r:id="rId14"/>
    <p:sldId id="291" r:id="rId15"/>
    <p:sldId id="292" r:id="rId16"/>
    <p:sldId id="264" r:id="rId17"/>
    <p:sldId id="293" r:id="rId18"/>
    <p:sldId id="268" r:id="rId19"/>
    <p:sldId id="311" r:id="rId20"/>
    <p:sldId id="312" r:id="rId21"/>
    <p:sldId id="313" r:id="rId22"/>
    <p:sldId id="314" r:id="rId23"/>
    <p:sldId id="265" r:id="rId24"/>
    <p:sldId id="294" r:id="rId25"/>
    <p:sldId id="295" r:id="rId26"/>
    <p:sldId id="270" r:id="rId27"/>
    <p:sldId id="275" r:id="rId28"/>
    <p:sldId id="315" r:id="rId29"/>
    <p:sldId id="306" r:id="rId30"/>
    <p:sldId id="316" r:id="rId31"/>
    <p:sldId id="307" r:id="rId32"/>
    <p:sldId id="318" r:id="rId33"/>
    <p:sldId id="317" r:id="rId34"/>
    <p:sldId id="319" r:id="rId35"/>
    <p:sldId id="320" r:id="rId36"/>
    <p:sldId id="321" r:id="rId37"/>
    <p:sldId id="286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1C6D-2641-4727-B2C7-9584FD294A8A}" type="datetimeFigureOut">
              <a:rPr lang="uk-UA" smtClean="0"/>
              <a:t>25.03.2021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3B01-001E-4EAD-B65A-0016B4B8687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4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6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0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88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739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644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71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9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23B01-001E-4EAD-B65A-0016B4B86875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84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0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68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24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3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7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9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9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44624"/>
            <a:ext cx="7453336" cy="864096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ЛЕКЦІЯ.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СТАТИСТИЧНА ПЕРЕВІРКА СТАТИСТИЧНИХ ГІПОТЕЗ</a:t>
            </a:r>
            <a:endParaRPr lang="uk-U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1412776"/>
            <a:ext cx="7128792" cy="5112568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рівності вибіркового середнього гіпотетичному генеральному середньому 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рівності «виправленої» вибіркової дисперсії генеральній дисперсії.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рівності відносної частоти гіпотетичній ймовірності.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нормальний розподіл за критерієм Пірсона.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рівномірний розподіл.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показниковий розподіл.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біноміальний розподіл.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uk-UA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розподіл Пуассона.</a:t>
            </a:r>
          </a:p>
          <a:p>
            <a:pPr marL="457200" indent="-457200" algn="l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4291613" y="836712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7488832" cy="864096"/>
          </a:xfrm>
        </p:spPr>
        <p:txBody>
          <a:bodyPr>
            <a:noAutofit/>
          </a:bodyPr>
          <a:lstStyle/>
          <a:p>
            <a:pPr marL="457200" lvl="0" indent="-457200" algn="ctr">
              <a:buFont typeface="+mj-lt"/>
              <a:buAutoNum type="arabicPeriod" startAt="2"/>
            </a:pP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</a:t>
            </a:r>
            <a:r>
              <a:rPr lang="uk-UA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рівності «виправленої» вибіркової дисперсії генеральній дисперсії</a:t>
            </a: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8" y="1259326"/>
            <a:ext cx="7524328" cy="20363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0" y="3284984"/>
            <a:ext cx="7092280" cy="5414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00" y="3861048"/>
            <a:ext cx="6948264" cy="70257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184" y="4598211"/>
            <a:ext cx="7164288" cy="9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620688"/>
            <a:ext cx="7308304" cy="27419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97152"/>
            <a:ext cx="1978720" cy="6019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44" y="3645024"/>
            <a:ext cx="7261406" cy="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4335"/>
            <a:ext cx="7344816" cy="10826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81896"/>
            <a:ext cx="7200800" cy="2175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956" y="5085184"/>
            <a:ext cx="6948264" cy="661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595" y="332656"/>
            <a:ext cx="7164288" cy="12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9104" y="44624"/>
            <a:ext cx="7453336" cy="1000000"/>
          </a:xfrm>
        </p:spPr>
        <p:txBody>
          <a:bodyPr>
            <a:normAutofit/>
          </a:bodyPr>
          <a:lstStyle/>
          <a:p>
            <a:pPr algn="ctr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Перевірка рівності відносної частоти </a:t>
            </a: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гіпотетичній </a:t>
            </a:r>
            <a:r>
              <a:rPr lang="uk-UA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ймовірності</a:t>
            </a: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2103439" cy="6690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84" y="1067961"/>
            <a:ext cx="7236296" cy="114801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204864"/>
            <a:ext cx="2996555" cy="8275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176" y="3064233"/>
            <a:ext cx="6948264" cy="57728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608" y="3794132"/>
            <a:ext cx="7289170" cy="19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6632"/>
            <a:ext cx="7200800" cy="20596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92" y="2276872"/>
            <a:ext cx="6866160" cy="6046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176" y="3068960"/>
            <a:ext cx="7236296" cy="12617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148" y="4404161"/>
            <a:ext cx="7740352" cy="248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3" y="4606875"/>
            <a:ext cx="5432547" cy="8095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5416453"/>
            <a:ext cx="3860881" cy="6766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535" y="5450583"/>
            <a:ext cx="1373587" cy="4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16023"/>
            <a:ext cx="7579798" cy="76470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нормальний розподіл за критерієм Пірсона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93123"/>
            <a:ext cx="7380312" cy="2330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35556"/>
            <a:ext cx="7380312" cy="21338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941168"/>
            <a:ext cx="1944216" cy="7224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854" y="4941169"/>
            <a:ext cx="1545114" cy="7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16" y="591818"/>
            <a:ext cx="6876256" cy="2189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708920"/>
            <a:ext cx="6480720" cy="1108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24" y="3861048"/>
            <a:ext cx="6228184" cy="603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4476730"/>
            <a:ext cx="4104456" cy="3204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4869160"/>
            <a:ext cx="683560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55" y="332656"/>
            <a:ext cx="7105217" cy="21096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2709844"/>
            <a:ext cx="1728192" cy="4213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8" y="3501008"/>
            <a:ext cx="6593104" cy="16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6948264" cy="36067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48680"/>
            <a:ext cx="2715696" cy="7701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698523"/>
            <a:ext cx="1872208" cy="2699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592" y="1130571"/>
            <a:ext cx="1079151" cy="3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5" y="116632"/>
            <a:ext cx="6336704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04" y="4802987"/>
            <a:ext cx="2736304" cy="269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408" y="4658971"/>
            <a:ext cx="2352928" cy="426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41" y="5318688"/>
            <a:ext cx="7059439" cy="5585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261" y="3830090"/>
            <a:ext cx="2604956" cy="7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14809"/>
            <a:ext cx="7632848" cy="15460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1906"/>
            <a:ext cx="7704856" cy="14471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061498"/>
            <a:ext cx="7344816" cy="13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8640"/>
            <a:ext cx="7357974" cy="2160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77" y="2348880"/>
            <a:ext cx="7417768" cy="25202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869159"/>
            <a:ext cx="6840760" cy="18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7454835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2" y="332656"/>
            <a:ext cx="7821396" cy="30729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2" y="3496645"/>
            <a:ext cx="7962896" cy="7244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36" y="4437112"/>
            <a:ext cx="7833132" cy="9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39"/>
            <a:ext cx="7866426" cy="576065"/>
          </a:xfrm>
        </p:spPr>
        <p:txBody>
          <a:bodyPr>
            <a:normAutofit/>
          </a:bodyPr>
          <a:lstStyle/>
          <a:p>
            <a:pPr algn="ctr"/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рівномірний розподіл.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7668344" cy="12819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89567"/>
            <a:ext cx="7200800" cy="45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9" y="476672"/>
            <a:ext cx="781178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88639"/>
            <a:ext cx="8352928" cy="72008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uk-UA" sz="2700" dirty="0"/>
              <a:t> </a:t>
            </a:r>
            <a: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показниковий розподіл.</a:t>
            </a:r>
            <a:br>
              <a:rPr lang="uk-UA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4" y="548680"/>
            <a:ext cx="7740352" cy="24315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12984"/>
            <a:ext cx="7272808" cy="33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75325"/>
            <a:ext cx="7668344" cy="34017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12" y="4581128"/>
            <a:ext cx="7740352" cy="14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16632"/>
            <a:ext cx="7128792" cy="792088"/>
          </a:xfrm>
        </p:spPr>
        <p:txBody>
          <a:bodyPr>
            <a:noAutofit/>
          </a:bodyPr>
          <a:lstStyle/>
          <a:p>
            <a:pPr lvl="0"/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uk-UA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Перевірка гіпотези про біноміальний розподіл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7930634" cy="13049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2" y="2213685"/>
            <a:ext cx="8030083" cy="30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8640"/>
            <a:ext cx="676943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116632"/>
            <a:ext cx="7128792" cy="792088"/>
          </a:xfrm>
        </p:spPr>
        <p:txBody>
          <a:bodyPr>
            <a:noAutofit/>
          </a:bodyPr>
          <a:lstStyle/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гіпотези про розподіл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Пуассона.</a:t>
            </a:r>
            <a:endParaRPr lang="uk-UA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2696"/>
            <a:ext cx="7790914" cy="34658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437112"/>
            <a:ext cx="7344816" cy="11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0648"/>
            <a:ext cx="7056784" cy="20270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915" y="1986359"/>
            <a:ext cx="1307453" cy="36252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19" y="2400651"/>
            <a:ext cx="7074569" cy="36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28" y="764704"/>
            <a:ext cx="7944669" cy="25922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52" y="3717032"/>
            <a:ext cx="757184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6632"/>
            <a:ext cx="7431667" cy="14401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00807"/>
            <a:ext cx="7431667" cy="21384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3839296"/>
            <a:ext cx="6731736" cy="28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6632"/>
            <a:ext cx="7363370" cy="32291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2" y="3366224"/>
            <a:ext cx="71996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7272807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43" y="4913749"/>
            <a:ext cx="2381485" cy="6034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949820"/>
            <a:ext cx="3171691" cy="567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21" y="5589240"/>
            <a:ext cx="8222443" cy="6520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21" y="6241322"/>
            <a:ext cx="2592288" cy="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6910536" cy="1307976"/>
          </a:xfrm>
        </p:spPr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7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188640"/>
            <a:ext cx="7128792" cy="79208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рівності вибіркового середнього гіпотетичному генеральному середньому .</a:t>
            </a:r>
          </a:p>
          <a:p>
            <a:pPr marL="457200" indent="-457200" algn="l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0728"/>
            <a:ext cx="7619662" cy="7920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7524328" cy="14048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8" y="3162358"/>
            <a:ext cx="7130676" cy="6404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943504"/>
            <a:ext cx="7036350" cy="5214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591" y="4768457"/>
            <a:ext cx="7497897" cy="6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7678229" cy="2060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08" y="2708920"/>
            <a:ext cx="77103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5784"/>
            <a:ext cx="7704856" cy="13155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0808"/>
            <a:ext cx="3960440" cy="5791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3" y="1556792"/>
            <a:ext cx="3209499" cy="6480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116" y="2636912"/>
            <a:ext cx="7657946" cy="1257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073" y="4149080"/>
            <a:ext cx="4320480" cy="668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073" y="5072697"/>
            <a:ext cx="4908031" cy="4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2656"/>
            <a:ext cx="7488832" cy="32926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629587"/>
            <a:ext cx="1634364" cy="455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49755"/>
            <a:ext cx="3816424" cy="6313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876" y="5301208"/>
            <a:ext cx="7812360" cy="3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2"/>
            <a:ext cx="7452320" cy="29876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30" y="3140968"/>
            <a:ext cx="7481646" cy="21488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301208"/>
            <a:ext cx="7164288" cy="6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71510"/>
            <a:ext cx="7488832" cy="11495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54" y="4690269"/>
            <a:ext cx="7623634" cy="538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68" y="529093"/>
            <a:ext cx="7596336" cy="11717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648" y="1904355"/>
            <a:ext cx="7417840" cy="5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Фіолетова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523C0-76BD-4095-8EF7-7586B5228150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688358a5-4ef1-4ca2-a483-c9eb30413a9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6DB50F-FE16-4D34-A460-0B07EC0ECDB4}"/>
</file>

<file path=customXml/itemProps3.xml><?xml version="1.0" encoding="utf-8"?>
<ds:datastoreItem xmlns:ds="http://schemas.openxmlformats.org/officeDocument/2006/customXml" ds:itemID="{FABFFAE7-8645-4318-9F01-749732D39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1316</TotalTime>
  <Words>134</Words>
  <Application>Microsoft Office PowerPoint</Application>
  <PresentationFormat>Екран (4:3)</PresentationFormat>
  <Paragraphs>33</Paragraphs>
  <Slides>34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 3</vt:lpstr>
      <vt:lpstr>Пасмо</vt:lpstr>
      <vt:lpstr>ЛЕКЦІЯ. СТАТИСТИЧНА ПЕРЕВІРКА СТАТИСТИЧНИХ ГІПОТЕЗ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3. Перевірка рівності відносної частоти  гіпотетичній ймовірності.</vt:lpstr>
      <vt:lpstr>Презентація PowerPoint</vt:lpstr>
      <vt:lpstr> 4. Перевірка гіпотези про нормальний розподіл за критерієм Пірсона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5. Перевірка гіпотези про рівномірний розподіл. </vt:lpstr>
      <vt:lpstr>Презентація PowerPoint</vt:lpstr>
      <vt:lpstr>6. Перевірка гіпотези про показниковий розподіл. .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admink</cp:lastModifiedBy>
  <cp:revision>62</cp:revision>
  <dcterms:created xsi:type="dcterms:W3CDTF">2021-02-15T19:41:01Z</dcterms:created>
  <dcterms:modified xsi:type="dcterms:W3CDTF">2021-03-25T10:57:03Z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