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2"/>
  </p:notesMasterIdLst>
  <p:sldIdLst>
    <p:sldId id="256" r:id="rId5"/>
    <p:sldId id="257" r:id="rId6"/>
    <p:sldId id="258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5" r:id="rId15"/>
    <p:sldId id="296" r:id="rId16"/>
    <p:sldId id="294" r:id="rId17"/>
    <p:sldId id="297" r:id="rId18"/>
    <p:sldId id="298" r:id="rId19"/>
    <p:sldId id="299" r:id="rId20"/>
    <p:sldId id="28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1C6D-2641-4727-B2C7-9584FD294A8A}" type="datetimeFigureOut">
              <a:rPr lang="uk-UA" smtClean="0"/>
              <a:t>15.04.2021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23B01-001E-4EAD-B65A-0016B4B8687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44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8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1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40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0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2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4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3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1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6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2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9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5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9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29.wmf"/><Relationship Id="rId3" Type="http://schemas.openxmlformats.org/officeDocument/2006/relationships/image" Target="../media/image30.e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2.emf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4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5.w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2.wmf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image" Target="../media/image61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9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3160" y="843099"/>
            <a:ext cx="7453336" cy="792088"/>
          </a:xfrm>
        </p:spPr>
        <p:txBody>
          <a:bodyPr>
            <a:normAutofit/>
          </a:bodyPr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ЛЕКЦІЯ.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І КЛАСИФІКАЦІЯ ЙМОВІРНІСНИХ ПРОЦЕСІВ</a:t>
            </a:r>
            <a:endParaRPr lang="uk-U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3" y="3140968"/>
            <a:ext cx="6408712" cy="1584176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і класифікація випадкових процесів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випадкових процесів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4499992" y="234888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95536" y="1197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Розглянемо коротко основні властивості функції розподілу ймовірності випадкових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процесів.</a:t>
            </a:r>
            <a:endParaRPr lang="uk-UA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44225"/>
            <a:ext cx="8583844" cy="28803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5855" y="1844823"/>
            <a:ext cx="109868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71984"/>
              </p:ext>
            </p:extLst>
          </p:nvPr>
        </p:nvGraphicFramePr>
        <p:xfrm>
          <a:off x="2455210" y="1576632"/>
          <a:ext cx="2404822" cy="33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" imgW="1828800" imgH="254000" progId="Equation.DSMT4">
                  <p:embed/>
                </p:oleObj>
              </mc:Choice>
              <mc:Fallback>
                <p:oleObj name="Equation" r:id="rId4" imgW="18288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10" y="1576632"/>
                        <a:ext cx="2404822" cy="338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63467" y="46531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73204"/>
              </p:ext>
            </p:extLst>
          </p:nvPr>
        </p:nvGraphicFramePr>
        <p:xfrm>
          <a:off x="2476441" y="2171122"/>
          <a:ext cx="2309594" cy="36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6" imgW="1637589" imgH="253890" progId="Equation.DSMT4">
                  <p:embed/>
                </p:oleObj>
              </mc:Choice>
              <mc:Fallback>
                <p:oleObj name="Equation" r:id="rId6" imgW="163758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441" y="2171122"/>
                        <a:ext cx="2309594" cy="362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кутник 9"/>
          <p:cNvSpPr/>
          <p:nvPr/>
        </p:nvSpPr>
        <p:spPr>
          <a:xfrm>
            <a:off x="7174672" y="2240421"/>
            <a:ext cx="5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(11)</a:t>
            </a:r>
            <a:endParaRPr lang="uk-UA" dirty="0"/>
          </a:p>
        </p:txBody>
      </p:sp>
      <p:sp>
        <p:nvSpPr>
          <p:cNvPr id="11" name="Прямокутник 10"/>
          <p:cNvSpPr/>
          <p:nvPr/>
        </p:nvSpPr>
        <p:spPr>
          <a:xfrm>
            <a:off x="7174672" y="158542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(10)</a:t>
            </a:r>
            <a:endParaRPr lang="uk-UA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94" y="2996952"/>
            <a:ext cx="8103602" cy="864096"/>
          </a:xfrm>
          <a:prstGeom prst="rect">
            <a:avLst/>
          </a:prstGeom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40698" y="4198369"/>
            <a:ext cx="10141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4" name="Об'є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95437"/>
              </p:ext>
            </p:extLst>
          </p:nvPr>
        </p:nvGraphicFramePr>
        <p:xfrm>
          <a:off x="2540698" y="4169079"/>
          <a:ext cx="3264394" cy="34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9" imgW="2286000" imgH="241300" progId="Equation.DSMT4">
                  <p:embed/>
                </p:oleObj>
              </mc:Choice>
              <mc:Fallback>
                <p:oleObj name="Equation" r:id="rId9" imgW="22860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698" y="4169079"/>
                        <a:ext cx="3264394" cy="340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кутник 14"/>
          <p:cNvSpPr/>
          <p:nvPr/>
        </p:nvSpPr>
        <p:spPr>
          <a:xfrm>
            <a:off x="6894274" y="416907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(12)</a:t>
            </a:r>
            <a:endParaRPr lang="uk-UA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415" y="4682427"/>
            <a:ext cx="8238508" cy="978821"/>
          </a:xfrm>
          <a:prstGeom prst="rect">
            <a:avLst/>
          </a:prstGeom>
        </p:spPr>
      </p:pic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864927" y="5721738"/>
            <a:ext cx="104517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" name="Об'є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95698"/>
              </p:ext>
            </p:extLst>
          </p:nvPr>
        </p:nvGraphicFramePr>
        <p:xfrm>
          <a:off x="1285236" y="5701677"/>
          <a:ext cx="6352345" cy="79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2" imgW="4254500" imgH="533400" progId="Equation.DSMT4">
                  <p:embed/>
                </p:oleObj>
              </mc:Choice>
              <mc:Fallback>
                <p:oleObj name="Equation" r:id="rId12" imgW="4254500" imgH="533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236" y="5701677"/>
                        <a:ext cx="6352345" cy="795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кутник 18"/>
          <p:cNvSpPr/>
          <p:nvPr/>
        </p:nvSpPr>
        <p:spPr>
          <a:xfrm>
            <a:off x="7735467" y="584364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(13)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49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7624" y="188639"/>
            <a:ext cx="10270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317768"/>
              </p:ext>
            </p:extLst>
          </p:nvPr>
        </p:nvGraphicFramePr>
        <p:xfrm>
          <a:off x="1072110" y="1022786"/>
          <a:ext cx="6624736" cy="68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4800600" imgH="495300" progId="Equation.DSMT4">
                  <p:embed/>
                </p:oleObj>
              </mc:Choice>
              <mc:Fallback>
                <p:oleObj name="Equation" r:id="rId3" imgW="48006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110" y="1022786"/>
                        <a:ext cx="6624736" cy="683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1839" y="1052735"/>
            <a:ext cx="10762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80200"/>
              </p:ext>
            </p:extLst>
          </p:nvPr>
        </p:nvGraphicFramePr>
        <p:xfrm>
          <a:off x="2843808" y="2404986"/>
          <a:ext cx="250527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5" imgW="1587500" imgH="228600" progId="Equation.DSMT4">
                  <p:embed/>
                </p:oleObj>
              </mc:Choice>
              <mc:Fallback>
                <p:oleObj name="Equation" r:id="rId5" imgW="1587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404986"/>
                        <a:ext cx="250527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83767" y="1688230"/>
            <a:ext cx="11760895" cy="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75173"/>
              </p:ext>
            </p:extLst>
          </p:nvPr>
        </p:nvGraphicFramePr>
        <p:xfrm>
          <a:off x="2483767" y="3595097"/>
          <a:ext cx="3672409" cy="69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7" imgW="2400300" imgH="457200" progId="Equation.DSMT4">
                  <p:embed/>
                </p:oleObj>
              </mc:Choice>
              <mc:Fallback>
                <p:oleObj name="Equation" r:id="rId7" imgW="2400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7" y="3595097"/>
                        <a:ext cx="3672409" cy="699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06119" y="2711970"/>
            <a:ext cx="10055124" cy="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95363"/>
              </p:ext>
            </p:extLst>
          </p:nvPr>
        </p:nvGraphicFramePr>
        <p:xfrm>
          <a:off x="1731605" y="5085184"/>
          <a:ext cx="5305747" cy="3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9" imgW="3136900" imgH="228600" progId="Equation.DSMT4">
                  <p:embed/>
                </p:oleObj>
              </mc:Choice>
              <mc:Fallback>
                <p:oleObj name="Equation" r:id="rId9" imgW="3136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605" y="5085184"/>
                        <a:ext cx="5305747" cy="387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кутник 9"/>
          <p:cNvSpPr/>
          <p:nvPr/>
        </p:nvSpPr>
        <p:spPr>
          <a:xfrm>
            <a:off x="7784407" y="228946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(15)</a:t>
            </a:r>
            <a:endParaRPr lang="uk-UA" dirty="0"/>
          </a:p>
        </p:txBody>
      </p:sp>
      <p:sp>
        <p:nvSpPr>
          <p:cNvPr id="11" name="Прямокутник 10"/>
          <p:cNvSpPr/>
          <p:nvPr/>
        </p:nvSpPr>
        <p:spPr>
          <a:xfrm>
            <a:off x="7877912" y="51246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(17)</a:t>
            </a:r>
            <a:endParaRPr lang="uk-UA" dirty="0"/>
          </a:p>
        </p:txBody>
      </p:sp>
      <p:sp>
        <p:nvSpPr>
          <p:cNvPr id="12" name="Прямокутник 11"/>
          <p:cNvSpPr/>
          <p:nvPr/>
        </p:nvSpPr>
        <p:spPr>
          <a:xfrm>
            <a:off x="8159773" y="110764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(14)</a:t>
            </a:r>
            <a:endParaRPr lang="uk-UA" dirty="0"/>
          </a:p>
        </p:txBody>
      </p:sp>
      <p:sp>
        <p:nvSpPr>
          <p:cNvPr id="13" name="Прямокутник 12"/>
          <p:cNvSpPr/>
          <p:nvPr/>
        </p:nvSpPr>
        <p:spPr>
          <a:xfrm>
            <a:off x="7875080" y="372548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(16)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0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366405" y="143788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Умовна густина розподілу ймовірностей випадкових процесів.</a:t>
            </a:r>
            <a:endParaRPr lang="uk-UA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624462"/>
            <a:ext cx="10559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92554"/>
              </p:ext>
            </p:extLst>
          </p:nvPr>
        </p:nvGraphicFramePr>
        <p:xfrm>
          <a:off x="1331640" y="624462"/>
          <a:ext cx="6083651" cy="64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4673600" imgH="495300" progId="Equation.DSMT4">
                  <p:embed/>
                </p:oleObj>
              </mc:Choice>
              <mc:Fallback>
                <p:oleObj name="Equation" r:id="rId3" imgW="46736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24462"/>
                        <a:ext cx="6083651" cy="644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72202"/>
              </p:ext>
            </p:extLst>
          </p:nvPr>
        </p:nvGraphicFramePr>
        <p:xfrm>
          <a:off x="3725393" y="1491800"/>
          <a:ext cx="1296144" cy="53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5" imgW="1016000" imgH="419100" progId="Equation.DSMT4">
                  <p:embed/>
                </p:oleObj>
              </mc:Choice>
              <mc:Fallback>
                <p:oleObj name="Equation" r:id="rId5" imgW="1016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393" y="1491800"/>
                        <a:ext cx="1296144" cy="532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00873" y="17728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60237"/>
              </p:ext>
            </p:extLst>
          </p:nvPr>
        </p:nvGraphicFramePr>
        <p:xfrm>
          <a:off x="2915816" y="2247564"/>
          <a:ext cx="3096344" cy="66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7" imgW="2311400" imgH="495300" progId="Equation.DSMT4">
                  <p:embed/>
                </p:oleObj>
              </mc:Choice>
              <mc:Fallback>
                <p:oleObj name="Equation" r:id="rId7" imgW="23114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47564"/>
                        <a:ext cx="3096344" cy="662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кутник 8"/>
          <p:cNvSpPr/>
          <p:nvPr/>
        </p:nvSpPr>
        <p:spPr>
          <a:xfrm>
            <a:off x="7778669" y="75112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(18)</a:t>
            </a:r>
            <a:endParaRPr lang="uk-UA" dirty="0"/>
          </a:p>
        </p:txBody>
      </p:sp>
      <p:sp>
        <p:nvSpPr>
          <p:cNvPr id="10" name="Прямокутник 9"/>
          <p:cNvSpPr/>
          <p:nvPr/>
        </p:nvSpPr>
        <p:spPr>
          <a:xfrm>
            <a:off x="7778669" y="158815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(19)</a:t>
            </a:r>
            <a:endParaRPr lang="uk-UA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3993217" y="3692430"/>
            <a:ext cx="90612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27189"/>
              </p:ext>
            </p:extLst>
          </p:nvPr>
        </p:nvGraphicFramePr>
        <p:xfrm>
          <a:off x="2370201" y="3251790"/>
          <a:ext cx="5302672" cy="151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9" imgW="3759200" imgH="1079500" progId="Equation.DSMT4">
                  <p:embed/>
                </p:oleObj>
              </mc:Choice>
              <mc:Fallback>
                <p:oleObj name="Equation" r:id="rId9" imgW="3759200" imgH="1079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201" y="3251790"/>
                        <a:ext cx="5302672" cy="1516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 flipV="1">
            <a:off x="1660406" y="5593097"/>
            <a:ext cx="10701541" cy="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90284"/>
              </p:ext>
            </p:extLst>
          </p:nvPr>
        </p:nvGraphicFramePr>
        <p:xfrm>
          <a:off x="1660407" y="5301208"/>
          <a:ext cx="6584001" cy="109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1" imgW="4787900" imgH="800100" progId="Equation.DSMT4">
                  <p:embed/>
                </p:oleObj>
              </mc:Choice>
              <mc:Fallback>
                <p:oleObj name="Equation" r:id="rId11" imgW="4787900" imgH="800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407" y="5301208"/>
                        <a:ext cx="6584001" cy="1099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кутник 16"/>
          <p:cNvSpPr/>
          <p:nvPr/>
        </p:nvSpPr>
        <p:spPr>
          <a:xfrm>
            <a:off x="8348056" y="355348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(21)</a:t>
            </a:r>
            <a:endParaRPr lang="uk-UA" dirty="0"/>
          </a:p>
        </p:txBody>
      </p:sp>
      <p:sp>
        <p:nvSpPr>
          <p:cNvPr id="18" name="Прямокутник 17"/>
          <p:cNvSpPr/>
          <p:nvPr/>
        </p:nvSpPr>
        <p:spPr>
          <a:xfrm>
            <a:off x="8380373" y="57215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(22)</a:t>
            </a:r>
            <a:endParaRPr lang="uk-UA" dirty="0"/>
          </a:p>
        </p:txBody>
      </p:sp>
      <p:sp>
        <p:nvSpPr>
          <p:cNvPr id="19" name="Прямокутник 18"/>
          <p:cNvSpPr/>
          <p:nvPr/>
        </p:nvSpPr>
        <p:spPr>
          <a:xfrm>
            <a:off x="6569637" y="232702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(20)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79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388916" y="380684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Взаємні функції розподілу ймовірностей випадкових процесів.</a:t>
            </a:r>
            <a:endParaRPr lang="uk-UA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15815" y="908719"/>
            <a:ext cx="98753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12272"/>
              </p:ext>
            </p:extLst>
          </p:nvPr>
        </p:nvGraphicFramePr>
        <p:xfrm>
          <a:off x="2816805" y="1436393"/>
          <a:ext cx="351039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2602370" imgH="266584" progId="Equation.DSMT4">
                  <p:embed/>
                </p:oleObj>
              </mc:Choice>
              <mc:Fallback>
                <p:oleObj name="Equation" r:id="rId3" imgW="2602370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05" y="1436393"/>
                        <a:ext cx="351039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7784" y="1484783"/>
            <a:ext cx="99625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27398"/>
              </p:ext>
            </p:extLst>
          </p:nvPr>
        </p:nvGraphicFramePr>
        <p:xfrm>
          <a:off x="2607880" y="2528041"/>
          <a:ext cx="415908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3187700" imgH="279400" progId="Equation.DSMT4">
                  <p:embed/>
                </p:oleObj>
              </mc:Choice>
              <mc:Fallback>
                <p:oleObj name="Equation" r:id="rId5" imgW="31877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880" y="2528041"/>
                        <a:ext cx="415908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31641" y="3858708"/>
            <a:ext cx="87891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4270"/>
              </p:ext>
            </p:extLst>
          </p:nvPr>
        </p:nvGraphicFramePr>
        <p:xfrm>
          <a:off x="2079033" y="3619689"/>
          <a:ext cx="5256584" cy="34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7" imgW="4114800" imgH="266700" progId="Equation.DSMT4">
                  <p:embed/>
                </p:oleObj>
              </mc:Choice>
              <mc:Fallback>
                <p:oleObj name="Equation" r:id="rId7" imgW="41148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033" y="3619689"/>
                        <a:ext cx="5256584" cy="340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7784" y="2708061"/>
            <a:ext cx="83940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6782"/>
              </p:ext>
            </p:extLst>
          </p:nvPr>
        </p:nvGraphicFramePr>
        <p:xfrm>
          <a:off x="2384164" y="4575925"/>
          <a:ext cx="4879725" cy="3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9" imgW="4000500" imgH="266700" progId="Equation.DSMT4">
                  <p:embed/>
                </p:oleObj>
              </mc:Choice>
              <mc:Fallback>
                <p:oleObj name="Equation" r:id="rId9" imgW="40005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164" y="4575925"/>
                        <a:ext cx="4879725" cy="32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 flipV="1">
            <a:off x="3196347" y="3355274"/>
            <a:ext cx="95715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45610"/>
              </p:ext>
            </p:extLst>
          </p:nvPr>
        </p:nvGraphicFramePr>
        <p:xfrm>
          <a:off x="3128089" y="5460273"/>
          <a:ext cx="3391877" cy="74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11" imgW="2476500" imgH="546100" progId="Equation.DSMT4">
                  <p:embed/>
                </p:oleObj>
              </mc:Choice>
              <mc:Fallback>
                <p:oleObj name="Equation" r:id="rId11" imgW="2476500" imgH="546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089" y="5460273"/>
                        <a:ext cx="3391877" cy="743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кутник 12"/>
          <p:cNvSpPr/>
          <p:nvPr/>
        </p:nvSpPr>
        <p:spPr>
          <a:xfrm>
            <a:off x="7912749" y="131119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(23)</a:t>
            </a:r>
            <a:endParaRPr lang="uk-UA" dirty="0"/>
          </a:p>
        </p:txBody>
      </p:sp>
      <p:sp>
        <p:nvSpPr>
          <p:cNvPr id="14" name="Прямокутник 13"/>
          <p:cNvSpPr/>
          <p:nvPr/>
        </p:nvSpPr>
        <p:spPr>
          <a:xfrm>
            <a:off x="7982108" y="356209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(25)</a:t>
            </a:r>
            <a:endParaRPr lang="uk-UA" dirty="0"/>
          </a:p>
        </p:txBody>
      </p:sp>
      <p:sp>
        <p:nvSpPr>
          <p:cNvPr id="15" name="Прямокутник 14"/>
          <p:cNvSpPr/>
          <p:nvPr/>
        </p:nvSpPr>
        <p:spPr>
          <a:xfrm>
            <a:off x="7982109" y="458150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(26)</a:t>
            </a:r>
            <a:endParaRPr lang="uk-UA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7957712" y="561716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(27)</a:t>
            </a:r>
            <a:endParaRPr lang="uk-UA" dirty="0"/>
          </a:p>
        </p:txBody>
      </p:sp>
      <p:sp>
        <p:nvSpPr>
          <p:cNvPr id="17" name="Прямокутник 16"/>
          <p:cNvSpPr/>
          <p:nvPr/>
        </p:nvSpPr>
        <p:spPr>
          <a:xfrm>
            <a:off x="8014495" y="249353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(24)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65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411760" y="150352"/>
            <a:ext cx="40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Початкові та центральні моменти. </a:t>
            </a:r>
            <a:endParaRPr lang="uk-U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3088" y="11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26186"/>
              </p:ext>
            </p:extLst>
          </p:nvPr>
        </p:nvGraphicFramePr>
        <p:xfrm>
          <a:off x="2924535" y="1020408"/>
          <a:ext cx="2365489" cy="64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1663700" imgH="457200" progId="Equation.DSMT4">
                  <p:embed/>
                </p:oleObj>
              </mc:Choice>
              <mc:Fallback>
                <p:oleObj name="Equation" r:id="rId3" imgW="1663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535" y="1020408"/>
                        <a:ext cx="2365489" cy="648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9792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54134"/>
              </p:ext>
            </p:extLst>
          </p:nvPr>
        </p:nvGraphicFramePr>
        <p:xfrm>
          <a:off x="2267744" y="2139778"/>
          <a:ext cx="3679073" cy="63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2654300" imgH="457200" progId="Equation.DSMT4">
                  <p:embed/>
                </p:oleObj>
              </mc:Choice>
              <mc:Fallback>
                <p:oleObj name="Equation" r:id="rId5" imgW="2654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9778"/>
                        <a:ext cx="3679073" cy="632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 flipV="1">
            <a:off x="2267744" y="2411596"/>
            <a:ext cx="90912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78870"/>
              </p:ext>
            </p:extLst>
          </p:nvPr>
        </p:nvGraphicFramePr>
        <p:xfrm>
          <a:off x="1953182" y="3338621"/>
          <a:ext cx="5441113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3835400" imgH="457200" progId="Equation.DSMT4">
                  <p:embed/>
                </p:oleObj>
              </mc:Choice>
              <mc:Fallback>
                <p:oleObj name="Equation" r:id="rId7" imgW="3835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182" y="3338621"/>
                        <a:ext cx="5441113" cy="6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87172" y="3185154"/>
            <a:ext cx="99207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80522"/>
              </p:ext>
            </p:extLst>
          </p:nvPr>
        </p:nvGraphicFramePr>
        <p:xfrm>
          <a:off x="3486937" y="4444103"/>
          <a:ext cx="1186802" cy="3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9" imgW="850531" imgH="253890" progId="Equation.DSMT4">
                  <p:embed/>
                </p:oleObj>
              </mc:Choice>
              <mc:Fallback>
                <p:oleObj name="Equation" r:id="rId9" imgW="850531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937" y="4444103"/>
                        <a:ext cx="1186802" cy="360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 flipV="1">
            <a:off x="775209" y="3771181"/>
            <a:ext cx="94377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44004"/>
              </p:ext>
            </p:extLst>
          </p:nvPr>
        </p:nvGraphicFramePr>
        <p:xfrm>
          <a:off x="902171" y="5274694"/>
          <a:ext cx="7272808" cy="60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1" imgW="5461000" imgH="457200" progId="Equation.DSMT4">
                  <p:embed/>
                </p:oleObj>
              </mc:Choice>
              <mc:Fallback>
                <p:oleObj name="Equation" r:id="rId11" imgW="54610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1" y="5274694"/>
                        <a:ext cx="7272808" cy="60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кутник 12"/>
          <p:cNvSpPr/>
          <p:nvPr/>
        </p:nvSpPr>
        <p:spPr>
          <a:xfrm>
            <a:off x="7956376" y="220385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(29)</a:t>
            </a:r>
            <a:endParaRPr lang="uk-UA" dirty="0"/>
          </a:p>
        </p:txBody>
      </p:sp>
      <p:sp>
        <p:nvSpPr>
          <p:cNvPr id="14" name="Прямокутник 13"/>
          <p:cNvSpPr/>
          <p:nvPr/>
        </p:nvSpPr>
        <p:spPr>
          <a:xfrm>
            <a:off x="8459673" y="532791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(31)</a:t>
            </a:r>
            <a:endParaRPr lang="uk-UA" dirty="0"/>
          </a:p>
        </p:txBody>
      </p:sp>
      <p:sp>
        <p:nvSpPr>
          <p:cNvPr id="15" name="Прямокутник 14"/>
          <p:cNvSpPr/>
          <p:nvPr/>
        </p:nvSpPr>
        <p:spPr>
          <a:xfrm>
            <a:off x="8133278" y="340184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(30)</a:t>
            </a:r>
            <a:endParaRPr lang="uk-UA" dirty="0"/>
          </a:p>
        </p:txBody>
      </p:sp>
      <p:sp>
        <p:nvSpPr>
          <p:cNvPr id="17" name="Прямокутник 16"/>
          <p:cNvSpPr/>
          <p:nvPr/>
        </p:nvSpPr>
        <p:spPr>
          <a:xfrm>
            <a:off x="7891385" y="11690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(28)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15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720" y="332655"/>
            <a:ext cx="10045754" cy="4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57858"/>
              </p:ext>
            </p:extLst>
          </p:nvPr>
        </p:nvGraphicFramePr>
        <p:xfrm>
          <a:off x="2051718" y="303888"/>
          <a:ext cx="5112570" cy="96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" imgW="3886200" imgH="736600" progId="Equation.DSMT4">
                  <p:embed/>
                </p:oleObj>
              </mc:Choice>
              <mc:Fallback>
                <p:oleObj name="Equation" r:id="rId3" imgW="38862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18" y="303888"/>
                        <a:ext cx="5112570" cy="964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12776"/>
            <a:ext cx="8290119" cy="2283111"/>
          </a:xfrm>
          <a:prstGeom prst="rect">
            <a:avLst/>
          </a:prstGeom>
        </p:spPr>
      </p:pic>
      <p:sp>
        <p:nvSpPr>
          <p:cNvPr id="16" name="Rectangle 14"/>
          <p:cNvSpPr>
            <a:spLocks noChangeArrowheads="1"/>
          </p:cNvSpPr>
          <p:nvPr/>
        </p:nvSpPr>
        <p:spPr bwMode="auto">
          <a:xfrm flipV="1">
            <a:off x="2555776" y="3933055"/>
            <a:ext cx="94533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" name="Об'є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76270"/>
              </p:ext>
            </p:extLst>
          </p:nvPr>
        </p:nvGraphicFramePr>
        <p:xfrm>
          <a:off x="2555776" y="3695887"/>
          <a:ext cx="5077573" cy="69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6" imgW="3340100" imgH="457200" progId="Equation.DSMT4">
                  <p:embed/>
                </p:oleObj>
              </mc:Choice>
              <mc:Fallback>
                <p:oleObj name="Equation" r:id="rId6" imgW="33401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695887"/>
                        <a:ext cx="5077573" cy="694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 flipV="1">
            <a:off x="3995935" y="4827304"/>
            <a:ext cx="98053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" name="Об'є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27249"/>
              </p:ext>
            </p:extLst>
          </p:nvPr>
        </p:nvGraphicFramePr>
        <p:xfrm>
          <a:off x="3347864" y="4627424"/>
          <a:ext cx="1969318" cy="62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8" imgW="1346200" imgH="431800" progId="Equation.DSMT4">
                  <p:embed/>
                </p:oleObj>
              </mc:Choice>
              <mc:Fallback>
                <p:oleObj name="Equation" r:id="rId8" imgW="13462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27424"/>
                        <a:ext cx="1969318" cy="628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 flipV="1">
            <a:off x="3300275" y="5681226"/>
            <a:ext cx="10439564" cy="4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" name="Об'є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69393"/>
              </p:ext>
            </p:extLst>
          </p:nvPr>
        </p:nvGraphicFramePr>
        <p:xfrm>
          <a:off x="3124929" y="5493098"/>
          <a:ext cx="2933920" cy="74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10" imgW="1954951" imgH="495085" progId="Equation.DSMT4">
                  <p:embed/>
                </p:oleObj>
              </mc:Choice>
              <mc:Fallback>
                <p:oleObj name="Equation" r:id="rId10" imgW="1954951" imgH="49508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929" y="5493098"/>
                        <a:ext cx="2933920" cy="744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кутник 21"/>
          <p:cNvSpPr/>
          <p:nvPr/>
        </p:nvSpPr>
        <p:spPr>
          <a:xfrm>
            <a:off x="7964910" y="50755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(32)</a:t>
            </a:r>
            <a:endParaRPr lang="uk-UA" dirty="0"/>
          </a:p>
        </p:txBody>
      </p:sp>
      <p:sp>
        <p:nvSpPr>
          <p:cNvPr id="23" name="Прямокутник 22"/>
          <p:cNvSpPr/>
          <p:nvPr/>
        </p:nvSpPr>
        <p:spPr>
          <a:xfrm>
            <a:off x="7964910" y="570728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(35)</a:t>
            </a:r>
            <a:endParaRPr lang="uk-UA" dirty="0"/>
          </a:p>
        </p:txBody>
      </p:sp>
      <p:sp>
        <p:nvSpPr>
          <p:cNvPr id="24" name="Прямокутник 23"/>
          <p:cNvSpPr/>
          <p:nvPr/>
        </p:nvSpPr>
        <p:spPr>
          <a:xfrm>
            <a:off x="7950670" y="475701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(34)</a:t>
            </a:r>
            <a:endParaRPr lang="uk-UA" dirty="0"/>
          </a:p>
        </p:txBody>
      </p:sp>
      <p:sp>
        <p:nvSpPr>
          <p:cNvPr id="25" name="Прямокутник 24"/>
          <p:cNvSpPr/>
          <p:nvPr/>
        </p:nvSpPr>
        <p:spPr>
          <a:xfrm>
            <a:off x="7929541" y="38957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(33)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9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720" y="332655"/>
            <a:ext cx="10045754" cy="4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 flipV="1">
            <a:off x="2555776" y="3933055"/>
            <a:ext cx="94533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 flipV="1">
            <a:off x="3995935" y="4827304"/>
            <a:ext cx="98053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flipV="1">
            <a:off x="3300275" y="5681226"/>
            <a:ext cx="10439564" cy="4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Прямокутник 21"/>
          <p:cNvSpPr/>
          <p:nvPr/>
        </p:nvSpPr>
        <p:spPr>
          <a:xfrm>
            <a:off x="8225146" y="79247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(36)</a:t>
            </a:r>
            <a:endParaRPr lang="uk-UA" dirty="0"/>
          </a:p>
        </p:txBody>
      </p:sp>
      <p:sp>
        <p:nvSpPr>
          <p:cNvPr id="23" name="Прямокутник 22"/>
          <p:cNvSpPr/>
          <p:nvPr/>
        </p:nvSpPr>
        <p:spPr>
          <a:xfrm>
            <a:off x="8225144" y="46408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(39)</a:t>
            </a:r>
            <a:endParaRPr lang="uk-UA" dirty="0"/>
          </a:p>
        </p:txBody>
      </p:sp>
      <p:sp>
        <p:nvSpPr>
          <p:cNvPr id="24" name="Прямокутник 23"/>
          <p:cNvSpPr/>
          <p:nvPr/>
        </p:nvSpPr>
        <p:spPr>
          <a:xfrm>
            <a:off x="8225145" y="360764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(38)</a:t>
            </a:r>
            <a:endParaRPr lang="uk-UA" dirty="0"/>
          </a:p>
        </p:txBody>
      </p:sp>
      <p:sp>
        <p:nvSpPr>
          <p:cNvPr id="25" name="Прямокутник 24"/>
          <p:cNvSpPr/>
          <p:nvPr/>
        </p:nvSpPr>
        <p:spPr>
          <a:xfrm>
            <a:off x="8239386" y="16024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(37)</a:t>
            </a:r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98063"/>
              </p:ext>
            </p:extLst>
          </p:nvPr>
        </p:nvGraphicFramePr>
        <p:xfrm>
          <a:off x="3908461" y="794644"/>
          <a:ext cx="935324" cy="55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723586" imgH="431613" progId="Equation.DSMT4">
                  <p:embed/>
                </p:oleObj>
              </mc:Choice>
              <mc:Fallback>
                <p:oleObj name="Equation" r:id="rId3" imgW="723586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61" y="794644"/>
                        <a:ext cx="935324" cy="553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2535" y="20846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04511"/>
              </p:ext>
            </p:extLst>
          </p:nvPr>
        </p:nvGraphicFramePr>
        <p:xfrm>
          <a:off x="3737010" y="1671173"/>
          <a:ext cx="1402683" cy="3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5" imgW="1066800" imgH="228600" progId="Equation.DSMT4">
                  <p:embed/>
                </p:oleObj>
              </mc:Choice>
              <mc:Fallback>
                <p:oleObj name="Equation" r:id="rId5" imgW="1066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010" y="1671173"/>
                        <a:ext cx="1402683" cy="30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55776" y="18180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984991"/>
              </p:ext>
            </p:extLst>
          </p:nvPr>
        </p:nvGraphicFramePr>
        <p:xfrm>
          <a:off x="2487532" y="3444864"/>
          <a:ext cx="4897767" cy="66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7" imgW="3340100" imgH="457200" progId="Equation.DSMT4">
                  <p:embed/>
                </p:oleObj>
              </mc:Choice>
              <mc:Fallback>
                <p:oleObj name="Equation" r:id="rId7" imgW="3340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532" y="3444864"/>
                        <a:ext cx="4897767" cy="669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55776" y="414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70402"/>
              </p:ext>
            </p:extLst>
          </p:nvPr>
        </p:nvGraphicFramePr>
        <p:xfrm>
          <a:off x="2487531" y="4548991"/>
          <a:ext cx="4888031" cy="65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9" imgW="3390840" imgH="457200" progId="Equation.DSMT4">
                  <p:embed/>
                </p:oleObj>
              </mc:Choice>
              <mc:Fallback>
                <p:oleObj name="Equation" r:id="rId9" imgW="339084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531" y="4548991"/>
                        <a:ext cx="4888031" cy="659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Рисунок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584" y="2208758"/>
            <a:ext cx="8555396" cy="10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6910536" cy="1307976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60648"/>
            <a:ext cx="74533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Визначення і класифікація випадкових процесів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8173459" cy="648072"/>
          </a:xfrm>
          <a:prstGeom prst="rect">
            <a:avLst/>
          </a:prstGeom>
        </p:spPr>
      </p:pic>
      <p:sp>
        <p:nvSpPr>
          <p:cNvPr id="13" name="Прямокутник 12"/>
          <p:cNvSpPr/>
          <p:nvPr/>
        </p:nvSpPr>
        <p:spPr>
          <a:xfrm>
            <a:off x="971600" y="162880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Випадковий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процес характеризується множиною функцій</a:t>
            </a:r>
            <a:endParaRPr lang="uk-UA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995936" y="22048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5" name="Об'є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76994"/>
              </p:ext>
            </p:extLst>
          </p:nvPr>
        </p:nvGraphicFramePr>
        <p:xfrm>
          <a:off x="3059832" y="2204864"/>
          <a:ext cx="2340439" cy="44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662978" imgH="317362" progId="Equation.DSMT4">
                  <p:embed/>
                </p:oleObj>
              </mc:Choice>
              <mc:Fallback>
                <p:oleObj name="Equation" r:id="rId4" imgW="1662978" imgH="31736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04864"/>
                        <a:ext cx="2340439" cy="441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924944"/>
            <a:ext cx="7960635" cy="5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555776" y="116632"/>
            <a:ext cx="4955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Класифікація випадкових процесів.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63" y="628451"/>
            <a:ext cx="3630385" cy="2377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35109"/>
            <a:ext cx="3406445" cy="22159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645024"/>
            <a:ext cx="7540860" cy="2770268"/>
          </a:xfrm>
          <a:prstGeom prst="rect">
            <a:avLst/>
          </a:prstGeom>
        </p:spPr>
      </p:pic>
      <p:sp>
        <p:nvSpPr>
          <p:cNvPr id="9" name="Прямокутник 8"/>
          <p:cNvSpPr/>
          <p:nvPr/>
        </p:nvSpPr>
        <p:spPr>
          <a:xfrm>
            <a:off x="2999540" y="2978726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а)</a:t>
            </a:r>
            <a:endParaRPr lang="uk-UA" dirty="0"/>
          </a:p>
        </p:txBody>
      </p:sp>
      <p:sp>
        <p:nvSpPr>
          <p:cNvPr id="17" name="Прямокутник 16"/>
          <p:cNvSpPr/>
          <p:nvPr/>
        </p:nvSpPr>
        <p:spPr>
          <a:xfrm>
            <a:off x="2768280" y="6230119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uk-UA" dirty="0"/>
          </a:p>
        </p:txBody>
      </p:sp>
      <p:sp>
        <p:nvSpPr>
          <p:cNvPr id="18" name="Прямокутник 17"/>
          <p:cNvSpPr/>
          <p:nvPr/>
        </p:nvSpPr>
        <p:spPr>
          <a:xfrm>
            <a:off x="7070290" y="2977987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б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uk-UA" dirty="0"/>
          </a:p>
        </p:txBody>
      </p:sp>
      <p:sp>
        <p:nvSpPr>
          <p:cNvPr id="21" name="Прямокутник 20"/>
          <p:cNvSpPr/>
          <p:nvPr/>
        </p:nvSpPr>
        <p:spPr>
          <a:xfrm>
            <a:off x="6923294" y="6084457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г)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627784" y="5301208"/>
            <a:ext cx="5814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Рис. 1. Основні типи випадкових процесів: неперервний процес (а),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неперервнозначний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процес (б), дискретний процес (в), випадкова послідовність (г) дискретний випадковий процес (д), потік (е).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9" y="116632"/>
            <a:ext cx="3928672" cy="252028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723467"/>
            <a:ext cx="4374231" cy="24470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кутник 8"/>
          <p:cNvSpPr/>
          <p:nvPr/>
        </p:nvSpPr>
        <p:spPr>
          <a:xfrm>
            <a:off x="1238628" y="216043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д)</a:t>
            </a:r>
            <a:endParaRPr lang="uk-UA" dirty="0"/>
          </a:p>
        </p:txBody>
      </p:sp>
      <p:sp>
        <p:nvSpPr>
          <p:cNvPr id="10" name="Прямокутник 9"/>
          <p:cNvSpPr/>
          <p:nvPr/>
        </p:nvSpPr>
        <p:spPr>
          <a:xfrm>
            <a:off x="3885844" y="48665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е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627784" y="188640"/>
            <a:ext cx="4314066" cy="59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uk-UA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2. Опис 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випадкових процесів.</a:t>
            </a:r>
            <a:endParaRPr lang="uk-UA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7560840" cy="1200874"/>
          </a:xfrm>
          <a:prstGeom prst="rect">
            <a:avLst/>
          </a:prstGeom>
        </p:spPr>
      </p:pic>
      <p:sp>
        <p:nvSpPr>
          <p:cNvPr id="11" name="Прямокутник 10"/>
          <p:cNvSpPr/>
          <p:nvPr/>
        </p:nvSpPr>
        <p:spPr>
          <a:xfrm>
            <a:off x="1121537" y="2189693"/>
            <a:ext cx="732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Існує декілька способів математичного опису випадкового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процесу.</a:t>
            </a:r>
            <a:endParaRPr lang="uk-UA" dirty="0"/>
          </a:p>
        </p:txBody>
      </p:sp>
      <p:sp>
        <p:nvSpPr>
          <p:cNvPr id="12" name="Прямокутник 11"/>
          <p:cNvSpPr/>
          <p:nvPr/>
        </p:nvSpPr>
        <p:spPr>
          <a:xfrm>
            <a:off x="1187624" y="2636912"/>
            <a:ext cx="750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очевидний та загальний із них полягає у повному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перерахуванні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усіх вибіркових функцій, що утворюють випадковий процес, та їх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ймовірностей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uk-UA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38553"/>
            <a:ext cx="8022468" cy="24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60648"/>
            <a:ext cx="4761508" cy="535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766158"/>
            <a:ext cx="8288374" cy="6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7271551" cy="306896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877"/>
            <a:ext cx="7487575" cy="35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827584" y="1166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Функції розподілу ймовірностей випадкових процесів.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08719"/>
            <a:ext cx="7416824" cy="2210363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19872" y="29904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88489"/>
              </p:ext>
            </p:extLst>
          </p:nvPr>
        </p:nvGraphicFramePr>
        <p:xfrm>
          <a:off x="3419872" y="2990494"/>
          <a:ext cx="1140216" cy="36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799753" imgH="253890" progId="Equation.DSMT4">
                  <p:embed/>
                </p:oleObj>
              </mc:Choice>
              <mc:Fallback>
                <p:oleObj name="Equation" r:id="rId4" imgW="799753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90494"/>
                        <a:ext cx="1140216" cy="366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3200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280285"/>
              </p:ext>
            </p:extLst>
          </p:nvPr>
        </p:nvGraphicFramePr>
        <p:xfrm>
          <a:off x="3133200" y="3605791"/>
          <a:ext cx="2063242" cy="36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6" imgW="1447172" imgH="253890" progId="Equation.DSMT4">
                  <p:embed/>
                </p:oleObj>
              </mc:Choice>
              <mc:Fallback>
                <p:oleObj name="Equation" r:id="rId6" imgW="1447172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200" y="3605791"/>
                        <a:ext cx="2063242" cy="366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кутник 12"/>
          <p:cNvSpPr/>
          <p:nvPr/>
        </p:nvSpPr>
        <p:spPr>
          <a:xfrm>
            <a:off x="6961780" y="36073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(1)</a:t>
            </a:r>
            <a:endParaRPr lang="uk-UA" dirty="0"/>
          </a:p>
        </p:txBody>
      </p:sp>
      <p:sp>
        <p:nvSpPr>
          <p:cNvPr id="14" name="Прямокутник 13"/>
          <p:cNvSpPr/>
          <p:nvPr/>
        </p:nvSpPr>
        <p:spPr>
          <a:xfrm>
            <a:off x="7020272" y="528600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(3)</a:t>
            </a:r>
            <a:endParaRPr lang="uk-UA" dirty="0"/>
          </a:p>
        </p:txBody>
      </p:sp>
      <p:sp>
        <p:nvSpPr>
          <p:cNvPr id="15" name="Прямокутник 14"/>
          <p:cNvSpPr/>
          <p:nvPr/>
        </p:nvSpPr>
        <p:spPr>
          <a:xfrm>
            <a:off x="6945687" y="434745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(2)</a:t>
            </a:r>
            <a:endParaRPr lang="uk-UA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264687" y="4278504"/>
            <a:ext cx="127861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" name="Об'є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11396"/>
              </p:ext>
            </p:extLst>
          </p:nvPr>
        </p:nvGraphicFramePr>
        <p:xfrm>
          <a:off x="3264688" y="4278505"/>
          <a:ext cx="2019798" cy="6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8" imgW="1295400" imgH="431800" progId="Equation.DSMT4">
                  <p:embed/>
                </p:oleObj>
              </mc:Choice>
              <mc:Fallback>
                <p:oleObj name="Equation" r:id="rId8" imgW="12954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688" y="4278505"/>
                        <a:ext cx="2019798" cy="668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837680" y="5274103"/>
            <a:ext cx="113850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" name="Об'є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19071"/>
              </p:ext>
            </p:extLst>
          </p:nvPr>
        </p:nvGraphicFramePr>
        <p:xfrm>
          <a:off x="2837680" y="5274103"/>
          <a:ext cx="3246488" cy="37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0" imgW="2235200" imgH="254000" progId="Equation.DSMT4">
                  <p:embed/>
                </p:oleObj>
              </mc:Choice>
              <mc:Fallback>
                <p:oleObj name="Equation" r:id="rId10" imgW="22352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680" y="5274103"/>
                        <a:ext cx="3246488" cy="373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3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63887" y="332655"/>
            <a:ext cx="121678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55243"/>
              </p:ext>
            </p:extLst>
          </p:nvPr>
        </p:nvGraphicFramePr>
        <p:xfrm>
          <a:off x="3563888" y="332656"/>
          <a:ext cx="194421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397000" imgH="469900" progId="Equation.DSMT4">
                  <p:embed/>
                </p:oleObj>
              </mc:Choice>
              <mc:Fallback>
                <p:oleObj name="Equation" r:id="rId3" imgW="1397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32656"/>
                        <a:ext cx="194421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Прямокутник 5"/>
          <p:cNvSpPr/>
          <p:nvPr/>
        </p:nvSpPr>
        <p:spPr>
          <a:xfrm>
            <a:off x="6876256" y="46297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(4)</a:t>
            </a:r>
            <a:endParaRPr lang="uk-UA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95936" y="1340767"/>
            <a:ext cx="13134260" cy="4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328"/>
              </p:ext>
            </p:extLst>
          </p:nvPr>
        </p:nvGraphicFramePr>
        <p:xfrm>
          <a:off x="3995936" y="1340768"/>
          <a:ext cx="1368152" cy="67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952087" imgH="469696" progId="Equation.DSMT4">
                  <p:embed/>
                </p:oleObj>
              </mc:Choice>
              <mc:Fallback>
                <p:oleObj name="Equation" r:id="rId5" imgW="952087" imgH="46969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340768"/>
                        <a:ext cx="1368152" cy="670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кутник 8"/>
          <p:cNvSpPr/>
          <p:nvPr/>
        </p:nvSpPr>
        <p:spPr>
          <a:xfrm>
            <a:off x="6876256" y="138087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(5)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2054173"/>
            <a:ext cx="8314506" cy="1595440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262386" y="3870071"/>
            <a:ext cx="10269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246070"/>
              </p:ext>
            </p:extLst>
          </p:nvPr>
        </p:nvGraphicFramePr>
        <p:xfrm>
          <a:off x="2262385" y="3870072"/>
          <a:ext cx="5034208" cy="5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8" imgW="3467100" imgH="393700" progId="Equation.DSMT4">
                  <p:embed/>
                </p:oleObj>
              </mc:Choice>
              <mc:Fallback>
                <p:oleObj name="Equation" r:id="rId8" imgW="34671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385" y="3870072"/>
                        <a:ext cx="5034208" cy="567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131840" y="4811870"/>
            <a:ext cx="11530438" cy="4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4" name="Об'є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23334"/>
              </p:ext>
            </p:extLst>
          </p:nvPr>
        </p:nvGraphicFramePr>
        <p:xfrm>
          <a:off x="2877406" y="4811870"/>
          <a:ext cx="2902874" cy="63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0" imgW="2095500" imgH="457200" progId="Equation.DSMT4">
                  <p:embed/>
                </p:oleObj>
              </mc:Choice>
              <mc:Fallback>
                <p:oleObj name="Equation" r:id="rId10" imgW="2095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406" y="4811870"/>
                        <a:ext cx="2902874" cy="633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кутник 14"/>
          <p:cNvSpPr/>
          <p:nvPr/>
        </p:nvSpPr>
        <p:spPr>
          <a:xfrm>
            <a:off x="7884368" y="402318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(6)</a:t>
            </a:r>
            <a:endParaRPr lang="uk-UA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7028656" y="496035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(7)</a:t>
            </a:r>
            <a:endParaRPr lang="uk-UA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642685" y="6000932"/>
            <a:ext cx="90575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" name="Об'є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09479"/>
              </p:ext>
            </p:extLst>
          </p:nvPr>
        </p:nvGraphicFramePr>
        <p:xfrm>
          <a:off x="1642686" y="6000933"/>
          <a:ext cx="5385970" cy="37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2" imgW="3708400" imgH="254000" progId="Equation.DSMT4">
                  <p:embed/>
                </p:oleObj>
              </mc:Choice>
              <mc:Fallback>
                <p:oleObj name="Equation" r:id="rId12" imgW="37084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686" y="6000933"/>
                        <a:ext cx="5385970" cy="373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кутник 18"/>
          <p:cNvSpPr/>
          <p:nvPr/>
        </p:nvSpPr>
        <p:spPr>
          <a:xfrm>
            <a:off x="7482626" y="604665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(9)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61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523C0-76BD-4095-8EF7-7586B5228150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688358a5-4ef1-4ca2-a483-c9eb30413a9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1569CC-9540-41F2-9DF7-054F3C0B0121}"/>
</file>

<file path=customXml/itemProps3.xml><?xml version="1.0" encoding="utf-8"?>
<ds:datastoreItem xmlns:ds="http://schemas.openxmlformats.org/officeDocument/2006/customXml" ds:itemID="{FABFFAE7-8645-4318-9F01-749732D39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1447</TotalTime>
  <Words>237</Words>
  <Application>Microsoft Office PowerPoint</Application>
  <PresentationFormat>Екран (4:3)</PresentationFormat>
  <Paragraphs>61</Paragraphs>
  <Slides>17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Times New Roman</vt:lpstr>
      <vt:lpstr>Wingdings 3</vt:lpstr>
      <vt:lpstr>Пасмо</vt:lpstr>
      <vt:lpstr>Equation</vt:lpstr>
      <vt:lpstr>ЛЕКЦІЯ. ВИЗНАЧЕННЯ І КЛАСИФІКАЦІЯ ЙМОВІРНІСНИХ ПРОЦЕСІВ</vt:lpstr>
      <vt:lpstr>1. Визначення і класифікація випадкових процесів.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admink</cp:lastModifiedBy>
  <cp:revision>82</cp:revision>
  <cp:lastPrinted>2021-04-15T07:08:25Z</cp:lastPrinted>
  <dcterms:created xsi:type="dcterms:W3CDTF">2021-02-15T19:41:01Z</dcterms:created>
  <dcterms:modified xsi:type="dcterms:W3CDTF">2021-04-15T07:08:28Z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