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E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EF11B-00C5-A140-E3B9-8F719ADE76B6}" v="1248" dt="2024-05-18T20:15:03.360"/>
  </p1510:revLst>
</p1510:revInfo>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ітли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Світли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Світли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900B87-4512-4D91-A659-D4F925595E02}"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D7E28359-B54B-4582-87FC-A8EF094E7B46}">
      <dgm:prSet/>
      <dgm:spPr/>
      <dgm:t>
        <a:bodyPr/>
        <a:lstStyle/>
        <a:p>
          <a:r>
            <a:rPr lang="uk-UA" dirty="0"/>
            <a:t>Затримка розробки</a:t>
          </a:r>
          <a:endParaRPr lang="en-US" dirty="0"/>
        </a:p>
      </dgm:t>
    </dgm:pt>
    <dgm:pt modelId="{8B12C5DE-FAB8-45A4-8E7C-A56116502089}" type="parTrans" cxnId="{3B59D488-3987-4E53-B42C-B6B37CEA95FC}">
      <dgm:prSet/>
      <dgm:spPr/>
      <dgm:t>
        <a:bodyPr/>
        <a:lstStyle/>
        <a:p>
          <a:endParaRPr lang="en-US"/>
        </a:p>
      </dgm:t>
    </dgm:pt>
    <dgm:pt modelId="{EA882A2D-04C6-4FD6-89E2-719232613D28}" type="sibTrans" cxnId="{3B59D488-3987-4E53-B42C-B6B37CEA95FC}">
      <dgm:prSet/>
      <dgm:spPr/>
      <dgm:t>
        <a:bodyPr/>
        <a:lstStyle/>
        <a:p>
          <a:endParaRPr lang="en-US"/>
        </a:p>
      </dgm:t>
    </dgm:pt>
    <dgm:pt modelId="{7E271ADA-5547-4050-AFF6-3B58DFE8EF26}">
      <dgm:prSet/>
      <dgm:spPr/>
      <dgm:t>
        <a:bodyPr/>
        <a:lstStyle/>
        <a:p>
          <a:r>
            <a:rPr lang="uk-UA" dirty="0"/>
            <a:t>Перевищення бюджету</a:t>
          </a:r>
          <a:endParaRPr lang="en-US" dirty="0"/>
        </a:p>
      </dgm:t>
    </dgm:pt>
    <dgm:pt modelId="{38CCA574-7760-463A-8F17-E108010A2CEE}" type="parTrans" cxnId="{E53F3A96-4A54-4D31-9C48-4597EDE126BD}">
      <dgm:prSet/>
      <dgm:spPr/>
      <dgm:t>
        <a:bodyPr/>
        <a:lstStyle/>
        <a:p>
          <a:endParaRPr lang="en-US"/>
        </a:p>
      </dgm:t>
    </dgm:pt>
    <dgm:pt modelId="{6B3F40A3-194D-465D-AE83-8027AE9BC2EF}" type="sibTrans" cxnId="{E53F3A96-4A54-4D31-9C48-4597EDE126BD}">
      <dgm:prSet/>
      <dgm:spPr/>
      <dgm:t>
        <a:bodyPr/>
        <a:lstStyle/>
        <a:p>
          <a:endParaRPr lang="en-US"/>
        </a:p>
      </dgm:t>
    </dgm:pt>
    <dgm:pt modelId="{83BF85B8-B569-4C28-B853-86BC48A01B50}">
      <dgm:prSet/>
      <dgm:spPr/>
      <dgm:t>
        <a:bodyPr/>
        <a:lstStyle/>
        <a:p>
          <a:r>
            <a:rPr lang="uk-UA" dirty="0"/>
            <a:t>Технічні проблеми</a:t>
          </a:r>
          <a:endParaRPr lang="en-US" dirty="0"/>
        </a:p>
      </dgm:t>
    </dgm:pt>
    <dgm:pt modelId="{3D879EFF-5F27-4E86-9CED-7F8BC0CAF3AF}" type="parTrans" cxnId="{D7C952F1-6FAC-4B5B-9084-9AF2F13FEB2A}">
      <dgm:prSet/>
      <dgm:spPr/>
      <dgm:t>
        <a:bodyPr/>
        <a:lstStyle/>
        <a:p>
          <a:endParaRPr lang="en-US"/>
        </a:p>
      </dgm:t>
    </dgm:pt>
    <dgm:pt modelId="{7CA98BD8-D430-4AE3-A078-19FEE54DF475}" type="sibTrans" cxnId="{D7C952F1-6FAC-4B5B-9084-9AF2F13FEB2A}">
      <dgm:prSet/>
      <dgm:spPr/>
      <dgm:t>
        <a:bodyPr/>
        <a:lstStyle/>
        <a:p>
          <a:endParaRPr lang="en-US"/>
        </a:p>
      </dgm:t>
    </dgm:pt>
    <dgm:pt modelId="{E25FA054-58B3-40A6-97AE-7B43C2C95B63}">
      <dgm:prSet/>
      <dgm:spPr/>
      <dgm:t>
        <a:bodyPr/>
        <a:lstStyle/>
        <a:p>
          <a:pPr rtl="0"/>
          <a:r>
            <a:rPr lang="uk-UA" dirty="0">
              <a:latin typeface="Gill Sans Nova"/>
            </a:rPr>
            <a:t>Проблема безпеки</a:t>
          </a:r>
          <a:endParaRPr lang="en-US" dirty="0"/>
        </a:p>
      </dgm:t>
    </dgm:pt>
    <dgm:pt modelId="{59AC3FC2-F00A-4D13-BB7B-2F4756B78875}" type="parTrans" cxnId="{F419EFB4-D749-4968-A189-3AEBF1A12ECE}">
      <dgm:prSet/>
      <dgm:spPr/>
      <dgm:t>
        <a:bodyPr/>
        <a:lstStyle/>
        <a:p>
          <a:endParaRPr lang="en-US"/>
        </a:p>
      </dgm:t>
    </dgm:pt>
    <dgm:pt modelId="{8B8CDC05-7980-4020-9011-35B0B86921E0}" type="sibTrans" cxnId="{F419EFB4-D749-4968-A189-3AEBF1A12ECE}">
      <dgm:prSet/>
      <dgm:spPr/>
      <dgm:t>
        <a:bodyPr/>
        <a:lstStyle/>
        <a:p>
          <a:endParaRPr lang="en-US"/>
        </a:p>
      </dgm:t>
    </dgm:pt>
    <dgm:pt modelId="{1A9783E9-80E0-4768-8937-EEC1D72913E2}">
      <dgm:prSet phldr="0"/>
      <dgm:spPr/>
      <dgm:t>
        <a:bodyPr/>
        <a:lstStyle/>
        <a:p>
          <a:endParaRPr lang="uk-UA" dirty="0">
            <a:latin typeface="Gill Sans Nova"/>
          </a:endParaRPr>
        </a:p>
      </dgm:t>
    </dgm:pt>
    <dgm:pt modelId="{504CF6FF-FFC6-460A-AE95-5CF7B4661F13}" type="parTrans" cxnId="{4687579C-B5F0-4D02-B01A-EE0864444155}">
      <dgm:prSet/>
      <dgm:spPr/>
    </dgm:pt>
    <dgm:pt modelId="{33D10E58-F74F-4AB1-9A47-B6122D3A7837}" type="sibTrans" cxnId="{4687579C-B5F0-4D02-B01A-EE0864444155}">
      <dgm:prSet/>
      <dgm:spPr/>
    </dgm:pt>
    <dgm:pt modelId="{59B8F557-01DA-43F2-95ED-B7F1C90E7257}" type="pres">
      <dgm:prSet presAssocID="{38900B87-4512-4D91-A659-D4F925595E02}" presName="matrix" presStyleCnt="0">
        <dgm:presLayoutVars>
          <dgm:chMax val="1"/>
          <dgm:dir/>
          <dgm:resizeHandles val="exact"/>
        </dgm:presLayoutVars>
      </dgm:prSet>
      <dgm:spPr/>
    </dgm:pt>
    <dgm:pt modelId="{0E5D2425-FC4C-4EAF-9D67-DE40DC0F88FC}" type="pres">
      <dgm:prSet presAssocID="{38900B87-4512-4D91-A659-D4F925595E02}" presName="diamond" presStyleLbl="bgShp" presStyleIdx="0" presStyleCnt="1"/>
      <dgm:spPr/>
    </dgm:pt>
    <dgm:pt modelId="{E7F844EF-2CDD-4C01-8484-FBD26729BEC0}" type="pres">
      <dgm:prSet presAssocID="{38900B87-4512-4D91-A659-D4F925595E02}" presName="quad1" presStyleLbl="node1" presStyleIdx="0" presStyleCnt="4">
        <dgm:presLayoutVars>
          <dgm:chMax val="0"/>
          <dgm:chPref val="0"/>
          <dgm:bulletEnabled val="1"/>
        </dgm:presLayoutVars>
      </dgm:prSet>
      <dgm:spPr/>
    </dgm:pt>
    <dgm:pt modelId="{C129EFA5-FF11-485D-AB19-74563C944ACA}" type="pres">
      <dgm:prSet presAssocID="{38900B87-4512-4D91-A659-D4F925595E02}" presName="quad2" presStyleLbl="node1" presStyleIdx="1" presStyleCnt="4">
        <dgm:presLayoutVars>
          <dgm:chMax val="0"/>
          <dgm:chPref val="0"/>
          <dgm:bulletEnabled val="1"/>
        </dgm:presLayoutVars>
      </dgm:prSet>
      <dgm:spPr/>
    </dgm:pt>
    <dgm:pt modelId="{F39EAAE3-E27E-4F39-A130-AD2C487C21DC}" type="pres">
      <dgm:prSet presAssocID="{38900B87-4512-4D91-A659-D4F925595E02}" presName="quad3" presStyleLbl="node1" presStyleIdx="2" presStyleCnt="4">
        <dgm:presLayoutVars>
          <dgm:chMax val="0"/>
          <dgm:chPref val="0"/>
          <dgm:bulletEnabled val="1"/>
        </dgm:presLayoutVars>
      </dgm:prSet>
      <dgm:spPr/>
    </dgm:pt>
    <dgm:pt modelId="{2BA7F3CF-A988-4C74-B2A1-DC14CCB90DCD}" type="pres">
      <dgm:prSet presAssocID="{38900B87-4512-4D91-A659-D4F925595E02}" presName="quad4" presStyleLbl="node1" presStyleIdx="3" presStyleCnt="4">
        <dgm:presLayoutVars>
          <dgm:chMax val="0"/>
          <dgm:chPref val="0"/>
          <dgm:bulletEnabled val="1"/>
        </dgm:presLayoutVars>
      </dgm:prSet>
      <dgm:spPr/>
    </dgm:pt>
  </dgm:ptLst>
  <dgm:cxnLst>
    <dgm:cxn modelId="{965EE12B-CB24-4405-A57B-25C531B6C72D}" type="presOf" srcId="{38900B87-4512-4D91-A659-D4F925595E02}" destId="{59B8F557-01DA-43F2-95ED-B7F1C90E7257}" srcOrd="0" destOrd="0" presId="urn:microsoft.com/office/officeart/2005/8/layout/matrix3"/>
    <dgm:cxn modelId="{A6DDE953-B39F-4B9D-9F05-6CA8949E15B0}" type="presOf" srcId="{7E271ADA-5547-4050-AFF6-3B58DFE8EF26}" destId="{C129EFA5-FF11-485D-AB19-74563C944ACA}" srcOrd="0" destOrd="0" presId="urn:microsoft.com/office/officeart/2005/8/layout/matrix3"/>
    <dgm:cxn modelId="{8ED38581-7C78-4D5A-8E7C-08BDDFFC48CE}" type="presOf" srcId="{83BF85B8-B569-4C28-B853-86BC48A01B50}" destId="{F39EAAE3-E27E-4F39-A130-AD2C487C21DC}" srcOrd="0" destOrd="0" presId="urn:microsoft.com/office/officeart/2005/8/layout/matrix3"/>
    <dgm:cxn modelId="{3B59D488-3987-4E53-B42C-B6B37CEA95FC}" srcId="{38900B87-4512-4D91-A659-D4F925595E02}" destId="{D7E28359-B54B-4582-87FC-A8EF094E7B46}" srcOrd="0" destOrd="0" parTransId="{8B12C5DE-FAB8-45A4-8E7C-A56116502089}" sibTransId="{EA882A2D-04C6-4FD6-89E2-719232613D28}"/>
    <dgm:cxn modelId="{73198091-A28B-4E59-834F-C7F0DB5987D3}" type="presOf" srcId="{E25FA054-58B3-40A6-97AE-7B43C2C95B63}" destId="{2BA7F3CF-A988-4C74-B2A1-DC14CCB90DCD}" srcOrd="0" destOrd="0" presId="urn:microsoft.com/office/officeart/2005/8/layout/matrix3"/>
    <dgm:cxn modelId="{E53F3A96-4A54-4D31-9C48-4597EDE126BD}" srcId="{38900B87-4512-4D91-A659-D4F925595E02}" destId="{7E271ADA-5547-4050-AFF6-3B58DFE8EF26}" srcOrd="1" destOrd="0" parTransId="{38CCA574-7760-463A-8F17-E108010A2CEE}" sibTransId="{6B3F40A3-194D-465D-AE83-8027AE9BC2EF}"/>
    <dgm:cxn modelId="{4687579C-B5F0-4D02-B01A-EE0864444155}" srcId="{38900B87-4512-4D91-A659-D4F925595E02}" destId="{1A9783E9-80E0-4768-8937-EEC1D72913E2}" srcOrd="4" destOrd="0" parTransId="{504CF6FF-FFC6-460A-AE95-5CF7B4661F13}" sibTransId="{33D10E58-F74F-4AB1-9A47-B6122D3A7837}"/>
    <dgm:cxn modelId="{F419EFB4-D749-4968-A189-3AEBF1A12ECE}" srcId="{38900B87-4512-4D91-A659-D4F925595E02}" destId="{E25FA054-58B3-40A6-97AE-7B43C2C95B63}" srcOrd="3" destOrd="0" parTransId="{59AC3FC2-F00A-4D13-BB7B-2F4756B78875}" sibTransId="{8B8CDC05-7980-4020-9011-35B0B86921E0}"/>
    <dgm:cxn modelId="{CD4343B8-CAF5-4870-A1CD-D0F0B79BC8DA}" type="presOf" srcId="{D7E28359-B54B-4582-87FC-A8EF094E7B46}" destId="{E7F844EF-2CDD-4C01-8484-FBD26729BEC0}" srcOrd="0" destOrd="0" presId="urn:microsoft.com/office/officeart/2005/8/layout/matrix3"/>
    <dgm:cxn modelId="{D7C952F1-6FAC-4B5B-9084-9AF2F13FEB2A}" srcId="{38900B87-4512-4D91-A659-D4F925595E02}" destId="{83BF85B8-B569-4C28-B853-86BC48A01B50}" srcOrd="2" destOrd="0" parTransId="{3D879EFF-5F27-4E86-9CED-7F8BC0CAF3AF}" sibTransId="{7CA98BD8-D430-4AE3-A078-19FEE54DF475}"/>
    <dgm:cxn modelId="{C7D2492C-2EF8-400C-98EE-A9E01026A00E}" type="presParOf" srcId="{59B8F557-01DA-43F2-95ED-B7F1C90E7257}" destId="{0E5D2425-FC4C-4EAF-9D67-DE40DC0F88FC}" srcOrd="0" destOrd="0" presId="urn:microsoft.com/office/officeart/2005/8/layout/matrix3"/>
    <dgm:cxn modelId="{3F44BC9E-5E92-446B-8593-67FD9CBC5357}" type="presParOf" srcId="{59B8F557-01DA-43F2-95ED-B7F1C90E7257}" destId="{E7F844EF-2CDD-4C01-8484-FBD26729BEC0}" srcOrd="1" destOrd="0" presId="urn:microsoft.com/office/officeart/2005/8/layout/matrix3"/>
    <dgm:cxn modelId="{D33A20FE-52D7-49DF-9E1A-E98749973FE4}" type="presParOf" srcId="{59B8F557-01DA-43F2-95ED-B7F1C90E7257}" destId="{C129EFA5-FF11-485D-AB19-74563C944ACA}" srcOrd="2" destOrd="0" presId="urn:microsoft.com/office/officeart/2005/8/layout/matrix3"/>
    <dgm:cxn modelId="{6D7A7982-4064-4E1B-B401-740151871BCF}" type="presParOf" srcId="{59B8F557-01DA-43F2-95ED-B7F1C90E7257}" destId="{F39EAAE3-E27E-4F39-A130-AD2C487C21DC}" srcOrd="3" destOrd="0" presId="urn:microsoft.com/office/officeart/2005/8/layout/matrix3"/>
    <dgm:cxn modelId="{B51EFD57-EFF9-448F-9248-4CF1B4702634}" type="presParOf" srcId="{59B8F557-01DA-43F2-95ED-B7F1C90E7257}" destId="{2BA7F3CF-A988-4C74-B2A1-DC14CCB90DC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D2425-FC4C-4EAF-9D67-DE40DC0F88FC}">
      <dsp:nvSpPr>
        <dsp:cNvPr id="0" name=""/>
        <dsp:cNvSpPr/>
      </dsp:nvSpPr>
      <dsp:spPr>
        <a:xfrm>
          <a:off x="3082131" y="0"/>
          <a:ext cx="4351338" cy="4351338"/>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844EF-2CDD-4C01-8484-FBD26729BEC0}">
      <dsp:nvSpPr>
        <dsp:cNvPr id="0" name=""/>
        <dsp:cNvSpPr/>
      </dsp:nvSpPr>
      <dsp:spPr>
        <a:xfrm>
          <a:off x="3495508" y="413377"/>
          <a:ext cx="1697021" cy="169702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uk-UA" sz="1800" kern="1200" dirty="0"/>
            <a:t>Затримка розробки</a:t>
          </a:r>
          <a:endParaRPr lang="en-US" sz="1800" kern="1200" dirty="0"/>
        </a:p>
      </dsp:txBody>
      <dsp:txXfrm>
        <a:off x="3578350" y="496219"/>
        <a:ext cx="1531337" cy="1531337"/>
      </dsp:txXfrm>
    </dsp:sp>
    <dsp:sp modelId="{C129EFA5-FF11-485D-AB19-74563C944ACA}">
      <dsp:nvSpPr>
        <dsp:cNvPr id="0" name=""/>
        <dsp:cNvSpPr/>
      </dsp:nvSpPr>
      <dsp:spPr>
        <a:xfrm>
          <a:off x="5323070" y="413377"/>
          <a:ext cx="1697021" cy="1697021"/>
        </a:xfrm>
        <a:prstGeom prst="roundRect">
          <a:avLst/>
        </a:prstGeom>
        <a:solidFill>
          <a:schemeClr val="accent5">
            <a:hueOff val="785595"/>
            <a:satOff val="-3757"/>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uk-UA" sz="1800" kern="1200" dirty="0"/>
            <a:t>Перевищення бюджету</a:t>
          </a:r>
          <a:endParaRPr lang="en-US" sz="1800" kern="1200" dirty="0"/>
        </a:p>
      </dsp:txBody>
      <dsp:txXfrm>
        <a:off x="5405912" y="496219"/>
        <a:ext cx="1531337" cy="1531337"/>
      </dsp:txXfrm>
    </dsp:sp>
    <dsp:sp modelId="{F39EAAE3-E27E-4F39-A130-AD2C487C21DC}">
      <dsp:nvSpPr>
        <dsp:cNvPr id="0" name=""/>
        <dsp:cNvSpPr/>
      </dsp:nvSpPr>
      <dsp:spPr>
        <a:xfrm>
          <a:off x="3495508" y="2240939"/>
          <a:ext cx="1697021" cy="1697021"/>
        </a:xfrm>
        <a:prstGeom prst="roundRect">
          <a:avLst/>
        </a:prstGeom>
        <a:solidFill>
          <a:schemeClr val="accent5">
            <a:hueOff val="1571189"/>
            <a:satOff val="-7513"/>
            <a:lumOff val="8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uk-UA" sz="1800" kern="1200" dirty="0"/>
            <a:t>Технічні проблеми</a:t>
          </a:r>
          <a:endParaRPr lang="en-US" sz="1800" kern="1200" dirty="0"/>
        </a:p>
      </dsp:txBody>
      <dsp:txXfrm>
        <a:off x="3578350" y="2323781"/>
        <a:ext cx="1531337" cy="1531337"/>
      </dsp:txXfrm>
    </dsp:sp>
    <dsp:sp modelId="{2BA7F3CF-A988-4C74-B2A1-DC14CCB90DCD}">
      <dsp:nvSpPr>
        <dsp:cNvPr id="0" name=""/>
        <dsp:cNvSpPr/>
      </dsp:nvSpPr>
      <dsp:spPr>
        <a:xfrm>
          <a:off x="5323070" y="2240939"/>
          <a:ext cx="1697021" cy="1697021"/>
        </a:xfrm>
        <a:prstGeom prst="roundRect">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uk-UA" sz="1800" kern="1200" dirty="0">
              <a:latin typeface="Gill Sans Nova"/>
            </a:rPr>
            <a:t>Проблема безпеки</a:t>
          </a:r>
          <a:endParaRPr lang="en-US" sz="1800" kern="1200" dirty="0"/>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73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49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11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164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523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96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27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35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25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61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9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5/18/2024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13441885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793159" y="1377146"/>
            <a:ext cx="4076460" cy="3626217"/>
          </a:xfrm>
        </p:spPr>
        <p:txBody>
          <a:bodyPr anchor="b">
            <a:normAutofit/>
          </a:bodyPr>
          <a:lstStyle/>
          <a:p>
            <a:pPr algn="r"/>
            <a:r>
              <a:rPr lang="uk-UA" sz="4000" dirty="0">
                <a:solidFill>
                  <a:schemeClr val="bg1"/>
                </a:solidFill>
                <a:ea typeface="+mj-lt"/>
                <a:cs typeface="+mj-lt"/>
              </a:rPr>
              <a:t>PROJECT BASELINE ДЛЯ </a:t>
            </a:r>
            <a:r>
              <a:rPr lang="uk-UA" sz="4000" dirty="0" err="1">
                <a:solidFill>
                  <a:schemeClr val="bg1"/>
                </a:solidFill>
                <a:ea typeface="+mj-lt"/>
                <a:cs typeface="+mj-lt"/>
              </a:rPr>
              <a:t>Трекер</a:t>
            </a:r>
            <a:r>
              <a:rPr lang="uk-UA" sz="4000" dirty="0">
                <a:solidFill>
                  <a:schemeClr val="bg1"/>
                </a:solidFill>
                <a:ea typeface="+mj-lt"/>
                <a:cs typeface="+mj-lt"/>
              </a:rPr>
              <a:t>-менеджера підписок</a:t>
            </a:r>
            <a:endParaRPr lang="uk-UA" sz="4000" dirty="0">
              <a:solidFill>
                <a:schemeClr val="bg1"/>
              </a:solidFill>
            </a:endParaRPr>
          </a:p>
        </p:txBody>
      </p:sp>
      <p:sp>
        <p:nvSpPr>
          <p:cNvPr id="3" name="Підзаголовок 2"/>
          <p:cNvSpPr>
            <a:spLocks noGrp="1"/>
          </p:cNvSpPr>
          <p:nvPr>
            <p:ph type="subTitle" idx="1"/>
          </p:nvPr>
        </p:nvSpPr>
        <p:spPr>
          <a:xfrm>
            <a:off x="793159" y="5170453"/>
            <a:ext cx="4076458" cy="990197"/>
          </a:xfrm>
        </p:spPr>
        <p:txBody>
          <a:bodyPr vert="horz" lIns="91440" tIns="45720" rIns="91440" bIns="45720" rtlCol="0" anchor="t">
            <a:noAutofit/>
          </a:bodyPr>
          <a:lstStyle/>
          <a:p>
            <a:pPr algn="r"/>
            <a:r>
              <a:rPr lang="uk-UA" sz="1400" dirty="0">
                <a:solidFill>
                  <a:schemeClr val="bg1"/>
                </a:solidFill>
              </a:rPr>
              <a:t>Лабораторна робота №1</a:t>
            </a:r>
            <a:br>
              <a:rPr lang="uk-UA" sz="1400" dirty="0"/>
            </a:br>
            <a:r>
              <a:rPr lang="uk-UA" sz="1400" dirty="0">
                <a:solidFill>
                  <a:schemeClr val="bg1"/>
                </a:solidFill>
              </a:rPr>
              <a:t>Виконав студент:</a:t>
            </a:r>
            <a:br>
              <a:rPr lang="uk-UA" sz="1400" dirty="0"/>
            </a:br>
            <a:r>
              <a:rPr lang="uk-UA" sz="1400" dirty="0">
                <a:solidFill>
                  <a:schemeClr val="bg1"/>
                </a:solidFill>
              </a:rPr>
              <a:t>Линва Віталій</a:t>
            </a:r>
            <a:br>
              <a:rPr lang="uk-UA" sz="1400" dirty="0"/>
            </a:br>
            <a:r>
              <a:rPr lang="uk-UA" sz="1400" dirty="0">
                <a:solidFill>
                  <a:schemeClr val="bg1"/>
                </a:solidFill>
              </a:rPr>
              <a:t>Перевірив:</a:t>
            </a:r>
            <a:br>
              <a:rPr lang="uk-UA" sz="1400" dirty="0"/>
            </a:br>
            <a:r>
              <a:rPr lang="uk-UA" sz="1400" err="1">
                <a:solidFill>
                  <a:schemeClr val="bg1"/>
                </a:solidFill>
              </a:rPr>
              <a:t>Франів</a:t>
            </a:r>
            <a:r>
              <a:rPr lang="uk-UA" sz="1400" dirty="0">
                <a:solidFill>
                  <a:schemeClr val="bg1"/>
                </a:solidFill>
              </a:rPr>
              <a:t> В. А.</a:t>
            </a:r>
          </a:p>
        </p:txBody>
      </p:sp>
      <p:pic>
        <p:nvPicPr>
          <p:cNvPr id="4" name="Picture 3" descr="Floorplan on a table">
            <a:extLst>
              <a:ext uri="{FF2B5EF4-FFF2-40B4-BE49-F238E27FC236}">
                <a16:creationId xmlns:a16="http://schemas.microsoft.com/office/drawing/2014/main" id="{22A70BDF-D89F-7A70-CB6A-57CD0D00A434}"/>
              </a:ext>
            </a:extLst>
          </p:cNvPr>
          <p:cNvPicPr>
            <a:picLocks noChangeAspect="1"/>
          </p:cNvPicPr>
          <p:nvPr/>
        </p:nvPicPr>
        <p:blipFill rotWithShape="1">
          <a:blip r:embed="rId2">
            <a:duotone>
              <a:schemeClr val="accent2">
                <a:shade val="45000"/>
                <a:satMod val="135000"/>
              </a:schemeClr>
              <a:prstClr val="white"/>
            </a:duotone>
            <a:alphaModFix amt="51000"/>
          </a:blip>
          <a:srcRect l="28531" r="2323" b="2"/>
          <a:stretch/>
        </p:blipFill>
        <p:spPr>
          <a:xfrm>
            <a:off x="5457027" y="10"/>
            <a:ext cx="6734973" cy="6857990"/>
          </a:xfrm>
          <a:prstGeom prst="rect">
            <a:avLst/>
          </a:prstGeom>
        </p:spPr>
      </p:pic>
      <p:sp>
        <p:nvSpPr>
          <p:cNvPr id="1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02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48AAA8D-4882-8B96-EE79-37DD6C8CB41C}"/>
              </a:ext>
            </a:extLst>
          </p:cNvPr>
          <p:cNvSpPr>
            <a:spLocks noGrp="1"/>
          </p:cNvSpPr>
          <p:nvPr>
            <p:ph type="title"/>
          </p:nvPr>
        </p:nvSpPr>
        <p:spPr>
          <a:xfrm>
            <a:off x="838200" y="698643"/>
            <a:ext cx="5243394" cy="5189746"/>
          </a:xfrm>
        </p:spPr>
        <p:txBody>
          <a:bodyPr anchor="t">
            <a:normAutofit/>
          </a:bodyPr>
          <a:lstStyle/>
          <a:p>
            <a:r>
              <a:rPr lang="uk-UA" sz="7200"/>
              <a:t>Зацікавлені сторони</a:t>
            </a:r>
          </a:p>
        </p:txBody>
      </p:sp>
      <p:cxnSp>
        <p:nvCxnSpPr>
          <p:cNvPr id="10" name="Straight Connector 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Місце для вмісту 2">
            <a:extLst>
              <a:ext uri="{FF2B5EF4-FFF2-40B4-BE49-F238E27FC236}">
                <a16:creationId xmlns:a16="http://schemas.microsoft.com/office/drawing/2014/main" id="{B8A2A1EF-278B-EB4A-3A40-3F96B53681A9}"/>
              </a:ext>
            </a:extLst>
          </p:cNvPr>
          <p:cNvSpPr>
            <a:spLocks noGrp="1"/>
          </p:cNvSpPr>
          <p:nvPr>
            <p:ph idx="1"/>
          </p:nvPr>
        </p:nvSpPr>
        <p:spPr>
          <a:xfrm>
            <a:off x="7229042" y="698643"/>
            <a:ext cx="4124758" cy="5301467"/>
          </a:xfrm>
        </p:spPr>
        <p:txBody>
          <a:bodyPr vert="horz" lIns="91440" tIns="45720" rIns="91440" bIns="45720" rtlCol="0" anchor="b">
            <a:normAutofit/>
          </a:bodyPr>
          <a:lstStyle/>
          <a:p>
            <a:r>
              <a:rPr lang="uk-UA" sz="1800">
                <a:ea typeface="+mn-lt"/>
                <a:cs typeface="+mn-lt"/>
              </a:rPr>
              <a:t>Користувачі веб-сервісу</a:t>
            </a:r>
            <a:endParaRPr lang="uk-UA" sz="1800"/>
          </a:p>
          <a:p>
            <a:r>
              <a:rPr lang="uk-UA" sz="1800">
                <a:ea typeface="+mn-lt"/>
                <a:cs typeface="+mn-lt"/>
              </a:rPr>
              <a:t>Команда розробників</a:t>
            </a:r>
            <a:endParaRPr lang="uk-UA" sz="1800"/>
          </a:p>
          <a:p>
            <a:r>
              <a:rPr lang="uk-UA" sz="1800">
                <a:ea typeface="+mn-lt"/>
                <a:cs typeface="+mn-lt"/>
              </a:rPr>
              <a:t>Менеджер проекту</a:t>
            </a:r>
            <a:endParaRPr lang="uk-UA" sz="1800"/>
          </a:p>
          <a:p>
            <a:r>
              <a:rPr lang="uk-UA" sz="1800">
                <a:ea typeface="+mn-lt"/>
                <a:cs typeface="+mn-lt"/>
              </a:rPr>
              <a:t>Власник продукту</a:t>
            </a:r>
            <a:endParaRPr lang="uk-UA" sz="1800"/>
          </a:p>
          <a:p>
            <a:endParaRPr lang="uk-UA" sz="1800"/>
          </a:p>
        </p:txBody>
      </p:sp>
    </p:spTree>
    <p:extLst>
      <p:ext uri="{BB962C8B-B14F-4D97-AF65-F5344CB8AC3E}">
        <p14:creationId xmlns:p14="http://schemas.microsoft.com/office/powerpoint/2010/main" val="14193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AD879365-9878-9485-C10A-A40BE7830D7F}"/>
              </a:ext>
            </a:extLst>
          </p:cNvPr>
          <p:cNvSpPr>
            <a:spLocks noGrp="1"/>
          </p:cNvSpPr>
          <p:nvPr>
            <p:ph type="title"/>
          </p:nvPr>
        </p:nvSpPr>
        <p:spPr>
          <a:xfrm>
            <a:off x="838200" y="698643"/>
            <a:ext cx="5243394" cy="5189746"/>
          </a:xfrm>
        </p:spPr>
        <p:txBody>
          <a:bodyPr anchor="t">
            <a:normAutofit/>
          </a:bodyPr>
          <a:lstStyle/>
          <a:p>
            <a:r>
              <a:rPr lang="uk-UA" sz="7200"/>
              <a:t>Успішні показники</a:t>
            </a:r>
          </a:p>
        </p:txBody>
      </p:sp>
      <p:cxnSp>
        <p:nvCxnSpPr>
          <p:cNvPr id="10" name="Straight Connector 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Місце для вмісту 2">
            <a:extLst>
              <a:ext uri="{FF2B5EF4-FFF2-40B4-BE49-F238E27FC236}">
                <a16:creationId xmlns:a16="http://schemas.microsoft.com/office/drawing/2014/main" id="{B08E8C46-BE2F-C656-0565-AA4F8AD50587}"/>
              </a:ext>
            </a:extLst>
          </p:cNvPr>
          <p:cNvSpPr>
            <a:spLocks noGrp="1"/>
          </p:cNvSpPr>
          <p:nvPr>
            <p:ph idx="1"/>
          </p:nvPr>
        </p:nvSpPr>
        <p:spPr>
          <a:xfrm>
            <a:off x="7229042" y="698643"/>
            <a:ext cx="4124758" cy="5301467"/>
          </a:xfrm>
        </p:spPr>
        <p:txBody>
          <a:bodyPr vert="horz" lIns="91440" tIns="45720" rIns="91440" bIns="45720" rtlCol="0" anchor="b">
            <a:normAutofit/>
          </a:bodyPr>
          <a:lstStyle/>
          <a:p>
            <a:r>
              <a:rPr lang="uk-UA" sz="1800">
                <a:ea typeface="+mn-lt"/>
                <a:cs typeface="+mn-lt"/>
              </a:rPr>
              <a:t>Кількість користувачів веб-сервісу</a:t>
            </a:r>
            <a:endParaRPr lang="uk-UA" sz="1800"/>
          </a:p>
          <a:p>
            <a:r>
              <a:rPr lang="uk-UA" sz="1800">
                <a:ea typeface="+mn-lt"/>
                <a:cs typeface="+mn-lt"/>
              </a:rPr>
              <a:t>Задоволеність користувачів веб-сервісом</a:t>
            </a:r>
            <a:endParaRPr lang="uk-UA" sz="1800"/>
          </a:p>
          <a:p>
            <a:r>
              <a:rPr lang="uk-UA" sz="1800">
                <a:ea typeface="+mn-lt"/>
                <a:cs typeface="+mn-lt"/>
              </a:rPr>
              <a:t>Час, за який користувачі можуть знайти та скасувати підписки</a:t>
            </a:r>
            <a:endParaRPr lang="uk-UA" sz="1800"/>
          </a:p>
          <a:p>
            <a:r>
              <a:rPr lang="uk-UA" sz="1800">
                <a:ea typeface="+mn-lt"/>
                <a:cs typeface="+mn-lt"/>
              </a:rPr>
              <a:t>Відсутність технічних проблем</a:t>
            </a:r>
            <a:endParaRPr lang="uk-UA" sz="1800"/>
          </a:p>
          <a:p>
            <a:endParaRPr lang="uk-UA" sz="1800"/>
          </a:p>
        </p:txBody>
      </p:sp>
    </p:spTree>
    <p:extLst>
      <p:ext uri="{BB962C8B-B14F-4D97-AF65-F5344CB8AC3E}">
        <p14:creationId xmlns:p14="http://schemas.microsoft.com/office/powerpoint/2010/main" val="259101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A86351F2-F129-8F83-7C25-9F2A9BE55515}"/>
              </a:ext>
            </a:extLst>
          </p:cNvPr>
          <p:cNvSpPr>
            <a:spLocks noGrp="1"/>
          </p:cNvSpPr>
          <p:nvPr>
            <p:ph type="title"/>
          </p:nvPr>
        </p:nvSpPr>
        <p:spPr>
          <a:xfrm>
            <a:off x="838200" y="698643"/>
            <a:ext cx="5243394" cy="5189746"/>
          </a:xfrm>
        </p:spPr>
        <p:txBody>
          <a:bodyPr anchor="t">
            <a:normAutofit/>
          </a:bodyPr>
          <a:lstStyle/>
          <a:p>
            <a:r>
              <a:rPr lang="uk-UA" sz="7200"/>
              <a:t>Наступні кроки</a:t>
            </a:r>
          </a:p>
        </p:txBody>
      </p:sp>
      <p:cxnSp>
        <p:nvCxnSpPr>
          <p:cNvPr id="10" name="Straight Connector 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Місце для вмісту 2">
            <a:extLst>
              <a:ext uri="{FF2B5EF4-FFF2-40B4-BE49-F238E27FC236}">
                <a16:creationId xmlns:a16="http://schemas.microsoft.com/office/drawing/2014/main" id="{E979A99D-EEF5-01C6-1E41-0CA7BD300B28}"/>
              </a:ext>
            </a:extLst>
          </p:cNvPr>
          <p:cNvSpPr>
            <a:spLocks noGrp="1"/>
          </p:cNvSpPr>
          <p:nvPr>
            <p:ph idx="1"/>
          </p:nvPr>
        </p:nvSpPr>
        <p:spPr>
          <a:xfrm>
            <a:off x="7229042" y="698643"/>
            <a:ext cx="4124758" cy="5301467"/>
          </a:xfrm>
        </p:spPr>
        <p:txBody>
          <a:bodyPr vert="horz" lIns="91440" tIns="45720" rIns="91440" bIns="45720" rtlCol="0" anchor="b">
            <a:normAutofit/>
          </a:bodyPr>
          <a:lstStyle/>
          <a:p>
            <a:r>
              <a:rPr lang="uk-UA" sz="1800">
                <a:ea typeface="+mn-lt"/>
                <a:cs typeface="+mn-lt"/>
              </a:rPr>
              <a:t>Завершення технічного завдання</a:t>
            </a:r>
            <a:endParaRPr lang="uk-UA" sz="1800"/>
          </a:p>
          <a:p>
            <a:r>
              <a:rPr lang="uk-UA" sz="1800">
                <a:ea typeface="+mn-lt"/>
                <a:cs typeface="+mn-lt"/>
              </a:rPr>
              <a:t>Проектування архітектури системи</a:t>
            </a:r>
            <a:endParaRPr lang="uk-UA" sz="1800"/>
          </a:p>
          <a:p>
            <a:r>
              <a:rPr lang="uk-UA" sz="1800">
                <a:ea typeface="+mn-lt"/>
                <a:cs typeface="+mn-lt"/>
              </a:rPr>
              <a:t>Розробка API</a:t>
            </a:r>
            <a:endParaRPr lang="uk-UA" sz="1800"/>
          </a:p>
          <a:p>
            <a:r>
              <a:rPr lang="uk-UA" sz="1800">
                <a:ea typeface="+mn-lt"/>
                <a:cs typeface="+mn-lt"/>
              </a:rPr>
              <a:t>Розробка front-end</a:t>
            </a:r>
            <a:endParaRPr lang="uk-UA" sz="1800"/>
          </a:p>
          <a:p>
            <a:r>
              <a:rPr lang="uk-UA" sz="1800">
                <a:ea typeface="+mn-lt"/>
                <a:cs typeface="+mn-lt"/>
              </a:rPr>
              <a:t>Розробка back-end</a:t>
            </a:r>
            <a:endParaRPr lang="uk-UA" sz="1800"/>
          </a:p>
          <a:p>
            <a:pPr marL="0" indent="0">
              <a:buNone/>
            </a:pPr>
            <a:endParaRPr lang="uk-UA" sz="1800"/>
          </a:p>
        </p:txBody>
      </p:sp>
    </p:spTree>
    <p:extLst>
      <p:ext uri="{BB962C8B-B14F-4D97-AF65-F5344CB8AC3E}">
        <p14:creationId xmlns:p14="http://schemas.microsoft.com/office/powerpoint/2010/main" val="3770568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89FD1D7-FD50-7E67-45D2-A72F3834F519}"/>
              </a:ext>
            </a:extLst>
          </p:cNvPr>
          <p:cNvSpPr>
            <a:spLocks noGrp="1"/>
          </p:cNvSpPr>
          <p:nvPr>
            <p:ph type="title"/>
          </p:nvPr>
        </p:nvSpPr>
        <p:spPr>
          <a:xfrm>
            <a:off x="1188069" y="381935"/>
            <a:ext cx="5366040" cy="2344840"/>
          </a:xfrm>
        </p:spPr>
        <p:txBody>
          <a:bodyPr anchor="b">
            <a:normAutofit/>
          </a:bodyPr>
          <a:lstStyle/>
          <a:p>
            <a:r>
              <a:rPr lang="uk-UA" sz="7200">
                <a:ea typeface="+mj-lt"/>
                <a:cs typeface="+mj-lt"/>
              </a:rPr>
              <a:t>Висновок</a:t>
            </a:r>
            <a:endParaRPr lang="uk-UA" sz="7200"/>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Місце для вмісту 2">
            <a:extLst>
              <a:ext uri="{FF2B5EF4-FFF2-40B4-BE49-F238E27FC236}">
                <a16:creationId xmlns:a16="http://schemas.microsoft.com/office/drawing/2014/main" id="{564F47D4-2E20-6EFD-B91F-E9EFAF84D8CA}"/>
              </a:ext>
            </a:extLst>
          </p:cNvPr>
          <p:cNvSpPr>
            <a:spLocks noGrp="1"/>
          </p:cNvSpPr>
          <p:nvPr>
            <p:ph idx="1"/>
          </p:nvPr>
        </p:nvSpPr>
        <p:spPr>
          <a:xfrm>
            <a:off x="1188069" y="3175552"/>
            <a:ext cx="5366041" cy="2809114"/>
          </a:xfrm>
        </p:spPr>
        <p:txBody>
          <a:bodyPr vert="horz" lIns="91440" tIns="45720" rIns="91440" bIns="45720" rtlCol="0" anchor="t">
            <a:normAutofit/>
          </a:bodyPr>
          <a:lstStyle/>
          <a:p>
            <a:pPr marL="0" indent="0">
              <a:buNone/>
            </a:pPr>
            <a:r>
              <a:rPr lang="uk-UA" sz="1800"/>
              <a:t>Створений мною Project Baseline описує план розробки веб-сервісу менеджера підписок. Він містить інформацію про обсяг робіт, графік виконання, ресурси, бюджет, ризики, план управління ризиками, план комунікації, зацікавленість сторін, успішні показники та подальші кроки. Цей Baseline буде використовуватися для порівняння з фактичним прогресом проекту та для внесення необхідних коригувань.</a:t>
            </a:r>
          </a:p>
        </p:txBody>
      </p:sp>
    </p:spTree>
    <p:extLst>
      <p:ext uri="{BB962C8B-B14F-4D97-AF65-F5344CB8AC3E}">
        <p14:creationId xmlns:p14="http://schemas.microsoft.com/office/powerpoint/2010/main" val="33275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9D67924-3225-A34D-67A5-CFD25062E091}"/>
              </a:ext>
            </a:extLst>
          </p:cNvPr>
          <p:cNvSpPr>
            <a:spLocks noGrp="1"/>
          </p:cNvSpPr>
          <p:nvPr>
            <p:ph type="title"/>
          </p:nvPr>
        </p:nvSpPr>
        <p:spPr>
          <a:xfrm>
            <a:off x="1188069" y="381935"/>
            <a:ext cx="4008583" cy="5974414"/>
          </a:xfrm>
        </p:spPr>
        <p:txBody>
          <a:bodyPr anchor="ctr">
            <a:normAutofit/>
          </a:bodyPr>
          <a:lstStyle/>
          <a:p>
            <a:r>
              <a:rPr lang="uk-UA" sz="6100">
                <a:solidFill>
                  <a:schemeClr val="bg1"/>
                </a:solidFill>
                <a:ea typeface="+mj-lt"/>
                <a:cs typeface="+mj-lt"/>
              </a:rPr>
              <a:t>Project Baseline: Веб-сервіс менеджера підписок</a:t>
            </a:r>
            <a:endParaRPr lang="uk-UA" sz="61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Місце для вмісту 2">
            <a:extLst>
              <a:ext uri="{FF2B5EF4-FFF2-40B4-BE49-F238E27FC236}">
                <a16:creationId xmlns:a16="http://schemas.microsoft.com/office/drawing/2014/main" id="{BC6E9758-F541-555D-D176-515D31BFD162}"/>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0" indent="0">
              <a:buNone/>
            </a:pPr>
            <a:r>
              <a:rPr lang="uk-UA" sz="1800">
                <a:ea typeface="+mn-lt"/>
                <a:cs typeface="+mn-lt"/>
              </a:rPr>
              <a:t>Ця презентація описує базовий план розробки веб-сервісу менеджера підписок. Він містить інформацію про обсяг робіт, графік виконання, ресурси, бюджет, ризики, план управління ризиками, план комунікацій, зацікавлених сторін, успішні показники та наступні кроки. Цей Baseline буде використовуватися як еталон для порівняння фактичного прогресу проекту.</a:t>
            </a:r>
            <a:endParaRPr lang="uk-UA" sz="180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58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3" name="Rectangle 1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Заголовок 1">
            <a:extLst>
              <a:ext uri="{FF2B5EF4-FFF2-40B4-BE49-F238E27FC236}">
                <a16:creationId xmlns:a16="http://schemas.microsoft.com/office/drawing/2014/main" id="{CA074C41-F1E1-584B-08C7-96203C393DE8}"/>
              </a:ext>
            </a:extLst>
          </p:cNvPr>
          <p:cNvSpPr>
            <a:spLocks noGrp="1"/>
          </p:cNvSpPr>
          <p:nvPr>
            <p:ph type="title"/>
          </p:nvPr>
        </p:nvSpPr>
        <p:spPr>
          <a:xfrm>
            <a:off x="3506755" y="365125"/>
            <a:ext cx="7161245" cy="1325563"/>
          </a:xfrm>
        </p:spPr>
        <p:txBody>
          <a:bodyPr vert="horz" lIns="91440" tIns="45720" rIns="91440" bIns="45720" rtlCol="0" anchor="ctr">
            <a:normAutofit/>
          </a:bodyPr>
          <a:lstStyle/>
          <a:p>
            <a:r>
              <a:rPr lang="en-US" sz="3600" kern="1200">
                <a:solidFill>
                  <a:schemeClr val="tx1"/>
                </a:solidFill>
                <a:latin typeface="+mj-lt"/>
                <a:ea typeface="+mj-ea"/>
                <a:cs typeface="+mj-cs"/>
              </a:rPr>
              <a:t>Обсяг робіт</a:t>
            </a:r>
          </a:p>
        </p:txBody>
      </p:sp>
      <p:sp>
        <p:nvSpPr>
          <p:cNvPr id="24"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26" name="Straight Connector 17">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2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Місце для вмісту 2">
            <a:extLst>
              <a:ext uri="{FF2B5EF4-FFF2-40B4-BE49-F238E27FC236}">
                <a16:creationId xmlns:a16="http://schemas.microsoft.com/office/drawing/2014/main" id="{C127A001-75E3-2A2E-56FB-4993D3BCBF9C}"/>
              </a:ext>
            </a:extLst>
          </p:cNvPr>
          <p:cNvSpPr>
            <a:spLocks/>
          </p:cNvSpPr>
          <p:nvPr/>
        </p:nvSpPr>
        <p:spPr>
          <a:xfrm>
            <a:off x="838200" y="1825625"/>
            <a:ext cx="5181600" cy="4351338"/>
          </a:xfrm>
          <a:prstGeom prst="rect">
            <a:avLst/>
          </a:prstGeom>
        </p:spPr>
        <p:txBody>
          <a:bodyPr vert="horz" lIns="91440" tIns="45720" rIns="91440" bIns="45720" rtlCol="0" anchor="t">
            <a:normAutofit lnSpcReduction="10000"/>
          </a:bodyPr>
          <a:lstStyle/>
          <a:p>
            <a:pPr>
              <a:lnSpc>
                <a:spcPct val="90000"/>
              </a:lnSpc>
              <a:spcAft>
                <a:spcPts val="600"/>
              </a:spcAft>
            </a:pPr>
            <a:r>
              <a:rPr lang="uk-UA" sz="2400" kern="1200">
                <a:solidFill>
                  <a:schemeClr val="tx1"/>
                </a:solidFill>
                <a:latin typeface="+mn-lt"/>
                <a:ea typeface="+mn-lt"/>
                <a:cs typeface="+mn-lt"/>
              </a:rPr>
              <a:t>Функціональні можливості: </a:t>
            </a:r>
            <a:endParaRPr lang="uk-UA" sz="2400" kern="1200">
              <a:solidFill>
                <a:schemeClr val="tx1"/>
              </a:solidFill>
              <a:latin typeface="+mn-lt"/>
              <a:ea typeface="+mn-ea"/>
              <a:cs typeface="+mn-cs"/>
            </a:endParaRPr>
          </a:p>
          <a:p>
            <a:pPr>
              <a:lnSpc>
                <a:spcPct val="90000"/>
              </a:lnSpc>
              <a:spcAft>
                <a:spcPts val="600"/>
              </a:spcAft>
            </a:pPr>
            <a:r>
              <a:rPr lang="uk-UA" sz="2400" kern="1200">
                <a:solidFill>
                  <a:schemeClr val="tx1"/>
                </a:solidFill>
                <a:latin typeface="+mn-lt"/>
                <a:ea typeface="+mn-lt"/>
                <a:cs typeface="+mn-lt"/>
              </a:rPr>
              <a:t>Відображення активних підписок користувача на сервіси</a:t>
            </a:r>
            <a:endParaRPr lang="uk-UA" sz="2400" kern="1200">
              <a:solidFill>
                <a:schemeClr val="tx1"/>
              </a:solidFill>
              <a:latin typeface="+mn-lt"/>
              <a:ea typeface="+mn-ea"/>
              <a:cs typeface="+mn-cs"/>
            </a:endParaRPr>
          </a:p>
          <a:p>
            <a:pPr>
              <a:lnSpc>
                <a:spcPct val="90000"/>
              </a:lnSpc>
              <a:spcAft>
                <a:spcPts val="600"/>
              </a:spcAft>
            </a:pPr>
            <a:r>
              <a:rPr lang="uk-UA" sz="2400" kern="1200">
                <a:solidFill>
                  <a:schemeClr val="tx1"/>
                </a:solidFill>
                <a:latin typeface="+mn-lt"/>
                <a:ea typeface="+mn-lt"/>
                <a:cs typeface="+mn-lt"/>
              </a:rPr>
              <a:t>Надання аналітики про підписки користувача</a:t>
            </a:r>
            <a:endParaRPr lang="uk-UA" sz="2400" kern="1200">
              <a:solidFill>
                <a:schemeClr val="tx1"/>
              </a:solidFill>
              <a:latin typeface="+mn-lt"/>
              <a:ea typeface="+mn-ea"/>
              <a:cs typeface="+mn-cs"/>
            </a:endParaRPr>
          </a:p>
          <a:p>
            <a:pPr>
              <a:lnSpc>
                <a:spcPct val="90000"/>
              </a:lnSpc>
              <a:spcAft>
                <a:spcPts val="600"/>
              </a:spcAft>
            </a:pPr>
            <a:r>
              <a:rPr lang="uk-UA" sz="2400" kern="1200">
                <a:solidFill>
                  <a:schemeClr val="tx1"/>
                </a:solidFill>
                <a:latin typeface="+mn-lt"/>
                <a:ea typeface="+mn-lt"/>
                <a:cs typeface="+mn-lt"/>
              </a:rPr>
              <a:t>Відображення витрат на підписки</a:t>
            </a:r>
            <a:endParaRPr lang="uk-UA" sz="2400" kern="1200">
              <a:solidFill>
                <a:schemeClr val="tx1"/>
              </a:solidFill>
              <a:latin typeface="+mn-lt"/>
              <a:ea typeface="+mn-ea"/>
              <a:cs typeface="+mn-cs"/>
            </a:endParaRPr>
          </a:p>
          <a:p>
            <a:pPr>
              <a:lnSpc>
                <a:spcPct val="90000"/>
              </a:lnSpc>
              <a:spcAft>
                <a:spcPts val="600"/>
              </a:spcAft>
            </a:pPr>
            <a:r>
              <a:rPr lang="uk-UA" sz="2400" kern="1200">
                <a:solidFill>
                  <a:schemeClr val="tx1"/>
                </a:solidFill>
                <a:latin typeface="+mn-lt"/>
                <a:ea typeface="+mn-lt"/>
                <a:cs typeface="+mn-lt"/>
              </a:rPr>
              <a:t>Можливість скасування підписок</a:t>
            </a:r>
            <a:endParaRPr lang="uk-UA" sz="2400" kern="1200">
              <a:solidFill>
                <a:schemeClr val="tx1"/>
              </a:solidFill>
              <a:latin typeface="+mn-lt"/>
              <a:ea typeface="+mn-ea"/>
              <a:cs typeface="+mn-cs"/>
            </a:endParaRPr>
          </a:p>
          <a:p>
            <a:pPr>
              <a:lnSpc>
                <a:spcPct val="90000"/>
              </a:lnSpc>
              <a:spcAft>
                <a:spcPts val="600"/>
              </a:spcAft>
            </a:pPr>
            <a:r>
              <a:rPr lang="uk-UA" sz="2400" kern="1200">
                <a:solidFill>
                  <a:schemeClr val="tx1"/>
                </a:solidFill>
                <a:latin typeface="+mn-lt"/>
                <a:ea typeface="+mn-lt"/>
                <a:cs typeface="+mn-lt"/>
              </a:rPr>
              <a:t>Можливість фільтрувати та сортувати підписки</a:t>
            </a:r>
            <a:endParaRPr lang="uk-UA" sz="2400" kern="1200">
              <a:solidFill>
                <a:schemeClr val="tx1"/>
              </a:solidFill>
              <a:latin typeface="+mn-lt"/>
              <a:ea typeface="+mn-ea"/>
              <a:cs typeface="+mn-cs"/>
            </a:endParaRPr>
          </a:p>
          <a:p>
            <a:pPr>
              <a:lnSpc>
                <a:spcPct val="90000"/>
              </a:lnSpc>
              <a:spcAft>
                <a:spcPts val="600"/>
              </a:spcAft>
            </a:pPr>
            <a:r>
              <a:rPr lang="uk-UA" sz="2400" kern="1200">
                <a:solidFill>
                  <a:schemeClr val="tx1"/>
                </a:solidFill>
                <a:latin typeface="+mn-lt"/>
                <a:ea typeface="+mn-lt"/>
                <a:cs typeface="+mn-lt"/>
              </a:rPr>
              <a:t>Можливість налаштування сповіщень про закінчення підписок</a:t>
            </a:r>
            <a:endParaRPr lang="uk-UA" sz="2400" kern="1200">
              <a:solidFill>
                <a:schemeClr val="tx1"/>
              </a:solidFill>
              <a:latin typeface="+mn-lt"/>
              <a:ea typeface="+mn-ea"/>
              <a:cs typeface="+mn-cs"/>
            </a:endParaRPr>
          </a:p>
          <a:p>
            <a:pPr>
              <a:lnSpc>
                <a:spcPct val="90000"/>
              </a:lnSpc>
              <a:spcAft>
                <a:spcPts val="600"/>
              </a:spcAft>
            </a:pPr>
            <a:endParaRPr lang="uk-UA" sz="2400"/>
          </a:p>
        </p:txBody>
      </p:sp>
      <p:sp>
        <p:nvSpPr>
          <p:cNvPr id="4" name="Місце для вмісту 3">
            <a:extLst>
              <a:ext uri="{FF2B5EF4-FFF2-40B4-BE49-F238E27FC236}">
                <a16:creationId xmlns:a16="http://schemas.microsoft.com/office/drawing/2014/main" id="{F07B4FE9-F2F2-9B0E-76EE-561C400EB04B}"/>
              </a:ext>
            </a:extLst>
          </p:cNvPr>
          <p:cNvSpPr>
            <a:spLocks/>
          </p:cNvSpPr>
          <p:nvPr/>
        </p:nvSpPr>
        <p:spPr>
          <a:xfrm>
            <a:off x="6172200" y="1825625"/>
            <a:ext cx="5181600" cy="4351338"/>
          </a:xfrm>
          <a:prstGeom prst="rect">
            <a:avLst/>
          </a:prstGeom>
        </p:spPr>
        <p:txBody>
          <a:bodyPr vert="horz" lIns="91440" tIns="45720" rIns="91440" bIns="45720" rtlCol="0" anchor="t">
            <a:normAutofit/>
          </a:bodyPr>
          <a:lstStyle/>
          <a:p>
            <a:pPr>
              <a:spcAft>
                <a:spcPts val="600"/>
              </a:spcAft>
            </a:pPr>
            <a:r>
              <a:rPr lang="uk-UA" sz="2400" kern="1200">
                <a:solidFill>
                  <a:schemeClr val="tx1"/>
                </a:solidFill>
                <a:latin typeface="+mn-lt"/>
                <a:ea typeface="+mn-lt"/>
                <a:cs typeface="+mn-lt"/>
              </a:rPr>
              <a:t>Нефункціональні вимоги: </a:t>
            </a:r>
            <a:endParaRPr lang="uk-UA" sz="2400" kern="1200">
              <a:solidFill>
                <a:schemeClr val="tx1"/>
              </a:solidFill>
              <a:latin typeface="+mn-lt"/>
              <a:ea typeface="+mn-ea"/>
              <a:cs typeface="+mn-cs"/>
            </a:endParaRPr>
          </a:p>
          <a:p>
            <a:pPr>
              <a:spcAft>
                <a:spcPts val="600"/>
              </a:spcAft>
              <a:buFont typeface="Arial"/>
              <a:buChar char="•"/>
            </a:pPr>
            <a:r>
              <a:rPr lang="uk-UA" sz="2400" kern="1200">
                <a:solidFill>
                  <a:schemeClr val="tx1"/>
                </a:solidFill>
                <a:latin typeface="+mn-lt"/>
                <a:ea typeface="+mn-lt"/>
                <a:cs typeface="+mn-lt"/>
              </a:rPr>
              <a:t>Сервіс повинен бути доступний через веб-переглядач</a:t>
            </a:r>
            <a:endParaRPr lang="uk-UA" sz="2400" kern="1200">
              <a:solidFill>
                <a:schemeClr val="tx1"/>
              </a:solidFill>
              <a:latin typeface="+mn-lt"/>
              <a:ea typeface="+mn-ea"/>
              <a:cs typeface="+mn-cs"/>
            </a:endParaRPr>
          </a:p>
          <a:p>
            <a:pPr>
              <a:spcAft>
                <a:spcPts val="600"/>
              </a:spcAft>
              <a:buFont typeface="Arial"/>
              <a:buChar char="•"/>
            </a:pPr>
            <a:r>
              <a:rPr lang="uk-UA" sz="2400" kern="1200">
                <a:solidFill>
                  <a:schemeClr val="tx1"/>
                </a:solidFill>
                <a:latin typeface="+mn-lt"/>
                <a:ea typeface="+mn-lt"/>
                <a:cs typeface="+mn-lt"/>
              </a:rPr>
              <a:t>Сервіс повинен бути безпечним та захищеним</a:t>
            </a:r>
            <a:endParaRPr lang="uk-UA" sz="2400" kern="1200">
              <a:solidFill>
                <a:schemeClr val="tx1"/>
              </a:solidFill>
              <a:latin typeface="+mn-lt"/>
              <a:ea typeface="+mn-ea"/>
              <a:cs typeface="+mn-cs"/>
            </a:endParaRPr>
          </a:p>
          <a:p>
            <a:pPr>
              <a:spcAft>
                <a:spcPts val="600"/>
              </a:spcAft>
              <a:buFont typeface="Arial"/>
              <a:buChar char="•"/>
            </a:pPr>
            <a:r>
              <a:rPr lang="uk-UA" sz="2400" kern="1200">
                <a:solidFill>
                  <a:schemeClr val="tx1"/>
                </a:solidFill>
                <a:latin typeface="+mn-lt"/>
                <a:ea typeface="+mn-lt"/>
                <a:cs typeface="+mn-lt"/>
              </a:rPr>
              <a:t>Сервіс повинен бути зручним у використанні</a:t>
            </a:r>
            <a:endParaRPr lang="uk-UA" sz="2400" kern="1200">
              <a:solidFill>
                <a:schemeClr val="tx1"/>
              </a:solidFill>
              <a:latin typeface="+mn-lt"/>
              <a:ea typeface="+mn-ea"/>
              <a:cs typeface="+mn-cs"/>
            </a:endParaRPr>
          </a:p>
          <a:p>
            <a:pPr>
              <a:spcAft>
                <a:spcPts val="600"/>
              </a:spcAft>
              <a:buFont typeface="Arial"/>
              <a:buChar char="•"/>
            </a:pPr>
            <a:r>
              <a:rPr lang="uk-UA" sz="2400" kern="1200">
                <a:solidFill>
                  <a:schemeClr val="tx1"/>
                </a:solidFill>
                <a:latin typeface="+mn-lt"/>
                <a:ea typeface="+mn-lt"/>
                <a:cs typeface="+mn-lt"/>
              </a:rPr>
              <a:t>Сервіс повинен бути масштабованим</a:t>
            </a:r>
            <a:endParaRPr lang="uk-UA" sz="2400" kern="1200">
              <a:solidFill>
                <a:schemeClr val="tx1"/>
              </a:solidFill>
              <a:latin typeface="+mn-lt"/>
              <a:ea typeface="+mn-ea"/>
              <a:cs typeface="+mn-cs"/>
            </a:endParaRPr>
          </a:p>
          <a:p>
            <a:pPr>
              <a:spcAft>
                <a:spcPts val="600"/>
              </a:spcAft>
              <a:buFont typeface="Arial"/>
              <a:buChar char="•"/>
            </a:pPr>
            <a:r>
              <a:rPr lang="uk-UA" sz="2400" kern="1200">
                <a:solidFill>
                  <a:schemeClr val="tx1"/>
                </a:solidFill>
                <a:latin typeface="+mn-lt"/>
                <a:ea typeface="+mn-lt"/>
                <a:cs typeface="+mn-lt"/>
              </a:rPr>
              <a:t>Сервіс повинен бути надійним</a:t>
            </a:r>
            <a:endParaRPr lang="uk-UA" sz="2400" kern="1200">
              <a:solidFill>
                <a:schemeClr val="tx1"/>
              </a:solidFill>
              <a:latin typeface="+mn-lt"/>
              <a:ea typeface="+mn-ea"/>
              <a:cs typeface="+mn-cs"/>
            </a:endParaRPr>
          </a:p>
          <a:p>
            <a:pPr marL="0" indent="0">
              <a:spcAft>
                <a:spcPts val="600"/>
              </a:spcAft>
              <a:buNone/>
            </a:pPr>
            <a:endParaRPr lang="uk-UA" sz="2400"/>
          </a:p>
        </p:txBody>
      </p:sp>
    </p:spTree>
    <p:extLst>
      <p:ext uri="{BB962C8B-B14F-4D97-AF65-F5344CB8AC3E}">
        <p14:creationId xmlns:p14="http://schemas.microsoft.com/office/powerpoint/2010/main" val="21582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Заголовок 1">
            <a:extLst>
              <a:ext uri="{FF2B5EF4-FFF2-40B4-BE49-F238E27FC236}">
                <a16:creationId xmlns:a16="http://schemas.microsoft.com/office/drawing/2014/main" id="{160FD44D-A8F7-1E19-29ED-00831DAB8524}"/>
              </a:ext>
            </a:extLst>
          </p:cNvPr>
          <p:cNvSpPr>
            <a:spLocks noGrp="1"/>
          </p:cNvSpPr>
          <p:nvPr>
            <p:ph type="title"/>
          </p:nvPr>
        </p:nvSpPr>
        <p:spPr>
          <a:xfrm>
            <a:off x="3506755" y="365125"/>
            <a:ext cx="7161245" cy="1325563"/>
          </a:xfrm>
        </p:spPr>
        <p:txBody>
          <a:bodyPr>
            <a:normAutofit/>
          </a:bodyPr>
          <a:lstStyle/>
          <a:p>
            <a:r>
              <a:rPr lang="uk-UA" sz="3600">
                <a:ea typeface="+mj-lt"/>
                <a:cs typeface="+mj-lt"/>
              </a:rPr>
              <a:t>Графік виконання</a:t>
            </a:r>
            <a:endParaRPr lang="uk-UA" sz="3600"/>
          </a:p>
        </p:txBody>
      </p:sp>
      <p:sp>
        <p:nvSpPr>
          <p:cNvPr id="2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28"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2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4" name="Місце для вмісту 3">
            <a:extLst>
              <a:ext uri="{FF2B5EF4-FFF2-40B4-BE49-F238E27FC236}">
                <a16:creationId xmlns:a16="http://schemas.microsoft.com/office/drawing/2014/main" id="{BB149A33-D4A3-A866-DF95-D43233B6BA17}"/>
              </a:ext>
            </a:extLst>
          </p:cNvPr>
          <p:cNvGraphicFramePr>
            <a:graphicFrameLocks noGrp="1"/>
          </p:cNvGraphicFramePr>
          <p:nvPr>
            <p:ph idx="1"/>
            <p:extLst>
              <p:ext uri="{D42A27DB-BD31-4B8C-83A1-F6EECF244321}">
                <p14:modId xmlns:p14="http://schemas.microsoft.com/office/powerpoint/2010/main" val="1622620956"/>
              </p:ext>
            </p:extLst>
          </p:nvPr>
        </p:nvGraphicFramePr>
        <p:xfrm>
          <a:off x="942394" y="1825625"/>
          <a:ext cx="10307212" cy="4351339"/>
        </p:xfrm>
        <a:graphic>
          <a:graphicData uri="http://schemas.openxmlformats.org/drawingml/2006/table">
            <a:tbl>
              <a:tblPr firstRow="1" bandRow="1">
                <a:noFill/>
                <a:tableStyleId>{5C22544A-7EE6-4342-B048-85BDC9FD1C3A}</a:tableStyleId>
              </a:tblPr>
              <a:tblGrid>
                <a:gridCol w="4648130">
                  <a:extLst>
                    <a:ext uri="{9D8B030D-6E8A-4147-A177-3AD203B41FA5}">
                      <a16:colId xmlns:a16="http://schemas.microsoft.com/office/drawing/2014/main" val="1533547014"/>
                    </a:ext>
                  </a:extLst>
                </a:gridCol>
                <a:gridCol w="2564956">
                  <a:extLst>
                    <a:ext uri="{9D8B030D-6E8A-4147-A177-3AD203B41FA5}">
                      <a16:colId xmlns:a16="http://schemas.microsoft.com/office/drawing/2014/main" val="1629322194"/>
                    </a:ext>
                  </a:extLst>
                </a:gridCol>
                <a:gridCol w="3094126">
                  <a:extLst>
                    <a:ext uri="{9D8B030D-6E8A-4147-A177-3AD203B41FA5}">
                      <a16:colId xmlns:a16="http://schemas.microsoft.com/office/drawing/2014/main" val="2291313723"/>
                    </a:ext>
                  </a:extLst>
                </a:gridCol>
              </a:tblGrid>
              <a:tr h="635004">
                <a:tc>
                  <a:txBody>
                    <a:bodyPr/>
                    <a:lstStyle/>
                    <a:p>
                      <a:pPr algn="ctr"/>
                      <a:r>
                        <a:rPr lang="uk-UA" sz="2700" b="1" cap="none" spc="30">
                          <a:solidFill>
                            <a:schemeClr val="tx1"/>
                          </a:solidFill>
                        </a:rPr>
                        <a:t>Завдання</a:t>
                      </a:r>
                    </a:p>
                  </a:txBody>
                  <a:tcPr marL="0" marR="15615" marT="78074" marB="78074" anchor="ctr">
                    <a:lnL w="12700" cmpd="sng">
                      <a:noFill/>
                    </a:lnL>
                    <a:lnR w="12700" cmpd="sng">
                      <a:noFill/>
                    </a:lnR>
                    <a:lnT w="19050" cap="flat" cmpd="sng" algn="ctr">
                      <a:solidFill>
                        <a:schemeClr val="accent1"/>
                      </a:solidFill>
                      <a:prstDash val="solid"/>
                    </a:lnT>
                    <a:lnB w="38100" cmpd="sng">
                      <a:noFill/>
                    </a:lnB>
                    <a:noFill/>
                  </a:tcPr>
                </a:tc>
                <a:tc>
                  <a:txBody>
                    <a:bodyPr/>
                    <a:lstStyle/>
                    <a:p>
                      <a:pPr algn="ctr"/>
                      <a:r>
                        <a:rPr lang="uk-UA" sz="2700" b="1" cap="none" spc="30">
                          <a:solidFill>
                            <a:schemeClr val="tx1"/>
                          </a:solidFill>
                        </a:rPr>
                        <a:t>Дата початку</a:t>
                      </a:r>
                    </a:p>
                  </a:txBody>
                  <a:tcPr marL="0" marR="15615" marT="78074" marB="78074" anchor="ctr">
                    <a:lnL w="12700" cmpd="sng">
                      <a:noFill/>
                    </a:lnL>
                    <a:lnR w="12700" cmpd="sng">
                      <a:noFill/>
                    </a:lnR>
                    <a:lnT w="19050" cap="flat" cmpd="sng" algn="ctr">
                      <a:solidFill>
                        <a:schemeClr val="accent1"/>
                      </a:solidFill>
                      <a:prstDash val="solid"/>
                    </a:lnT>
                    <a:lnB w="38100" cmpd="sng">
                      <a:noFill/>
                    </a:lnB>
                    <a:noFill/>
                  </a:tcPr>
                </a:tc>
                <a:tc>
                  <a:txBody>
                    <a:bodyPr/>
                    <a:lstStyle/>
                    <a:p>
                      <a:pPr algn="ctr"/>
                      <a:r>
                        <a:rPr lang="uk-UA" sz="2700" b="1" cap="none" spc="30">
                          <a:solidFill>
                            <a:schemeClr val="tx1"/>
                          </a:solidFill>
                        </a:rPr>
                        <a:t>Дата закінчення</a:t>
                      </a:r>
                    </a:p>
                  </a:txBody>
                  <a:tcPr marL="0" marR="15615" marT="78074" marB="78074"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2590225924"/>
                  </a:ext>
                </a:extLst>
              </a:tr>
              <a:tr h="530905">
                <a:tc>
                  <a:txBody>
                    <a:bodyPr/>
                    <a:lstStyle/>
                    <a:p>
                      <a:pPr algn="l"/>
                      <a:r>
                        <a:rPr lang="uk-UA" sz="2000" cap="none" spc="0">
                          <a:solidFill>
                            <a:schemeClr val="tx1"/>
                          </a:solidFill>
                        </a:rPr>
                        <a:t>Розробка технічного завдання</a:t>
                      </a:r>
                    </a:p>
                  </a:txBody>
                  <a:tcPr marL="0" marR="156148" marT="78074" marB="78074">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ctr"/>
                      <a:r>
                        <a:rPr lang="uk-UA" sz="2000" cap="none" spc="0">
                          <a:solidFill>
                            <a:schemeClr val="tx1"/>
                          </a:solidFill>
                        </a:rPr>
                        <a:t>20.05.2024</a:t>
                      </a:r>
                    </a:p>
                  </a:txBody>
                  <a:tcPr marL="0" marR="156148" marT="78074" marB="78074">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lvl="0" algn="ctr">
                        <a:buNone/>
                      </a:pPr>
                      <a:r>
                        <a:rPr lang="uk-UA" sz="2000" cap="none" spc="0">
                          <a:solidFill>
                            <a:schemeClr val="tx1"/>
                          </a:solidFill>
                        </a:rPr>
                        <a:t>25.05.2024</a:t>
                      </a:r>
                    </a:p>
                  </a:txBody>
                  <a:tcPr marL="0" marR="156148" marT="78074" marB="78074">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2221439435"/>
                  </a:ext>
                </a:extLst>
              </a:tr>
              <a:tr h="530905">
                <a:tc>
                  <a:txBody>
                    <a:bodyPr/>
                    <a:lstStyle/>
                    <a:p>
                      <a:pPr algn="l"/>
                      <a:r>
                        <a:rPr lang="uk-UA" sz="2000" cap="none" spc="0">
                          <a:solidFill>
                            <a:schemeClr val="tx1"/>
                          </a:solidFill>
                        </a:rPr>
                        <a:t>Проектування архітектури системи</a:t>
                      </a:r>
                    </a:p>
                  </a:txBody>
                  <a:tcPr marL="78074" marR="156148" marT="78074" marB="78074">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ctr"/>
                      <a:r>
                        <a:rPr lang="uk-UA" sz="2000" cap="none" spc="0">
                          <a:solidFill>
                            <a:schemeClr val="tx1"/>
                          </a:solidFill>
                        </a:rPr>
                        <a:t>26.05.2024</a:t>
                      </a:r>
                    </a:p>
                  </a:txBody>
                  <a:tcPr marL="78074" marR="156148" marT="78074" marB="78074">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lvl="0" algn="ctr">
                        <a:buNone/>
                      </a:pPr>
                      <a:r>
                        <a:rPr lang="uk-UA" sz="2000" cap="none" spc="0">
                          <a:solidFill>
                            <a:schemeClr val="tx1"/>
                          </a:solidFill>
                        </a:rPr>
                        <a:t>01.06.2024</a:t>
                      </a:r>
                    </a:p>
                  </a:txBody>
                  <a:tcPr marL="78074" marR="156148" marT="78074" marB="78074">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097170290"/>
                  </a:ext>
                </a:extLst>
              </a:tr>
              <a:tr h="530905">
                <a:tc>
                  <a:txBody>
                    <a:bodyPr/>
                    <a:lstStyle/>
                    <a:p>
                      <a:pPr algn="l"/>
                      <a:r>
                        <a:rPr lang="uk-UA" sz="2000" cap="none" spc="0">
                          <a:solidFill>
                            <a:schemeClr val="tx1"/>
                          </a:solidFill>
                        </a:rPr>
                        <a:t>Розробка API</a:t>
                      </a:r>
                    </a:p>
                  </a:txBody>
                  <a:tcPr marL="0" marR="156148" marT="78074" marB="78074">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ctr"/>
                      <a:r>
                        <a:rPr lang="uk-UA" sz="2000" cap="none" spc="0">
                          <a:solidFill>
                            <a:schemeClr val="tx1"/>
                          </a:solidFill>
                        </a:rPr>
                        <a:t>02.06.2024</a:t>
                      </a:r>
                    </a:p>
                  </a:txBody>
                  <a:tcPr marL="0" marR="156148" marT="78074" marB="78074">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lvl="0" algn="ctr">
                        <a:buNone/>
                      </a:pPr>
                      <a:r>
                        <a:rPr lang="uk-UA" sz="2000" cap="none" spc="0">
                          <a:solidFill>
                            <a:schemeClr val="tx1"/>
                          </a:solidFill>
                        </a:rPr>
                        <a:t>08.06.2024</a:t>
                      </a:r>
                    </a:p>
                  </a:txBody>
                  <a:tcPr marL="0" marR="156148" marT="78074" marB="78074">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44017709"/>
                  </a:ext>
                </a:extLst>
              </a:tr>
              <a:tr h="530905">
                <a:tc>
                  <a:txBody>
                    <a:bodyPr/>
                    <a:lstStyle/>
                    <a:p>
                      <a:pPr algn="l"/>
                      <a:r>
                        <a:rPr lang="uk-UA" sz="2000" cap="none" spc="0">
                          <a:solidFill>
                            <a:schemeClr val="tx1"/>
                          </a:solidFill>
                        </a:rPr>
                        <a:t>Розробка </a:t>
                      </a:r>
                      <a:r>
                        <a:rPr lang="uk-UA" sz="2000" cap="none" spc="0" err="1">
                          <a:solidFill>
                            <a:schemeClr val="tx1"/>
                          </a:solidFill>
                        </a:rPr>
                        <a:t>Front-end</a:t>
                      </a:r>
                    </a:p>
                  </a:txBody>
                  <a:tcPr marL="78074" marR="156148" marT="78074" marB="78074">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ctr"/>
                      <a:r>
                        <a:rPr lang="uk-UA" sz="2000" cap="none" spc="0">
                          <a:solidFill>
                            <a:schemeClr val="tx1"/>
                          </a:solidFill>
                        </a:rPr>
                        <a:t>09.06.2024</a:t>
                      </a:r>
                    </a:p>
                  </a:txBody>
                  <a:tcPr marL="78074" marR="156148" marT="78074" marB="78074">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lvl="0" algn="ctr">
                        <a:buNone/>
                      </a:pPr>
                      <a:r>
                        <a:rPr lang="uk-UA" sz="2000" cap="none" spc="0">
                          <a:solidFill>
                            <a:schemeClr val="tx1"/>
                          </a:solidFill>
                        </a:rPr>
                        <a:t>15.06.2024</a:t>
                      </a:r>
                    </a:p>
                  </a:txBody>
                  <a:tcPr marL="78074" marR="156148" marT="78074" marB="78074">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410741312"/>
                  </a:ext>
                </a:extLst>
              </a:tr>
              <a:tr h="530905">
                <a:tc>
                  <a:txBody>
                    <a:bodyPr/>
                    <a:lstStyle/>
                    <a:p>
                      <a:pPr algn="l"/>
                      <a:r>
                        <a:rPr lang="uk-UA" sz="2000" cap="none" spc="0">
                          <a:solidFill>
                            <a:schemeClr val="tx1"/>
                          </a:solidFill>
                        </a:rPr>
                        <a:t>Розробка </a:t>
                      </a:r>
                      <a:r>
                        <a:rPr lang="uk-UA" sz="2000" cap="none" spc="0" err="1">
                          <a:solidFill>
                            <a:schemeClr val="tx1"/>
                          </a:solidFill>
                        </a:rPr>
                        <a:t>Back-end</a:t>
                      </a:r>
                    </a:p>
                  </a:txBody>
                  <a:tcPr marL="0" marR="156148" marT="78074" marB="78074">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ctr"/>
                      <a:r>
                        <a:rPr lang="uk-UA" sz="2000" cap="none" spc="0">
                          <a:solidFill>
                            <a:schemeClr val="tx1"/>
                          </a:solidFill>
                        </a:rPr>
                        <a:t>16.06.2024</a:t>
                      </a:r>
                    </a:p>
                  </a:txBody>
                  <a:tcPr marL="0" marR="156148" marT="78074" marB="78074">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lvl="0" algn="ctr">
                        <a:buNone/>
                      </a:pPr>
                      <a:r>
                        <a:rPr lang="uk-UA" sz="2000" cap="none" spc="0">
                          <a:solidFill>
                            <a:schemeClr val="tx1"/>
                          </a:solidFill>
                        </a:rPr>
                        <a:t>22.06.2024</a:t>
                      </a:r>
                    </a:p>
                  </a:txBody>
                  <a:tcPr marL="0" marR="156148" marT="78074" marB="78074">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762999786"/>
                  </a:ext>
                </a:extLst>
              </a:tr>
              <a:tr h="530905">
                <a:tc>
                  <a:txBody>
                    <a:bodyPr/>
                    <a:lstStyle/>
                    <a:p>
                      <a:pPr algn="l"/>
                      <a:r>
                        <a:rPr lang="uk-UA" sz="2000" cap="none" spc="0">
                          <a:solidFill>
                            <a:schemeClr val="tx1"/>
                          </a:solidFill>
                        </a:rPr>
                        <a:t>Тестування та налагодження</a:t>
                      </a:r>
                    </a:p>
                  </a:txBody>
                  <a:tcPr marL="78074" marR="156148" marT="78074" marB="78074">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ctr"/>
                      <a:r>
                        <a:rPr lang="uk-UA" sz="2000" cap="none" spc="0">
                          <a:solidFill>
                            <a:schemeClr val="tx1"/>
                          </a:solidFill>
                        </a:rPr>
                        <a:t>23.06.2024</a:t>
                      </a:r>
                    </a:p>
                  </a:txBody>
                  <a:tcPr marL="78074" marR="156148" marT="78074" marB="78074">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lvl="0" algn="ctr">
                        <a:buNone/>
                      </a:pPr>
                      <a:r>
                        <a:rPr lang="uk-UA" sz="2000" cap="none" spc="0">
                          <a:solidFill>
                            <a:schemeClr val="tx1"/>
                          </a:solidFill>
                        </a:rPr>
                        <a:t>29.06.2024</a:t>
                      </a:r>
                    </a:p>
                  </a:txBody>
                  <a:tcPr marL="78074" marR="156148" marT="78074" marB="78074">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045995133"/>
                  </a:ext>
                </a:extLst>
              </a:tr>
              <a:tr h="530905">
                <a:tc>
                  <a:txBody>
                    <a:bodyPr/>
                    <a:lstStyle/>
                    <a:p>
                      <a:pPr algn="l"/>
                      <a:r>
                        <a:rPr lang="uk-UA" sz="2000" cap="none" spc="0">
                          <a:solidFill>
                            <a:schemeClr val="tx1"/>
                          </a:solidFill>
                        </a:rPr>
                        <a:t>Розгортання</a:t>
                      </a:r>
                    </a:p>
                  </a:txBody>
                  <a:tcPr marL="0" marR="156148" marT="78074" marB="78074">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uk-UA" sz="2000" cap="none" spc="0">
                          <a:solidFill>
                            <a:schemeClr val="tx1"/>
                          </a:solidFill>
                        </a:rPr>
                        <a:t>30.06.2024</a:t>
                      </a:r>
                    </a:p>
                  </a:txBody>
                  <a:tcPr marL="0" marR="156148" marT="78074" marB="78074">
                    <a:lnL w="12700" cmpd="sng">
                      <a:noFill/>
                      <a:prstDash val="solid"/>
                    </a:lnL>
                    <a:lnR w="12700" cmpd="sng">
                      <a:noFill/>
                      <a:prstDash val="solid"/>
                    </a:lnR>
                    <a:lnT w="12700" cmpd="sng">
                      <a:noFill/>
                      <a:prstDash val="solid"/>
                    </a:lnT>
                    <a:lnB w="12700" cmpd="sng">
                      <a:noFill/>
                      <a:prstDash val="solid"/>
                    </a:lnB>
                    <a:noFill/>
                  </a:tcPr>
                </a:tc>
                <a:tc>
                  <a:txBody>
                    <a:bodyPr/>
                    <a:lstStyle/>
                    <a:p>
                      <a:pPr lvl="0" algn="ctr">
                        <a:buNone/>
                      </a:pPr>
                      <a:r>
                        <a:rPr lang="uk-UA" sz="2000" cap="none" spc="0">
                          <a:solidFill>
                            <a:schemeClr val="tx1"/>
                          </a:solidFill>
                        </a:rPr>
                        <a:t>05.07.2024</a:t>
                      </a:r>
                    </a:p>
                  </a:txBody>
                  <a:tcPr marL="0" marR="156148" marT="78074" marB="7807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15837418"/>
                  </a:ext>
                </a:extLst>
              </a:tr>
            </a:tbl>
          </a:graphicData>
        </a:graphic>
      </p:graphicFrame>
    </p:spTree>
    <p:extLst>
      <p:ext uri="{BB962C8B-B14F-4D97-AF65-F5344CB8AC3E}">
        <p14:creationId xmlns:p14="http://schemas.microsoft.com/office/powerpoint/2010/main" val="274400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6BA45FE-BA0C-F382-19A2-47BBDFC63AFA}"/>
              </a:ext>
            </a:extLst>
          </p:cNvPr>
          <p:cNvSpPr>
            <a:spLocks noGrp="1"/>
          </p:cNvSpPr>
          <p:nvPr>
            <p:ph type="title"/>
          </p:nvPr>
        </p:nvSpPr>
        <p:spPr>
          <a:xfrm>
            <a:off x="1188069" y="381935"/>
            <a:ext cx="5366040" cy="2344840"/>
          </a:xfrm>
        </p:spPr>
        <p:txBody>
          <a:bodyPr anchor="b">
            <a:normAutofit/>
          </a:bodyPr>
          <a:lstStyle/>
          <a:p>
            <a:r>
              <a:rPr lang="uk-UA" sz="7200"/>
              <a:t>Ресурси</a:t>
            </a: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Місце для вмісту 2">
            <a:extLst>
              <a:ext uri="{FF2B5EF4-FFF2-40B4-BE49-F238E27FC236}">
                <a16:creationId xmlns:a16="http://schemas.microsoft.com/office/drawing/2014/main" id="{08DC1ED0-16B2-9998-DC5D-324537BE028F}"/>
              </a:ext>
            </a:extLst>
          </p:cNvPr>
          <p:cNvSpPr>
            <a:spLocks noGrp="1"/>
          </p:cNvSpPr>
          <p:nvPr>
            <p:ph idx="1"/>
          </p:nvPr>
        </p:nvSpPr>
        <p:spPr>
          <a:xfrm>
            <a:off x="1188069" y="3175552"/>
            <a:ext cx="5366041" cy="2809114"/>
          </a:xfrm>
        </p:spPr>
        <p:txBody>
          <a:bodyPr vert="horz" lIns="91440" tIns="45720" rIns="91440" bIns="45720" rtlCol="0" anchor="t">
            <a:normAutofit/>
          </a:bodyPr>
          <a:lstStyle/>
          <a:p>
            <a:pPr>
              <a:buFont typeface="Wingdings" panose="020B0604020202020204" pitchFamily="34" charset="0"/>
              <a:buChar char="Ø"/>
            </a:pPr>
            <a:r>
              <a:rPr lang="uk-UA" sz="1800">
                <a:ea typeface="+mn-lt"/>
                <a:cs typeface="+mn-lt"/>
              </a:rPr>
              <a:t>Команда розробників (2 </a:t>
            </a:r>
            <a:r>
              <a:rPr lang="uk-UA" sz="1800" err="1">
                <a:ea typeface="+mn-lt"/>
                <a:cs typeface="+mn-lt"/>
              </a:rPr>
              <a:t>front-end</a:t>
            </a:r>
            <a:r>
              <a:rPr lang="uk-UA" sz="1800">
                <a:ea typeface="+mn-lt"/>
                <a:cs typeface="+mn-lt"/>
              </a:rPr>
              <a:t> розробника, 2 </a:t>
            </a:r>
            <a:r>
              <a:rPr lang="uk-UA" sz="1800" err="1">
                <a:ea typeface="+mn-lt"/>
                <a:cs typeface="+mn-lt"/>
              </a:rPr>
              <a:t>back-end</a:t>
            </a:r>
            <a:r>
              <a:rPr lang="uk-UA" sz="1800">
                <a:ea typeface="+mn-lt"/>
                <a:cs typeface="+mn-lt"/>
              </a:rPr>
              <a:t> розробника, 1 </a:t>
            </a:r>
            <a:r>
              <a:rPr lang="uk-UA" sz="1800" err="1">
                <a:ea typeface="+mn-lt"/>
                <a:cs typeface="+mn-lt"/>
              </a:rPr>
              <a:t>DevOps</a:t>
            </a:r>
            <a:r>
              <a:rPr lang="uk-UA" sz="1800">
                <a:ea typeface="+mn-lt"/>
                <a:cs typeface="+mn-lt"/>
              </a:rPr>
              <a:t>-інженер)</a:t>
            </a:r>
            <a:endParaRPr lang="uk-UA"/>
          </a:p>
          <a:p>
            <a:pPr>
              <a:buFont typeface="Wingdings" panose="020B0604020202020204" pitchFamily="34" charset="0"/>
              <a:buChar char="Ø"/>
            </a:pPr>
            <a:r>
              <a:rPr lang="uk-UA" sz="1800">
                <a:ea typeface="+mn-lt"/>
                <a:cs typeface="+mn-lt"/>
              </a:rPr>
              <a:t>Менеджер проекту</a:t>
            </a:r>
            <a:endParaRPr lang="uk-UA" sz="1800"/>
          </a:p>
          <a:p>
            <a:pPr>
              <a:buFont typeface="Wingdings" panose="020B0604020202020204" pitchFamily="34" charset="0"/>
              <a:buChar char="Ø"/>
            </a:pPr>
            <a:r>
              <a:rPr lang="uk-UA" sz="1800" err="1">
                <a:ea typeface="+mn-lt"/>
                <a:cs typeface="+mn-lt"/>
              </a:rPr>
              <a:t>Тестувальник</a:t>
            </a:r>
            <a:endParaRPr lang="uk-UA" sz="1800" err="1"/>
          </a:p>
          <a:p>
            <a:pPr>
              <a:buFont typeface="Wingdings" panose="020B0604020202020204" pitchFamily="34" charset="0"/>
              <a:buChar char="Ø"/>
            </a:pPr>
            <a:r>
              <a:rPr lang="uk-UA" sz="1800">
                <a:ea typeface="+mn-lt"/>
                <a:cs typeface="+mn-lt"/>
              </a:rPr>
              <a:t>База даних</a:t>
            </a:r>
            <a:endParaRPr lang="uk-UA" sz="1800"/>
          </a:p>
          <a:p>
            <a:pPr>
              <a:buFont typeface="Wingdings" panose="020B0604020202020204" pitchFamily="34" charset="0"/>
              <a:buChar char="Ø"/>
            </a:pPr>
            <a:r>
              <a:rPr lang="uk-UA" sz="1800">
                <a:ea typeface="+mn-lt"/>
                <a:cs typeface="+mn-lt"/>
              </a:rPr>
              <a:t>Веб-сервер</a:t>
            </a:r>
            <a:endParaRPr lang="uk-UA" sz="1800"/>
          </a:p>
          <a:p>
            <a:pPr>
              <a:buFont typeface="Wingdings" panose="020B0604020202020204" pitchFamily="34" charset="0"/>
              <a:buChar char="Ø"/>
            </a:pPr>
            <a:endParaRPr lang="uk-UA" sz="1800"/>
          </a:p>
        </p:txBody>
      </p:sp>
    </p:spTree>
    <p:extLst>
      <p:ext uri="{BB962C8B-B14F-4D97-AF65-F5344CB8AC3E}">
        <p14:creationId xmlns:p14="http://schemas.microsoft.com/office/powerpoint/2010/main" val="245801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Заголовок 1">
            <a:extLst>
              <a:ext uri="{FF2B5EF4-FFF2-40B4-BE49-F238E27FC236}">
                <a16:creationId xmlns:a16="http://schemas.microsoft.com/office/drawing/2014/main" id="{8E145252-A556-06E5-2F3A-4CE33077F99C}"/>
              </a:ext>
            </a:extLst>
          </p:cNvPr>
          <p:cNvSpPr>
            <a:spLocks noGrp="1"/>
          </p:cNvSpPr>
          <p:nvPr>
            <p:ph type="title"/>
          </p:nvPr>
        </p:nvSpPr>
        <p:spPr>
          <a:xfrm>
            <a:off x="3506755" y="365125"/>
            <a:ext cx="7161245" cy="1325563"/>
          </a:xfrm>
        </p:spPr>
        <p:txBody>
          <a:bodyPr>
            <a:normAutofit/>
          </a:bodyPr>
          <a:lstStyle/>
          <a:p>
            <a:r>
              <a:rPr lang="uk-UA" sz="3600"/>
              <a:t>Бюджет</a:t>
            </a:r>
          </a:p>
        </p:txBody>
      </p:sp>
      <p:sp>
        <p:nvSpPr>
          <p:cNvPr id="75"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77"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79" name="Straight Connector 78">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81"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4" name="Місце для вмісту 3">
            <a:extLst>
              <a:ext uri="{FF2B5EF4-FFF2-40B4-BE49-F238E27FC236}">
                <a16:creationId xmlns:a16="http://schemas.microsoft.com/office/drawing/2014/main" id="{F62AE37A-9985-5E83-443B-7D7385F65D2E}"/>
              </a:ext>
            </a:extLst>
          </p:cNvPr>
          <p:cNvGraphicFramePr>
            <a:graphicFrameLocks noGrp="1"/>
          </p:cNvGraphicFramePr>
          <p:nvPr>
            <p:ph idx="1"/>
            <p:extLst>
              <p:ext uri="{D42A27DB-BD31-4B8C-83A1-F6EECF244321}">
                <p14:modId xmlns:p14="http://schemas.microsoft.com/office/powerpoint/2010/main" val="2087141816"/>
              </p:ext>
            </p:extLst>
          </p:nvPr>
        </p:nvGraphicFramePr>
        <p:xfrm>
          <a:off x="1567960" y="1825625"/>
          <a:ext cx="9056081" cy="4351340"/>
        </p:xfrm>
        <a:graphic>
          <a:graphicData uri="http://schemas.openxmlformats.org/drawingml/2006/table">
            <a:tbl>
              <a:tblPr firstRow="1" bandRow="1">
                <a:tableStyleId>{8799B23B-EC83-4686-B30A-512413B5E67A}</a:tableStyleId>
              </a:tblPr>
              <a:tblGrid>
                <a:gridCol w="6471830">
                  <a:extLst>
                    <a:ext uri="{9D8B030D-6E8A-4147-A177-3AD203B41FA5}">
                      <a16:colId xmlns:a16="http://schemas.microsoft.com/office/drawing/2014/main" val="2124367662"/>
                    </a:ext>
                  </a:extLst>
                </a:gridCol>
                <a:gridCol w="2584251">
                  <a:extLst>
                    <a:ext uri="{9D8B030D-6E8A-4147-A177-3AD203B41FA5}">
                      <a16:colId xmlns:a16="http://schemas.microsoft.com/office/drawing/2014/main" val="4211890845"/>
                    </a:ext>
                  </a:extLst>
                </a:gridCol>
              </a:tblGrid>
              <a:tr h="661725">
                <a:tc>
                  <a:txBody>
                    <a:bodyPr/>
                    <a:lstStyle/>
                    <a:p>
                      <a:r>
                        <a:rPr lang="uk-UA" sz="2100" b="1" cap="all" spc="60" dirty="0">
                          <a:solidFill>
                            <a:schemeClr val="tx1"/>
                          </a:solidFill>
                        </a:rPr>
                        <a:t>Витрата</a:t>
                      </a:r>
                    </a:p>
                  </a:txBody>
                  <a:tcPr marL="275515" marR="275515" marT="152849" marB="152849" anchor="b"/>
                </a:tc>
                <a:tc>
                  <a:txBody>
                    <a:bodyPr/>
                    <a:lstStyle/>
                    <a:p>
                      <a:r>
                        <a:rPr lang="uk-UA" sz="2100" b="1" cap="all" spc="60" dirty="0">
                          <a:solidFill>
                            <a:schemeClr val="tx1"/>
                          </a:solidFill>
                        </a:rPr>
                        <a:t>Сума</a:t>
                      </a:r>
                    </a:p>
                  </a:txBody>
                  <a:tcPr marL="275515" marR="275515" marT="152849" marB="152849" anchor="b"/>
                </a:tc>
                <a:extLst>
                  <a:ext uri="{0D108BD9-81ED-4DB2-BD59-A6C34878D82A}">
                    <a16:rowId xmlns:a16="http://schemas.microsoft.com/office/drawing/2014/main" val="751557041"/>
                  </a:ext>
                </a:extLst>
              </a:tr>
              <a:tr h="737923">
                <a:tc>
                  <a:txBody>
                    <a:bodyPr/>
                    <a:lstStyle/>
                    <a:p>
                      <a:r>
                        <a:rPr lang="uk-UA" sz="2700" cap="none" spc="0" dirty="0">
                          <a:solidFill>
                            <a:schemeClr val="tx1"/>
                          </a:solidFill>
                        </a:rPr>
                        <a:t>Зарплата команди</a:t>
                      </a:r>
                    </a:p>
                  </a:txBody>
                  <a:tcPr marL="275515" marR="275515" marT="137758" marB="152849"/>
                </a:tc>
                <a:tc>
                  <a:txBody>
                    <a:bodyPr/>
                    <a:lstStyle/>
                    <a:p>
                      <a:r>
                        <a:rPr lang="uk-UA" sz="2700" cap="none" spc="0" dirty="0">
                          <a:solidFill>
                            <a:schemeClr val="tx1"/>
                          </a:solidFill>
                        </a:rPr>
                        <a:t>100 000 грн</a:t>
                      </a:r>
                    </a:p>
                  </a:txBody>
                  <a:tcPr marL="275515" marR="275515" marT="137758" marB="152849"/>
                </a:tc>
                <a:extLst>
                  <a:ext uri="{0D108BD9-81ED-4DB2-BD59-A6C34878D82A}">
                    <a16:rowId xmlns:a16="http://schemas.microsoft.com/office/drawing/2014/main" val="4094170765"/>
                  </a:ext>
                </a:extLst>
              </a:tr>
              <a:tr h="737923">
                <a:tc>
                  <a:txBody>
                    <a:bodyPr/>
                    <a:lstStyle/>
                    <a:p>
                      <a:r>
                        <a:rPr lang="uk-UA" sz="2700" cap="none" spc="0" dirty="0">
                          <a:solidFill>
                            <a:schemeClr val="tx1"/>
                          </a:solidFill>
                        </a:rPr>
                        <a:t>Оренда сервера</a:t>
                      </a:r>
                    </a:p>
                  </a:txBody>
                  <a:tcPr marL="275515" marR="275515" marT="137758" marB="152849"/>
                </a:tc>
                <a:tc>
                  <a:txBody>
                    <a:bodyPr/>
                    <a:lstStyle/>
                    <a:p>
                      <a:r>
                        <a:rPr lang="uk-UA" sz="2700" cap="none" spc="0" dirty="0">
                          <a:solidFill>
                            <a:schemeClr val="tx1"/>
                          </a:solidFill>
                        </a:rPr>
                        <a:t>10 000 грн</a:t>
                      </a:r>
                    </a:p>
                  </a:txBody>
                  <a:tcPr marL="275515" marR="275515" marT="137758" marB="152849"/>
                </a:tc>
                <a:extLst>
                  <a:ext uri="{0D108BD9-81ED-4DB2-BD59-A6C34878D82A}">
                    <a16:rowId xmlns:a16="http://schemas.microsoft.com/office/drawing/2014/main" val="2995242509"/>
                  </a:ext>
                </a:extLst>
              </a:tr>
              <a:tr h="737923">
                <a:tc>
                  <a:txBody>
                    <a:bodyPr/>
                    <a:lstStyle/>
                    <a:p>
                      <a:r>
                        <a:rPr lang="uk-UA" sz="2700" cap="none" spc="0" dirty="0">
                          <a:solidFill>
                            <a:schemeClr val="tx1"/>
                          </a:solidFill>
                        </a:rPr>
                        <a:t>Ліцензії на програмне забезпечення</a:t>
                      </a:r>
                    </a:p>
                  </a:txBody>
                  <a:tcPr marL="275515" marR="275515" marT="137758" marB="152849"/>
                </a:tc>
                <a:tc>
                  <a:txBody>
                    <a:bodyPr/>
                    <a:lstStyle/>
                    <a:p>
                      <a:r>
                        <a:rPr lang="uk-UA" sz="2700" cap="none" spc="0" dirty="0">
                          <a:solidFill>
                            <a:schemeClr val="tx1"/>
                          </a:solidFill>
                        </a:rPr>
                        <a:t>5 000 грн</a:t>
                      </a:r>
                    </a:p>
                  </a:txBody>
                  <a:tcPr marL="275515" marR="275515" marT="137758" marB="152849"/>
                </a:tc>
                <a:extLst>
                  <a:ext uri="{0D108BD9-81ED-4DB2-BD59-A6C34878D82A}">
                    <a16:rowId xmlns:a16="http://schemas.microsoft.com/office/drawing/2014/main" val="706499777"/>
                  </a:ext>
                </a:extLst>
              </a:tr>
              <a:tr h="737923">
                <a:tc>
                  <a:txBody>
                    <a:bodyPr/>
                    <a:lstStyle/>
                    <a:p>
                      <a:r>
                        <a:rPr lang="uk-UA" sz="2700" cap="none" spc="0" dirty="0">
                          <a:solidFill>
                            <a:schemeClr val="tx1"/>
                          </a:solidFill>
                        </a:rPr>
                        <a:t>Інші можливі попутні витрати</a:t>
                      </a:r>
                    </a:p>
                  </a:txBody>
                  <a:tcPr marL="275515" marR="275515" marT="137758" marB="152849"/>
                </a:tc>
                <a:tc>
                  <a:txBody>
                    <a:bodyPr/>
                    <a:lstStyle/>
                    <a:p>
                      <a:r>
                        <a:rPr lang="uk-UA" sz="2700" cap="none" spc="0" dirty="0">
                          <a:solidFill>
                            <a:schemeClr val="tx1"/>
                          </a:solidFill>
                        </a:rPr>
                        <a:t>5 000 грн</a:t>
                      </a:r>
                    </a:p>
                  </a:txBody>
                  <a:tcPr marL="275515" marR="275515" marT="137758" marB="152849"/>
                </a:tc>
                <a:extLst>
                  <a:ext uri="{0D108BD9-81ED-4DB2-BD59-A6C34878D82A}">
                    <a16:rowId xmlns:a16="http://schemas.microsoft.com/office/drawing/2014/main" val="1011594449"/>
                  </a:ext>
                </a:extLst>
              </a:tr>
              <a:tr h="737923">
                <a:tc>
                  <a:txBody>
                    <a:bodyPr/>
                    <a:lstStyle/>
                    <a:p>
                      <a:r>
                        <a:rPr lang="uk-UA" sz="2700" cap="none" spc="0" dirty="0">
                          <a:solidFill>
                            <a:schemeClr val="tx1"/>
                          </a:solidFill>
                        </a:rPr>
                        <a:t>Всього</a:t>
                      </a:r>
                    </a:p>
                  </a:txBody>
                  <a:tcPr marL="275515" marR="275515" marT="137758" marB="152849"/>
                </a:tc>
                <a:tc>
                  <a:txBody>
                    <a:bodyPr/>
                    <a:lstStyle/>
                    <a:p>
                      <a:r>
                        <a:rPr lang="uk-UA" sz="2700" cap="none" spc="0" dirty="0">
                          <a:solidFill>
                            <a:schemeClr val="tx1"/>
                          </a:solidFill>
                        </a:rPr>
                        <a:t>120 000 грн</a:t>
                      </a:r>
                    </a:p>
                  </a:txBody>
                  <a:tcPr marL="275515" marR="275515" marT="137758" marB="152849"/>
                </a:tc>
                <a:extLst>
                  <a:ext uri="{0D108BD9-81ED-4DB2-BD59-A6C34878D82A}">
                    <a16:rowId xmlns:a16="http://schemas.microsoft.com/office/drawing/2014/main" val="1159069069"/>
                  </a:ext>
                </a:extLst>
              </a:tr>
            </a:tbl>
          </a:graphicData>
        </a:graphic>
      </p:graphicFrame>
    </p:spTree>
    <p:extLst>
      <p:ext uri="{BB962C8B-B14F-4D97-AF65-F5344CB8AC3E}">
        <p14:creationId xmlns:p14="http://schemas.microsoft.com/office/powerpoint/2010/main" val="382560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Заголовок 1">
            <a:extLst>
              <a:ext uri="{FF2B5EF4-FFF2-40B4-BE49-F238E27FC236}">
                <a16:creationId xmlns:a16="http://schemas.microsoft.com/office/drawing/2014/main" id="{EE8FE39E-82F2-191D-4497-71787092C7FD}"/>
              </a:ext>
            </a:extLst>
          </p:cNvPr>
          <p:cNvSpPr>
            <a:spLocks noGrp="1"/>
          </p:cNvSpPr>
          <p:nvPr>
            <p:ph type="title"/>
          </p:nvPr>
        </p:nvSpPr>
        <p:spPr>
          <a:xfrm>
            <a:off x="3506755" y="365125"/>
            <a:ext cx="7161245" cy="1325563"/>
          </a:xfrm>
        </p:spPr>
        <p:txBody>
          <a:bodyPr>
            <a:normAutofit/>
          </a:bodyPr>
          <a:lstStyle/>
          <a:p>
            <a:r>
              <a:rPr lang="uk-UA" sz="3600"/>
              <a:t>Ризики</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Місце для вмісту 2">
            <a:extLst>
              <a:ext uri="{FF2B5EF4-FFF2-40B4-BE49-F238E27FC236}">
                <a16:creationId xmlns:a16="http://schemas.microsoft.com/office/drawing/2014/main" id="{1804799C-D227-F89C-5094-611B44198469}"/>
              </a:ext>
            </a:extLst>
          </p:cNvPr>
          <p:cNvGraphicFramePr>
            <a:graphicFrameLocks noGrp="1"/>
          </p:cNvGraphicFramePr>
          <p:nvPr>
            <p:ph idx="1"/>
            <p:extLst>
              <p:ext uri="{D42A27DB-BD31-4B8C-83A1-F6EECF244321}">
                <p14:modId xmlns:p14="http://schemas.microsoft.com/office/powerpoint/2010/main" val="11021622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41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714CD325-E3E0-312E-AB51-88D367E82514}"/>
              </a:ext>
            </a:extLst>
          </p:cNvPr>
          <p:cNvSpPr>
            <a:spLocks noGrp="1"/>
          </p:cNvSpPr>
          <p:nvPr>
            <p:ph type="title"/>
          </p:nvPr>
        </p:nvSpPr>
        <p:spPr>
          <a:xfrm>
            <a:off x="6657715" y="467271"/>
            <a:ext cx="4195674" cy="2052522"/>
          </a:xfrm>
        </p:spPr>
        <p:txBody>
          <a:bodyPr anchor="b">
            <a:normAutofit/>
          </a:bodyPr>
          <a:lstStyle/>
          <a:p>
            <a:r>
              <a:rPr lang="uk-UA" sz="4400"/>
              <a:t>План управління ризиками</a:t>
            </a:r>
          </a:p>
        </p:txBody>
      </p:sp>
      <p:sp>
        <p:nvSpPr>
          <p:cNvPr id="28" name="Oval 2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Місце для вмісту 3" descr="Зображення, що містить текст, коло, компактний диск, логотип&#10;&#10;Опис створено автоматично">
            <a:extLst>
              <a:ext uri="{FF2B5EF4-FFF2-40B4-BE49-F238E27FC236}">
                <a16:creationId xmlns:a16="http://schemas.microsoft.com/office/drawing/2014/main" id="{031F600B-3CEB-E794-9342-80BE2ED9063B}"/>
              </a:ext>
            </a:extLst>
          </p:cNvPr>
          <p:cNvPicPr>
            <a:picLocks noChangeAspect="1"/>
          </p:cNvPicPr>
          <p:nvPr/>
        </p:nvPicPr>
        <p:blipFill rotWithShape="1">
          <a:blip r:embed="rId2"/>
          <a:srcRect l="12293" r="12708"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2"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8" name="Content Placeholder 7">
            <a:extLst>
              <a:ext uri="{FF2B5EF4-FFF2-40B4-BE49-F238E27FC236}">
                <a16:creationId xmlns:a16="http://schemas.microsoft.com/office/drawing/2014/main" id="{997BC459-1B6F-7AED-D73C-416126BC6413}"/>
              </a:ext>
            </a:extLst>
          </p:cNvPr>
          <p:cNvSpPr>
            <a:spLocks noGrp="1"/>
          </p:cNvSpPr>
          <p:nvPr>
            <p:ph idx="1"/>
          </p:nvPr>
        </p:nvSpPr>
        <p:spPr>
          <a:xfrm>
            <a:off x="6657715" y="2990818"/>
            <a:ext cx="4195673" cy="2913872"/>
          </a:xfrm>
        </p:spPr>
        <p:txBody>
          <a:bodyPr anchor="t">
            <a:normAutofit/>
          </a:bodyPr>
          <a:lstStyle/>
          <a:p>
            <a:r>
              <a:rPr lang="en-US" sz="1800">
                <a:ea typeface="+mn-lt"/>
                <a:cs typeface="+mn-lt"/>
              </a:rPr>
              <a:t>Регулярне</a:t>
            </a:r>
            <a:r>
              <a:rPr lang="en-US" sz="1800" dirty="0">
                <a:ea typeface="+mn-lt"/>
                <a:cs typeface="+mn-lt"/>
              </a:rPr>
              <a:t> </a:t>
            </a:r>
            <a:r>
              <a:rPr lang="en-US" sz="1800">
                <a:ea typeface="+mn-lt"/>
                <a:cs typeface="+mn-lt"/>
              </a:rPr>
              <a:t>відстеження</a:t>
            </a:r>
            <a:r>
              <a:rPr lang="en-US" sz="1800" dirty="0">
                <a:ea typeface="+mn-lt"/>
                <a:cs typeface="+mn-lt"/>
              </a:rPr>
              <a:t> </a:t>
            </a:r>
            <a:r>
              <a:rPr lang="en-US" sz="1800">
                <a:ea typeface="+mn-lt"/>
                <a:cs typeface="+mn-lt"/>
              </a:rPr>
              <a:t>прогресу</a:t>
            </a:r>
            <a:r>
              <a:rPr lang="en-US" sz="1800" dirty="0">
                <a:ea typeface="+mn-lt"/>
                <a:cs typeface="+mn-lt"/>
              </a:rPr>
              <a:t> </a:t>
            </a:r>
            <a:r>
              <a:rPr lang="en-US" sz="1800">
                <a:ea typeface="+mn-lt"/>
                <a:cs typeface="+mn-lt"/>
              </a:rPr>
              <a:t>проекту</a:t>
            </a:r>
            <a:endParaRPr lang="en-US" sz="1800"/>
          </a:p>
          <a:p>
            <a:r>
              <a:rPr lang="en-US" sz="1800">
                <a:ea typeface="+mn-lt"/>
                <a:cs typeface="+mn-lt"/>
              </a:rPr>
              <a:t>Своєчасне</a:t>
            </a:r>
            <a:r>
              <a:rPr lang="en-US" sz="1800" dirty="0">
                <a:ea typeface="+mn-lt"/>
                <a:cs typeface="+mn-lt"/>
              </a:rPr>
              <a:t> </a:t>
            </a:r>
            <a:r>
              <a:rPr lang="en-US" sz="1800">
                <a:ea typeface="+mn-lt"/>
                <a:cs typeface="+mn-lt"/>
              </a:rPr>
              <a:t>виявлення</a:t>
            </a:r>
            <a:r>
              <a:rPr lang="en-US" sz="1800" dirty="0">
                <a:ea typeface="+mn-lt"/>
                <a:cs typeface="+mn-lt"/>
              </a:rPr>
              <a:t> </a:t>
            </a:r>
            <a:r>
              <a:rPr lang="en-US" sz="1800">
                <a:ea typeface="+mn-lt"/>
                <a:cs typeface="+mn-lt"/>
              </a:rPr>
              <a:t>та</a:t>
            </a:r>
            <a:r>
              <a:rPr lang="en-US" sz="1800" dirty="0">
                <a:ea typeface="+mn-lt"/>
                <a:cs typeface="+mn-lt"/>
              </a:rPr>
              <a:t> </a:t>
            </a:r>
            <a:r>
              <a:rPr lang="en-US" sz="1800">
                <a:ea typeface="+mn-lt"/>
                <a:cs typeface="+mn-lt"/>
              </a:rPr>
              <a:t>вирішення</a:t>
            </a:r>
            <a:r>
              <a:rPr lang="en-US" sz="1800" dirty="0">
                <a:ea typeface="+mn-lt"/>
                <a:cs typeface="+mn-lt"/>
              </a:rPr>
              <a:t> </a:t>
            </a:r>
            <a:r>
              <a:rPr lang="en-US" sz="1800">
                <a:ea typeface="+mn-lt"/>
                <a:cs typeface="+mn-lt"/>
              </a:rPr>
              <a:t>проблем</a:t>
            </a:r>
            <a:endParaRPr lang="en-US" sz="1800"/>
          </a:p>
          <a:p>
            <a:r>
              <a:rPr lang="en-US" sz="1800">
                <a:ea typeface="+mn-lt"/>
                <a:cs typeface="+mn-lt"/>
              </a:rPr>
              <a:t>Розробка</a:t>
            </a:r>
            <a:r>
              <a:rPr lang="en-US" sz="1800" dirty="0">
                <a:ea typeface="+mn-lt"/>
                <a:cs typeface="+mn-lt"/>
              </a:rPr>
              <a:t> </a:t>
            </a:r>
            <a:r>
              <a:rPr lang="en-US" sz="1800">
                <a:ea typeface="+mn-lt"/>
                <a:cs typeface="+mn-lt"/>
              </a:rPr>
              <a:t>плану</a:t>
            </a:r>
            <a:r>
              <a:rPr lang="en-US" sz="1800" dirty="0">
                <a:ea typeface="+mn-lt"/>
                <a:cs typeface="+mn-lt"/>
              </a:rPr>
              <a:t> </a:t>
            </a:r>
            <a:r>
              <a:rPr lang="en-US" sz="1800">
                <a:ea typeface="+mn-lt"/>
                <a:cs typeface="+mn-lt"/>
              </a:rPr>
              <a:t>резервного</a:t>
            </a:r>
            <a:r>
              <a:rPr lang="en-US" sz="1800" dirty="0">
                <a:ea typeface="+mn-lt"/>
                <a:cs typeface="+mn-lt"/>
              </a:rPr>
              <a:t> </a:t>
            </a:r>
            <a:r>
              <a:rPr lang="en-US" sz="1800">
                <a:ea typeface="+mn-lt"/>
                <a:cs typeface="+mn-lt"/>
              </a:rPr>
              <a:t>копіювання</a:t>
            </a:r>
            <a:r>
              <a:rPr lang="en-US" sz="1800" dirty="0">
                <a:ea typeface="+mn-lt"/>
                <a:cs typeface="+mn-lt"/>
              </a:rPr>
              <a:t> </a:t>
            </a:r>
            <a:r>
              <a:rPr lang="en-US" sz="1800">
                <a:ea typeface="+mn-lt"/>
                <a:cs typeface="+mn-lt"/>
              </a:rPr>
              <a:t>на</a:t>
            </a:r>
            <a:r>
              <a:rPr lang="en-US" sz="1800" dirty="0">
                <a:ea typeface="+mn-lt"/>
                <a:cs typeface="+mn-lt"/>
              </a:rPr>
              <a:t> </a:t>
            </a:r>
            <a:r>
              <a:rPr lang="en-US" sz="1800">
                <a:ea typeface="+mn-lt"/>
                <a:cs typeface="+mn-lt"/>
              </a:rPr>
              <a:t>випадок</a:t>
            </a:r>
            <a:r>
              <a:rPr lang="en-US" sz="1800" dirty="0">
                <a:ea typeface="+mn-lt"/>
                <a:cs typeface="+mn-lt"/>
              </a:rPr>
              <a:t> </a:t>
            </a:r>
            <a:r>
              <a:rPr lang="en-US" sz="1800">
                <a:ea typeface="+mn-lt"/>
                <a:cs typeface="+mn-lt"/>
              </a:rPr>
              <a:t>непередбачених</a:t>
            </a:r>
            <a:r>
              <a:rPr lang="en-US" sz="1800" dirty="0">
                <a:ea typeface="+mn-lt"/>
                <a:cs typeface="+mn-lt"/>
              </a:rPr>
              <a:t> </a:t>
            </a:r>
            <a:r>
              <a:rPr lang="en-US" sz="1800">
                <a:ea typeface="+mn-lt"/>
                <a:cs typeface="+mn-lt"/>
              </a:rPr>
              <a:t>обставин</a:t>
            </a:r>
            <a:endParaRPr lang="en-US" sz="1800"/>
          </a:p>
          <a:p>
            <a:endParaRPr lang="en-US" sz="1800" dirty="0"/>
          </a:p>
        </p:txBody>
      </p:sp>
      <p:sp>
        <p:nvSpPr>
          <p:cNvPr id="34"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89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17545C9-4135-D722-2FFB-17B0C824D2A4}"/>
              </a:ext>
            </a:extLst>
          </p:cNvPr>
          <p:cNvSpPr>
            <a:spLocks noGrp="1"/>
          </p:cNvSpPr>
          <p:nvPr>
            <p:ph type="title"/>
          </p:nvPr>
        </p:nvSpPr>
        <p:spPr>
          <a:xfrm>
            <a:off x="838200" y="698643"/>
            <a:ext cx="5243394" cy="2225532"/>
          </a:xfrm>
        </p:spPr>
        <p:txBody>
          <a:bodyPr anchor="t">
            <a:normAutofit/>
          </a:bodyPr>
          <a:lstStyle/>
          <a:p>
            <a:r>
              <a:rPr lang="uk-UA" sz="6000"/>
              <a:t>План комунікацій</a:t>
            </a:r>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Рисунок 3" descr="Зображення, що містить текст, знімок екрана, програмне забезпечення, Шрифт&#10;&#10;Опис створено автоматично">
            <a:extLst>
              <a:ext uri="{FF2B5EF4-FFF2-40B4-BE49-F238E27FC236}">
                <a16:creationId xmlns:a16="http://schemas.microsoft.com/office/drawing/2014/main" id="{21A04FF4-E9E9-378B-F8CE-9F7772292A1F}"/>
              </a:ext>
            </a:extLst>
          </p:cNvPr>
          <p:cNvPicPr>
            <a:picLocks noChangeAspect="1"/>
          </p:cNvPicPr>
          <p:nvPr/>
        </p:nvPicPr>
        <p:blipFill>
          <a:blip r:embed="rId2"/>
          <a:stretch>
            <a:fillRect/>
          </a:stretch>
        </p:blipFill>
        <p:spPr>
          <a:xfrm>
            <a:off x="838200" y="3003053"/>
            <a:ext cx="4607648" cy="2994972"/>
          </a:xfrm>
          <a:prstGeom prst="rect">
            <a:avLst/>
          </a:prstGeom>
        </p:spPr>
      </p:pic>
      <p:sp>
        <p:nvSpPr>
          <p:cNvPr id="3" name="Місце для вмісту 2">
            <a:extLst>
              <a:ext uri="{FF2B5EF4-FFF2-40B4-BE49-F238E27FC236}">
                <a16:creationId xmlns:a16="http://schemas.microsoft.com/office/drawing/2014/main" id="{34A0FC23-C284-DECD-2293-B3A04B422850}"/>
              </a:ext>
            </a:extLst>
          </p:cNvPr>
          <p:cNvSpPr>
            <a:spLocks noGrp="1"/>
          </p:cNvSpPr>
          <p:nvPr>
            <p:ph idx="1"/>
          </p:nvPr>
        </p:nvSpPr>
        <p:spPr>
          <a:xfrm>
            <a:off x="7229042" y="879355"/>
            <a:ext cx="4124758" cy="5120755"/>
          </a:xfrm>
        </p:spPr>
        <p:txBody>
          <a:bodyPr vert="horz" lIns="91440" tIns="45720" rIns="91440" bIns="45720" rtlCol="0" anchor="ctr">
            <a:normAutofit/>
          </a:bodyPr>
          <a:lstStyle/>
          <a:p>
            <a:r>
              <a:rPr lang="uk-UA" sz="1800">
                <a:ea typeface="+mn-lt"/>
                <a:cs typeface="+mn-lt"/>
              </a:rPr>
              <a:t>Регулярні зустрічі команди</a:t>
            </a:r>
            <a:endParaRPr lang="uk-UA" sz="1800"/>
          </a:p>
          <a:p>
            <a:r>
              <a:rPr lang="uk-UA" sz="1800">
                <a:ea typeface="+mn-lt"/>
                <a:cs typeface="+mn-lt"/>
              </a:rPr>
              <a:t>Звіти про стан проекту</a:t>
            </a:r>
            <a:endParaRPr lang="uk-UA" sz="1800"/>
          </a:p>
          <a:p>
            <a:r>
              <a:rPr lang="uk-UA" sz="1800">
                <a:ea typeface="+mn-lt"/>
                <a:cs typeface="+mn-lt"/>
              </a:rPr>
              <a:t>Доступ до документації проекту</a:t>
            </a:r>
            <a:endParaRPr lang="uk-UA" sz="1800"/>
          </a:p>
          <a:p>
            <a:r>
              <a:rPr lang="uk-UA" sz="1800">
                <a:ea typeface="+mn-lt"/>
                <a:cs typeface="+mn-lt"/>
              </a:rPr>
              <a:t>Канал зв'язку для спілкування з користувачами</a:t>
            </a:r>
            <a:endParaRPr lang="uk-UA" sz="1800"/>
          </a:p>
          <a:p>
            <a:endParaRPr lang="uk-UA" sz="1800"/>
          </a:p>
        </p:txBody>
      </p:sp>
    </p:spTree>
    <p:extLst>
      <p:ext uri="{BB962C8B-B14F-4D97-AF65-F5344CB8AC3E}">
        <p14:creationId xmlns:p14="http://schemas.microsoft.com/office/powerpoint/2010/main" val="172430939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Широкий екран</PresentationFormat>
  <Paragraphs>0</Paragraphs>
  <Slides>13</Slides>
  <Notes>0</Notes>
  <HiddenSlides>0</HiddenSlides>
  <MMClips>0</MMClips>
  <ScaleCrop>false</ScaleCrop>
  <HeadingPairs>
    <vt:vector size="4" baseType="variant">
      <vt:variant>
        <vt:lpstr>Тема</vt:lpstr>
      </vt:variant>
      <vt:variant>
        <vt:i4>1</vt:i4>
      </vt:variant>
      <vt:variant>
        <vt:lpstr>Заголовки слайдів</vt:lpstr>
      </vt:variant>
      <vt:variant>
        <vt:i4>13</vt:i4>
      </vt:variant>
    </vt:vector>
  </HeadingPairs>
  <TitlesOfParts>
    <vt:vector size="14" baseType="lpstr">
      <vt:lpstr>GradientVTI</vt:lpstr>
      <vt:lpstr>PROJECT BASELINE ДЛЯ Трекер-менеджера підписок</vt:lpstr>
      <vt:lpstr>Project Baseline: Веб-сервіс менеджера підписок</vt:lpstr>
      <vt:lpstr>Обсяг робіт</vt:lpstr>
      <vt:lpstr>Графік виконання</vt:lpstr>
      <vt:lpstr>Ресурси</vt:lpstr>
      <vt:lpstr>Бюджет</vt:lpstr>
      <vt:lpstr>Ризики</vt:lpstr>
      <vt:lpstr>План управління ризиками</vt:lpstr>
      <vt:lpstr>План комунікацій</vt:lpstr>
      <vt:lpstr>Зацікавлені сторони</vt:lpstr>
      <vt:lpstr>Успішні показники</vt:lpstr>
      <vt:lpstr>Наступні кроки</vt:lpstr>
      <vt:lpstr>Висновок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
  <cp:lastModifiedBy/>
  <cp:revision>211</cp:revision>
  <dcterms:created xsi:type="dcterms:W3CDTF">2024-05-18T19:23:53Z</dcterms:created>
  <dcterms:modified xsi:type="dcterms:W3CDTF">2024-05-18T20:15:42Z</dcterms:modified>
</cp:coreProperties>
</file>