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4"/>
  </p:notesMasterIdLst>
  <p:sldIdLst>
    <p:sldId id="256" r:id="rId2"/>
    <p:sldId id="269" r:id="rId3"/>
    <p:sldId id="259" r:id="rId4"/>
    <p:sldId id="389" r:id="rId5"/>
    <p:sldId id="390" r:id="rId6"/>
    <p:sldId id="391" r:id="rId7"/>
    <p:sldId id="352" r:id="rId8"/>
    <p:sldId id="271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270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304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06" r:id="rId40"/>
    <p:sldId id="317" r:id="rId41"/>
    <p:sldId id="331" r:id="rId42"/>
    <p:sldId id="332" r:id="rId43"/>
    <p:sldId id="324" r:id="rId44"/>
    <p:sldId id="335" r:id="rId45"/>
    <p:sldId id="336" r:id="rId46"/>
    <p:sldId id="334" r:id="rId47"/>
    <p:sldId id="333" r:id="rId48"/>
    <p:sldId id="340" r:id="rId49"/>
    <p:sldId id="353" r:id="rId50"/>
    <p:sldId id="349" r:id="rId51"/>
    <p:sldId id="354" r:id="rId52"/>
    <p:sldId id="355" r:id="rId53"/>
    <p:sldId id="356" r:id="rId54"/>
    <p:sldId id="357" r:id="rId55"/>
    <p:sldId id="358" r:id="rId56"/>
    <p:sldId id="386" r:id="rId57"/>
    <p:sldId id="387" r:id="rId58"/>
    <p:sldId id="388" r:id="rId59"/>
    <p:sldId id="362" r:id="rId60"/>
    <p:sldId id="375" r:id="rId61"/>
    <p:sldId id="376" r:id="rId62"/>
    <p:sldId id="365" r:id="rId63"/>
  </p:sldIdLst>
  <p:sldSz cx="12192000" cy="6858000"/>
  <p:notesSz cx="6858000" cy="9144000"/>
  <p:embeddedFontLst>
    <p:embeddedFont>
      <p:font typeface="나눔스퀘어" panose="020B0600000101010101" pitchFamily="50" charset="-127"/>
      <p:regular r:id="rId65"/>
    </p:embeddedFont>
    <p:embeddedFont>
      <p:font typeface="나눔스퀘어 Bold" panose="020B0600000101010101" pitchFamily="50" charset="-127"/>
      <p:bold r:id="rId66"/>
    </p:embeddedFont>
    <p:embeddedFont>
      <p:font typeface="나눔스퀘어 ExtraBold" panose="020B0600000101010101" pitchFamily="50" charset="-127"/>
      <p:bold r:id="rId67"/>
    </p:embeddedFont>
    <p:embeddedFont>
      <p:font typeface="맑은 고딕" panose="020B0503020000020004" pitchFamily="50" charset="-127"/>
      <p:regular r:id="rId68"/>
      <p:bold r:id="rId69"/>
    </p:embeddedFont>
    <p:embeddedFont>
      <p:font typeface="맑은 고딕" panose="020B0503020000020004" pitchFamily="50" charset="-127"/>
      <p:regular r:id="rId68"/>
      <p:bold r:id="rId6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4031"/>
    <a:srgbClr val="D26A5C"/>
    <a:srgbClr val="FFFFFF"/>
    <a:srgbClr val="ECC0BA"/>
    <a:srgbClr val="FBFBFB"/>
    <a:srgbClr val="404040"/>
    <a:srgbClr val="AFABAB"/>
    <a:srgbClr val="8C3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2" autoAdjust="0"/>
    <p:restoredTop sz="93767" autoAdjust="0"/>
  </p:normalViewPr>
  <p:slideViewPr>
    <p:cSldViewPr snapToGrid="0">
      <p:cViewPr varScale="1">
        <p:scale>
          <a:sx n="62" d="100"/>
          <a:sy n="62" d="100"/>
        </p:scale>
        <p:origin x="9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hyun%20Park\Documents\&#52852;&#52852;&#50724;&#53665;%20&#48155;&#51008;%20&#54028;&#51068;\result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투자금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기존 마코위츠</c:v>
                </c:pt>
                <c:pt idx="1">
                  <c:v>개선 마코위츠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1000000</c:v>
                </c:pt>
                <c:pt idx="1">
                  <c:v>1000000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B5-432D-AF6D-0FF637BA81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수익금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Sheet1!$A$2:$A$3</c:f>
              <c:strCache>
                <c:ptCount val="2"/>
                <c:pt idx="0">
                  <c:v>기존 마코위츠</c:v>
                </c:pt>
                <c:pt idx="1">
                  <c:v>개선 마코위츠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8953</c:v>
                </c:pt>
                <c:pt idx="1">
                  <c:v>12876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B5-432D-AF6D-0FF637BA8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39257967"/>
        <c:axId val="583841215"/>
        <c:axId val="0"/>
      </c:bar3DChart>
      <c:catAx>
        <c:axId val="939257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3841215"/>
        <c:crosses val="autoZero"/>
        <c:auto val="1"/>
        <c:lblAlgn val="ctr"/>
        <c:lblOffset val="100"/>
        <c:noMultiLvlLbl val="0"/>
      </c:catAx>
      <c:valAx>
        <c:axId val="583841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39257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9810512056685"/>
          <c:y val="0.32792264661813575"/>
          <c:w val="0.83887199768784304"/>
          <c:h val="0.57703189995984605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ECC0BA"/>
              </a:solidFill>
              <a:round/>
            </a:ln>
            <a:effectLst/>
          </c:spPr>
          <c:marker>
            <c:symbol val="none"/>
          </c:marker>
          <c:val>
            <c:numRef>
              <c:f>Sheet1!$B$39:$FF$39</c:f>
              <c:numCache>
                <c:formatCode>General</c:formatCode>
                <c:ptCount val="161"/>
                <c:pt idx="0">
                  <c:v>1000000</c:v>
                </c:pt>
                <c:pt idx="1">
                  <c:v>992940.12943869946</c:v>
                </c:pt>
                <c:pt idx="2">
                  <c:v>996448.55697716027</c:v>
                </c:pt>
                <c:pt idx="3">
                  <c:v>993655.27406780026</c:v>
                </c:pt>
                <c:pt idx="4">
                  <c:v>998526.62066835212</c:v>
                </c:pt>
                <c:pt idx="5">
                  <c:v>1005172.0774416061</c:v>
                </c:pt>
                <c:pt idx="6">
                  <c:v>1002302.1317047719</c:v>
                </c:pt>
                <c:pt idx="7">
                  <c:v>1009294.4070749568</c:v>
                </c:pt>
                <c:pt idx="8">
                  <c:v>1007765.7974550553</c:v>
                </c:pt>
                <c:pt idx="9">
                  <c:v>1009650.5179963009</c:v>
                </c:pt>
                <c:pt idx="10">
                  <c:v>1018097.8127373619</c:v>
                </c:pt>
                <c:pt idx="11">
                  <c:v>1022029.8714922641</c:v>
                </c:pt>
                <c:pt idx="12">
                  <c:v>1019319.4711563429</c:v>
                </c:pt>
                <c:pt idx="13">
                  <c:v>1019614.1320434689</c:v>
                </c:pt>
                <c:pt idx="14">
                  <c:v>1020777.4879026985</c:v>
                </c:pt>
                <c:pt idx="15">
                  <c:v>1011547.4536483722</c:v>
                </c:pt>
                <c:pt idx="16">
                  <c:v>995635.09229331033</c:v>
                </c:pt>
                <c:pt idx="17">
                  <c:v>1005644.7937894041</c:v>
                </c:pt>
                <c:pt idx="18">
                  <c:v>1004773.0262388518</c:v>
                </c:pt>
                <c:pt idx="19">
                  <c:v>1007922.3454804887</c:v>
                </c:pt>
                <c:pt idx="20">
                  <c:v>990076.25365579361</c:v>
                </c:pt>
                <c:pt idx="21">
                  <c:v>997258.87449349428</c:v>
                </c:pt>
                <c:pt idx="22">
                  <c:v>1012198.2254568423</c:v>
                </c:pt>
                <c:pt idx="23">
                  <c:v>1023586.0585013325</c:v>
                </c:pt>
                <c:pt idx="24">
                  <c:v>1026990.1709271339</c:v>
                </c:pt>
                <c:pt idx="25">
                  <c:v>1021443.5474004428</c:v>
                </c:pt>
                <c:pt idx="26">
                  <c:v>1028927.0491781847</c:v>
                </c:pt>
                <c:pt idx="27">
                  <c:v>1030664.364226374</c:v>
                </c:pt>
                <c:pt idx="28">
                  <c:v>1037325.1835849201</c:v>
                </c:pt>
                <c:pt idx="29">
                  <c:v>1035633.8810896388</c:v>
                </c:pt>
                <c:pt idx="30">
                  <c:v>1037543.1067485537</c:v>
                </c:pt>
                <c:pt idx="31">
                  <c:v>1034513.5404078374</c:v>
                </c:pt>
                <c:pt idx="32">
                  <c:v>1039381.7395339225</c:v>
                </c:pt>
                <c:pt idx="33">
                  <c:v>1035415.9579260052</c:v>
                </c:pt>
                <c:pt idx="34">
                  <c:v>1024525.3463469822</c:v>
                </c:pt>
                <c:pt idx="35">
                  <c:v>990189.78650379879</c:v>
                </c:pt>
                <c:pt idx="36">
                  <c:v>960206.84405351058</c:v>
                </c:pt>
                <c:pt idx="37">
                  <c:v>956578.6636141293</c:v>
                </c:pt>
                <c:pt idx="38">
                  <c:v>914333.04799034982</c:v>
                </c:pt>
                <c:pt idx="39">
                  <c:v>906800.46108125139</c:v>
                </c:pt>
                <c:pt idx="40">
                  <c:v>948548.85493261274</c:v>
                </c:pt>
                <c:pt idx="41">
                  <c:v>921887.14233468694</c:v>
                </c:pt>
                <c:pt idx="42">
                  <c:v>960793.1681453319</c:v>
                </c:pt>
                <c:pt idx="43">
                  <c:v>928201.06820028403</c:v>
                </c:pt>
                <c:pt idx="44">
                  <c:v>912371.66462162987</c:v>
                </c:pt>
                <c:pt idx="45">
                  <c:v>843059.06545120606</c:v>
                </c:pt>
                <c:pt idx="46">
                  <c:v>884703.06898693903</c:v>
                </c:pt>
                <c:pt idx="47">
                  <c:v>841469.00579708628</c:v>
                </c:pt>
                <c:pt idx="48">
                  <c:v>761434.63277296559</c:v>
                </c:pt>
                <c:pt idx="49">
                  <c:v>832150.0187084421</c:v>
                </c:pt>
                <c:pt idx="50">
                  <c:v>732424.70071439119</c:v>
                </c:pt>
                <c:pt idx="51">
                  <c:v>776337.11340883188</c:v>
                </c:pt>
                <c:pt idx="52">
                  <c:v>736098.96890964929</c:v>
                </c:pt>
                <c:pt idx="53">
                  <c:v>739564.38157763262</c:v>
                </c:pt>
                <c:pt idx="54">
                  <c:v>707497.23058620607</c:v>
                </c:pt>
                <c:pt idx="55">
                  <c:v>686771.9000863618</c:v>
                </c:pt>
                <c:pt idx="56">
                  <c:v>751210.15528075409</c:v>
                </c:pt>
                <c:pt idx="57">
                  <c:v>759875.37318544846</c:v>
                </c:pt>
                <c:pt idx="58">
                  <c:v>807302.35857524711</c:v>
                </c:pt>
                <c:pt idx="59">
                  <c:v>780106.47959530517</c:v>
                </c:pt>
                <c:pt idx="60">
                  <c:v>806252.53556402284</c:v>
                </c:pt>
                <c:pt idx="61">
                  <c:v>793342.23805652827</c:v>
                </c:pt>
                <c:pt idx="62">
                  <c:v>758322.18355185969</c:v>
                </c:pt>
                <c:pt idx="63">
                  <c:v>775634.18389055668</c:v>
                </c:pt>
                <c:pt idx="64">
                  <c:v>763893.31219622004</c:v>
                </c:pt>
                <c:pt idx="65">
                  <c:v>817618.93637624325</c:v>
                </c:pt>
                <c:pt idx="66">
                  <c:v>816308.24991997529</c:v>
                </c:pt>
                <c:pt idx="67">
                  <c:v>844108.81325946143</c:v>
                </c:pt>
                <c:pt idx="68">
                  <c:v>856337.76388688828</c:v>
                </c:pt>
                <c:pt idx="69">
                  <c:v>847684.76139997039</c:v>
                </c:pt>
                <c:pt idx="70">
                  <c:v>873600.67940117966</c:v>
                </c:pt>
                <c:pt idx="71">
                  <c:v>854354.87308292964</c:v>
                </c:pt>
                <c:pt idx="72">
                  <c:v>859324.39025314536</c:v>
                </c:pt>
                <c:pt idx="73">
                  <c:v>882348.77987931285</c:v>
                </c:pt>
                <c:pt idx="74">
                  <c:v>866571.45880749484</c:v>
                </c:pt>
                <c:pt idx="75">
                  <c:v>839989.55651151016</c:v>
                </c:pt>
                <c:pt idx="76">
                  <c:v>859250.72510810161</c:v>
                </c:pt>
                <c:pt idx="77">
                  <c:v>858787.22618869867</c:v>
                </c:pt>
                <c:pt idx="78">
                  <c:v>870739.8758897715</c:v>
                </c:pt>
                <c:pt idx="79">
                  <c:v>883552.00313455309</c:v>
                </c:pt>
                <c:pt idx="80">
                  <c:v>878920.08743982424</c:v>
                </c:pt>
                <c:pt idx="81">
                  <c:v>902285.22540204367</c:v>
                </c:pt>
                <c:pt idx="82">
                  <c:v>893972.9712511776</c:v>
                </c:pt>
                <c:pt idx="83">
                  <c:v>868888.95309755905</c:v>
                </c:pt>
                <c:pt idx="84">
                  <c:v>872581.58125358901</c:v>
                </c:pt>
                <c:pt idx="85">
                  <c:v>880470.20418801357</c:v>
                </c:pt>
                <c:pt idx="86">
                  <c:v>874325.04145867552</c:v>
                </c:pt>
                <c:pt idx="87">
                  <c:v>884383.82808612578</c:v>
                </c:pt>
                <c:pt idx="88">
                  <c:v>899304.74419268384</c:v>
                </c:pt>
                <c:pt idx="89">
                  <c:v>899424.42189063551</c:v>
                </c:pt>
                <c:pt idx="90">
                  <c:v>880985.93571323983</c:v>
                </c:pt>
                <c:pt idx="91">
                  <c:v>865601.52099422959</c:v>
                </c:pt>
                <c:pt idx="92">
                  <c:v>875577.42504824116</c:v>
                </c:pt>
                <c:pt idx="93">
                  <c:v>879015.26002010668</c:v>
                </c:pt>
                <c:pt idx="94">
                  <c:v>906705.28819401807</c:v>
                </c:pt>
                <c:pt idx="95">
                  <c:v>897199.02790935594</c:v>
                </c:pt>
                <c:pt idx="96">
                  <c:v>912138.37887270399</c:v>
                </c:pt>
                <c:pt idx="97">
                  <c:v>905047.78344776994</c:v>
                </c:pt>
                <c:pt idx="98">
                  <c:v>907178.00454181607</c:v>
                </c:pt>
                <c:pt idx="99">
                  <c:v>918326.48219040304</c:v>
                </c:pt>
                <c:pt idx="100">
                  <c:v>931942.78179462138</c:v>
                </c:pt>
                <c:pt idx="101">
                  <c:v>929978.32584745286</c:v>
                </c:pt>
                <c:pt idx="102">
                  <c:v>934453.69413064991</c:v>
                </c:pt>
                <c:pt idx="103">
                  <c:v>937959.04909066204</c:v>
                </c:pt>
                <c:pt idx="104">
                  <c:v>945660.47403203754</c:v>
                </c:pt>
                <c:pt idx="105">
                  <c:v>958567.77416405233</c:v>
                </c:pt>
                <c:pt idx="106">
                  <c:v>955338.64492742531</c:v>
                </c:pt>
                <c:pt idx="107">
                  <c:v>980379.64790361573</c:v>
                </c:pt>
                <c:pt idx="108">
                  <c:v>992184.96731460106</c:v>
                </c:pt>
                <c:pt idx="109">
                  <c:v>984446.74724871269</c:v>
                </c:pt>
                <c:pt idx="110">
                  <c:v>979216.29204438615</c:v>
                </c:pt>
                <c:pt idx="111">
                  <c:v>921497.30886727863</c:v>
                </c:pt>
                <c:pt idx="112">
                  <c:v>933532.84144874115</c:v>
                </c:pt>
                <c:pt idx="113">
                  <c:v>941292.5689498682</c:v>
                </c:pt>
                <c:pt idx="114">
                  <c:v>959141.73335301201</c:v>
                </c:pt>
                <c:pt idx="115">
                  <c:v>955688.53579585417</c:v>
                </c:pt>
                <c:pt idx="116">
                  <c:v>956256.4250308855</c:v>
                </c:pt>
                <c:pt idx="117">
                  <c:v>950854.0592158332</c:v>
                </c:pt>
                <c:pt idx="118">
                  <c:v>957029.94711575587</c:v>
                </c:pt>
                <c:pt idx="119">
                  <c:v>961152.27674910659</c:v>
                </c:pt>
                <c:pt idx="120">
                  <c:v>936301.54434441379</c:v>
                </c:pt>
                <c:pt idx="121">
                  <c:v>946562.8918571563</c:v>
                </c:pt>
                <c:pt idx="122">
                  <c:v>923630.60253977345</c:v>
                </c:pt>
                <c:pt idx="123">
                  <c:v>937194.74443418672</c:v>
                </c:pt>
                <c:pt idx="124">
                  <c:v>951636.7990360494</c:v>
                </c:pt>
                <c:pt idx="125">
                  <c:v>956416.04532781662</c:v>
                </c:pt>
                <c:pt idx="126">
                  <c:v>960759.37070324959</c:v>
                </c:pt>
                <c:pt idx="127">
                  <c:v>976017.88767139276</c:v>
                </c:pt>
                <c:pt idx="128">
                  <c:v>965458.80669307581</c:v>
                </c:pt>
                <c:pt idx="129">
                  <c:v>973015.89871984348</c:v>
                </c:pt>
                <c:pt idx="130">
                  <c:v>967524.58037742414</c:v>
                </c:pt>
                <c:pt idx="131">
                  <c:v>977650.88729997177</c:v>
                </c:pt>
                <c:pt idx="132">
                  <c:v>968497.59076913795</c:v>
                </c:pt>
                <c:pt idx="133">
                  <c:v>981481.62862464518</c:v>
                </c:pt>
                <c:pt idx="134">
                  <c:v>990395.49455660675</c:v>
                </c:pt>
                <c:pt idx="135">
                  <c:v>987022.10699443915</c:v>
                </c:pt>
                <c:pt idx="136">
                  <c:v>989833.75017152191</c:v>
                </c:pt>
                <c:pt idx="137">
                  <c:v>998155.2220577338</c:v>
                </c:pt>
                <c:pt idx="138">
                  <c:v>999831.16196772293</c:v>
                </c:pt>
                <c:pt idx="139">
                  <c:v>1005577.2738012576</c:v>
                </c:pt>
                <c:pt idx="140">
                  <c:v>993188.70256994863</c:v>
                </c:pt>
                <c:pt idx="141">
                  <c:v>987040.4672621619</c:v>
                </c:pt>
                <c:pt idx="142">
                  <c:v>994339.76842233457</c:v>
                </c:pt>
                <c:pt idx="143">
                  <c:v>987903.01707736833</c:v>
                </c:pt>
                <c:pt idx="144">
                  <c:v>1000181.0528361517</c:v>
                </c:pt>
                <c:pt idx="145">
                  <c:v>996430.12212037016</c:v>
                </c:pt>
                <c:pt idx="146">
                  <c:v>1004073.2441950433</c:v>
                </c:pt>
                <c:pt idx="147">
                  <c:v>1011283.51762488</c:v>
                </c:pt>
                <c:pt idx="148">
                  <c:v>1014936.2034888814</c:v>
                </c:pt>
                <c:pt idx="149">
                  <c:v>1021461.9825641837</c:v>
                </c:pt>
                <c:pt idx="150">
                  <c:v>1028027.6290354965</c:v>
                </c:pt>
                <c:pt idx="151">
                  <c:v>1028678.4008439666</c:v>
                </c:pt>
                <c:pt idx="152">
                  <c:v>1031499.2617563952</c:v>
                </c:pt>
                <c:pt idx="153">
                  <c:v>1023279.107607363</c:v>
                </c:pt>
                <c:pt idx="154">
                  <c:v>1037601.4845112741</c:v>
                </c:pt>
                <c:pt idx="155">
                  <c:v>1035477.3333711562</c:v>
                </c:pt>
                <c:pt idx="156">
                  <c:v>1035299.3528065023</c:v>
                </c:pt>
                <c:pt idx="157">
                  <c:v>1038104.8508266878</c:v>
                </c:pt>
                <c:pt idx="158">
                  <c:v>1040496.0102617957</c:v>
                </c:pt>
                <c:pt idx="159">
                  <c:v>1035913.2545944414</c:v>
                </c:pt>
                <c:pt idx="160">
                  <c:v>1039185.3241124785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F8-4174-86B1-464A0B5A1BEE}"/>
            </c:ext>
          </c:extLst>
        </c:ser>
        <c:ser>
          <c:idx val="1"/>
          <c:order val="1"/>
          <c:spPr>
            <a:ln w="28575" cap="rnd">
              <a:solidFill>
                <a:srgbClr val="B94334"/>
              </a:solidFill>
              <a:round/>
            </a:ln>
            <a:effectLst/>
          </c:spPr>
          <c:marker>
            <c:symbol val="none"/>
          </c:marker>
          <c:val>
            <c:numRef>
              <c:f>Sheet1!$B$40:$FF$40</c:f>
              <c:numCache>
                <c:formatCode>General</c:formatCode>
                <c:ptCount val="161"/>
                <c:pt idx="0">
                  <c:v>1000000</c:v>
                </c:pt>
                <c:pt idx="1">
                  <c:v>989669.49819178774</c:v>
                </c:pt>
                <c:pt idx="2">
                  <c:v>989199.07676087436</c:v>
                </c:pt>
                <c:pt idx="3">
                  <c:v>990267.61258464388</c:v>
                </c:pt>
                <c:pt idx="4">
                  <c:v>985550.49454785464</c:v>
                </c:pt>
                <c:pt idx="5">
                  <c:v>992834.83956255647</c:v>
                </c:pt>
                <c:pt idx="6">
                  <c:v>992309.26701276505</c:v>
                </c:pt>
                <c:pt idx="7">
                  <c:v>997098.06375581573</c:v>
                </c:pt>
                <c:pt idx="8">
                  <c:v>998162.74480805069</c:v>
                </c:pt>
                <c:pt idx="9">
                  <c:v>996062.90915804601</c:v>
                </c:pt>
                <c:pt idx="10">
                  <c:v>991388.71379681828</c:v>
                </c:pt>
                <c:pt idx="11">
                  <c:v>991228.24688162014</c:v>
                </c:pt>
                <c:pt idx="12">
                  <c:v>981720.56777580886</c:v>
                </c:pt>
                <c:pt idx="13">
                  <c:v>981786.89927556855</c:v>
                </c:pt>
                <c:pt idx="14">
                  <c:v>979130.10199686454</c:v>
                </c:pt>
                <c:pt idx="15">
                  <c:v>972824.71136962285</c:v>
                </c:pt>
                <c:pt idx="16">
                  <c:v>950790.59248477442</c:v>
                </c:pt>
                <c:pt idx="17">
                  <c:v>962663.33040325751</c:v>
                </c:pt>
                <c:pt idx="18">
                  <c:v>963872.43315257644</c:v>
                </c:pt>
                <c:pt idx="19">
                  <c:v>970303.66463809041</c:v>
                </c:pt>
                <c:pt idx="20">
                  <c:v>964324.46403748298</c:v>
                </c:pt>
                <c:pt idx="21">
                  <c:v>972033.93131066626</c:v>
                </c:pt>
                <c:pt idx="22">
                  <c:v>970025.90624242963</c:v>
                </c:pt>
                <c:pt idx="23">
                  <c:v>975144.08897531102</c:v>
                </c:pt>
                <c:pt idx="24">
                  <c:v>975965.86507857603</c:v>
                </c:pt>
                <c:pt idx="25">
                  <c:v>971562.73292003945</c:v>
                </c:pt>
                <c:pt idx="26">
                  <c:v>973541.48252693668</c:v>
                </c:pt>
                <c:pt idx="27">
                  <c:v>975847.51050302945</c:v>
                </c:pt>
                <c:pt idx="28">
                  <c:v>977986.54566694784</c:v>
                </c:pt>
                <c:pt idx="29">
                  <c:v>975556.78488209238</c:v>
                </c:pt>
                <c:pt idx="30">
                  <c:v>976499.7699380276</c:v>
                </c:pt>
                <c:pt idx="31">
                  <c:v>975378.47977851774</c:v>
                </c:pt>
                <c:pt idx="32">
                  <c:v>976249.44710036041</c:v>
                </c:pt>
                <c:pt idx="33">
                  <c:v>975172.45387719385</c:v>
                </c:pt>
                <c:pt idx="34">
                  <c:v>968364.56205369241</c:v>
                </c:pt>
                <c:pt idx="35">
                  <c:v>949498.10536429647</c:v>
                </c:pt>
                <c:pt idx="36">
                  <c:v>961715.14476107783</c:v>
                </c:pt>
                <c:pt idx="37">
                  <c:v>954312.04633702699</c:v>
                </c:pt>
                <c:pt idx="38">
                  <c:v>934853.27648972953</c:v>
                </c:pt>
                <c:pt idx="39">
                  <c:v>933106.79382738064</c:v>
                </c:pt>
                <c:pt idx="40">
                  <c:v>963347.47169221973</c:v>
                </c:pt>
                <c:pt idx="41">
                  <c:v>944460.47860221856</c:v>
                </c:pt>
                <c:pt idx="42">
                  <c:v>959572.9858777948</c:v>
                </c:pt>
                <c:pt idx="43">
                  <c:v>927137.70324644691</c:v>
                </c:pt>
                <c:pt idx="44">
                  <c:v>926200.99771427317</c:v>
                </c:pt>
                <c:pt idx="45">
                  <c:v>961684.81147373898</c:v>
                </c:pt>
                <c:pt idx="46">
                  <c:v>960078.67309422186</c:v>
                </c:pt>
                <c:pt idx="47">
                  <c:v>993374.86067216704</c:v>
                </c:pt>
                <c:pt idx="48">
                  <c:v>1008358.3158934505</c:v>
                </c:pt>
                <c:pt idx="49">
                  <c:v>1008001.8467952319</c:v>
                </c:pt>
                <c:pt idx="50">
                  <c:v>1052455.671797571</c:v>
                </c:pt>
                <c:pt idx="51">
                  <c:v>1072949.4646993212</c:v>
                </c:pt>
                <c:pt idx="52">
                  <c:v>1083520.4640172508</c:v>
                </c:pt>
                <c:pt idx="53">
                  <c:v>1085994.088376506</c:v>
                </c:pt>
                <c:pt idx="54">
                  <c:v>1077987.9277014993</c:v>
                </c:pt>
                <c:pt idx="55">
                  <c:v>1068366.2717546134</c:v>
                </c:pt>
                <c:pt idx="56">
                  <c:v>1055374.5813051208</c:v>
                </c:pt>
                <c:pt idx="57">
                  <c:v>1053169.7585138744</c:v>
                </c:pt>
                <c:pt idx="58">
                  <c:v>1026248.6202813126</c:v>
                </c:pt>
                <c:pt idx="59">
                  <c:v>1048824.372511901</c:v>
                </c:pt>
                <c:pt idx="60">
                  <c:v>1015835.6024927926</c:v>
                </c:pt>
                <c:pt idx="61">
                  <c:v>999656.17455267068</c:v>
                </c:pt>
                <c:pt idx="62">
                  <c:v>1007094.9433839405</c:v>
                </c:pt>
                <c:pt idx="63">
                  <c:v>1023296.8277981246</c:v>
                </c:pt>
                <c:pt idx="64">
                  <c:v>1016445.4656553434</c:v>
                </c:pt>
                <c:pt idx="65">
                  <c:v>1018549.425031514</c:v>
                </c:pt>
                <c:pt idx="66">
                  <c:v>1026429.8677164902</c:v>
                </c:pt>
                <c:pt idx="67">
                  <c:v>1023094.0605615154</c:v>
                </c:pt>
                <c:pt idx="68">
                  <c:v>1022153.7651083409</c:v>
                </c:pt>
                <c:pt idx="69">
                  <c:v>1004847.7078293142</c:v>
                </c:pt>
                <c:pt idx="70">
                  <c:v>1015932.8165675834</c:v>
                </c:pt>
                <c:pt idx="71">
                  <c:v>991986.98086169409</c:v>
                </c:pt>
                <c:pt idx="72">
                  <c:v>989431.67471268622</c:v>
                </c:pt>
                <c:pt idx="73">
                  <c:v>1001578.6061424396</c:v>
                </c:pt>
                <c:pt idx="74">
                  <c:v>1000080.4247040926</c:v>
                </c:pt>
                <c:pt idx="75">
                  <c:v>1015696.5080590436</c:v>
                </c:pt>
                <c:pt idx="76">
                  <c:v>1013152.5689078422</c:v>
                </c:pt>
                <c:pt idx="77">
                  <c:v>1027481.5929429663</c:v>
                </c:pt>
                <c:pt idx="78">
                  <c:v>1033030.4574293018</c:v>
                </c:pt>
                <c:pt idx="79">
                  <c:v>1048527.9751128117</c:v>
                </c:pt>
                <c:pt idx="80">
                  <c:v>1049183.2492259175</c:v>
                </c:pt>
                <c:pt idx="81">
                  <c:v>1053240.6920438907</c:v>
                </c:pt>
                <c:pt idx="82">
                  <c:v>1042311.6046624847</c:v>
                </c:pt>
                <c:pt idx="83">
                  <c:v>1046640.6077242497</c:v>
                </c:pt>
                <c:pt idx="84">
                  <c:v>1049528.1578114517</c:v>
                </c:pt>
                <c:pt idx="85">
                  <c:v>1048803.6392524771</c:v>
                </c:pt>
                <c:pt idx="86">
                  <c:v>1055042.6328386271</c:v>
                </c:pt>
                <c:pt idx="87">
                  <c:v>1055669.0730752922</c:v>
                </c:pt>
                <c:pt idx="88">
                  <c:v>1051916.900676335</c:v>
                </c:pt>
                <c:pt idx="89">
                  <c:v>1049129.8047130047</c:v>
                </c:pt>
                <c:pt idx="90">
                  <c:v>1051052.1191306433</c:v>
                </c:pt>
                <c:pt idx="91">
                  <c:v>1035237.4117675361</c:v>
                </c:pt>
                <c:pt idx="92">
                  <c:v>1043682.4605181359</c:v>
                </c:pt>
                <c:pt idx="93">
                  <c:v>1036196.0509368487</c:v>
                </c:pt>
                <c:pt idx="94">
                  <c:v>1022550.0491106266</c:v>
                </c:pt>
                <c:pt idx="95">
                  <c:v>1022787.9031176369</c:v>
                </c:pt>
                <c:pt idx="96">
                  <c:v>1027651.271461685</c:v>
                </c:pt>
                <c:pt idx="97">
                  <c:v>1044630.5049872067</c:v>
                </c:pt>
                <c:pt idx="98">
                  <c:v>1041733.1958417803</c:v>
                </c:pt>
                <c:pt idx="99">
                  <c:v>1050155.0172893628</c:v>
                </c:pt>
                <c:pt idx="100">
                  <c:v>1077668.0597556296</c:v>
                </c:pt>
                <c:pt idx="101">
                  <c:v>1085489.7459048284</c:v>
                </c:pt>
                <c:pt idx="102">
                  <c:v>1076629.6063615133</c:v>
                </c:pt>
                <c:pt idx="103">
                  <c:v>1077124.9945272505</c:v>
                </c:pt>
                <c:pt idx="104">
                  <c:v>1079013.6771171167</c:v>
                </c:pt>
                <c:pt idx="105">
                  <c:v>1079811.3270386423</c:v>
                </c:pt>
                <c:pt idx="106">
                  <c:v>1070477.7933940566</c:v>
                </c:pt>
                <c:pt idx="107">
                  <c:v>1057182.8694451936</c:v>
                </c:pt>
                <c:pt idx="108">
                  <c:v>1060026.1870137786</c:v>
                </c:pt>
                <c:pt idx="109">
                  <c:v>1052486.0660962027</c:v>
                </c:pt>
                <c:pt idx="110">
                  <c:v>1038982.8206121749</c:v>
                </c:pt>
                <c:pt idx="111">
                  <c:v>1000030.1645551886</c:v>
                </c:pt>
                <c:pt idx="112">
                  <c:v>1007282.4845324801</c:v>
                </c:pt>
                <c:pt idx="113">
                  <c:v>1010358.8268609018</c:v>
                </c:pt>
                <c:pt idx="114">
                  <c:v>1013600.5948235346</c:v>
                </c:pt>
                <c:pt idx="115">
                  <c:v>1011645.5217226584</c:v>
                </c:pt>
                <c:pt idx="116">
                  <c:v>1015173.3843963598</c:v>
                </c:pt>
                <c:pt idx="117">
                  <c:v>1006875.3848576662</c:v>
                </c:pt>
                <c:pt idx="118">
                  <c:v>1035254.5663584255</c:v>
                </c:pt>
                <c:pt idx="119">
                  <c:v>1035058.3747435913</c:v>
                </c:pt>
                <c:pt idx="120">
                  <c:v>1020890.1387771771</c:v>
                </c:pt>
                <c:pt idx="121">
                  <c:v>1017742.5287866152</c:v>
                </c:pt>
                <c:pt idx="122">
                  <c:v>1019044.1172336855</c:v>
                </c:pt>
                <c:pt idx="123">
                  <c:v>1030393.7066901043</c:v>
                </c:pt>
                <c:pt idx="124">
                  <c:v>1037383.334166493</c:v>
                </c:pt>
                <c:pt idx="125">
                  <c:v>1039902.4183832465</c:v>
                </c:pt>
                <c:pt idx="126">
                  <c:v>1046473.3310998773</c:v>
                </c:pt>
                <c:pt idx="127">
                  <c:v>1042705.6560210654</c:v>
                </c:pt>
                <c:pt idx="128">
                  <c:v>1041508.549860517</c:v>
                </c:pt>
                <c:pt idx="129">
                  <c:v>1039510.8413395321</c:v>
                </c:pt>
                <c:pt idx="130">
                  <c:v>1038200.3306011899</c:v>
                </c:pt>
                <c:pt idx="131">
                  <c:v>1041121.2267189544</c:v>
                </c:pt>
                <c:pt idx="132">
                  <c:v>1039328.712284666</c:v>
                </c:pt>
                <c:pt idx="133">
                  <c:v>1050652.7489829494</c:v>
                </c:pt>
                <c:pt idx="134">
                  <c:v>1050201.7304179803</c:v>
                </c:pt>
                <c:pt idx="135">
                  <c:v>1049741.4458890753</c:v>
                </c:pt>
                <c:pt idx="136">
                  <c:v>1049774.9998754088</c:v>
                </c:pt>
                <c:pt idx="137">
                  <c:v>1047923.173260809</c:v>
                </c:pt>
                <c:pt idx="138">
                  <c:v>1048585.3116028502</c:v>
                </c:pt>
                <c:pt idx="139">
                  <c:v>1047626.84289338</c:v>
                </c:pt>
                <c:pt idx="140">
                  <c:v>1040557.824028454</c:v>
                </c:pt>
                <c:pt idx="141">
                  <c:v>1034545.1733826119</c:v>
                </c:pt>
                <c:pt idx="142">
                  <c:v>1033087.0759739751</c:v>
                </c:pt>
                <c:pt idx="143">
                  <c:v>1034128.2373589411</c:v>
                </c:pt>
                <c:pt idx="144">
                  <c:v>1021984.3954114728</c:v>
                </c:pt>
                <c:pt idx="145">
                  <c:v>1019320.6050894693</c:v>
                </c:pt>
                <c:pt idx="146">
                  <c:v>1018489.9983247574</c:v>
                </c:pt>
                <c:pt idx="147">
                  <c:v>1013404.9131579921</c:v>
                </c:pt>
                <c:pt idx="148">
                  <c:v>1011896.1249604983</c:v>
                </c:pt>
                <c:pt idx="149">
                  <c:v>1013282.0203938861</c:v>
                </c:pt>
                <c:pt idx="150">
                  <c:v>1012135.1086055086</c:v>
                </c:pt>
                <c:pt idx="151">
                  <c:v>1013385.5934159611</c:v>
                </c:pt>
                <c:pt idx="152">
                  <c:v>1013601.7679374435</c:v>
                </c:pt>
                <c:pt idx="153">
                  <c:v>1005674.2153644391</c:v>
                </c:pt>
                <c:pt idx="154">
                  <c:v>1017643.5374515632</c:v>
                </c:pt>
                <c:pt idx="155">
                  <c:v>1018971.386756456</c:v>
                </c:pt>
                <c:pt idx="156">
                  <c:v>1020248.0491795125</c:v>
                </c:pt>
                <c:pt idx="157">
                  <c:v>1021415.481839825</c:v>
                </c:pt>
                <c:pt idx="158">
                  <c:v>1022699.0334964744</c:v>
                </c:pt>
                <c:pt idx="159">
                  <c:v>1017262.9806072864</c:v>
                </c:pt>
                <c:pt idx="160">
                  <c:v>1013808.115526974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F8-4174-86B1-464A0B5A1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6176815"/>
        <c:axId val="1720212015"/>
      </c:lineChart>
      <c:catAx>
        <c:axId val="16561768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20212015"/>
        <c:crosses val="autoZero"/>
        <c:auto val="1"/>
        <c:lblAlgn val="ctr"/>
        <c:lblOffset val="100"/>
        <c:noMultiLvlLbl val="0"/>
      </c:catAx>
      <c:valAx>
        <c:axId val="172021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561768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0.36191</cdr:x>
      <cdr:y>0.16563</cdr:y>
    </cdr:from>
    <cdr:to>
      <cdr:x>0.70938</cdr:x>
      <cdr:y>0.29688</cdr:y>
    </cdr:to>
    <cdr:cxnSp macro="">
      <cdr:nvCxnSpPr>
        <cdr:cNvPr id="3" name="직선 화살표 연결선 2">
          <a:extLst xmlns:a="http://schemas.openxmlformats.org/drawingml/2006/main">
            <a:ext uri="{FF2B5EF4-FFF2-40B4-BE49-F238E27FC236}">
              <a16:creationId xmlns:a16="http://schemas.microsoft.com/office/drawing/2014/main" id="{441F8D4B-4F38-4C34-A945-0DE125FB42A5}"/>
            </a:ext>
          </a:extLst>
        </cdr:cNvPr>
        <cdr:cNvCxnSpPr/>
      </cdr:nvCxnSpPr>
      <cdr:spPr>
        <a:xfrm xmlns:a="http://schemas.openxmlformats.org/drawingml/2006/main" flipV="1">
          <a:off x="2941636" y="897467"/>
          <a:ext cx="2824164" cy="711200"/>
        </a:xfrm>
        <a:prstGeom xmlns:a="http://schemas.openxmlformats.org/drawingml/2006/main" prst="straightConnector1">
          <a:avLst/>
        </a:prstGeom>
        <a:ln xmlns:a="http://schemas.openxmlformats.org/drawingml/2006/main" w="92075">
          <a:solidFill>
            <a:srgbClr val="FF0000">
              <a:alpha val="98000"/>
            </a:srgbClr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3CD5F-570D-4FC1-A070-ADAEF36371DD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21286-A4F1-4552-9BDE-78693A75F9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45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설명드린</a:t>
            </a:r>
            <a:r>
              <a:rPr lang="ko-KR" altLang="en-US" dirty="0"/>
              <a:t> 변수를 모두 반영한 </a:t>
            </a:r>
            <a:r>
              <a:rPr lang="ko-KR" altLang="en-US" dirty="0" err="1"/>
              <a:t>다변량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의 예측 결과는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전체적으로 향상된 결과를 보였는데 그럼에도 불구하고 </a:t>
            </a:r>
            <a:r>
              <a:rPr lang="en-US" altLang="ko-KR" dirty="0"/>
              <a:t>4</a:t>
            </a:r>
            <a:r>
              <a:rPr lang="ko-KR" altLang="en-US" dirty="0"/>
              <a:t>월 코로나 파동으로 폭락한 주가 예측은 느린 모습을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대신 </a:t>
            </a:r>
            <a:r>
              <a:rPr lang="en-US" altLang="ko-KR" dirty="0"/>
              <a:t>14</a:t>
            </a:r>
            <a:r>
              <a:rPr lang="ko-KR" altLang="en-US" dirty="0"/>
              <a:t>일 전 예측한 값 부터 </a:t>
            </a:r>
            <a:r>
              <a:rPr lang="en-US" altLang="ko-KR" dirty="0"/>
              <a:t>1</a:t>
            </a:r>
            <a:r>
              <a:rPr lang="ko-KR" altLang="en-US" dirty="0"/>
              <a:t>일전 예측한 값 까지 모아서 평균을 구하면 점점 </a:t>
            </a:r>
            <a:r>
              <a:rPr lang="ko-KR" altLang="en-US" dirty="0" err="1"/>
              <a:t>실제값에</a:t>
            </a:r>
            <a:r>
              <a:rPr lang="ko-KR" altLang="en-US" dirty="0"/>
              <a:t> 근접하는 모습을 보였습니다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3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 뒤 종가는 비교적 정확한 예측이 가능하므로 </a:t>
            </a:r>
            <a:r>
              <a:rPr lang="en-US" altLang="ko-KR" dirty="0"/>
              <a:t>14</a:t>
            </a:r>
            <a:r>
              <a:rPr lang="ko-KR" altLang="en-US" dirty="0"/>
              <a:t>일 예측과 단기 </a:t>
            </a:r>
            <a:r>
              <a:rPr lang="ko-KR" altLang="en-US" dirty="0" err="1"/>
              <a:t>예측값을</a:t>
            </a:r>
            <a:r>
              <a:rPr lang="ko-KR" altLang="en-US" dirty="0"/>
              <a:t> 조합할 필요가 있어 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하나의 모델만으로 정확도 보장이 어려워서 예측력 보장을 위해 </a:t>
            </a:r>
            <a:r>
              <a:rPr lang="en-US" altLang="ko-KR" dirty="0" err="1"/>
              <a:t>XGBoost</a:t>
            </a:r>
            <a:r>
              <a:rPr lang="en-US" altLang="ko-KR" dirty="0"/>
              <a:t> </a:t>
            </a:r>
            <a:r>
              <a:rPr lang="ko-KR" altLang="en-US" dirty="0"/>
              <a:t>모델도 병행하여 예측에 참고하기로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71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을 통한 시계열 예측은 추이를 파악함에 있어 유용했으나</a:t>
            </a:r>
            <a:endParaRPr lang="en-US" altLang="ko-KR" dirty="0"/>
          </a:p>
          <a:p>
            <a:r>
              <a:rPr lang="ko-KR" altLang="en-US" dirty="0"/>
              <a:t>예측 기간이 길어질수록 부정확한 모습을 보였습니다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중기 예측</a:t>
            </a:r>
            <a:r>
              <a:rPr lang="en-US" altLang="ko-KR" dirty="0"/>
              <a:t>, </a:t>
            </a:r>
            <a:r>
              <a:rPr lang="ko-KR" altLang="en-US" dirty="0"/>
              <a:t>포트폴리오 작성을 위해선 정확도를 높일 필요가 있었는데요</a:t>
            </a:r>
            <a:endParaRPr lang="en-US" altLang="ko-KR" dirty="0"/>
          </a:p>
          <a:p>
            <a:r>
              <a:rPr lang="ko-KR" altLang="en-US" dirty="0"/>
              <a:t>저희는 지도 학습인 </a:t>
            </a:r>
            <a:r>
              <a:rPr lang="en-US" altLang="ko-KR" dirty="0"/>
              <a:t>XG</a:t>
            </a:r>
            <a:r>
              <a:rPr lang="ko-KR" altLang="en-US" dirty="0"/>
              <a:t> </a:t>
            </a:r>
            <a:r>
              <a:rPr lang="en-US" altLang="ko-KR" dirty="0"/>
              <a:t>Boost</a:t>
            </a:r>
            <a:r>
              <a:rPr lang="ko-KR" altLang="en-US" dirty="0"/>
              <a:t>를 동시에 활용하기로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이 시계열에 기반한 비지도 학습이라면 </a:t>
            </a:r>
            <a:r>
              <a:rPr lang="en-US" altLang="ko-KR" dirty="0" err="1"/>
              <a:t>XGBoost</a:t>
            </a:r>
            <a:r>
              <a:rPr lang="ko-KR" altLang="en-US" dirty="0"/>
              <a:t>는 정답을 학습시키는 지도 학습에 속합니다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지 선다 문제를 예시로 하면 다수의 의사결정 트리가 묶여서 결과값을 투표합니다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0</a:t>
            </a:r>
            <a:r>
              <a:rPr lang="ko-KR" altLang="en-US" dirty="0"/>
              <a:t>이 더 많은 표를 얻었다면 </a:t>
            </a:r>
            <a:r>
              <a:rPr lang="en-US" altLang="ko-KR" dirty="0"/>
              <a:t>0</a:t>
            </a:r>
            <a:r>
              <a:rPr lang="ko-KR" altLang="en-US" dirty="0"/>
              <a:t>으로 예측</a:t>
            </a:r>
            <a:r>
              <a:rPr lang="en-US" altLang="ko-KR" dirty="0"/>
              <a:t>, 1</a:t>
            </a:r>
            <a:r>
              <a:rPr lang="ko-KR" altLang="en-US" dirty="0"/>
              <a:t>이 득표하면 </a:t>
            </a:r>
            <a:r>
              <a:rPr lang="en-US" altLang="ko-KR" dirty="0"/>
              <a:t>1</a:t>
            </a:r>
            <a:r>
              <a:rPr lang="ko-KR" altLang="en-US" dirty="0"/>
              <a:t>을 예측하게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앙상블 기법의 원리는 랜덤 포레스트 기법과 동일하나 </a:t>
            </a:r>
            <a:r>
              <a:rPr lang="en-US" altLang="ko-KR" dirty="0" err="1"/>
              <a:t>Xgboost</a:t>
            </a:r>
            <a:r>
              <a:rPr lang="ko-KR" altLang="en-US" dirty="0"/>
              <a:t>의 경우 파라미터 최적화를 하면 더 좋은 퍼포먼스를 보여주기 때문에 </a:t>
            </a:r>
            <a:r>
              <a:rPr lang="en-US" altLang="ko-KR" dirty="0" err="1"/>
              <a:t>XGBoost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47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LSTM</a:t>
            </a:r>
            <a:r>
              <a:rPr lang="ko-KR" altLang="en-US" dirty="0"/>
              <a:t>과 동일하게 </a:t>
            </a:r>
            <a:r>
              <a:rPr lang="en-US" altLang="ko-KR" dirty="0"/>
              <a:t>2</a:t>
            </a:r>
            <a:r>
              <a:rPr lang="ko-KR" altLang="en-US" dirty="0"/>
              <a:t>주 뒤 종가 예측을 목표로 하였는데요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일과 비교해서 </a:t>
            </a:r>
            <a:r>
              <a:rPr lang="en-US" altLang="ko-KR" dirty="0"/>
              <a:t>15</a:t>
            </a:r>
            <a:r>
              <a:rPr lang="ko-KR" altLang="en-US" dirty="0"/>
              <a:t>일에 종가가 올랐다면 </a:t>
            </a:r>
            <a:r>
              <a:rPr lang="en-US" altLang="ko-KR" dirty="0"/>
              <a:t>1, </a:t>
            </a:r>
            <a:r>
              <a:rPr lang="ko-KR" altLang="en-US" dirty="0"/>
              <a:t>내렸다면 </a:t>
            </a:r>
            <a:r>
              <a:rPr lang="en-US" altLang="ko-KR" dirty="0"/>
              <a:t>0</a:t>
            </a:r>
            <a:r>
              <a:rPr lang="ko-KR" altLang="en-US" dirty="0"/>
              <a:t>으로 인코딩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정답을 준비하고 변수는 </a:t>
            </a:r>
            <a:r>
              <a:rPr lang="ko-KR" altLang="en-US" dirty="0" err="1"/>
              <a:t>다변량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과 동일하게 설정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</a:t>
            </a:r>
            <a:r>
              <a:rPr lang="en-US" altLang="ko-KR" dirty="0"/>
              <a:t>11</a:t>
            </a:r>
            <a:r>
              <a:rPr lang="ko-KR" altLang="en-US" dirty="0"/>
              <a:t>년</a:t>
            </a:r>
            <a:r>
              <a:rPr lang="en-US" altLang="ko-KR" dirty="0"/>
              <a:t>-19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개년 자료를 </a:t>
            </a:r>
            <a:r>
              <a:rPr lang="en-US" altLang="ko-KR" dirty="0"/>
              <a:t>Train Set</a:t>
            </a:r>
            <a:r>
              <a:rPr lang="ko-KR" altLang="en-US" dirty="0"/>
              <a:t>으로 </a:t>
            </a:r>
            <a:r>
              <a:rPr lang="en-US" altLang="ko-KR" dirty="0"/>
              <a:t>20</a:t>
            </a:r>
            <a:r>
              <a:rPr lang="ko-KR" altLang="en-US" dirty="0"/>
              <a:t>년 자료를 </a:t>
            </a:r>
            <a:r>
              <a:rPr lang="en-US" altLang="ko-KR" dirty="0"/>
              <a:t>test set</a:t>
            </a:r>
            <a:r>
              <a:rPr lang="ko-KR" altLang="en-US" dirty="0"/>
              <a:t>으로 나눠 학습 및 검증을 진행했습니다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19</a:t>
            </a:r>
            <a:r>
              <a:rPr lang="ko-KR" altLang="en-US" dirty="0"/>
              <a:t>년 자료까지 학습시킨 요인 별 중요도는 우측 하단과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98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이후 파라미터 최적화를 진행했는데요</a:t>
            </a:r>
            <a:r>
              <a:rPr lang="en-US" altLang="ko-KR" dirty="0"/>
              <a:t>. Grid Search</a:t>
            </a:r>
            <a:r>
              <a:rPr lang="ko-KR" altLang="en-US" dirty="0"/>
              <a:t>의</a:t>
            </a:r>
            <a:r>
              <a:rPr lang="en-US" altLang="ko-KR" dirty="0"/>
              <a:t> Cross Validation </a:t>
            </a:r>
            <a:r>
              <a:rPr lang="ko-KR" altLang="en-US" dirty="0"/>
              <a:t>기능을 활용하여 </a:t>
            </a:r>
            <a:r>
              <a:rPr lang="en-US" altLang="ko-KR" dirty="0"/>
              <a:t>10</a:t>
            </a:r>
            <a:r>
              <a:rPr lang="ko-KR" altLang="en-US" dirty="0"/>
              <a:t>가지 파라미터 최적화를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파라미터를 </a:t>
            </a:r>
            <a:r>
              <a:rPr lang="en-US" altLang="ko-KR" dirty="0"/>
              <a:t>2 </a:t>
            </a:r>
            <a:r>
              <a:rPr lang="ko-KR" altLang="en-US" dirty="0"/>
              <a:t>간격으로 넣어 개략적인 범위를 산출하고 이를 다시 </a:t>
            </a:r>
            <a:r>
              <a:rPr lang="en-US" altLang="ko-KR" dirty="0"/>
              <a:t>0.1, 0.01 </a:t>
            </a:r>
            <a:r>
              <a:rPr lang="ko-KR" altLang="en-US" dirty="0"/>
              <a:t>단위로 </a:t>
            </a:r>
            <a:r>
              <a:rPr lang="en-US" altLang="ko-KR" dirty="0"/>
              <a:t>Cross validate</a:t>
            </a:r>
            <a:r>
              <a:rPr lang="ko-KR" altLang="en-US" dirty="0"/>
              <a:t>하여 </a:t>
            </a:r>
            <a:r>
              <a:rPr lang="ko-KR" altLang="en-US" dirty="0" err="1"/>
              <a:t>최적값을</a:t>
            </a:r>
            <a:r>
              <a:rPr lang="ko-KR" altLang="en-US" dirty="0"/>
              <a:t> 산출했습니다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최적화를 마치고 재학습한 모델은 </a:t>
            </a:r>
            <a:r>
              <a:rPr lang="en-US" altLang="ko-KR" dirty="0"/>
              <a:t>66%</a:t>
            </a:r>
            <a:r>
              <a:rPr lang="ko-KR" altLang="en-US" dirty="0"/>
              <a:t>의 정확도를 보였고 </a:t>
            </a:r>
            <a:r>
              <a:rPr lang="en-US" altLang="ko-KR" dirty="0"/>
              <a:t>20</a:t>
            </a:r>
            <a:r>
              <a:rPr lang="ko-KR" altLang="en-US" dirty="0"/>
              <a:t>년 자료는 </a:t>
            </a:r>
            <a:r>
              <a:rPr lang="en-US" altLang="ko-KR" dirty="0"/>
              <a:t>181</a:t>
            </a:r>
            <a:r>
              <a:rPr lang="ko-KR" altLang="en-US" dirty="0"/>
              <a:t>일 중 </a:t>
            </a:r>
            <a:r>
              <a:rPr lang="en-US" altLang="ko-KR" dirty="0"/>
              <a:t>124</a:t>
            </a:r>
            <a:r>
              <a:rPr lang="ko-KR" altLang="en-US" dirty="0"/>
              <a:t>일을 맞춰 </a:t>
            </a:r>
            <a:r>
              <a:rPr lang="en-US" altLang="ko-KR" dirty="0"/>
              <a:t>68.5%</a:t>
            </a:r>
            <a:r>
              <a:rPr lang="ko-KR" altLang="en-US" dirty="0"/>
              <a:t>의 정확도를 보였습니다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Xgboost</a:t>
            </a:r>
            <a:r>
              <a:rPr lang="ko-KR" altLang="en-US" dirty="0"/>
              <a:t>에서 예측한 </a:t>
            </a:r>
            <a:r>
              <a:rPr lang="en-US" altLang="ko-KR" dirty="0"/>
              <a:t>2</a:t>
            </a:r>
            <a:r>
              <a:rPr lang="ko-KR" altLang="en-US" dirty="0"/>
              <a:t>주 </a:t>
            </a:r>
            <a:r>
              <a:rPr lang="ko-KR" altLang="en-US" dirty="0" err="1"/>
              <a:t>상승장</a:t>
            </a:r>
            <a:r>
              <a:rPr lang="en-US" altLang="ko-KR" dirty="0"/>
              <a:t>, </a:t>
            </a:r>
            <a:r>
              <a:rPr lang="ko-KR" altLang="en-US" dirty="0" err="1"/>
              <a:t>하락장</a:t>
            </a:r>
            <a:r>
              <a:rPr lang="ko-KR" altLang="en-US" dirty="0"/>
              <a:t> 정확도와 </a:t>
            </a:r>
            <a:r>
              <a:rPr lang="en-US" altLang="ko-KR" dirty="0"/>
              <a:t>LSTM</a:t>
            </a:r>
            <a:r>
              <a:rPr lang="ko-KR" altLang="en-US" dirty="0"/>
              <a:t>의 예측 추이를 합하면 보다 정확한 결과를 얻을 수 있을 것으로 기대합니다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298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대부분의 미국 회사를 포함하여</a:t>
            </a:r>
            <a:r>
              <a:rPr lang="en-US" altLang="ko-KR" dirty="0"/>
              <a:t> </a:t>
            </a:r>
            <a:r>
              <a:rPr lang="ko-KR" altLang="en-US" dirty="0"/>
              <a:t>우리의 분석 대상인 미국 시장 </a:t>
            </a:r>
            <a:r>
              <a:rPr lang="en-US" altLang="ko-KR" dirty="0" err="1"/>
              <a:t>etf</a:t>
            </a:r>
            <a:r>
              <a:rPr lang="ko-KR" altLang="en-US" dirty="0"/>
              <a:t>와 유관하다고 판단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Etf</a:t>
            </a:r>
            <a:r>
              <a:rPr lang="ko-KR" altLang="en-US" dirty="0"/>
              <a:t>와 </a:t>
            </a:r>
            <a:r>
              <a:rPr lang="en-US" altLang="ko-KR" dirty="0" err="1"/>
              <a:t>s&amp;p</a:t>
            </a:r>
            <a:r>
              <a:rPr lang="en-US" altLang="ko-KR" dirty="0"/>
              <a:t> </a:t>
            </a:r>
            <a:r>
              <a:rPr lang="ko-KR" altLang="en-US" dirty="0"/>
              <a:t>지수와의 </a:t>
            </a:r>
            <a:r>
              <a:rPr lang="en-US" altLang="ko-KR" dirty="0"/>
              <a:t>correlation</a:t>
            </a:r>
            <a:r>
              <a:rPr lang="ko-KR" altLang="en-US" dirty="0"/>
              <a:t> 자료를 갖고 있으므로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S&amp;p</a:t>
            </a:r>
            <a:r>
              <a:rPr lang="en-US" altLang="ko-KR" dirty="0"/>
              <a:t> </a:t>
            </a:r>
            <a:r>
              <a:rPr lang="ko-KR" altLang="en-US" dirty="0"/>
              <a:t>지수를 </a:t>
            </a:r>
            <a:r>
              <a:rPr lang="en-US" altLang="ko-KR" dirty="0" err="1"/>
              <a:t>lstm</a:t>
            </a:r>
            <a:r>
              <a:rPr lang="ko-KR" altLang="en-US" dirty="0"/>
              <a:t>으로 예측하여 각 </a:t>
            </a:r>
            <a:r>
              <a:rPr lang="en-US" altLang="ko-KR" dirty="0" err="1"/>
              <a:t>etf</a:t>
            </a:r>
            <a:r>
              <a:rPr lang="ko-KR" altLang="en-US" dirty="0"/>
              <a:t>의 수익률을 계산할 수 있을 것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017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군집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서로 다른 변동 패턴을 갖는 종목들을 골고루 포트폴리오에 보유한다면 리스크 </a:t>
            </a:r>
            <a:r>
              <a:rPr lang="ko-KR" altLang="en-US" dirty="0" err="1"/>
              <a:t>헷징이</a:t>
            </a:r>
            <a:r>
              <a:rPr lang="ko-KR" altLang="en-US" dirty="0"/>
              <a:t> 가능할 것으로 판단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Elbow</a:t>
            </a:r>
            <a:r>
              <a:rPr lang="ko-KR" altLang="en-US" dirty="0"/>
              <a:t>란</a:t>
            </a:r>
            <a:r>
              <a:rPr lang="en-US" altLang="ko-KR" dirty="0"/>
              <a:t>:?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230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군집으로 잘 나뉘었다</a:t>
            </a:r>
            <a:endParaRPr lang="en-US" altLang="ko-KR" dirty="0"/>
          </a:p>
          <a:p>
            <a:r>
              <a:rPr lang="en-US" altLang="ko-KR" dirty="0"/>
              <a:t>A: </a:t>
            </a:r>
            <a:r>
              <a:rPr lang="ko-KR" altLang="en-US" dirty="0"/>
              <a:t>가격 낮고 변동폭도 작은 편</a:t>
            </a:r>
            <a:endParaRPr lang="en-US" altLang="ko-KR" dirty="0"/>
          </a:p>
          <a:p>
            <a:r>
              <a:rPr lang="en-US" altLang="ko-KR" dirty="0"/>
              <a:t>B: </a:t>
            </a:r>
            <a:r>
              <a:rPr lang="ko-KR" altLang="en-US" dirty="0"/>
              <a:t>중간 가격대이지만 변동 큰 편</a:t>
            </a:r>
            <a:endParaRPr lang="en-US" altLang="ko-KR" dirty="0"/>
          </a:p>
          <a:p>
            <a:r>
              <a:rPr lang="en-US" altLang="ko-KR" dirty="0"/>
              <a:t>C: </a:t>
            </a:r>
            <a:r>
              <a:rPr lang="ko-KR" altLang="en-US" dirty="0"/>
              <a:t>가격 높고 변동 낮아 안정적으로 수익 내기 가장 </a:t>
            </a:r>
            <a:r>
              <a:rPr lang="ko-KR" altLang="en-US" dirty="0" err="1"/>
              <a:t>좋아보임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90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11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B 12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C 23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79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Cluster</a:t>
            </a:r>
            <a:r>
              <a:rPr lang="ko-KR" altLang="en-US" dirty="0"/>
              <a:t>별로 평균 종가 주가변화 차트 다른 양상을 보임을 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중간에 폭락하는 지점 </a:t>
            </a:r>
            <a:r>
              <a:rPr lang="en-US" altLang="ko-KR" dirty="0"/>
              <a:t>: </a:t>
            </a:r>
            <a:r>
              <a:rPr lang="ko-KR" altLang="en-US" dirty="0"/>
              <a:t>앞서 설명한</a:t>
            </a:r>
            <a:r>
              <a:rPr lang="en-US" altLang="ko-KR" dirty="0"/>
              <a:t>, </a:t>
            </a:r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로 인한 검은 월요일</a:t>
            </a:r>
            <a:r>
              <a:rPr lang="en-US" altLang="ko-KR" dirty="0"/>
              <a:t> (a</a:t>
            </a:r>
            <a:r>
              <a:rPr lang="ko-KR" altLang="en-US" dirty="0"/>
              <a:t>가 오른 이유는 숏이 많아서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6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글로벌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시장은 미국이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AUM(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총운용자산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기준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전세계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70%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차지하며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자산 배분 측면에서는 미국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시장 흐름이 곧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시장의 흐름임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평균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AUM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19.7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 달러 이상으로 글로벌 평균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(8.2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억 달러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2.4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규모임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한국의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시장은 미국의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시장에 비해 다양성이 부족하여 중장기적 관점의 투자자가 적은 편이라 할 수 있음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배당 수익률이 높은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상품은 한국보다 미국이 더 다양한 상품을 보유중임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미국의 고배당 상장지수펀드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(ETF)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배당 수익률은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5~12%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상회하여 중장기적으로 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보유시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상당히 매력적인 상품임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배당주에 관심이 있지만 연말 배당기준일까지 보유하기 힘든 투자자들에게 매력적인 상품임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배당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대부분 미국 주식 시장 지수나 특정 섹터를 추종하며 배당금이 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평균 수익률을 상회함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11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군집별</a:t>
            </a:r>
            <a:r>
              <a:rPr lang="ko-KR" altLang="en-US" dirty="0"/>
              <a:t> 주가 차트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군집에 경우 코로나가 미국에서 심했던 시기인 </a:t>
            </a:r>
            <a:r>
              <a:rPr lang="en-US" altLang="ko-KR" dirty="0"/>
              <a:t>3</a:t>
            </a:r>
            <a:r>
              <a:rPr lang="ko-KR" altLang="en-US" dirty="0"/>
              <a:t>월에서 </a:t>
            </a:r>
            <a:r>
              <a:rPr lang="en-US" altLang="ko-KR" dirty="0"/>
              <a:t>4</a:t>
            </a:r>
            <a:r>
              <a:rPr lang="ko-KR" altLang="en-US" dirty="0"/>
              <a:t>월에 급격히 증가하였다가 다시 줄어들었다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</a:t>
            </a:r>
            <a:r>
              <a:rPr lang="ko-KR" altLang="en-US" dirty="0"/>
              <a:t>군집은 </a:t>
            </a:r>
            <a:r>
              <a:rPr lang="en-US" altLang="ko-KR" dirty="0"/>
              <a:t>3</a:t>
            </a:r>
            <a:r>
              <a:rPr lang="ko-KR" altLang="en-US" dirty="0"/>
              <a:t>월에 급격히 줄어드는 모양 보여줌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66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군집은 </a:t>
            </a:r>
            <a:r>
              <a:rPr lang="en-US" altLang="ko-KR" dirty="0"/>
              <a:t>3</a:t>
            </a:r>
            <a:r>
              <a:rPr lang="ko-KR" altLang="en-US" dirty="0"/>
              <a:t>월에서 </a:t>
            </a:r>
            <a:r>
              <a:rPr lang="en-US" altLang="ko-KR" dirty="0"/>
              <a:t>4</a:t>
            </a:r>
            <a:r>
              <a:rPr lang="ko-KR" altLang="en-US" dirty="0"/>
              <a:t>월 사이에 급락하였다가 다시 증가하고 있는 추세를 보여줌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65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군집별</a:t>
            </a:r>
            <a:r>
              <a:rPr lang="ko-KR" altLang="en-US" dirty="0"/>
              <a:t> </a:t>
            </a:r>
            <a:r>
              <a:rPr lang="en-US" altLang="ko-KR" dirty="0"/>
              <a:t>ETF</a:t>
            </a:r>
            <a:r>
              <a:rPr lang="ko-KR" altLang="en-US" dirty="0"/>
              <a:t>에 대한 모닝스타 평점</a:t>
            </a:r>
            <a:r>
              <a:rPr lang="en-US" altLang="ko-KR" dirty="0"/>
              <a:t>, </a:t>
            </a:r>
            <a:r>
              <a:rPr lang="ko-KR" altLang="en-US" dirty="0"/>
              <a:t>수익률 등에 대한 기본정보 정리한 결과는 위와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  <a:r>
              <a:rPr lang="ko-KR" altLang="en-US" dirty="0"/>
              <a:t>군집은 대체로 낮은 수익률을 보이며</a:t>
            </a:r>
            <a:r>
              <a:rPr lang="en-US" altLang="ko-KR" dirty="0"/>
              <a:t>, C</a:t>
            </a:r>
            <a:r>
              <a:rPr lang="ko-KR" altLang="en-US" dirty="0"/>
              <a:t>군집은 전체적으로 높은 수익률을 보인다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90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A: </a:t>
            </a:r>
            <a:r>
              <a:rPr lang="ko-KR" altLang="en-US" dirty="0"/>
              <a:t>지수의 하락에 베팅하는 숏 </a:t>
            </a:r>
            <a:r>
              <a:rPr lang="en-US" altLang="ko-KR" dirty="0" err="1"/>
              <a:t>etf</a:t>
            </a:r>
            <a:r>
              <a:rPr lang="ko-KR" altLang="en-US" dirty="0"/>
              <a:t>로 구성된 군집으로 </a:t>
            </a:r>
            <a:r>
              <a:rPr lang="en-US" altLang="ko-KR" dirty="0"/>
              <a:t>3</a:t>
            </a:r>
            <a:r>
              <a:rPr lang="ko-KR" altLang="en-US" dirty="0"/>
              <a:t>월 이후 미국 증시가 상승하여 상당히 낮은 수익률을 보임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B: 3</a:t>
            </a:r>
            <a:r>
              <a:rPr lang="ko-KR" altLang="en-US" dirty="0"/>
              <a:t>배 레버리지 </a:t>
            </a:r>
            <a:r>
              <a:rPr lang="en-US" altLang="ko-KR" dirty="0"/>
              <a:t>ETF</a:t>
            </a:r>
            <a:r>
              <a:rPr lang="ko-KR" altLang="en-US" dirty="0"/>
              <a:t>를 다수 포함한 군집으로 장기적으로는</a:t>
            </a:r>
            <a:r>
              <a:rPr lang="en-US" altLang="ko-KR" dirty="0"/>
              <a:t> </a:t>
            </a:r>
            <a:r>
              <a:rPr lang="ko-KR" altLang="en-US" dirty="0"/>
              <a:t>좋지 않은 수익률 보임</a:t>
            </a:r>
            <a:endParaRPr lang="en-US" altLang="ko-KR" dirty="0"/>
          </a:p>
          <a:p>
            <a:r>
              <a:rPr lang="en-US" altLang="ko-KR" dirty="0"/>
              <a:t>C: </a:t>
            </a:r>
            <a:r>
              <a:rPr lang="ko-KR" altLang="en-US" dirty="0"/>
              <a:t>모닝스타 평점이란 모닝스타에서 제공하는 개별 주식에 대한 스타등급</a:t>
            </a:r>
            <a:r>
              <a:rPr lang="en-US" altLang="ko-KR" dirty="0"/>
              <a:t>(Star rating)</a:t>
            </a:r>
            <a:r>
              <a:rPr lang="ko-KR" altLang="en-US" dirty="0"/>
              <a:t>을 </a:t>
            </a:r>
            <a:r>
              <a:rPr lang="en-US" altLang="ko-KR" dirty="0"/>
              <a:t>1~5</a:t>
            </a:r>
            <a:r>
              <a:rPr lang="ko-KR" altLang="en-US" dirty="0"/>
              <a:t>까지 부여하며 전세계적으로 많은 투자가들이 참고하고 신뢰성이 높은  평가지표임</a:t>
            </a:r>
            <a:r>
              <a:rPr lang="en-US" altLang="ko-KR" dirty="0"/>
              <a:t>. C</a:t>
            </a:r>
            <a:r>
              <a:rPr lang="ko-KR" altLang="en-US" dirty="0"/>
              <a:t>군집은 </a:t>
            </a:r>
            <a:r>
              <a:rPr lang="en-US" altLang="ko-KR" dirty="0"/>
              <a:t>S&amp;P </a:t>
            </a:r>
            <a:r>
              <a:rPr lang="ko-KR" altLang="en-US" dirty="0"/>
              <a:t>지수를 추종하는 롱 포지션의 </a:t>
            </a:r>
            <a:r>
              <a:rPr lang="en-US" altLang="ko-KR" dirty="0"/>
              <a:t>ETF</a:t>
            </a:r>
            <a:r>
              <a:rPr lang="ko-KR" altLang="en-US" dirty="0"/>
              <a:t>를 많이 포함하고 있으며 대부분 높은 모닝스타 평점을 가지고 있어 </a:t>
            </a:r>
            <a:r>
              <a:rPr lang="ko-KR" altLang="en-US" dirty="0" err="1"/>
              <a:t>우량한</a:t>
            </a:r>
            <a:r>
              <a:rPr lang="ko-KR" altLang="en-US" dirty="0"/>
              <a:t> </a:t>
            </a:r>
            <a:r>
              <a:rPr lang="en-US" altLang="ko-KR" dirty="0"/>
              <a:t>ETF</a:t>
            </a:r>
            <a:r>
              <a:rPr lang="ko-KR" altLang="en-US" dirty="0"/>
              <a:t>로 구성됨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42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11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저희가 </a:t>
            </a:r>
            <a:r>
              <a:rPr lang="en-US" altLang="ko-KR" dirty="0"/>
              <a:t>ETF</a:t>
            </a:r>
            <a:r>
              <a:rPr lang="ko-KR" altLang="en-US" dirty="0"/>
              <a:t>를 선정한 기준입니다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 집단에서는 </a:t>
            </a:r>
            <a:endParaRPr lang="en-US" altLang="ko-KR" dirty="0"/>
          </a:p>
          <a:p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Cluster A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다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Short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이루어져 있기 때문에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Short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중에서 레버리지가 있는 상품들은 빼고 수익률이 극단적으로 낮아지는 상품들도 제외하였고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 Expense Ratio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1%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미만이며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변동성도 가장 적고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어떠한 섹터에 집중된 것이 아니라 지수 자체에 대한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ETF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상품을 선정했음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B </a:t>
            </a:r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집단에서는 마찬가지로 레버리지 상품을 제외하였고</a:t>
            </a:r>
            <a:r>
              <a:rPr lang="en-US" altLang="ko-KR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</a:p>
          <a:p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모닝스타 평점이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이상이고 변동성이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30%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이하이고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expense ratio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미만의 것들을 선정했고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은행주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에너지주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홍콩 시장 등 다양한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ETF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구성하였습니다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/>
              <a:t>C </a:t>
            </a:r>
            <a:r>
              <a:rPr lang="ko-KR" altLang="en-US" dirty="0"/>
              <a:t>집단에서는 레버리지 상품을 제외하였고</a:t>
            </a:r>
            <a:r>
              <a:rPr lang="en-US" altLang="ko-KR" dirty="0"/>
              <a:t>, </a:t>
            </a:r>
          </a:p>
          <a:p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마찬가지로 모닝스타 평점이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이상이고 변동성이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30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이하로 인 것들로 했고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expense ratio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도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미만의 것들을 선정하고 수익률은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20%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이상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의료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소매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기술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재료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S&amp;P 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섹터를 </a:t>
            </a:r>
            <a:r>
              <a:rPr lang="ko-KR" altLang="en-US" sz="1200" b="0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균형있게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고려하여 선정함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sz="1200" b="0" i="0" dirty="0"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결론적으로 각 군집에서 기준을 통과한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10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개의 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ETF</a:t>
            </a:r>
            <a:r>
              <a:rPr lang="ko-KR" altLang="en-US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들을 선정하였습니다</a:t>
            </a:r>
            <a:r>
              <a:rPr lang="en-US" altLang="ko-KR" sz="1200" b="0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92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중간발표에서 이렇게 </a:t>
            </a:r>
            <a:r>
              <a:rPr lang="en-US" altLang="ko-KR" dirty="0"/>
              <a:t>ETF</a:t>
            </a:r>
            <a:r>
              <a:rPr lang="ko-KR" altLang="en-US" dirty="0"/>
              <a:t>별 특징과 클러스터를 정리한 표를 보여드린 적 있을 텐데요</a:t>
            </a:r>
            <a:r>
              <a:rPr lang="en-US" altLang="ko-KR" dirty="0"/>
              <a:t>, </a:t>
            </a:r>
            <a:r>
              <a:rPr lang="ko-KR" altLang="en-US" dirty="0"/>
              <a:t>여러가지 기준을 적용해서 최종적으로 </a:t>
            </a:r>
            <a:r>
              <a:rPr lang="en-US" altLang="ko-KR" dirty="0"/>
              <a:t>10</a:t>
            </a:r>
            <a:r>
              <a:rPr lang="ko-KR" altLang="en-US" dirty="0"/>
              <a:t> 종류의 </a:t>
            </a:r>
            <a:r>
              <a:rPr lang="en-US" altLang="ko-KR" dirty="0"/>
              <a:t>ETF</a:t>
            </a:r>
            <a:r>
              <a:rPr lang="ko-KR" altLang="en-US" dirty="0"/>
              <a:t>를 선정한 모습을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720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예측 모델링에 대한 설명입니다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 계획은 </a:t>
            </a:r>
            <a:r>
              <a:rPr lang="en-US" altLang="ko-KR" dirty="0"/>
              <a:t>LSTM</a:t>
            </a:r>
            <a:r>
              <a:rPr lang="ko-KR" altLang="en-US" dirty="0"/>
              <a:t>과 </a:t>
            </a:r>
            <a:r>
              <a:rPr lang="en-US" altLang="ko-KR" dirty="0" err="1"/>
              <a:t>Xgboost</a:t>
            </a:r>
            <a:r>
              <a:rPr lang="ko-KR" altLang="en-US" dirty="0"/>
              <a:t>를 결합하여 예측의 불확실성을 줄이는 것이었는데요</a:t>
            </a:r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도 상승</a:t>
            </a:r>
            <a:r>
              <a:rPr lang="en-US" altLang="ko-KR" dirty="0"/>
              <a:t>, </a:t>
            </a:r>
            <a:r>
              <a:rPr lang="en-US" altLang="ko-KR" dirty="0" err="1"/>
              <a:t>Xgboost</a:t>
            </a:r>
            <a:r>
              <a:rPr lang="ko-KR" altLang="en-US" dirty="0"/>
              <a:t>도 상승을 예측한다면 상승을 가정하여 위험을 감수하고</a:t>
            </a:r>
            <a:r>
              <a:rPr lang="en-US" altLang="ko-KR" dirty="0"/>
              <a:t>, </a:t>
            </a:r>
            <a:r>
              <a:rPr lang="ko-KR" altLang="en-US" dirty="0"/>
              <a:t>두 모델의 예측이 하나는 상승</a:t>
            </a:r>
            <a:r>
              <a:rPr lang="en-US" altLang="ko-KR" dirty="0"/>
              <a:t>, </a:t>
            </a:r>
            <a:r>
              <a:rPr lang="ko-KR" altLang="en-US" dirty="0"/>
              <a:t>하나는 하락으로 충돌한다면 불확실 하므로 보수적 </a:t>
            </a:r>
            <a:r>
              <a:rPr lang="en-US" altLang="ko-KR" dirty="0"/>
              <a:t>rebalancing</a:t>
            </a:r>
            <a:r>
              <a:rPr lang="ko-KR" altLang="en-US" dirty="0"/>
              <a:t>을 하는 것이 목표였습니다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</a:t>
            </a:r>
            <a:r>
              <a:rPr lang="en-US" altLang="ko-KR" dirty="0" err="1"/>
              <a:t>Xgboost</a:t>
            </a:r>
            <a:r>
              <a:rPr lang="ko-KR" altLang="en-US" dirty="0"/>
              <a:t>의 예측력이 생각보다 좋지 못했고</a:t>
            </a:r>
            <a:r>
              <a:rPr lang="en-US" altLang="ko-KR" dirty="0"/>
              <a:t>, </a:t>
            </a:r>
            <a:r>
              <a:rPr lang="ko-KR" altLang="en-US" dirty="0"/>
              <a:t>추가로 검토했던 랜덤 </a:t>
            </a:r>
            <a:r>
              <a:rPr lang="ko-KR" altLang="en-US" dirty="0" err="1"/>
              <a:t>포레스트도</a:t>
            </a:r>
            <a:r>
              <a:rPr lang="ko-KR" altLang="en-US" dirty="0"/>
              <a:t> 예측력이 부족했기 때문에</a:t>
            </a:r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 모델링에 집중하여 포트폴리오를 구성하기로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년 데이터가 들어가면 예측이 아니기 때문에 </a:t>
            </a:r>
            <a:r>
              <a:rPr lang="ko-KR" altLang="en-US" dirty="0" err="1"/>
              <a:t>전처리</a:t>
            </a:r>
            <a:r>
              <a:rPr lang="ko-KR" altLang="en-US" dirty="0"/>
              <a:t> 과정에서 모두 </a:t>
            </a:r>
            <a:r>
              <a:rPr lang="ko-KR" altLang="en-US" dirty="0" err="1"/>
              <a:t>제외했구요</a:t>
            </a:r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2</a:t>
            </a:r>
            <a:r>
              <a:rPr lang="ko-KR" altLang="en-US" dirty="0"/>
              <a:t>주간 주가를 학습해서 다음 </a:t>
            </a:r>
            <a:r>
              <a:rPr lang="en-US" altLang="ko-KR" dirty="0"/>
              <a:t>5</a:t>
            </a:r>
            <a:r>
              <a:rPr lang="ko-KR" altLang="en-US" dirty="0"/>
              <a:t>일을 예측하는 모형을 구성했습니다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변수는 단순히 주가 뿐만 아니라 저번 발표에서 보여드렸던 </a:t>
            </a:r>
            <a:r>
              <a:rPr lang="en-US" altLang="ko-KR" dirty="0"/>
              <a:t>VIX, AAII, Put/Call </a:t>
            </a:r>
            <a:r>
              <a:rPr lang="ko-KR" altLang="en-US" dirty="0"/>
              <a:t>비율 등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20</a:t>
            </a:r>
            <a:r>
              <a:rPr lang="ko-KR" altLang="en-US" dirty="0"/>
              <a:t>가지 변수가 들어가고요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일이기 때문에 총 </a:t>
            </a:r>
            <a:r>
              <a:rPr lang="en-US" altLang="ko-KR" dirty="0"/>
              <a:t>200</a:t>
            </a:r>
            <a:r>
              <a:rPr lang="ko-KR" altLang="en-US" dirty="0"/>
              <a:t>개의 변수를 받아서 </a:t>
            </a:r>
            <a:r>
              <a:rPr lang="en-US" altLang="ko-KR" dirty="0"/>
              <a:t>5</a:t>
            </a:r>
            <a:r>
              <a:rPr lang="ko-KR" altLang="en-US" dirty="0"/>
              <a:t>일치 주가 </a:t>
            </a:r>
            <a:r>
              <a:rPr lang="en-US" altLang="ko-KR" dirty="0"/>
              <a:t>5</a:t>
            </a:r>
            <a:r>
              <a:rPr lang="ko-KR" altLang="en-US" dirty="0"/>
              <a:t>개를 예측하게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07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중간 발표 후 피드백에 정확한 모델을 궁금해하시는 분이 계셔서 코드를 추가했는데요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자료의 전처리와 모듈 </a:t>
            </a:r>
            <a:r>
              <a:rPr lang="en-US" altLang="ko-KR" dirty="0"/>
              <a:t>1</a:t>
            </a:r>
            <a:r>
              <a:rPr lang="ko-KR" altLang="en-US" dirty="0"/>
              <a:t>에서 진행한 </a:t>
            </a:r>
            <a:r>
              <a:rPr lang="en-US" altLang="ko-KR" dirty="0"/>
              <a:t>LSTM </a:t>
            </a:r>
            <a:r>
              <a:rPr lang="ko-KR" altLang="en-US" dirty="0"/>
              <a:t>학습은 끝난 상태입니다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학습한 모델을 가지고 예측을 진행하려고 하는데요</a:t>
            </a:r>
            <a:endParaRPr lang="en-US" altLang="ko-KR" dirty="0"/>
          </a:p>
          <a:p>
            <a:r>
              <a:rPr lang="ko-KR" altLang="en-US" dirty="0"/>
              <a:t>목표는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일까지 자료를 가지고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6,7,8,9,10</a:t>
            </a:r>
            <a:r>
              <a:rPr lang="ko-KR" altLang="en-US" dirty="0"/>
              <a:t>일을 예측하는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코드는 보시는 바와 </a:t>
            </a:r>
            <a:r>
              <a:rPr lang="ko-KR" altLang="en-US" dirty="0" err="1"/>
              <a:t>같구요</a:t>
            </a:r>
            <a:endParaRPr lang="en-US" altLang="ko-KR" dirty="0"/>
          </a:p>
          <a:p>
            <a:r>
              <a:rPr lang="ko-KR" altLang="en-US" dirty="0"/>
              <a:t>우선 예측에 사용할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이전의 데이터를 가져오고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 err="1"/>
              <a:t>실제값은</a:t>
            </a:r>
            <a:r>
              <a:rPr lang="ko-KR" altLang="en-US" dirty="0"/>
              <a:t> 나중에 </a:t>
            </a:r>
            <a:r>
              <a:rPr lang="ko-KR" altLang="en-US" dirty="0" err="1"/>
              <a:t>예측값과</a:t>
            </a:r>
            <a:r>
              <a:rPr lang="ko-KR" altLang="en-US" dirty="0"/>
              <a:t> 비교하기 위해서 따로 저장 해 놓았습니다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전처리</a:t>
            </a:r>
            <a:r>
              <a:rPr lang="ko-KR" altLang="en-US" dirty="0"/>
              <a:t> 과정에서 </a:t>
            </a:r>
            <a:r>
              <a:rPr lang="en-US" altLang="ko-KR" dirty="0"/>
              <a:t>Min Max scaling </a:t>
            </a:r>
            <a:r>
              <a:rPr lang="ko-KR" altLang="en-US" dirty="0"/>
              <a:t>되었기 때문에 역변환해서 원래 값을 가져오고</a:t>
            </a:r>
            <a:endParaRPr lang="en-US" altLang="ko-KR" dirty="0"/>
          </a:p>
          <a:p>
            <a:r>
              <a:rPr lang="ko-KR" altLang="en-US" dirty="0"/>
              <a:t>마지막에 실제 예측을 진행하게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50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예측값도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</a:t>
            </a:r>
            <a:r>
              <a:rPr lang="ko-KR" altLang="en-US" dirty="0"/>
              <a:t>까지 스케일링 되어있기 때문에 </a:t>
            </a:r>
            <a:r>
              <a:rPr lang="ko-KR" altLang="en-US" dirty="0" err="1"/>
              <a:t>역변환하고</a:t>
            </a:r>
            <a:endParaRPr lang="en-US" altLang="ko-KR" dirty="0"/>
          </a:p>
          <a:p>
            <a:r>
              <a:rPr lang="ko-KR" altLang="en-US" dirty="0"/>
              <a:t>작업하기 편하도록 </a:t>
            </a:r>
            <a:r>
              <a:rPr lang="en-US" altLang="ko-KR" dirty="0" err="1"/>
              <a:t>DataFrame</a:t>
            </a:r>
            <a:r>
              <a:rPr lang="ko-KR" altLang="en-US" dirty="0"/>
              <a:t>으로 모아서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하면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일의 예측이 끝난 셈 이구요</a:t>
            </a:r>
            <a:endParaRPr lang="en-US" altLang="ko-KR" dirty="0"/>
          </a:p>
          <a:p>
            <a:r>
              <a:rPr lang="ko-KR" altLang="en-US" dirty="0"/>
              <a:t>이제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일에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13,14,15,16,17</a:t>
            </a:r>
            <a:r>
              <a:rPr lang="ko-KR" altLang="en-US" dirty="0"/>
              <a:t>일 예측을 시도합니다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정확도를 높이기 위해 새로 얻은 자료들을 추가로 학습했으며</a:t>
            </a:r>
            <a:endParaRPr lang="en-US" altLang="ko-KR" dirty="0"/>
          </a:p>
          <a:p>
            <a:r>
              <a:rPr lang="ko-KR" altLang="en-US" dirty="0"/>
              <a:t>이러한 과정을 </a:t>
            </a:r>
            <a:r>
              <a:rPr lang="en-US" altLang="ko-KR" dirty="0"/>
              <a:t>while </a:t>
            </a:r>
            <a:r>
              <a:rPr lang="ko-KR" altLang="en-US" dirty="0"/>
              <a:t>문으로 반복해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일까지 </a:t>
            </a:r>
            <a:r>
              <a:rPr lang="ko-KR" altLang="en-US" dirty="0" err="1"/>
              <a:t>예측값을</a:t>
            </a:r>
            <a:r>
              <a:rPr lang="ko-KR" altLang="en-US" dirty="0"/>
              <a:t> 구할 수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96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먼저 일반 펀드가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1~2%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운용보수를 받는 것에 비해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1%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미만의 운용보수를 받아 상대적으로 운용보수가 낮음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운용사의 사이트에서 해당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자산구성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거래내역을 볼 수 있어 높은 투명성을 가지고 있음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회사의 이슈에 크게 반응하는 개별 주식보다 분산 투자를 하는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훨씬 안정적이기 때문에 리스크를 최소화할 수 있음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주식과 동일하게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T+2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일에 출금이 가능하여 주식과 동일한 현금성을 가짐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단기적으로 사고파는 것이 아닌 장기적으로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이상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보유할  종목으로 구성하여 안정성을 최우선적으로 염두에 둔 포트폴리오를 구성함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37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구동하는 모습으로 이해를 돕자면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매주 금요일 주식시장이 끝나면</a:t>
            </a:r>
            <a:r>
              <a:rPr lang="en-US" altLang="ko-KR" dirty="0"/>
              <a:t>, </a:t>
            </a:r>
            <a:r>
              <a:rPr lang="ko-KR" altLang="en-US" dirty="0"/>
              <a:t>금요일까지 종가를 가지고 다음주 주가를 예측합니다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반복하면 다음과 같이 예측을 한 날짜</a:t>
            </a:r>
            <a:r>
              <a:rPr lang="en-US" altLang="ko-KR" dirty="0"/>
              <a:t>, </a:t>
            </a:r>
            <a:r>
              <a:rPr lang="ko-KR" altLang="en-US" dirty="0" err="1"/>
              <a:t>예측값</a:t>
            </a:r>
            <a:r>
              <a:rPr lang="en-US" altLang="ko-KR" dirty="0"/>
              <a:t>, </a:t>
            </a:r>
            <a:r>
              <a:rPr lang="ko-KR" altLang="en-US" dirty="0" err="1"/>
              <a:t>실제값을</a:t>
            </a:r>
            <a:r>
              <a:rPr lang="ko-KR" altLang="en-US" dirty="0"/>
              <a:t> 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데이터 프레임을 엑셀로 출력했습니다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13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앞서 </a:t>
            </a:r>
            <a:r>
              <a:rPr lang="ko-KR" altLang="en-US" dirty="0" err="1"/>
              <a:t>설명드린</a:t>
            </a:r>
            <a:r>
              <a:rPr lang="ko-KR" altLang="en-US" dirty="0"/>
              <a:t> 바와 같이 </a:t>
            </a:r>
            <a:r>
              <a:rPr lang="en-US" altLang="ko-KR" dirty="0"/>
              <a:t>10</a:t>
            </a:r>
            <a:r>
              <a:rPr lang="ko-KR" altLang="en-US" dirty="0"/>
              <a:t>개의 종목을 선정했는데요</a:t>
            </a:r>
            <a:endParaRPr lang="en-US" altLang="ko-KR" dirty="0"/>
          </a:p>
          <a:p>
            <a:r>
              <a:rPr lang="ko-KR" altLang="en-US" dirty="0"/>
              <a:t>각 종목의 종가는 </a:t>
            </a:r>
            <a:r>
              <a:rPr lang="en-US" altLang="ko-KR" dirty="0"/>
              <a:t>2</a:t>
            </a:r>
            <a:r>
              <a:rPr lang="ko-KR" altLang="en-US" dirty="0"/>
              <a:t>가지 방법으로 나누어 예측 해 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방법은 </a:t>
            </a:r>
            <a:r>
              <a:rPr lang="en-US" altLang="ko-KR" dirty="0"/>
              <a:t>SP500 </a:t>
            </a:r>
            <a:r>
              <a:rPr lang="ko-KR" altLang="en-US" dirty="0"/>
              <a:t>지수를 </a:t>
            </a:r>
            <a:r>
              <a:rPr lang="en-US" altLang="ko-KR" dirty="0"/>
              <a:t>LSTM</a:t>
            </a:r>
            <a:r>
              <a:rPr lang="ko-KR" altLang="en-US" dirty="0"/>
              <a:t>으로 구하고</a:t>
            </a:r>
            <a:endParaRPr lang="en-US" altLang="ko-KR" dirty="0"/>
          </a:p>
          <a:p>
            <a:r>
              <a:rPr lang="ko-KR" altLang="en-US" dirty="0"/>
              <a:t>상관관계로 </a:t>
            </a:r>
            <a:r>
              <a:rPr lang="en-US" altLang="ko-KR" dirty="0"/>
              <a:t>ETF </a:t>
            </a:r>
            <a:r>
              <a:rPr lang="ko-KR" altLang="en-US" dirty="0"/>
              <a:t>가격을 구하는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둘째는 </a:t>
            </a:r>
            <a:r>
              <a:rPr lang="en-US" altLang="ko-KR" dirty="0"/>
              <a:t>10</a:t>
            </a:r>
            <a:r>
              <a:rPr lang="ko-KR" altLang="en-US" dirty="0"/>
              <a:t>개 </a:t>
            </a:r>
            <a:r>
              <a:rPr lang="en-US" altLang="ko-KR" dirty="0"/>
              <a:t>ETF </a:t>
            </a:r>
            <a:r>
              <a:rPr lang="ko-KR" altLang="en-US" dirty="0"/>
              <a:t>별로 </a:t>
            </a:r>
            <a:r>
              <a:rPr lang="en-US" altLang="ko-KR" dirty="0"/>
              <a:t>LSTM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학습을 진행해서 각각 </a:t>
            </a:r>
            <a:r>
              <a:rPr lang="ko-KR" altLang="en-US" dirty="0" err="1"/>
              <a:t>예측값을</a:t>
            </a:r>
            <a:r>
              <a:rPr lang="ko-KR" altLang="en-US" dirty="0"/>
              <a:t> 구하는 방법인데요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가지 방법을 모두 진행하여 </a:t>
            </a:r>
            <a:r>
              <a:rPr lang="en-US" altLang="ko-KR" dirty="0"/>
              <a:t>MSE</a:t>
            </a:r>
            <a:r>
              <a:rPr lang="ko-KR" altLang="en-US" dirty="0"/>
              <a:t>를 비교하고 더 오차가 적은 방식을 사용하기로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56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방법은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</a:t>
            </a:r>
            <a:r>
              <a:rPr lang="en-US" altLang="ko-KR" dirty="0"/>
              <a:t>SP500</a:t>
            </a:r>
            <a:r>
              <a:rPr lang="ko-KR" altLang="en-US" dirty="0"/>
              <a:t>과 각 </a:t>
            </a:r>
            <a:r>
              <a:rPr lang="en-US" altLang="ko-KR" dirty="0"/>
              <a:t>ETF</a:t>
            </a:r>
            <a:r>
              <a:rPr lang="ko-KR" altLang="en-US" dirty="0"/>
              <a:t>의 상관계수를 </a:t>
            </a:r>
            <a:r>
              <a:rPr lang="ko-KR" altLang="en-US" dirty="0" err="1"/>
              <a:t>구했구요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SP500</a:t>
            </a:r>
            <a:r>
              <a:rPr lang="ko-KR" altLang="en-US" dirty="0"/>
              <a:t>의 변동률을 구한 이후에 이를 활용해 </a:t>
            </a:r>
            <a:r>
              <a:rPr lang="en-US" altLang="ko-KR" dirty="0"/>
              <a:t>ETF</a:t>
            </a:r>
            <a:r>
              <a:rPr lang="ko-KR" altLang="en-US" dirty="0"/>
              <a:t>의 변동률을 예상했습니다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방법을 고려한 이유는 대부분의 </a:t>
            </a:r>
            <a:r>
              <a:rPr lang="en-US" altLang="ko-KR" dirty="0"/>
              <a:t>ETF</a:t>
            </a:r>
            <a:r>
              <a:rPr lang="ko-KR" altLang="en-US" dirty="0"/>
              <a:t>가 </a:t>
            </a:r>
            <a:r>
              <a:rPr lang="ko-KR" altLang="en-US" dirty="0" err="1"/>
              <a:t>주가추종</a:t>
            </a:r>
            <a:r>
              <a:rPr lang="ko-KR" altLang="en-US" dirty="0"/>
              <a:t> </a:t>
            </a:r>
            <a:r>
              <a:rPr lang="en-US" altLang="ko-KR" dirty="0"/>
              <a:t>ETF </a:t>
            </a:r>
            <a:r>
              <a:rPr lang="ko-KR" altLang="en-US" dirty="0"/>
              <a:t>였기 때문인데요</a:t>
            </a:r>
            <a:endParaRPr lang="en-US" altLang="ko-KR" dirty="0"/>
          </a:p>
          <a:p>
            <a:r>
              <a:rPr lang="ko-KR" altLang="en-US" dirty="0"/>
              <a:t>저희가 상관계수를 구한 결과 </a:t>
            </a:r>
            <a:r>
              <a:rPr lang="en-US" altLang="ko-KR" dirty="0"/>
              <a:t>0.95 </a:t>
            </a:r>
            <a:r>
              <a:rPr lang="ko-KR" altLang="en-US" dirty="0"/>
              <a:t>이상의 매우 강한 상관관계를 보이는 종목이 많았습니다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ko-KR" altLang="en-US" dirty="0" err="1"/>
              <a:t>인버스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가지도 </a:t>
            </a:r>
            <a:r>
              <a:rPr lang="en-US" altLang="ko-KR" dirty="0"/>
              <a:t>-0.94</a:t>
            </a:r>
            <a:r>
              <a:rPr lang="ko-KR" altLang="en-US" dirty="0"/>
              <a:t>로 강한 음의 상관관계를 보였기 때문에 이러한 방법을 시도해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979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 방법은 보다 간단한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앞서 </a:t>
            </a:r>
            <a:r>
              <a:rPr lang="ko-KR" altLang="en-US" dirty="0" err="1"/>
              <a:t>설명드린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은 </a:t>
            </a:r>
            <a:r>
              <a:rPr lang="en-US" altLang="ko-KR" dirty="0"/>
              <a:t>SP500 </a:t>
            </a:r>
            <a:r>
              <a:rPr lang="ko-KR" altLang="en-US" dirty="0"/>
              <a:t>지수를 예측하는 학습 모델이었는데요</a:t>
            </a:r>
            <a:endParaRPr lang="en-US" altLang="ko-KR" dirty="0"/>
          </a:p>
          <a:p>
            <a:r>
              <a:rPr lang="ko-KR" altLang="en-US" dirty="0"/>
              <a:t>여기에 데이터만 각 </a:t>
            </a:r>
            <a:r>
              <a:rPr lang="en-US" altLang="ko-KR" dirty="0"/>
              <a:t>ETF</a:t>
            </a:r>
            <a:r>
              <a:rPr lang="ko-KR" altLang="en-US" dirty="0"/>
              <a:t>로 바꿔서 새로운 예측모델 </a:t>
            </a:r>
            <a:r>
              <a:rPr lang="en-US" altLang="ko-KR" dirty="0"/>
              <a:t>10</a:t>
            </a:r>
            <a:r>
              <a:rPr lang="ko-KR" altLang="en-US" dirty="0"/>
              <a:t>개를 만들었습니다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각각의 예측모델은 해당하는 </a:t>
            </a:r>
            <a:r>
              <a:rPr lang="en-US" altLang="ko-KR" dirty="0"/>
              <a:t>ETF</a:t>
            </a:r>
            <a:r>
              <a:rPr lang="ko-KR" altLang="en-US" dirty="0"/>
              <a:t>의 종가를 출력하기 때문에 이를 통해서도 </a:t>
            </a:r>
            <a:r>
              <a:rPr lang="en-US" altLang="ko-KR" dirty="0"/>
              <a:t>ETF </a:t>
            </a:r>
            <a:r>
              <a:rPr lang="ko-KR" altLang="en-US" dirty="0"/>
              <a:t>종가 예측이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383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관측치와 더 가까운 예측을 하는 모델을 선정하기 위해서</a:t>
            </a:r>
            <a:r>
              <a:rPr lang="en-US" altLang="ko-KR" dirty="0"/>
              <a:t>, </a:t>
            </a:r>
            <a:r>
              <a:rPr lang="ko-KR" altLang="en-US" dirty="0"/>
              <a:t>두가지 방법에 대한 실제 주가와 예측치 간의 </a:t>
            </a:r>
            <a:r>
              <a:rPr lang="en-US" altLang="ko-KR" dirty="0"/>
              <a:t>MSE</a:t>
            </a:r>
            <a:r>
              <a:rPr lang="ko-KR" altLang="en-US" dirty="0"/>
              <a:t>분석을 진행하였다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LSTM </a:t>
            </a:r>
            <a:r>
              <a:rPr lang="ko-KR" altLang="en-US" dirty="0"/>
              <a:t>을 통해 구한 </a:t>
            </a:r>
            <a:r>
              <a:rPr lang="en-US" altLang="ko-KR" dirty="0"/>
              <a:t>SNP </a:t>
            </a:r>
            <a:r>
              <a:rPr lang="ko-KR" altLang="en-US" dirty="0"/>
              <a:t>수익률을 통해 예측치를 구하였고</a:t>
            </a:r>
            <a:r>
              <a:rPr lang="en-US" altLang="ko-KR" dirty="0"/>
              <a:t>, </a:t>
            </a:r>
            <a:r>
              <a:rPr lang="ko-KR" altLang="en-US" dirty="0"/>
              <a:t>이와 실제 값 사이의 오차 제곱 평균을 구했다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54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확인한 결과 모든 종목에 대해서</a:t>
            </a:r>
            <a:r>
              <a:rPr lang="en-US" altLang="ko-KR" dirty="0"/>
              <a:t>, LSTM</a:t>
            </a:r>
            <a:r>
              <a:rPr lang="ko-KR" altLang="en-US" dirty="0"/>
              <a:t>을 통하여 직접 예측한 모델의 </a:t>
            </a:r>
            <a:r>
              <a:rPr lang="en-US" altLang="ko-KR" dirty="0"/>
              <a:t>MSE</a:t>
            </a:r>
            <a:r>
              <a:rPr lang="ko-KR" altLang="en-US" dirty="0"/>
              <a:t>가 훨씬 낮다는 것을 알 수 있었고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LSTM</a:t>
            </a:r>
            <a:r>
              <a:rPr lang="ko-KR" altLang="en-US" dirty="0"/>
              <a:t>으로 각각의 </a:t>
            </a:r>
            <a:r>
              <a:rPr lang="en-US" altLang="ko-KR" dirty="0"/>
              <a:t>ETF</a:t>
            </a:r>
            <a:r>
              <a:rPr lang="ko-KR" altLang="en-US" dirty="0"/>
              <a:t>를 예측하는 모델을 사용하여 진행하기로 결정하였다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23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ko-KR" altLang="en-US" dirty="0" err="1"/>
              <a:t>마코위츠</a:t>
            </a:r>
            <a:r>
              <a:rPr lang="ko-KR" altLang="en-US" dirty="0"/>
              <a:t> 포트폴리오 이론을 이용하여</a:t>
            </a:r>
            <a:r>
              <a:rPr lang="en-US" altLang="ko-KR" dirty="0"/>
              <a:t> </a:t>
            </a:r>
            <a:r>
              <a:rPr lang="ko-KR" altLang="en-US" dirty="0"/>
              <a:t>결정된 </a:t>
            </a:r>
            <a:r>
              <a:rPr lang="en-US" altLang="ko-KR" dirty="0"/>
              <a:t>ETF</a:t>
            </a:r>
            <a:r>
              <a:rPr lang="ko-KR" altLang="en-US" dirty="0"/>
              <a:t>들 간의 비율을 조정하는 작업을 진행하였다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마코위츠</a:t>
            </a:r>
            <a:r>
              <a:rPr lang="ko-KR" altLang="en-US" dirty="0"/>
              <a:t> 포트폴리오 이론은 해리 </a:t>
            </a:r>
            <a:r>
              <a:rPr lang="ko-KR" altLang="en-US" dirty="0" err="1"/>
              <a:t>마코위츠에</a:t>
            </a:r>
            <a:r>
              <a:rPr lang="ko-KR" altLang="en-US" dirty="0"/>
              <a:t> 의해 체계화된 이론으로 자산 분산 투자하여 포트폴리오를 만들게 되면 분산투자 전보다 위험을 감소시킬 수 있다는 이론이다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클러스터링을 통해 상관계수가 낮은 자산으로 포트폴리오를 </a:t>
            </a:r>
            <a:r>
              <a:rPr lang="ko-KR" altLang="en-US" dirty="0" err="1"/>
              <a:t>구성하므로써</a:t>
            </a:r>
            <a:r>
              <a:rPr lang="en-US" altLang="ko-KR" dirty="0"/>
              <a:t>, </a:t>
            </a:r>
            <a:r>
              <a:rPr lang="ko-KR" altLang="en-US" dirty="0"/>
              <a:t>개별 자산에 투자했을 때 보다는 리스크를 </a:t>
            </a:r>
            <a:r>
              <a:rPr lang="ko-KR" altLang="en-US" dirty="0" err="1"/>
              <a:t>낯추면서</a:t>
            </a:r>
            <a:r>
              <a:rPr lang="en-US" altLang="ko-KR" dirty="0"/>
              <a:t>, </a:t>
            </a:r>
            <a:r>
              <a:rPr lang="ko-KR" altLang="en-US" dirty="0"/>
              <a:t>수익률은 개별 자산 투자했을 </a:t>
            </a:r>
            <a:r>
              <a:rPr lang="ko-KR" altLang="en-US" dirty="0" err="1"/>
              <a:t>떄에</a:t>
            </a:r>
            <a:r>
              <a:rPr lang="ko-KR" altLang="en-US" dirty="0"/>
              <a:t> 준하는 수익률을 얻고자 하는</a:t>
            </a:r>
            <a:r>
              <a:rPr lang="en-US" altLang="ko-KR" dirty="0"/>
              <a:t> </a:t>
            </a:r>
            <a:r>
              <a:rPr lang="ko-KR" altLang="en-US" dirty="0"/>
              <a:t>분산투자를 진행하였다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68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엑셀을 통해서 포트폴리오 구성을 진행하였는데</a:t>
            </a:r>
            <a:r>
              <a:rPr lang="en-US" altLang="ko-KR" dirty="0"/>
              <a:t>, </a:t>
            </a:r>
            <a:r>
              <a:rPr lang="ko-KR" altLang="en-US" dirty="0"/>
              <a:t>첫번쨰 차트에는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을 통해 예측한 각  </a:t>
            </a:r>
            <a:r>
              <a:rPr lang="en-US" altLang="ko-KR" dirty="0"/>
              <a:t>ETF</a:t>
            </a:r>
            <a:r>
              <a:rPr lang="ko-KR" altLang="en-US" dirty="0"/>
              <a:t>에 대한 예측치를 넣어 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 </a:t>
            </a:r>
            <a:r>
              <a:rPr lang="ko-KR" altLang="en-US" dirty="0"/>
              <a:t>차트에서는 예측치에 대한 전날 대비 변동률을 보여주었다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이를 통해 각 </a:t>
            </a:r>
            <a:r>
              <a:rPr lang="en-US" altLang="ko-KR" dirty="0"/>
              <a:t>ETF </a:t>
            </a:r>
            <a:r>
              <a:rPr lang="ko-KR" altLang="en-US" dirty="0"/>
              <a:t>간의 공분산행렬을 구해줬다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360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엑셀에서 목적함수는 위험</a:t>
            </a:r>
            <a:r>
              <a:rPr lang="en-US" altLang="ko-KR" dirty="0"/>
              <a:t>, </a:t>
            </a:r>
            <a:r>
              <a:rPr lang="ko-KR" altLang="en-US" dirty="0"/>
              <a:t>즉 분산을 최소화하는 것이며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제약식은 한 종목이 </a:t>
            </a:r>
            <a:r>
              <a:rPr lang="en-US" altLang="ko-KR" dirty="0"/>
              <a:t>50</a:t>
            </a:r>
            <a:r>
              <a:rPr lang="ko-KR" altLang="en-US" dirty="0"/>
              <a:t>프로 이상을 차지하면 안되며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모든 종목 비율의 합이 </a:t>
            </a:r>
            <a:r>
              <a:rPr lang="en-US" altLang="ko-KR" dirty="0"/>
              <a:t>1</a:t>
            </a:r>
            <a:r>
              <a:rPr lang="ko-KR" altLang="en-US" dirty="0"/>
              <a:t>이 되어야 한다는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모형은 분산을 최소화 하는 것으로 선형이 아니기 때문에 </a:t>
            </a:r>
            <a:r>
              <a:rPr lang="en-US" altLang="ko-KR" dirty="0"/>
              <a:t>GRG </a:t>
            </a:r>
            <a:r>
              <a:rPr lang="ko-KR" altLang="en-US" dirty="0"/>
              <a:t>비선형을 통해 해를 구한다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엑셀의 </a:t>
            </a:r>
            <a:r>
              <a:rPr lang="ko-KR" altLang="en-US" dirty="0" err="1"/>
              <a:t>해찾기</a:t>
            </a:r>
            <a:r>
              <a:rPr lang="ko-KR" altLang="en-US" dirty="0"/>
              <a:t> 기능을 통해서 </a:t>
            </a:r>
            <a:r>
              <a:rPr lang="en-US" altLang="ko-KR" dirty="0"/>
              <a:t>ETF</a:t>
            </a:r>
            <a:r>
              <a:rPr lang="ko-KR" altLang="en-US" dirty="0"/>
              <a:t>의 비율을 구해</a:t>
            </a:r>
            <a:r>
              <a:rPr lang="en-US" altLang="ko-KR" dirty="0"/>
              <a:t>, </a:t>
            </a:r>
            <a:r>
              <a:rPr lang="ko-KR" altLang="en-US" dirty="0"/>
              <a:t>포트폴리오를 구성하였다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03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8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발발 이후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 주식 시장은 그전과 다른 주가 양상을 보임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제약주의 강세가 이어졌고 정유주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항공주가 하락세를 보여 코로나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19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영향을 많이 받음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 증시가 대폭락했던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2020.03.12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포함하여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이후의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2020.01-2020.08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훈련 데이터로 설정함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2020.09.01~2020.0914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까지의 주가를 예측하여 가장 수익률이 높은 포트폴리오를 구성함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822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일부터 </a:t>
            </a:r>
            <a:r>
              <a:rPr lang="en-US" altLang="ko-KR" dirty="0"/>
              <a:t>28</a:t>
            </a:r>
            <a:r>
              <a:rPr lang="ko-KR" altLang="en-US" dirty="0"/>
              <a:t>일까지 </a:t>
            </a:r>
            <a:r>
              <a:rPr lang="en-US" altLang="ko-KR" dirty="0"/>
              <a:t>3</a:t>
            </a:r>
            <a:r>
              <a:rPr lang="ko-KR" altLang="en-US" dirty="0"/>
              <a:t>주간의 데이터로 검증한 결과 </a:t>
            </a:r>
            <a:r>
              <a:rPr lang="en-US" altLang="ko-KR" dirty="0"/>
              <a:t>102</a:t>
            </a:r>
            <a:r>
              <a:rPr lang="ko-KR" altLang="en-US" dirty="0" err="1"/>
              <a:t>만불이</a:t>
            </a:r>
            <a:r>
              <a:rPr lang="ko-KR" altLang="en-US" dirty="0"/>
              <a:t> 나와 약 </a:t>
            </a:r>
            <a:r>
              <a:rPr lang="en-US" altLang="ko-KR" dirty="0"/>
              <a:t>2.6%</a:t>
            </a:r>
            <a:r>
              <a:rPr lang="ko-KR" altLang="en-US" dirty="0"/>
              <a:t>의 수익을 얻었습니다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47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앞서 검증한 데이터가 단순히 시장의 상승세에 타서 수익을 낸 것이 아닌가 </a:t>
            </a:r>
            <a:r>
              <a:rPr lang="ko-KR" altLang="en-US" dirty="0" err="1"/>
              <a:t>라고</a:t>
            </a:r>
            <a:r>
              <a:rPr lang="ko-KR" altLang="en-US" dirty="0"/>
              <a:t> 생각하실 수 있는데요</a:t>
            </a:r>
            <a:endParaRPr lang="en-US" altLang="ko-KR" dirty="0"/>
          </a:p>
          <a:p>
            <a:r>
              <a:rPr lang="ko-KR" altLang="en-US" dirty="0"/>
              <a:t>마침 그 바로 다음 </a:t>
            </a:r>
            <a:r>
              <a:rPr lang="en-US" altLang="ko-KR" dirty="0"/>
              <a:t>3</a:t>
            </a:r>
            <a:r>
              <a:rPr lang="ko-KR" altLang="en-US" dirty="0"/>
              <a:t>주에 </a:t>
            </a:r>
            <a:r>
              <a:rPr lang="en-US" altLang="ko-KR" dirty="0" err="1"/>
              <a:t>s&amp;p</a:t>
            </a:r>
            <a:r>
              <a:rPr lang="en-US" altLang="ko-KR" dirty="0"/>
              <a:t> </a:t>
            </a:r>
            <a:r>
              <a:rPr lang="ko-KR" altLang="en-US" dirty="0"/>
              <a:t>지수가 </a:t>
            </a:r>
            <a:r>
              <a:rPr lang="en-US" altLang="ko-KR" dirty="0"/>
              <a:t>5% </a:t>
            </a:r>
            <a:r>
              <a:rPr lang="ko-KR" altLang="en-US" dirty="0"/>
              <a:t>하락하는 구간이 있었습니다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구간에서 검증한 결과 </a:t>
            </a:r>
            <a:r>
              <a:rPr lang="en-US" altLang="ko-KR" dirty="0"/>
              <a:t>3.3%</a:t>
            </a:r>
            <a:r>
              <a:rPr lang="ko-KR" altLang="en-US" dirty="0"/>
              <a:t>의 손실이 나기는 했습니다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그런데 </a:t>
            </a:r>
            <a:r>
              <a:rPr lang="ko-KR" altLang="en-US" dirty="0" err="1"/>
              <a:t>이기간에</a:t>
            </a:r>
            <a:r>
              <a:rPr lang="ko-KR" altLang="en-US" dirty="0"/>
              <a:t> </a:t>
            </a:r>
            <a:r>
              <a:rPr lang="en-US" altLang="ko-KR" dirty="0" err="1"/>
              <a:t>s&amp;p</a:t>
            </a:r>
            <a:r>
              <a:rPr lang="en-US" altLang="ko-KR" dirty="0"/>
              <a:t> </a:t>
            </a:r>
            <a:r>
              <a:rPr lang="ko-KR" altLang="en-US" dirty="0" err="1"/>
              <a:t>지수를는</a:t>
            </a:r>
            <a:r>
              <a:rPr lang="ko-KR" altLang="en-US" dirty="0"/>
              <a:t> </a:t>
            </a:r>
            <a:r>
              <a:rPr lang="en-US" altLang="ko-KR" dirty="0"/>
              <a:t>5.6%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하락하는 구간이었는데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그대로 추종하여 두는 것 보다는 </a:t>
            </a:r>
            <a:r>
              <a:rPr lang="en-US" altLang="ko-KR" dirty="0"/>
              <a:t>1</a:t>
            </a:r>
            <a:r>
              <a:rPr lang="ko-KR" altLang="en-US" dirty="0"/>
              <a:t>주일마다 </a:t>
            </a:r>
            <a:r>
              <a:rPr lang="ko-KR" altLang="en-US" dirty="0" err="1"/>
              <a:t>리밸런싱을</a:t>
            </a:r>
            <a:r>
              <a:rPr lang="ko-KR" altLang="en-US" dirty="0"/>
              <a:t> 한 덕에</a:t>
            </a:r>
            <a:r>
              <a:rPr lang="en-US" altLang="ko-KR" dirty="0"/>
              <a:t> </a:t>
            </a:r>
            <a:r>
              <a:rPr lang="ko-KR" altLang="en-US" dirty="0"/>
              <a:t>비교적 손실이 덜 난 것으로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16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전통적 </a:t>
            </a:r>
            <a:r>
              <a:rPr lang="ko-KR" altLang="en-US" dirty="0" err="1"/>
              <a:t>마코위츠와</a:t>
            </a:r>
            <a:r>
              <a:rPr lang="ko-KR" altLang="en-US" dirty="0"/>
              <a:t> 비교한 결과입니다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모델은 과거의 수익률</a:t>
            </a:r>
            <a:r>
              <a:rPr lang="en-US" altLang="ko-KR" dirty="0"/>
              <a:t>, </a:t>
            </a:r>
            <a:r>
              <a:rPr lang="ko-KR" altLang="en-US" dirty="0"/>
              <a:t>과거 정보를 가지고 분산 투자를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반면에</a:t>
            </a:r>
            <a:r>
              <a:rPr lang="en-US" altLang="ko-KR" dirty="0"/>
              <a:t> </a:t>
            </a:r>
            <a:r>
              <a:rPr lang="ko-KR" altLang="en-US" dirty="0"/>
              <a:t>저희는 그 원리는 그대로 활용하되 예측된 미래 수익률 정보를 가지고 투자를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</a:t>
            </a:r>
            <a:r>
              <a:rPr lang="en-US" altLang="ko-KR" dirty="0"/>
              <a:t>4000</a:t>
            </a:r>
            <a:r>
              <a:rPr lang="ko-KR" altLang="en-US" dirty="0"/>
              <a:t>불 가량 이익을 본 것을 알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908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4117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모델링의 목적함수</a:t>
            </a:r>
            <a:r>
              <a:rPr lang="en-US" altLang="ko-KR" dirty="0"/>
              <a:t>, </a:t>
            </a:r>
            <a:r>
              <a:rPr lang="ko-KR" altLang="en-US" dirty="0"/>
              <a:t>최적화 방법의 수정입니다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레버리지가 도입되었기 때문에 </a:t>
            </a:r>
            <a:r>
              <a:rPr lang="en-US" altLang="ko-KR" dirty="0"/>
              <a:t>~~~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1</a:t>
            </a:r>
            <a:r>
              <a:rPr lang="ko-KR" altLang="en-US" dirty="0"/>
              <a:t>개의 제약조건에서 추가 제약조건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NLP</a:t>
            </a:r>
            <a:r>
              <a:rPr lang="ko-KR" altLang="en-US" dirty="0"/>
              <a:t>를 돌려서 최적해를 찾고 </a:t>
            </a:r>
            <a:r>
              <a:rPr lang="ko-KR" altLang="en-US" dirty="0" err="1"/>
              <a:t>리벨런싱</a:t>
            </a:r>
            <a:r>
              <a:rPr lang="ko-KR" altLang="en-US" dirty="0"/>
              <a:t> 해 주는</a:t>
            </a:r>
            <a:endParaRPr lang="en-US" altLang="ko-KR" dirty="0"/>
          </a:p>
          <a:p>
            <a:r>
              <a:rPr lang="ko-KR" altLang="en-US" dirty="0"/>
              <a:t>일종의 트레이딩 봇을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383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첫째로 레버리지 선정입니다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조는 모듈 </a:t>
            </a:r>
            <a:r>
              <a:rPr lang="en-US" altLang="ko-KR" dirty="0"/>
              <a:t>1</a:t>
            </a:r>
            <a:r>
              <a:rPr lang="ko-KR" altLang="en-US" dirty="0"/>
              <a:t>에서 어느정도 안정성을 확보했다고 판단했기 때문에 수익률 향상을 위해 레버리지 추가를 고려해 보았는데요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레버리지 선정을 위해서 레버리지 리스트 중에서 </a:t>
            </a:r>
            <a:r>
              <a:rPr lang="en-US" altLang="ko-KR" dirty="0"/>
              <a:t>Bull</a:t>
            </a:r>
            <a:r>
              <a:rPr lang="ko-KR" altLang="en-US" dirty="0"/>
              <a:t>과 </a:t>
            </a:r>
            <a:r>
              <a:rPr lang="en-US" altLang="ko-KR" dirty="0"/>
              <a:t>Bear</a:t>
            </a:r>
            <a:r>
              <a:rPr lang="ko-KR" altLang="en-US" dirty="0"/>
              <a:t>을 기준을 가지고 선정하였습니다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상위 </a:t>
            </a:r>
            <a:r>
              <a:rPr lang="en-US" altLang="ko-KR" dirty="0"/>
              <a:t>50</a:t>
            </a:r>
            <a:r>
              <a:rPr lang="ko-KR" altLang="en-US" dirty="0"/>
              <a:t>개 레버리지를 우선 선정하고</a:t>
            </a:r>
            <a:r>
              <a:rPr lang="en-US" altLang="ko-KR" dirty="0"/>
              <a:t>, </a:t>
            </a:r>
            <a:r>
              <a:rPr lang="ko-KR" altLang="en-US" dirty="0"/>
              <a:t>변동성과 수익률 자료를 조사한 후에 다음과 같은 조건을 고려했습니다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첫째로</a:t>
            </a:r>
            <a:r>
              <a:rPr lang="en-US" altLang="ko-KR" dirty="0"/>
              <a:t>, </a:t>
            </a:r>
            <a:r>
              <a:rPr lang="ko-KR" altLang="en-US" dirty="0"/>
              <a:t> 저희 모델이 학습하기에 충분한 데이터를 가지고 있어야 하기 때문에 </a:t>
            </a:r>
            <a:r>
              <a:rPr lang="en-US" altLang="ko-KR" dirty="0"/>
              <a:t>10</a:t>
            </a:r>
            <a:r>
              <a:rPr lang="ko-KR" altLang="en-US" dirty="0"/>
              <a:t>년 이상의 데이터를 가지고 있는 레버리지 </a:t>
            </a:r>
            <a:r>
              <a:rPr lang="en-US" altLang="ko-KR" dirty="0"/>
              <a:t>ETF </a:t>
            </a:r>
            <a:r>
              <a:rPr lang="ko-KR" altLang="en-US" dirty="0"/>
              <a:t>만을 선정하였고</a:t>
            </a:r>
            <a:endParaRPr lang="en-US" altLang="ko-KR" dirty="0"/>
          </a:p>
          <a:p>
            <a:r>
              <a:rPr lang="ko-KR" altLang="en-US" dirty="0" err="1"/>
              <a:t>둘쨰는</a:t>
            </a:r>
            <a:r>
              <a:rPr lang="en-US" altLang="ko-KR" dirty="0"/>
              <a:t>, </a:t>
            </a:r>
            <a:r>
              <a:rPr lang="ko-KR" altLang="en-US" dirty="0"/>
              <a:t>레버리지의 특성상 경우 과거 </a:t>
            </a:r>
            <a:r>
              <a:rPr lang="en-US" altLang="ko-KR" dirty="0"/>
              <a:t>10</a:t>
            </a:r>
            <a:r>
              <a:rPr lang="ko-KR" altLang="en-US" dirty="0"/>
              <a:t>년 전 데이터와 현재의 가격 차이가 매우 심한 종목들이 많았고</a:t>
            </a:r>
            <a:r>
              <a:rPr lang="en-US" altLang="ko-KR" dirty="0"/>
              <a:t>, </a:t>
            </a:r>
            <a:r>
              <a:rPr lang="ko-KR" altLang="en-US" dirty="0"/>
              <a:t>이러한 종목들은 모델의 예측력을 떨어뜨릴 수 있기 때문에</a:t>
            </a:r>
            <a:r>
              <a:rPr lang="en-US" altLang="ko-KR" dirty="0"/>
              <a:t>, 10</a:t>
            </a:r>
            <a:r>
              <a:rPr lang="ko-KR" altLang="en-US" dirty="0"/>
              <a:t>년 전과 현재의 가격차이가 </a:t>
            </a:r>
            <a:r>
              <a:rPr lang="en-US" altLang="ko-KR" dirty="0"/>
              <a:t>100</a:t>
            </a:r>
            <a:r>
              <a:rPr lang="ko-KR" altLang="en-US" dirty="0"/>
              <a:t>배 이하로 나는 레버리지 </a:t>
            </a:r>
            <a:r>
              <a:rPr lang="en-US" altLang="ko-KR" dirty="0"/>
              <a:t>ETF</a:t>
            </a:r>
            <a:r>
              <a:rPr lang="ko-KR" altLang="en-US" dirty="0"/>
              <a:t>만을 선정하였습니다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11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위의 기준으로 선정된 레버리지 종목들은 다음과 같습니다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우선 </a:t>
            </a:r>
            <a:r>
              <a:rPr lang="en-US" altLang="ko-KR" dirty="0" err="1"/>
              <a:t>qld</a:t>
            </a:r>
            <a:r>
              <a:rPr lang="ko-KR" altLang="en-US" dirty="0"/>
              <a:t>는 나스닥 </a:t>
            </a:r>
            <a:r>
              <a:rPr lang="en-US" altLang="ko-KR" dirty="0"/>
              <a:t>100</a:t>
            </a:r>
            <a:r>
              <a:rPr lang="ko-KR" altLang="en-US" dirty="0"/>
              <a:t>에 대한 </a:t>
            </a:r>
            <a:r>
              <a:rPr lang="en-US" altLang="ko-KR" dirty="0"/>
              <a:t>2</a:t>
            </a:r>
            <a:r>
              <a:rPr lang="ko-KR" altLang="en-US" dirty="0"/>
              <a:t>배 레버리지 </a:t>
            </a:r>
            <a:r>
              <a:rPr lang="en-US" altLang="ko-KR" dirty="0" err="1"/>
              <a:t>etf</a:t>
            </a:r>
            <a:r>
              <a:rPr lang="en-US" altLang="ko-KR" dirty="0"/>
              <a:t> </a:t>
            </a:r>
            <a:r>
              <a:rPr lang="ko-KR" altLang="en-US" dirty="0"/>
              <a:t>이며 </a:t>
            </a:r>
            <a:endParaRPr lang="en-US" altLang="ko-KR" dirty="0"/>
          </a:p>
          <a:p>
            <a:r>
              <a:rPr lang="en-US" altLang="ko-KR" dirty="0" err="1"/>
              <a:t>Uwm</a:t>
            </a:r>
            <a:r>
              <a:rPr lang="ko-KR" altLang="en-US" dirty="0"/>
              <a:t>은 러셀 </a:t>
            </a:r>
            <a:r>
              <a:rPr lang="en-US" altLang="ko-KR" dirty="0"/>
              <a:t>200</a:t>
            </a:r>
            <a:r>
              <a:rPr lang="ko-KR" altLang="en-US" dirty="0"/>
              <a:t>에 대한 </a:t>
            </a:r>
            <a:r>
              <a:rPr lang="en-US" altLang="ko-KR" dirty="0"/>
              <a:t>2</a:t>
            </a:r>
            <a:r>
              <a:rPr lang="ko-KR" altLang="en-US" dirty="0"/>
              <a:t>배 레버리지 </a:t>
            </a:r>
            <a:r>
              <a:rPr lang="en-US" altLang="ko-KR" dirty="0" err="1"/>
              <a:t>etf</a:t>
            </a:r>
            <a:endParaRPr lang="en-US" altLang="ko-KR" dirty="0"/>
          </a:p>
          <a:p>
            <a:r>
              <a:rPr lang="en-US" altLang="ko-KR" dirty="0" err="1"/>
              <a:t>Sdow</a:t>
            </a:r>
            <a:r>
              <a:rPr lang="ko-KR" altLang="en-US" dirty="0"/>
              <a:t>는 다우존스 </a:t>
            </a:r>
            <a:r>
              <a:rPr lang="en-US" altLang="ko-KR" dirty="0"/>
              <a:t>30</a:t>
            </a:r>
            <a:r>
              <a:rPr lang="ko-KR" altLang="en-US" dirty="0"/>
              <a:t>에 대한 </a:t>
            </a:r>
            <a:r>
              <a:rPr lang="en-US" altLang="ko-KR" dirty="0"/>
              <a:t>3</a:t>
            </a:r>
            <a:r>
              <a:rPr lang="ko-KR" altLang="en-US" dirty="0"/>
              <a:t>배 </a:t>
            </a:r>
            <a:r>
              <a:rPr lang="ko-KR" altLang="en-US" dirty="0" err="1"/>
              <a:t>인버스</a:t>
            </a:r>
            <a:r>
              <a:rPr lang="ko-KR" altLang="en-US" dirty="0"/>
              <a:t> </a:t>
            </a:r>
            <a:r>
              <a:rPr lang="en-US" altLang="ko-KR" dirty="0" err="1"/>
              <a:t>etf</a:t>
            </a:r>
            <a:endParaRPr lang="en-US" altLang="ko-KR" dirty="0"/>
          </a:p>
          <a:p>
            <a:r>
              <a:rPr lang="en-US" altLang="ko-KR" dirty="0" err="1"/>
              <a:t>Tyo</a:t>
            </a:r>
            <a:r>
              <a:rPr lang="ko-KR" altLang="en-US" dirty="0"/>
              <a:t>는 미국 </a:t>
            </a:r>
            <a:r>
              <a:rPr lang="ko-KR" altLang="en-US" dirty="0" err="1"/>
              <a:t>재무성</a:t>
            </a:r>
            <a:r>
              <a:rPr lang="ko-KR" altLang="en-US" dirty="0"/>
              <a:t> 장기채권에 대한 </a:t>
            </a:r>
            <a:r>
              <a:rPr lang="en-US" altLang="ko-KR" dirty="0"/>
              <a:t>3x </a:t>
            </a:r>
            <a:r>
              <a:rPr lang="ko-KR" altLang="en-US" dirty="0" err="1"/>
              <a:t>인버스</a:t>
            </a:r>
            <a:r>
              <a:rPr lang="ko-KR" altLang="en-US" dirty="0"/>
              <a:t> </a:t>
            </a:r>
            <a:r>
              <a:rPr lang="en-US" altLang="ko-KR" dirty="0" err="1"/>
              <a:t>etf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260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구동하는 모습으로 이해를 돕자면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매주 금요일 주식시장이 끝나면</a:t>
            </a:r>
            <a:r>
              <a:rPr lang="en-US" altLang="ko-KR" dirty="0"/>
              <a:t>, </a:t>
            </a:r>
            <a:r>
              <a:rPr lang="ko-KR" altLang="en-US" dirty="0"/>
              <a:t>금요일까지 종가를 가지고 다음주 주가를 예측합니다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반복하면 다음과 같이 예측을 한 날짜</a:t>
            </a:r>
            <a:r>
              <a:rPr lang="en-US" altLang="ko-KR" dirty="0"/>
              <a:t>, </a:t>
            </a:r>
            <a:r>
              <a:rPr lang="ko-KR" altLang="en-US" dirty="0" err="1"/>
              <a:t>예측값</a:t>
            </a:r>
            <a:r>
              <a:rPr lang="en-US" altLang="ko-KR" dirty="0"/>
              <a:t>, </a:t>
            </a:r>
            <a:r>
              <a:rPr lang="ko-KR" altLang="en-US" dirty="0" err="1"/>
              <a:t>실제값을</a:t>
            </a:r>
            <a:r>
              <a:rPr lang="ko-KR" altLang="en-US" dirty="0"/>
              <a:t> 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데이터 프레임을 엑셀로 변경해서 </a:t>
            </a:r>
            <a:r>
              <a:rPr lang="ko-KR" altLang="en-US" dirty="0" err="1"/>
              <a:t>시각화하였습니다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13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레버리지는 변동폭이 커서 </a:t>
            </a:r>
            <a:r>
              <a:rPr lang="en-US" altLang="ko-KR" dirty="0" err="1"/>
              <a:t>lstm</a:t>
            </a:r>
            <a:r>
              <a:rPr lang="ko-KR" altLang="en-US" dirty="0"/>
              <a:t>의 예측력이 좋지 않다는 문제점이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해당 문제를 해결하기 위해서 각각의 </a:t>
            </a:r>
            <a:r>
              <a:rPr lang="en-US" altLang="ko-KR" dirty="0"/>
              <a:t>ETF</a:t>
            </a:r>
            <a:r>
              <a:rPr lang="ko-KR" altLang="en-US" dirty="0"/>
              <a:t>마다 최적의 파라미터를 찾고</a:t>
            </a:r>
            <a:r>
              <a:rPr lang="en-US" altLang="ko-KR" dirty="0"/>
              <a:t>, </a:t>
            </a:r>
            <a:r>
              <a:rPr lang="ko-KR" altLang="en-US" dirty="0"/>
              <a:t>데이터의 구간별 스케일링을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 파라미터를 </a:t>
            </a:r>
            <a:r>
              <a:rPr lang="en-US" altLang="ko-KR" dirty="0"/>
              <a:t>cross validation </a:t>
            </a:r>
            <a:r>
              <a:rPr lang="ko-KR" altLang="en-US" dirty="0"/>
              <a:t>하여 예측도가 높은 파라미터를 선정하였습니다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종목들 중에서 과거 가격과 현재 가격이 너무 차이가 나는 경우에</a:t>
            </a:r>
            <a:r>
              <a:rPr lang="en-US" altLang="ko-KR" dirty="0"/>
              <a:t>, </a:t>
            </a:r>
            <a:r>
              <a:rPr lang="ko-KR" altLang="en-US" dirty="0"/>
              <a:t>과거에 큰 변동에서 학습된 데이터로 </a:t>
            </a:r>
            <a:endParaRPr lang="en-US" altLang="ko-KR" dirty="0"/>
          </a:p>
          <a:p>
            <a:r>
              <a:rPr lang="ko-KR" altLang="en-US" dirty="0"/>
              <a:t>현재의 가격을 예측하게 되는데 정확도가 떨어지는 것을 방지하기 위해</a:t>
            </a:r>
            <a:r>
              <a:rPr lang="en-US" altLang="ko-KR" dirty="0"/>
              <a:t>, </a:t>
            </a:r>
            <a:r>
              <a:rPr lang="ko-KR" altLang="en-US" dirty="0"/>
              <a:t>데이터의 구간을 나눠서 다시 스케일링</a:t>
            </a:r>
            <a:r>
              <a:rPr lang="en-US" altLang="ko-KR" dirty="0"/>
              <a:t>, </a:t>
            </a:r>
            <a:r>
              <a:rPr lang="ko-KR" altLang="en-US" dirty="0"/>
              <a:t>전처리를 진행했습니다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392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앞서 모듈 </a:t>
            </a:r>
            <a:r>
              <a:rPr lang="en-US" altLang="ko-KR" dirty="0"/>
              <a:t>1</a:t>
            </a:r>
            <a:r>
              <a:rPr lang="ko-KR" altLang="en-US" dirty="0"/>
              <a:t>에서 더 나아가</a:t>
            </a:r>
            <a:r>
              <a:rPr lang="en-US" altLang="ko-KR" dirty="0"/>
              <a:t>, </a:t>
            </a:r>
            <a:r>
              <a:rPr lang="ko-KR" altLang="en-US" dirty="0"/>
              <a:t>목적함수에 기반한 </a:t>
            </a:r>
            <a:r>
              <a:rPr lang="ko-KR" altLang="en-US" dirty="0" err="1"/>
              <a:t>리벨런싱을</a:t>
            </a:r>
            <a:r>
              <a:rPr lang="ko-KR" altLang="en-US" dirty="0"/>
              <a:t> 해 주는 일종의 트레이딩 봇을 만든</a:t>
            </a:r>
            <a:r>
              <a:rPr lang="en-US" altLang="ko-KR" dirty="0"/>
              <a:t>,, </a:t>
            </a:r>
            <a:r>
              <a:rPr lang="ko-KR" altLang="en-US" dirty="0"/>
              <a:t>셈이라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7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과거데이터 공분산</a:t>
            </a:r>
            <a:r>
              <a:rPr lang="en-US" altLang="ko-KR" dirty="0"/>
              <a:t>, </a:t>
            </a:r>
            <a:r>
              <a:rPr lang="ko-KR" altLang="en-US" dirty="0"/>
              <a:t>미래 예측 수익률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941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그림출처</a:t>
            </a:r>
            <a:r>
              <a:rPr lang="ko-KR" altLang="en-US" dirty="0"/>
              <a:t> </a:t>
            </a:r>
            <a:r>
              <a:rPr lang="en-US" altLang="ko-KR" dirty="0"/>
              <a:t>https://www.eejournal.com/article/when-genetic-algorithms-meet-artificial-intelligence/</a:t>
            </a:r>
          </a:p>
          <a:p>
            <a:r>
              <a:rPr lang="ko-KR" altLang="en-US" dirty="0"/>
              <a:t>대본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928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제약조건은 총 </a:t>
            </a:r>
            <a:r>
              <a:rPr lang="en-US" altLang="ko-KR" dirty="0"/>
              <a:t>4</a:t>
            </a:r>
            <a:r>
              <a:rPr lang="ko-KR" altLang="en-US" dirty="0"/>
              <a:t>개를 설정했는데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첫번째 제약조건에서는 </a:t>
            </a:r>
            <a:r>
              <a:rPr lang="en-US" altLang="ko-KR" dirty="0"/>
              <a:t>14</a:t>
            </a:r>
            <a:r>
              <a:rPr lang="ko-KR" altLang="en-US" dirty="0"/>
              <a:t>개 종목의 비율의 합이 </a:t>
            </a:r>
            <a:r>
              <a:rPr lang="en-US" altLang="ko-KR" dirty="0"/>
              <a:t>1</a:t>
            </a:r>
            <a:r>
              <a:rPr lang="ko-KR" altLang="en-US" dirty="0"/>
              <a:t>이 되어야 한다는 제약을 걸었습니다</a:t>
            </a:r>
            <a:r>
              <a:rPr lang="en-US" altLang="ko-KR" dirty="0"/>
              <a:t>. </a:t>
            </a:r>
            <a:r>
              <a:rPr lang="ko-KR" altLang="en-US" dirty="0"/>
              <a:t>만약 현재 </a:t>
            </a:r>
            <a:r>
              <a:rPr lang="en-US" altLang="ko-KR" dirty="0"/>
              <a:t>100</a:t>
            </a:r>
            <a:r>
              <a:rPr lang="ko-KR" altLang="en-US" dirty="0"/>
              <a:t>만 달러가 있다면 현금 자산을 최대한 남겨두지 않고 모든 자산이 </a:t>
            </a:r>
            <a:r>
              <a:rPr lang="en-US" altLang="ko-KR" dirty="0"/>
              <a:t>ETF</a:t>
            </a:r>
            <a:r>
              <a:rPr lang="ko-KR" altLang="en-US" dirty="0"/>
              <a:t> 형태로 이루어질 수 있도록 했고</a:t>
            </a:r>
            <a:r>
              <a:rPr lang="en-US" altLang="ko-KR" dirty="0"/>
              <a:t>, 1</a:t>
            </a:r>
            <a:r>
              <a:rPr lang="ko-KR" altLang="en-US" dirty="0"/>
              <a:t>을 넘거나 미치지 못하면 페널티를 </a:t>
            </a:r>
            <a:r>
              <a:rPr lang="en-US" altLang="ko-KR" dirty="0"/>
              <a:t>1</a:t>
            </a:r>
            <a:r>
              <a:rPr lang="ko-KR" altLang="en-US" dirty="0"/>
              <a:t> 부여하였습니다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두번째 제약조건에서는 앞서 선정한 </a:t>
            </a:r>
            <a:r>
              <a:rPr lang="en-US" altLang="ko-KR" dirty="0"/>
              <a:t>4</a:t>
            </a:r>
            <a:r>
              <a:rPr lang="ko-KR" altLang="en-US" dirty="0"/>
              <a:t>개의 레버리지 </a:t>
            </a:r>
            <a:r>
              <a:rPr lang="en-US" altLang="ko-KR" dirty="0"/>
              <a:t>ETF</a:t>
            </a:r>
            <a:r>
              <a:rPr lang="ko-KR" altLang="en-US" dirty="0"/>
              <a:t>의 비율의 합은 </a:t>
            </a:r>
            <a:r>
              <a:rPr lang="en-US" altLang="ko-KR" dirty="0"/>
              <a:t>10%</a:t>
            </a:r>
            <a:r>
              <a:rPr lang="ko-KR" altLang="en-US" dirty="0"/>
              <a:t>를 넘을 수 없다는 제약조건을 설정했습니다</a:t>
            </a:r>
            <a:r>
              <a:rPr lang="en-US" altLang="ko-KR" dirty="0"/>
              <a:t>. 10~20% </a:t>
            </a:r>
            <a:r>
              <a:rPr lang="ko-KR" altLang="en-US" dirty="0"/>
              <a:t>사이일 경우 페널티를 레버리지 </a:t>
            </a:r>
            <a:r>
              <a:rPr lang="en-US" altLang="ko-KR" dirty="0"/>
              <a:t>ETF </a:t>
            </a:r>
            <a:r>
              <a:rPr lang="ko-KR" altLang="en-US" dirty="0"/>
              <a:t>비율 </a:t>
            </a:r>
            <a:r>
              <a:rPr lang="en-US" altLang="ko-KR" dirty="0"/>
              <a:t>* 2</a:t>
            </a:r>
            <a:r>
              <a:rPr lang="ko-KR" altLang="en-US" dirty="0"/>
              <a:t>를 부여했고</a:t>
            </a:r>
            <a:r>
              <a:rPr lang="en-US" altLang="ko-KR" dirty="0"/>
              <a:t>, </a:t>
            </a:r>
            <a:r>
              <a:rPr lang="ko-KR" altLang="en-US" dirty="0"/>
              <a:t>만약에 </a:t>
            </a:r>
            <a:r>
              <a:rPr lang="en-US" altLang="ko-KR" dirty="0"/>
              <a:t>20% </a:t>
            </a:r>
            <a:r>
              <a:rPr lang="ko-KR" altLang="en-US" dirty="0"/>
              <a:t>이상일 경우 비율</a:t>
            </a:r>
            <a:r>
              <a:rPr lang="en-US" altLang="ko-KR" dirty="0"/>
              <a:t> * 4</a:t>
            </a:r>
            <a:r>
              <a:rPr lang="ko-KR" altLang="en-US" dirty="0"/>
              <a:t>를 곱하여 비율이 늘어날수록 더 많은 페널티가 부과될 수 있도록 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세번째 제약조건에서는 상승장에서 수익률이 </a:t>
            </a:r>
            <a:r>
              <a:rPr lang="en-US" altLang="ko-KR" dirty="0"/>
              <a:t>S&amp;P 500</a:t>
            </a:r>
            <a:r>
              <a:rPr lang="ko-KR" altLang="en-US" dirty="0"/>
              <a:t>의 </a:t>
            </a:r>
            <a:r>
              <a:rPr lang="en-US" altLang="ko-KR" dirty="0"/>
              <a:t>1.2</a:t>
            </a:r>
            <a:r>
              <a:rPr lang="ko-KR" altLang="en-US" dirty="0"/>
              <a:t>배 이상 나오도록 하고</a:t>
            </a:r>
            <a:r>
              <a:rPr lang="en-US" altLang="ko-KR" dirty="0"/>
              <a:t>, </a:t>
            </a:r>
            <a:r>
              <a:rPr lang="ko-KR" altLang="en-US" dirty="0"/>
              <a:t>하락장에서 </a:t>
            </a:r>
            <a:r>
              <a:rPr lang="en-US" altLang="ko-KR" dirty="0"/>
              <a:t>S&amp;P 500</a:t>
            </a:r>
            <a:r>
              <a:rPr lang="ko-KR" altLang="en-US" dirty="0"/>
              <a:t>의 </a:t>
            </a:r>
            <a:r>
              <a:rPr lang="en-US" altLang="ko-KR" dirty="0"/>
              <a:t>0.8</a:t>
            </a:r>
            <a:r>
              <a:rPr lang="ko-KR" altLang="en-US" dirty="0"/>
              <a:t>배까지는 허용하는 제약조건을 설정했습니다</a:t>
            </a:r>
            <a:r>
              <a:rPr lang="en-US" altLang="ko-KR" dirty="0"/>
              <a:t>. </a:t>
            </a:r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r>
              <a:rPr lang="en-US" altLang="ko-KR" dirty="0"/>
              <a:t>S&amp;P 500</a:t>
            </a:r>
            <a:r>
              <a:rPr lang="ko-KR" altLang="en-US" dirty="0"/>
              <a:t>이 </a:t>
            </a:r>
            <a:r>
              <a:rPr lang="en-US" altLang="ko-KR" dirty="0"/>
              <a:t>1% </a:t>
            </a:r>
            <a:r>
              <a:rPr lang="ko-KR" altLang="en-US" dirty="0"/>
              <a:t>상승했으면</a:t>
            </a:r>
            <a:r>
              <a:rPr lang="en-US" altLang="ko-KR" dirty="0"/>
              <a:t>, </a:t>
            </a:r>
            <a:r>
              <a:rPr lang="ko-KR" altLang="en-US" dirty="0"/>
              <a:t>포트폴리오는 </a:t>
            </a:r>
            <a:r>
              <a:rPr lang="en-US" altLang="ko-KR" dirty="0"/>
              <a:t>1.2% </a:t>
            </a:r>
            <a:r>
              <a:rPr lang="ko-KR" altLang="en-US" dirty="0"/>
              <a:t>상승하도록 거래할 수 있게 제약조건을 걸었고</a:t>
            </a:r>
            <a:r>
              <a:rPr lang="en-US" altLang="ko-KR" dirty="0"/>
              <a:t>, 1.2</a:t>
            </a:r>
            <a:r>
              <a:rPr lang="ko-KR" altLang="en-US" dirty="0"/>
              <a:t>배 이하의 수익률일 경우</a:t>
            </a:r>
            <a:r>
              <a:rPr lang="en-US" altLang="ko-KR" dirty="0"/>
              <a:t> 0.8,</a:t>
            </a:r>
          </a:p>
          <a:p>
            <a:endParaRPr lang="en-US" altLang="ko-KR" dirty="0"/>
          </a:p>
          <a:p>
            <a:r>
              <a:rPr lang="en-US" altLang="ko-KR" dirty="0"/>
              <a:t>0.8</a:t>
            </a:r>
            <a:r>
              <a:rPr lang="ko-KR" altLang="en-US" dirty="0"/>
              <a:t>배 이상일 경우 </a:t>
            </a:r>
            <a:r>
              <a:rPr lang="en-US" altLang="ko-KR" dirty="0"/>
              <a:t>0.4</a:t>
            </a:r>
            <a:r>
              <a:rPr lang="ko-KR" altLang="en-US" dirty="0"/>
              <a:t>의 페널티를 부여했습니다</a:t>
            </a:r>
            <a:r>
              <a:rPr lang="en-US" altLang="ko-KR" dirty="0"/>
              <a:t>.  </a:t>
            </a:r>
            <a:r>
              <a:rPr lang="ko-KR" altLang="en-US" dirty="0"/>
              <a:t>제약조건을 걸 때 수익률을 높이는 것과 분산 낮추는 것 사이의 </a:t>
            </a:r>
            <a:r>
              <a:rPr lang="en-US" altLang="ko-KR" dirty="0"/>
              <a:t>trade-off</a:t>
            </a:r>
            <a:r>
              <a:rPr lang="ko-KR" altLang="en-US" dirty="0"/>
              <a:t>를 </a:t>
            </a:r>
            <a:r>
              <a:rPr lang="ko-KR" altLang="en-US" dirty="0" err="1"/>
              <a:t>결정해야하는데</a:t>
            </a:r>
            <a:r>
              <a:rPr lang="en-US" altLang="ko-KR" dirty="0"/>
              <a:t>, </a:t>
            </a:r>
            <a:r>
              <a:rPr lang="ko-KR" altLang="en-US" dirty="0"/>
              <a:t>이처럼 </a:t>
            </a:r>
            <a:r>
              <a:rPr lang="en-US" altLang="ko-KR" dirty="0"/>
              <a:t>1.2</a:t>
            </a:r>
            <a:r>
              <a:rPr lang="ko-KR" altLang="en-US" dirty="0"/>
              <a:t>배로 설정할 경우 </a:t>
            </a:r>
            <a:r>
              <a:rPr lang="en-US" altLang="ko-KR" dirty="0"/>
              <a:t>1.5</a:t>
            </a:r>
            <a:r>
              <a:rPr lang="ko-KR" altLang="en-US" dirty="0"/>
              <a:t>배까지 갈 수 있는 수익률이 </a:t>
            </a:r>
            <a:r>
              <a:rPr lang="en-US" altLang="ko-KR" dirty="0"/>
              <a:t>1.2</a:t>
            </a:r>
            <a:r>
              <a:rPr lang="ko-KR" altLang="en-US" dirty="0"/>
              <a:t>배에서 만족하고 분산을 더 낮추는 최적해를 찾아주게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안정성도 </a:t>
            </a:r>
            <a:r>
              <a:rPr lang="ko-KR" altLang="en-US" dirty="0" err="1"/>
              <a:t>포틀폴리오</a:t>
            </a:r>
            <a:r>
              <a:rPr lang="ko-KR" altLang="en-US" dirty="0"/>
              <a:t> 구성에 중요한 요소이기 때문에 수익은 </a:t>
            </a:r>
            <a:r>
              <a:rPr lang="en-US" altLang="ko-KR" dirty="0"/>
              <a:t>1.2</a:t>
            </a:r>
            <a:r>
              <a:rPr lang="ko-KR" altLang="en-US" dirty="0"/>
              <a:t>로 고정했습니다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제약조건에서는 </a:t>
            </a:r>
            <a:r>
              <a:rPr lang="en-US" altLang="ko-KR" dirty="0"/>
              <a:t>4</a:t>
            </a:r>
            <a:r>
              <a:rPr lang="ko-KR" altLang="en-US" dirty="0"/>
              <a:t>개의 레버리지 </a:t>
            </a:r>
            <a:r>
              <a:rPr lang="en-US" altLang="ko-KR" dirty="0"/>
              <a:t>ETF</a:t>
            </a:r>
            <a:r>
              <a:rPr lang="ko-KR" altLang="en-US" dirty="0"/>
              <a:t>를 각각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Long, Short ETF</a:t>
            </a:r>
            <a:r>
              <a:rPr lang="ko-KR" altLang="en-US" dirty="0"/>
              <a:t>로 분류할 때</a:t>
            </a:r>
            <a:r>
              <a:rPr lang="en-US" altLang="ko-KR" dirty="0"/>
              <a:t>, </a:t>
            </a:r>
            <a:r>
              <a:rPr lang="ko-KR" altLang="en-US" dirty="0"/>
              <a:t>각각의 레버리지 </a:t>
            </a:r>
            <a:r>
              <a:rPr lang="en-US" altLang="ko-KR" dirty="0"/>
              <a:t>ETF</a:t>
            </a:r>
            <a:r>
              <a:rPr lang="ko-KR" altLang="en-US" dirty="0"/>
              <a:t>를 </a:t>
            </a:r>
            <a:r>
              <a:rPr lang="en-US" altLang="ko-KR" dirty="0"/>
              <a:t>0.05 </a:t>
            </a:r>
            <a:r>
              <a:rPr lang="ko-KR" altLang="en-US" dirty="0"/>
              <a:t>비율 이상 매수하지 않을 때 페널티를 부여하는 제약조건을 설정했습니다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제약조건을 통해 레버리지 </a:t>
            </a:r>
            <a:r>
              <a:rPr lang="en-US" altLang="ko-KR" dirty="0"/>
              <a:t>ETF</a:t>
            </a:r>
            <a:r>
              <a:rPr lang="ko-KR" altLang="en-US" dirty="0"/>
              <a:t>를 매수할 때 일정 비율 이상 매수하여 그 수익이 충분히 나오도록 했고</a:t>
            </a:r>
            <a:r>
              <a:rPr lang="en-US" altLang="ko-KR" dirty="0"/>
              <a:t>, 0.05 </a:t>
            </a:r>
            <a:r>
              <a:rPr lang="ko-KR" altLang="en-US" dirty="0"/>
              <a:t>이하로 매수할 경우 그 비율 </a:t>
            </a:r>
            <a:r>
              <a:rPr lang="en-US" altLang="ko-KR" dirty="0"/>
              <a:t>* 8</a:t>
            </a:r>
            <a:r>
              <a:rPr lang="ko-KR" altLang="en-US" dirty="0"/>
              <a:t>의 페널티를 부여하여 되도록 </a:t>
            </a:r>
            <a:r>
              <a:rPr lang="en-US" altLang="ko-KR" dirty="0"/>
              <a:t>0.05% </a:t>
            </a:r>
            <a:r>
              <a:rPr lang="ko-KR" altLang="en-US" dirty="0"/>
              <a:t>이상 매수하도록 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798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골드만삭스에 의하면 </a:t>
            </a:r>
            <a:r>
              <a:rPr lang="en-US" altLang="ko-KR" dirty="0" err="1"/>
              <a:t>s&amp;p</a:t>
            </a:r>
            <a:r>
              <a:rPr lang="en-US" altLang="ko-KR" dirty="0"/>
              <a:t> </a:t>
            </a:r>
            <a:r>
              <a:rPr lang="ko-KR" altLang="en-US" dirty="0"/>
              <a:t>지수의 지난 </a:t>
            </a:r>
            <a:r>
              <a:rPr lang="en-US" altLang="ko-KR" dirty="0"/>
              <a:t>10</a:t>
            </a:r>
            <a:r>
              <a:rPr lang="ko-KR" altLang="en-US" dirty="0"/>
              <a:t>년 평균 마켓 리턴은 </a:t>
            </a:r>
            <a:r>
              <a:rPr lang="en-US" altLang="ko-KR" dirty="0"/>
              <a:t>13.6%</a:t>
            </a:r>
            <a:r>
              <a:rPr lang="ko-KR" altLang="en-US" dirty="0"/>
              <a:t> 이라고 </a:t>
            </a:r>
            <a:r>
              <a:rPr lang="ko-KR" altLang="en-US" dirty="0" err="1"/>
              <a:t>하구요ㅎㅎ</a:t>
            </a:r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 err="1"/>
              <a:t>s&amp;p</a:t>
            </a:r>
            <a:r>
              <a:rPr lang="en-US" altLang="ko-KR" dirty="0"/>
              <a:t> </a:t>
            </a:r>
            <a:r>
              <a:rPr lang="ko-KR" altLang="en-US" dirty="0"/>
              <a:t>지수 자료를 보면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일에는 </a:t>
            </a:r>
            <a:r>
              <a:rPr lang="en-US" altLang="ko-KR" dirty="0"/>
              <a:t>3257, 9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일에는 </a:t>
            </a:r>
            <a:r>
              <a:rPr lang="en-US" altLang="ko-KR" dirty="0"/>
              <a:t>3526</a:t>
            </a:r>
            <a:r>
              <a:rPr lang="ko-KR" altLang="en-US" dirty="0"/>
              <a:t>으로 약 </a:t>
            </a:r>
            <a:r>
              <a:rPr lang="en-US" altLang="ko-KR" dirty="0"/>
              <a:t>8% </a:t>
            </a:r>
            <a:r>
              <a:rPr lang="ko-KR" altLang="en-US" dirty="0"/>
              <a:t>증가했습니다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포트폴리오에 있는 종목들 대부분이 </a:t>
            </a:r>
            <a:r>
              <a:rPr lang="en-US" altLang="ko-KR" dirty="0" err="1"/>
              <a:t>s&amp;p</a:t>
            </a:r>
            <a:r>
              <a:rPr lang="en-US" altLang="ko-KR" dirty="0"/>
              <a:t> </a:t>
            </a:r>
            <a:r>
              <a:rPr lang="ko-KR" altLang="en-US" dirty="0"/>
              <a:t>를 추종하고</a:t>
            </a:r>
            <a:r>
              <a:rPr lang="en-US" altLang="ko-KR" dirty="0"/>
              <a:t>, </a:t>
            </a:r>
            <a:r>
              <a:rPr lang="ko-KR" altLang="en-US" dirty="0"/>
              <a:t>상관계수가 높음을 감안할 때</a:t>
            </a:r>
            <a:r>
              <a:rPr lang="en-US" altLang="ko-KR" dirty="0"/>
              <a:t>, </a:t>
            </a:r>
            <a:r>
              <a:rPr lang="en-US" altLang="ko-KR" dirty="0" err="1"/>
              <a:t>s&amp;p</a:t>
            </a:r>
            <a:r>
              <a:rPr lang="en-US" altLang="ko-KR" dirty="0"/>
              <a:t> </a:t>
            </a:r>
            <a:r>
              <a:rPr lang="ko-KR" altLang="en-US" dirty="0"/>
              <a:t>지수의 성장률과 비슷한 정도로 수익을 낼 수 있다면 좋은 모델이라 판단했습니다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9</a:t>
            </a:r>
            <a:r>
              <a:rPr lang="ko-KR" altLang="en-US" dirty="0"/>
              <a:t>월까지</a:t>
            </a:r>
            <a:r>
              <a:rPr lang="en-US" altLang="ko-KR" dirty="0"/>
              <a:t>, </a:t>
            </a:r>
            <a:r>
              <a:rPr lang="ko-KR" altLang="en-US" dirty="0"/>
              <a:t>예측된 수익률입니다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흐린 선이 </a:t>
            </a:r>
            <a:r>
              <a:rPr lang="en-US" altLang="ko-KR" dirty="0" err="1"/>
              <a:t>s&amp;p</a:t>
            </a:r>
            <a:r>
              <a:rPr lang="en-US" altLang="ko-KR" dirty="0"/>
              <a:t> </a:t>
            </a:r>
            <a:r>
              <a:rPr lang="ko-KR" altLang="en-US" dirty="0"/>
              <a:t>지수의 움직임이고</a:t>
            </a:r>
            <a:r>
              <a:rPr lang="en-US" altLang="ko-KR" dirty="0"/>
              <a:t>, </a:t>
            </a:r>
            <a:r>
              <a:rPr lang="ko-KR" altLang="en-US" dirty="0"/>
              <a:t>진한 빨간 선이 저희 포트폴리오의 수익입니다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월에 코로나로 인해 시장이 폭락했을 때에도 비교적 안정적으로 수익을 가져가고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부분은 저희가 모듈</a:t>
            </a:r>
            <a:r>
              <a:rPr lang="en-US" altLang="ko-KR" dirty="0"/>
              <a:t>1</a:t>
            </a:r>
            <a:r>
              <a:rPr lang="ko-KR" altLang="en-US" dirty="0"/>
              <a:t>에서는 볼 수 없었던 현상인데요</a:t>
            </a:r>
            <a:r>
              <a:rPr lang="en-US" altLang="ko-KR" dirty="0"/>
              <a:t>, </a:t>
            </a:r>
            <a:r>
              <a:rPr lang="ko-KR" altLang="en-US" dirty="0"/>
              <a:t>레버리지 종목을 </a:t>
            </a:r>
            <a:r>
              <a:rPr lang="ko-KR" altLang="en-US" dirty="0" err="1"/>
              <a:t>추가함으로서</a:t>
            </a:r>
            <a:r>
              <a:rPr lang="ko-KR" altLang="en-US" dirty="0"/>
              <a:t> 시장 변동 속에서도 좀더 적극적으로 수익을 추구할 수 있었다고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020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프로젝트를 하면서 어려웠던 점과 한계점이라고 생각하는 부분들에 대해 말씀드리며 발표를 마무리하도록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발표 초반에 말씀드렸듯이 지난 </a:t>
            </a:r>
            <a:r>
              <a:rPr lang="en-US" altLang="ko-KR" dirty="0"/>
              <a:t>10</a:t>
            </a:r>
            <a:r>
              <a:rPr lang="ko-KR" altLang="en-US" dirty="0"/>
              <a:t>년 데이터로 훈련을 </a:t>
            </a:r>
            <a:r>
              <a:rPr lang="ko-KR" altLang="en-US" dirty="0" err="1"/>
              <a:t>하려다</a:t>
            </a:r>
            <a:r>
              <a:rPr lang="ko-KR" altLang="en-US" dirty="0"/>
              <a:t> 보니 </a:t>
            </a:r>
            <a:r>
              <a:rPr lang="en-US" altLang="ko-KR" dirty="0"/>
              <a:t>10</a:t>
            </a:r>
            <a:r>
              <a:rPr lang="ko-KR" altLang="en-US" dirty="0"/>
              <a:t>년 전 주가 변동 폭과</a:t>
            </a:r>
            <a:r>
              <a:rPr lang="en-US" altLang="ko-KR" dirty="0"/>
              <a:t>, </a:t>
            </a:r>
            <a:r>
              <a:rPr lang="ko-KR" altLang="en-US" dirty="0"/>
              <a:t>최근 주가 변동 폭이 크게 다를 경우 예측 값이 들쑥날쑥 한 경우가 많았는데요</a:t>
            </a:r>
            <a:r>
              <a:rPr lang="en-US" altLang="ko-KR" dirty="0"/>
              <a:t>.</a:t>
            </a:r>
            <a:r>
              <a:rPr lang="ko-KR" altLang="en-US" dirty="0"/>
              <a:t> 특히 이런 현상이 레버리지 종목에서 심하게 나타났습니다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현실적으로 개인투자자들이 레버리지 </a:t>
            </a:r>
            <a:r>
              <a:rPr lang="en-US" altLang="ko-KR" dirty="0" err="1"/>
              <a:t>etf</a:t>
            </a:r>
            <a:r>
              <a:rPr lang="ko-KR" altLang="en-US" dirty="0"/>
              <a:t>를 활용하는 것은 뭔가를 체계적인 예측을 </a:t>
            </a:r>
            <a:r>
              <a:rPr lang="ko-KR" altLang="en-US" dirty="0" err="1"/>
              <a:t>통해서라기</a:t>
            </a:r>
            <a:r>
              <a:rPr lang="ko-KR" altLang="en-US" dirty="0"/>
              <a:t> 보다는</a:t>
            </a:r>
            <a:r>
              <a:rPr lang="en-US" altLang="ko-KR" dirty="0"/>
              <a:t>, </a:t>
            </a:r>
            <a:r>
              <a:rPr lang="ko-KR" altLang="en-US" dirty="0"/>
              <a:t>그때그때 시장 상황에 따라 단타로 넣는 경우가 많기 때문에 예측에 어려움이 있지 않았나 생각합니다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앞의 결과 그래프에서 보여드렸듯이 시장의 하락장에서 방어가 잘 되었지만 상승장에서 오히려 그만큼의 수익을 내지 못하는 경우도 발생했습니다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부분은 유전 알고리즘의 페널티 설정</a:t>
            </a:r>
            <a:r>
              <a:rPr lang="en-US" altLang="ko-KR" dirty="0"/>
              <a:t>, </a:t>
            </a:r>
            <a:r>
              <a:rPr lang="ko-KR" altLang="en-US" dirty="0"/>
              <a:t>제약조건 추가로 보완이 가능하리라 기대합니다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ko-KR" altLang="en-US" dirty="0"/>
              <a:t>마지막으로 예측한 것이 실제로 맞는지 검증이 어렵다는 한계가 있었습니다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2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은 인공신경망의 한 종류로</a:t>
            </a:r>
            <a:r>
              <a:rPr lang="en-US" altLang="ko-KR" dirty="0"/>
              <a:t>, </a:t>
            </a:r>
            <a:r>
              <a:rPr lang="ko-KR" altLang="en-US" dirty="0"/>
              <a:t>동적인 특징을 모델링할 수 있게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 </a:t>
            </a:r>
            <a:r>
              <a:rPr lang="ko-KR" altLang="en-US" dirty="0" err="1"/>
              <a:t>뉴럴넷과</a:t>
            </a:r>
            <a:r>
              <a:rPr lang="ko-KR" altLang="en-US" dirty="0"/>
              <a:t> 달리 </a:t>
            </a:r>
            <a:r>
              <a:rPr lang="en-US" altLang="ko-KR" dirty="0"/>
              <a:t>hidden state </a:t>
            </a:r>
            <a:r>
              <a:rPr lang="ko-KR" altLang="en-US" dirty="0"/>
              <a:t>즉 기억 상태를 가지고 있음</a:t>
            </a:r>
            <a:endParaRPr lang="en-US" altLang="ko-KR" dirty="0"/>
          </a:p>
          <a:p>
            <a:r>
              <a:rPr lang="ko-KR" altLang="en-US" dirty="0"/>
              <a:t>새로운 입력이 들어올 때 마다 기억을 수정해 시퀀스 전체를 요약하는 정보를 갖고 있게 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이미지출처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https://dgkim5360.tistory.com/entry/understanding-long-short-term-memory-lstm-kr</a:t>
            </a:r>
          </a:p>
          <a:p>
            <a:r>
              <a:rPr lang="en-US" altLang="ko-KR" dirty="0"/>
              <a:t>https://wikidocs.net/22888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8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Forget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gate: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 이 단계에서는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h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oto Sans"/>
              </a:rPr>
              <a:t>t−1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과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MJXc-TeX-math-I"/>
              </a:rPr>
              <a:t>x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"/>
              </a:rPr>
              <a:t>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를 받아서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1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사이의 값을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JXc-TeX-math-I"/>
              </a:rPr>
              <a:t>Ct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JXc-TeX-main-R"/>
              </a:rPr>
              <a:t>−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JXc-TeX-main-R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에 보내준다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그 값이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1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이면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모든 정보를 보존해라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가 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, 0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이면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죄다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ans"/>
              </a:rPr>
              <a:t>갖다버려라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가 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.</a:t>
            </a:r>
            <a:br>
              <a:rPr lang="ko-KR" altLang="en-US" dirty="0"/>
            </a:br>
            <a:r>
              <a:rPr lang="en-US" altLang="ko-KR" dirty="0"/>
              <a:t>Input gate: </a:t>
            </a:r>
            <a:r>
              <a:rPr lang="ko-KR" altLang="en-US" dirty="0"/>
              <a:t>새로운</a:t>
            </a:r>
            <a:r>
              <a:rPr lang="en-US" altLang="ko-KR" dirty="0"/>
              <a:t> </a:t>
            </a:r>
            <a:r>
              <a:rPr lang="ko-KR" altLang="en-US" dirty="0"/>
              <a:t>정보 중 어떤 것을 받아들일지 결정</a:t>
            </a:r>
            <a:endParaRPr lang="en-US" altLang="ko-KR" dirty="0"/>
          </a:p>
          <a:p>
            <a:r>
              <a:rPr lang="en-US" altLang="ko-KR" dirty="0"/>
              <a:t>Tanh layer: </a:t>
            </a:r>
            <a:r>
              <a:rPr lang="ko-KR" altLang="en-US" dirty="0"/>
              <a:t>새로운 </a:t>
            </a:r>
            <a:r>
              <a:rPr lang="ko-KR" altLang="en-US" dirty="0" err="1"/>
              <a:t>후보값</a:t>
            </a:r>
            <a:r>
              <a:rPr lang="ko-KR" altLang="en-US" dirty="0"/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 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"/>
              </a:rPr>
              <a:t>C~t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"/>
              </a:rPr>
              <a:t> vector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"/>
              </a:rPr>
              <a:t>형성</a:t>
            </a:r>
            <a:endParaRPr lang="en-US" altLang="ko-KR" b="0" i="0" dirty="0">
              <a:solidFill>
                <a:srgbClr val="333333"/>
              </a:solidFill>
              <a:effectLst/>
              <a:latin typeface="Noto Sans"/>
            </a:endParaRPr>
          </a:p>
          <a:p>
            <a:r>
              <a:rPr lang="ko-KR" altLang="en-US" dirty="0"/>
              <a:t>잊어버리기로 한 정보를 빼고</a:t>
            </a:r>
            <a:r>
              <a:rPr lang="en-US" altLang="ko-KR" dirty="0"/>
              <a:t>, </a:t>
            </a:r>
            <a:r>
              <a:rPr lang="ko-KR" altLang="en-US" dirty="0"/>
              <a:t>업데이트하기로 한 값을 스케일해서 더하는 과정</a:t>
            </a:r>
            <a:endParaRPr lang="en-US" altLang="ko-KR" dirty="0"/>
          </a:p>
          <a:p>
            <a:r>
              <a:rPr lang="en-US" altLang="ko-KR" dirty="0"/>
              <a:t>Output</a:t>
            </a:r>
            <a:r>
              <a:rPr lang="ko-KR" altLang="en-US" dirty="0"/>
              <a:t>으로 내보냄</a:t>
            </a:r>
            <a:br>
              <a:rPr lang="ko-KR" altLang="en-US" dirty="0"/>
            </a:br>
            <a:endParaRPr lang="en-US" altLang="ko-KR" dirty="0"/>
          </a:p>
          <a:p>
            <a:r>
              <a:rPr lang="ko-KR" altLang="en-US" dirty="0" err="1"/>
              <a:t>이미지출처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https://dgkim5360.tistory.com/entry/understanding-long-short-term-memory-lstm-kr</a:t>
            </a:r>
          </a:p>
          <a:p>
            <a:r>
              <a:rPr lang="en-US" altLang="ko-KR" dirty="0"/>
              <a:t>https://wikidocs.net/22888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8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앞에서 말씀드린 </a:t>
            </a:r>
            <a:r>
              <a:rPr lang="en-US" altLang="ko-KR" dirty="0"/>
              <a:t>LSTM </a:t>
            </a:r>
            <a:r>
              <a:rPr lang="ko-KR" altLang="en-US" dirty="0"/>
              <a:t>모델을 주가 </a:t>
            </a:r>
            <a:r>
              <a:rPr lang="en-US" altLang="ko-KR" dirty="0"/>
              <a:t>S&amp;P 500 </a:t>
            </a:r>
            <a:r>
              <a:rPr lang="ko-KR" altLang="en-US" dirty="0"/>
              <a:t>종가 예측에 사용했습니다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단타 매매는 </a:t>
            </a:r>
            <a:r>
              <a:rPr lang="en-US" altLang="ko-KR" dirty="0"/>
              <a:t>ETF</a:t>
            </a:r>
            <a:r>
              <a:rPr lang="ko-KR" altLang="en-US" dirty="0"/>
              <a:t> 선정 이유와 맞지 않는다고 판단하여 제외했으며 </a:t>
            </a:r>
            <a:r>
              <a:rPr lang="en-US" altLang="ko-KR" dirty="0"/>
              <a:t>6</a:t>
            </a:r>
            <a:r>
              <a:rPr lang="ko-KR" altLang="en-US" dirty="0"/>
              <a:t>개월 </a:t>
            </a:r>
            <a:r>
              <a:rPr lang="en-US" altLang="ko-KR" dirty="0"/>
              <a:t>~ 1</a:t>
            </a:r>
            <a:r>
              <a:rPr lang="ko-KR" altLang="en-US" dirty="0"/>
              <a:t>년 단위의 장기 예측은 자료부족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ko-KR" altLang="en-US" dirty="0"/>
              <a:t> 기법의 한계로 제외했습니다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예측 기간은 </a:t>
            </a:r>
            <a:r>
              <a:rPr lang="en-US" altLang="ko-KR" dirty="0"/>
              <a:t>2</a:t>
            </a:r>
            <a:r>
              <a:rPr lang="ko-KR" altLang="en-US" dirty="0"/>
              <a:t>주일 간격</a:t>
            </a:r>
            <a:r>
              <a:rPr lang="en-US" altLang="ko-KR" dirty="0"/>
              <a:t>, </a:t>
            </a:r>
            <a:r>
              <a:rPr lang="ko-KR" altLang="en-US" dirty="0"/>
              <a:t>중기로 설정했고 단층 </a:t>
            </a:r>
            <a:r>
              <a:rPr lang="en-US" altLang="ko-KR" dirty="0"/>
              <a:t>LSTM</a:t>
            </a:r>
            <a:r>
              <a:rPr lang="ko-KR" altLang="en-US" dirty="0"/>
              <a:t>을 설계</a:t>
            </a:r>
            <a:r>
              <a:rPr lang="en-US" altLang="ko-KR" dirty="0"/>
              <a:t>, 19</a:t>
            </a:r>
            <a:r>
              <a:rPr lang="ko-KR" altLang="en-US" dirty="0"/>
              <a:t>년 </a:t>
            </a:r>
            <a:r>
              <a:rPr lang="en-US" altLang="ko-KR" dirty="0"/>
              <a:t>20</a:t>
            </a:r>
            <a:r>
              <a:rPr lang="ko-KR" altLang="en-US" dirty="0"/>
              <a:t>년 자료를 정확히 예측하였는지 검정했습니다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결과는 우측의 표와 같은데요 경향성은 따라가지만 위 </a:t>
            </a:r>
            <a:r>
              <a:rPr lang="ko-KR" altLang="en-US" dirty="0" err="1"/>
              <a:t>예측값만</a:t>
            </a:r>
            <a:r>
              <a:rPr lang="ko-KR" altLang="en-US" dirty="0"/>
              <a:t> 보고 투자하기엔 정확도나 낮다고 판단했습니다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예측은 종가를 학습해서 종가를 예측하는 </a:t>
            </a:r>
            <a:r>
              <a:rPr lang="ko-KR" altLang="en-US" dirty="0" err="1"/>
              <a:t>단변량</a:t>
            </a:r>
            <a:r>
              <a:rPr lang="ko-KR" altLang="en-US" dirty="0"/>
              <a:t> </a:t>
            </a:r>
            <a:r>
              <a:rPr lang="en-US" altLang="ko-KR" dirty="0"/>
              <a:t>LSTM </a:t>
            </a:r>
            <a:r>
              <a:rPr lang="ko-KR" altLang="en-US" dirty="0"/>
              <a:t>이었는데요</a:t>
            </a:r>
            <a:r>
              <a:rPr lang="en-US" altLang="ko-KR" dirty="0"/>
              <a:t>. </a:t>
            </a:r>
            <a:r>
              <a:rPr lang="ko-KR" altLang="en-US" dirty="0"/>
              <a:t>정확도를 높이기 위해 다양한 변수를 학습해서 종가를 예측하는 </a:t>
            </a:r>
            <a:r>
              <a:rPr lang="ko-KR" altLang="en-US" dirty="0" err="1"/>
              <a:t>다변량</a:t>
            </a:r>
            <a:r>
              <a:rPr lang="ko-KR" altLang="en-US" dirty="0"/>
              <a:t> </a:t>
            </a:r>
            <a:r>
              <a:rPr lang="en-US" altLang="ko-KR" dirty="0"/>
              <a:t>LSTM</a:t>
            </a:r>
            <a:r>
              <a:rPr lang="ko-KR" altLang="en-US" dirty="0"/>
              <a:t>을 시도해보기로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3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AAII:</a:t>
            </a:r>
            <a:r>
              <a:rPr lang="ko-KR" altLang="en-US" sz="1200" dirty="0"/>
              <a:t>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개인 투자자에게 주식 시장 포트폴리오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재무 계획 및 퇴직 계좌를 교육하는 것을 목적으로 합니다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21286-A4F1-4552-9BDE-78693A75F9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0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84B72-0A77-43A6-9376-8B842907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802C95-64F0-4F9E-9F64-F33BDA2A1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B1FF8-2562-4165-938C-622D9C09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1F9BAF-E67F-4E01-9306-3F41EDED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2048F-0093-41B6-90E1-90BCE843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21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D8916-DCF9-474E-B96D-AD42A80F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716491-541E-427D-BEBD-52BBF51A9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F8851-66B7-495B-8AEF-5F3C76D9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A5C0B-3D9B-4B8D-844E-21521DC2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5525E-CE39-4C75-8C0F-CF62BFB9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5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FD8084-3B78-4B08-A294-5A9EBA031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F7CF9-A114-469E-AA7A-21E75932E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C459E-6FF7-46B6-9558-F6D7FBE0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8CA69-0442-47DB-A296-F6753713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0CD98-FAE4-47C9-8B6D-4C6A6D0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6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E638-FA2A-4E8B-8228-65E7147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2D7DC1-7B2E-4A9E-8281-66DB6409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C4874-58AA-4A3A-9C4F-613CE99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3706C-668B-49C8-8BEF-74A89746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4FFA-7969-442D-B8A7-3FEF8CE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14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49441-AA4C-4682-BCA1-D5088001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BE8B1-FAA7-47BB-9CAA-67C570E9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E9075-C39E-441D-960C-0DADDC18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63A6C-F1F2-4B30-B630-EDB3F62F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67430-BFA1-41B0-AF74-9350D8CC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63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E77F-6215-4D19-8B3A-F81982BF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CEA906-B027-4F41-987C-12DF5EA5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55B31A-314B-4978-AB64-3140C176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33D6E-5343-4C15-8415-399CFA54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4E0AF-7714-44F1-84EA-D4CFCCD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88DD8-3312-4BF3-ADAA-F4317933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6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8ED5F-15A4-415F-A565-A7123203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0C488F-3DB3-4DC7-9976-EE2E004C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71099-5008-4D3E-A0CD-1D42D534E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91DBA-006E-4CFF-8E4A-917265768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0DF12F-CF87-4A8A-895D-43D1F7503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6767E8-99D1-4F3F-96A3-CDCE3FB1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642C7E-4FE0-49D5-9DC1-57FB18C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6D182-7AAB-4E67-A568-8857E8D9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9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3280-0DFB-4F1D-B10A-484CDCBC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F5150-B46C-4320-B37A-8ACE71F6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AB3342-8694-4D03-8607-CE4E7141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F7B6AC-AEFE-4C06-AA8D-8E4B83B3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5B9F8-822A-4567-9A85-644A7C00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EC9F50-2AB0-4C0B-9D75-192ABDD2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AF14C-25E7-4972-A81E-6D4AEF5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9C2E3-AE8A-4B46-9932-3B8A519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1F83B-5A14-4B97-B4DE-D9BDEB599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0E8A8F-C9D3-4832-ADE1-2D422B38B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D14239-3AB5-42A9-B495-C776358A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9A117-FE86-4C68-BA1E-A1C41F04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076DF-94E2-4F2A-9001-2B3EAEE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6E1F-C98F-49BB-99FE-1512F254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9D1E56-B01C-4B33-BD98-83A3ABFFF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AA0C-43C0-4197-B8E7-AF9BFB53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56658-3E39-4024-A57A-7553016F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C893-C8DB-432E-A91D-1611D4DD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EB23-01A9-4E32-B5D2-1DD441F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026C55-67B8-4A3B-B2DE-487EE3F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1B574-DDB2-4144-A0E7-4BE09096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D7AF6E-7D7C-4DC0-B251-BDE32879C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35B8-2898-4981-A0BF-6A00847F9C6C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4CBEC-5179-4160-AF85-24327506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F7004-B332-4D06-B593-1AA5BBE89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B286-AA55-4A28-9987-1B1096AC82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tfdb.com/etfs/leveraged/equity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846C9-5AE4-4A43-9ED6-2416C6B074A5}"/>
              </a:ext>
            </a:extLst>
          </p:cNvPr>
          <p:cNvSpPr txBox="1"/>
          <p:nvPr/>
        </p:nvSpPr>
        <p:spPr>
          <a:xfrm>
            <a:off x="665821" y="1026786"/>
            <a:ext cx="9865189" cy="150810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미국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배당 </a:t>
            </a:r>
            <a:r>
              <a:rPr lang="en-US" altLang="ko-KR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ETF </a:t>
            </a:r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종목 예측을 통한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설계</a:t>
            </a:r>
            <a:endParaRPr lang="en-US" altLang="ko-KR" sz="32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</a:t>
            </a:r>
            <a:r>
              <a:rPr lang="ko-KR" altLang="en-US" sz="2800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머신러닝</a:t>
            </a:r>
            <a:r>
              <a:rPr lang="ko-KR" altLang="en-US" sz="28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기법을 중심으로</a:t>
            </a:r>
            <a:endParaRPr lang="en-US" altLang="ko-KR" sz="2800" spc="-15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5B433-3690-4D08-9E09-95EA3962C487}"/>
              </a:ext>
            </a:extLst>
          </p:cNvPr>
          <p:cNvSpPr txBox="1"/>
          <p:nvPr/>
        </p:nvSpPr>
        <p:spPr>
          <a:xfrm>
            <a:off x="5931613" y="4323110"/>
            <a:ext cx="5575443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 </a:t>
            </a:r>
            <a:r>
              <a:rPr lang="ko-KR" altLang="en-US" sz="2000" spc="-1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온라인 수업 학생활동 결과물 공모전</a:t>
            </a:r>
            <a:endParaRPr lang="en-US" altLang="ko-KR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IIE 4101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경영과학설계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78F92E-6B3A-4D41-A862-740107A38DB3}"/>
              </a:ext>
            </a:extLst>
          </p:cNvPr>
          <p:cNvCxnSpPr/>
          <p:nvPr/>
        </p:nvCxnSpPr>
        <p:spPr>
          <a:xfrm>
            <a:off x="635000" y="749300"/>
            <a:ext cx="2082800" cy="0"/>
          </a:xfrm>
          <a:prstGeom prst="line">
            <a:avLst/>
          </a:prstGeom>
          <a:ln w="4445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6D88CD-432E-4B45-9757-B4D2AF14C20C}"/>
              </a:ext>
            </a:extLst>
          </p:cNvPr>
          <p:cNvSpPr txBox="1"/>
          <p:nvPr/>
        </p:nvSpPr>
        <p:spPr>
          <a:xfrm>
            <a:off x="7011256" y="5251687"/>
            <a:ext cx="4495800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~~~~~~~~~~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김지혁 </a:t>
            </a:r>
            <a:endParaRPr lang="en-US" altLang="ko-KR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2016122030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박도현 </a:t>
            </a:r>
            <a:endParaRPr lang="en-US" altLang="ko-KR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~~~~~~~~~~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조재윤 </a:t>
            </a:r>
            <a:endParaRPr lang="en-US" altLang="ko-KR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~~~~~~~~~~ </a:t>
            </a:r>
            <a:r>
              <a:rPr lang="ko-KR" altLang="en-US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최명진</a:t>
            </a:r>
          </a:p>
        </p:txBody>
      </p:sp>
    </p:spTree>
    <p:extLst>
      <p:ext uri="{BB962C8B-B14F-4D97-AF65-F5344CB8AC3E}">
        <p14:creationId xmlns:p14="http://schemas.microsoft.com/office/powerpoint/2010/main" val="136781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37804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Long Short Term Memory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5952FD-8261-4A2F-8E6B-52D42E3AC81E}"/>
              </a:ext>
            </a:extLst>
          </p:cNvPr>
          <p:cNvSpPr txBox="1"/>
          <p:nvPr/>
        </p:nvSpPr>
        <p:spPr>
          <a:xfrm>
            <a:off x="3822520" y="5424851"/>
            <a:ext cx="5458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장기 기억손실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시차문제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보완하는 인공신경망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2F2AE-0806-4A4F-B4A4-1108CB6615DB}"/>
              </a:ext>
            </a:extLst>
          </p:cNvPr>
          <p:cNvSpPr txBox="1"/>
          <p:nvPr/>
        </p:nvSpPr>
        <p:spPr>
          <a:xfrm>
            <a:off x="3822520" y="5823595"/>
            <a:ext cx="4826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과거의 정보를 손상 없이 전달하는 통로가 추가됨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B16F35-AC45-44D8-957F-EA076AC6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54" y="1253924"/>
            <a:ext cx="4961478" cy="21400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9910AF-CF45-4C2E-A9BD-769418D81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07" y="1392497"/>
            <a:ext cx="4845639" cy="190120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67682BD-0B8A-4047-8D88-00F8041D1D2C}"/>
              </a:ext>
            </a:extLst>
          </p:cNvPr>
          <p:cNvCxnSpPr>
            <a:cxnSpLocks/>
          </p:cNvCxnSpPr>
          <p:nvPr/>
        </p:nvCxnSpPr>
        <p:spPr>
          <a:xfrm flipV="1">
            <a:off x="2846895" y="2318995"/>
            <a:ext cx="1197204" cy="105081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4850A4-43A1-45F3-87B8-6EB2321992F3}"/>
              </a:ext>
            </a:extLst>
          </p:cNvPr>
          <p:cNvSpPr txBox="1"/>
          <p:nvPr/>
        </p:nvSpPr>
        <p:spPr>
          <a:xfrm>
            <a:off x="2439410" y="3436935"/>
            <a:ext cx="73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RNN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1C1D-C45C-4507-B92E-21E5D93750FD}"/>
              </a:ext>
            </a:extLst>
          </p:cNvPr>
          <p:cNvSpPr txBox="1"/>
          <p:nvPr/>
        </p:nvSpPr>
        <p:spPr>
          <a:xfrm>
            <a:off x="7855669" y="3436935"/>
            <a:ext cx="1118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647C5-F2B4-4298-BAE9-3EEC0673CA98}"/>
              </a:ext>
            </a:extLst>
          </p:cNvPr>
          <p:cNvSpPr txBox="1"/>
          <p:nvPr/>
        </p:nvSpPr>
        <p:spPr>
          <a:xfrm>
            <a:off x="2586523" y="3775852"/>
            <a:ext cx="166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하나의 통로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BCBF4-4AB4-49D4-9985-EC22D3B7B95C}"/>
              </a:ext>
            </a:extLst>
          </p:cNvPr>
          <p:cNvSpPr txBox="1"/>
          <p:nvPr/>
        </p:nvSpPr>
        <p:spPr>
          <a:xfrm>
            <a:off x="2586522" y="4198906"/>
            <a:ext cx="3509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과거의 데이터가 통과하며 변질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E245BD-0AFB-48D3-9835-94AB72396555}"/>
              </a:ext>
            </a:extLst>
          </p:cNvPr>
          <p:cNvSpPr txBox="1"/>
          <p:nvPr/>
        </p:nvSpPr>
        <p:spPr>
          <a:xfrm>
            <a:off x="8139463" y="3775852"/>
            <a:ext cx="166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두개의 통로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DAA3FC-FFF4-48FF-8FB2-F143AEAEF11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414989" y="2177593"/>
            <a:ext cx="1033810" cy="125934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D104007-01DE-4488-BAE4-BC3E9EF97A0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414989" y="2741449"/>
            <a:ext cx="1083010" cy="69548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8B5E5A-0FDC-4865-BDC6-9CA2EA1AB90B}"/>
              </a:ext>
            </a:extLst>
          </p:cNvPr>
          <p:cNvSpPr txBox="1"/>
          <p:nvPr/>
        </p:nvSpPr>
        <p:spPr>
          <a:xfrm>
            <a:off x="8164354" y="4198906"/>
            <a:ext cx="3449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데이터를 보존하는 통로 존재</a:t>
            </a:r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D64C1F65-5724-41E1-B386-4560476362B9}"/>
              </a:ext>
            </a:extLst>
          </p:cNvPr>
          <p:cNvSpPr/>
          <p:nvPr/>
        </p:nvSpPr>
        <p:spPr>
          <a:xfrm flipH="1">
            <a:off x="3252246" y="5136484"/>
            <a:ext cx="6196551" cy="1560785"/>
          </a:xfrm>
          <a:prstGeom prst="snip1Rect">
            <a:avLst>
              <a:gd name="adj" fmla="val 10321"/>
            </a:avLst>
          </a:prstGeom>
          <a:noFill/>
          <a:ln w="762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D32F8-4BC0-48D6-A886-3F9C23B6F165}"/>
              </a:ext>
            </a:extLst>
          </p:cNvPr>
          <p:cNvSpPr txBox="1"/>
          <p:nvPr/>
        </p:nvSpPr>
        <p:spPr>
          <a:xfrm>
            <a:off x="3612940" y="4942283"/>
            <a:ext cx="1185303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D7CA7-0DAB-4396-B608-F7E20047228B}"/>
              </a:ext>
            </a:extLst>
          </p:cNvPr>
          <p:cNvSpPr txBox="1"/>
          <p:nvPr/>
        </p:nvSpPr>
        <p:spPr>
          <a:xfrm>
            <a:off x="3822519" y="6222339"/>
            <a:ext cx="4826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지수 예측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51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AA0869-BA38-473E-8501-C809BB21A47B}"/>
              </a:ext>
            </a:extLst>
          </p:cNvPr>
          <p:cNvSpPr txBox="1"/>
          <p:nvPr/>
        </p:nvSpPr>
        <p:spPr>
          <a:xfrm>
            <a:off x="1360574" y="1478284"/>
            <a:ext cx="161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D8F12-82AF-4FD2-A5B2-6165D9ABA5E1}"/>
              </a:ext>
            </a:extLst>
          </p:cNvPr>
          <p:cNvSpPr txBox="1"/>
          <p:nvPr/>
        </p:nvSpPr>
        <p:spPr>
          <a:xfrm>
            <a:off x="1715755" y="2784952"/>
            <a:ext cx="33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Train_X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BD3FF-7CC8-4B53-99A5-21F3F67B6E8B}"/>
              </a:ext>
            </a:extLst>
          </p:cNvPr>
          <p:cNvSpPr txBox="1"/>
          <p:nvPr/>
        </p:nvSpPr>
        <p:spPr>
          <a:xfrm>
            <a:off x="2153697" y="5245659"/>
            <a:ext cx="382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날짜에서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종가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A6C2A-0A3A-4A8C-B6C8-7A50F63F6FCD}"/>
              </a:ext>
            </a:extLst>
          </p:cNvPr>
          <p:cNvSpPr txBox="1"/>
          <p:nvPr/>
        </p:nvSpPr>
        <p:spPr>
          <a:xfrm>
            <a:off x="1486321" y="1832904"/>
            <a:ext cx="4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C092C-A7D7-469A-A7DC-A4ACAF6E8263}"/>
              </a:ext>
            </a:extLst>
          </p:cNvPr>
          <p:cNvSpPr txBox="1"/>
          <p:nvPr/>
        </p:nvSpPr>
        <p:spPr>
          <a:xfrm>
            <a:off x="2198076" y="4052381"/>
            <a:ext cx="167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2,446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EA13D-4DD5-43CE-B611-D97EF3929BA9}"/>
              </a:ext>
            </a:extLst>
          </p:cNvPr>
          <p:cNvSpPr txBox="1"/>
          <p:nvPr/>
        </p:nvSpPr>
        <p:spPr>
          <a:xfrm>
            <a:off x="2198076" y="5615974"/>
            <a:ext cx="382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model.add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(Dense(14))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54B52-E3FF-4270-AB3D-9546C2075B41}"/>
              </a:ext>
            </a:extLst>
          </p:cNvPr>
          <p:cNvSpPr txBox="1"/>
          <p:nvPr/>
        </p:nvSpPr>
        <p:spPr>
          <a:xfrm>
            <a:off x="2198076" y="3590144"/>
            <a:ext cx="382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종가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(Adj Close)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CC877-5833-4983-8B99-B101A41F44F2}"/>
              </a:ext>
            </a:extLst>
          </p:cNvPr>
          <p:cNvSpPr txBox="1"/>
          <p:nvPr/>
        </p:nvSpPr>
        <p:spPr>
          <a:xfrm>
            <a:off x="1715755" y="4689491"/>
            <a:ext cx="33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Train_y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889D42-F6CF-46D2-89E2-EE96F1AA7814}"/>
              </a:ext>
            </a:extLst>
          </p:cNvPr>
          <p:cNvSpPr txBox="1"/>
          <p:nvPr/>
        </p:nvSpPr>
        <p:spPr>
          <a:xfrm>
            <a:off x="2198076" y="3137859"/>
            <a:ext cx="337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2018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데이터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A3179-C212-437F-B4BF-9D0FC38AD9DA}"/>
              </a:ext>
            </a:extLst>
          </p:cNvPr>
          <p:cNvSpPr txBox="1"/>
          <p:nvPr/>
        </p:nvSpPr>
        <p:spPr>
          <a:xfrm>
            <a:off x="1486321" y="2198814"/>
            <a:ext cx="420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지수 예측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852A7F5-AFF6-4EEA-ADFA-89B8D8E701C3}"/>
              </a:ext>
            </a:extLst>
          </p:cNvPr>
          <p:cNvCxnSpPr/>
          <p:nvPr/>
        </p:nvCxnSpPr>
        <p:spPr>
          <a:xfrm>
            <a:off x="2112246" y="3202073"/>
            <a:ext cx="0" cy="112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A4FEFF6-69EE-4007-84EF-2BFB26F2A597}"/>
              </a:ext>
            </a:extLst>
          </p:cNvPr>
          <p:cNvCxnSpPr>
            <a:cxnSpLocks/>
          </p:cNvCxnSpPr>
          <p:nvPr/>
        </p:nvCxnSpPr>
        <p:spPr>
          <a:xfrm>
            <a:off x="2112246" y="5126525"/>
            <a:ext cx="0" cy="87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F2D1240-D758-4C51-899F-248121068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956" y="1711293"/>
            <a:ext cx="5054979" cy="3256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BE899B-816E-4FE3-8698-ABE4B08B4899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Long Short Term Memory</a:t>
            </a:r>
            <a:endParaRPr lang="ko-KR" alt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69DD72-3DAF-4ED5-B3ED-4CA82B794EE7}"/>
              </a:ext>
            </a:extLst>
          </p:cNvPr>
          <p:cNvSpPr txBox="1"/>
          <p:nvPr/>
        </p:nvSpPr>
        <p:spPr>
          <a:xfrm>
            <a:off x="7404427" y="5126525"/>
            <a:ext cx="325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주의 예측을 진행한 결과값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7A10C9-10FF-4ABE-8D7A-98F38B9E04A2}"/>
              </a:ext>
            </a:extLst>
          </p:cNvPr>
          <p:cNvSpPr txBox="1"/>
          <p:nvPr/>
        </p:nvSpPr>
        <p:spPr>
          <a:xfrm>
            <a:off x="7743792" y="5587724"/>
            <a:ext cx="325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파란 그래프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E4C537-0AA1-4746-96FF-1900068DF7D9}"/>
              </a:ext>
            </a:extLst>
          </p:cNvPr>
          <p:cNvSpPr txBox="1"/>
          <p:nvPr/>
        </p:nvSpPr>
        <p:spPr>
          <a:xfrm>
            <a:off x="7743792" y="6048923"/>
            <a:ext cx="387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붉은 그래프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 마다 예측한 지수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B92D94-4A7D-4314-91D7-FEF96263B345}"/>
              </a:ext>
            </a:extLst>
          </p:cNvPr>
          <p:cNvCxnSpPr>
            <a:cxnSpLocks/>
          </p:cNvCxnSpPr>
          <p:nvPr/>
        </p:nvCxnSpPr>
        <p:spPr>
          <a:xfrm>
            <a:off x="7647351" y="5597151"/>
            <a:ext cx="0" cy="87490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7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F2D1240-D758-4C51-899F-24812106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2" y="1814308"/>
            <a:ext cx="6646710" cy="428184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AF30E81-1FFA-422B-995E-1F866F8F8CE9}"/>
              </a:ext>
            </a:extLst>
          </p:cNvPr>
          <p:cNvSpPr txBox="1"/>
          <p:nvPr/>
        </p:nvSpPr>
        <p:spPr>
          <a:xfrm>
            <a:off x="7723629" y="3494151"/>
            <a:ext cx="470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정확도가 부족함을 확인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확장 시도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5AD9AF-C7EB-4349-95A9-8001ED7CADE0}"/>
              </a:ext>
            </a:extLst>
          </p:cNvPr>
          <p:cNvSpPr txBox="1"/>
          <p:nvPr/>
        </p:nvSpPr>
        <p:spPr>
          <a:xfrm>
            <a:off x="7239002" y="3059668"/>
            <a:ext cx="382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2019-2020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실제 결과와 비교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B9C6A-9253-48E3-B73F-EEA02E7E5BC4}"/>
              </a:ext>
            </a:extLst>
          </p:cNvPr>
          <p:cNvSpPr txBox="1"/>
          <p:nvPr/>
        </p:nvSpPr>
        <p:spPr>
          <a:xfrm>
            <a:off x="7184880" y="4371937"/>
            <a:ext cx="345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단변량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4B378-853C-47E3-A098-1EACBD707C65}"/>
              </a:ext>
            </a:extLst>
          </p:cNvPr>
          <p:cNvSpPr txBox="1"/>
          <p:nvPr/>
        </p:nvSpPr>
        <p:spPr>
          <a:xfrm>
            <a:off x="10024279" y="4371937"/>
            <a:ext cx="2407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다변량</a:t>
            </a:r>
            <a:r>
              <a: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 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F43359B3-7F96-4A3D-8DC2-EEB85772C88B}"/>
              </a:ext>
            </a:extLst>
          </p:cNvPr>
          <p:cNvSpPr/>
          <p:nvPr/>
        </p:nvSpPr>
        <p:spPr>
          <a:xfrm>
            <a:off x="9263579" y="4416785"/>
            <a:ext cx="576427" cy="4256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E899B-816E-4FE3-8698-ABE4B08B4899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Long Short Term Memory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2155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0DBF57-B79F-4108-91C8-AE87B06B68BE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Long Short Term Memory -  variables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7024693-A394-475D-8958-E0B09A627ADC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175AF8-05FA-4341-9A7B-4F2CEDBF1729}"/>
              </a:ext>
            </a:extLst>
          </p:cNvPr>
          <p:cNvCxnSpPr>
            <a:cxnSpLocks/>
          </p:cNvCxnSpPr>
          <p:nvPr/>
        </p:nvCxnSpPr>
        <p:spPr>
          <a:xfrm>
            <a:off x="673101" y="2759750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C7FEF-D006-4583-A393-991E4153AE24}"/>
              </a:ext>
            </a:extLst>
          </p:cNvPr>
          <p:cNvSpPr txBox="1"/>
          <p:nvPr/>
        </p:nvSpPr>
        <p:spPr>
          <a:xfrm>
            <a:off x="1127125" y="2311888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b="1" dirty="0">
                <a:solidFill>
                  <a:schemeClr val="tx1"/>
                </a:solidFill>
              </a:rPr>
              <a:t>MACD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E30BB-6094-4D03-AE51-3E49B3D6216E}"/>
              </a:ext>
            </a:extLst>
          </p:cNvPr>
          <p:cNvSpPr txBox="1"/>
          <p:nvPr/>
        </p:nvSpPr>
        <p:spPr>
          <a:xfrm>
            <a:off x="577850" y="3009123"/>
            <a:ext cx="3809772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이동평균선의 수렴 </a:t>
            </a:r>
            <a:r>
              <a:rPr lang="en-US" altLang="ko-KR" sz="1600" dirty="0">
                <a:solidFill>
                  <a:schemeClr val="tx1"/>
                </a:solidFill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</a:rPr>
              <a:t>확산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7C1E3A-A99A-4635-9ACB-7EE88DCB30FE}"/>
              </a:ext>
            </a:extLst>
          </p:cNvPr>
          <p:cNvCxnSpPr>
            <a:cxnSpLocks/>
          </p:cNvCxnSpPr>
          <p:nvPr/>
        </p:nvCxnSpPr>
        <p:spPr>
          <a:xfrm>
            <a:off x="673101" y="5264260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8DF015-0163-4016-9A2E-234C615B416C}"/>
              </a:ext>
            </a:extLst>
          </p:cNvPr>
          <p:cNvSpPr txBox="1"/>
          <p:nvPr/>
        </p:nvSpPr>
        <p:spPr>
          <a:xfrm>
            <a:off x="1127125" y="4816398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b="1" dirty="0">
                <a:solidFill>
                  <a:schemeClr val="tx1"/>
                </a:solidFill>
              </a:rPr>
              <a:t>VIX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44B751-D005-4096-8287-354347FBAFF9}"/>
              </a:ext>
            </a:extLst>
          </p:cNvPr>
          <p:cNvSpPr txBox="1"/>
          <p:nvPr/>
        </p:nvSpPr>
        <p:spPr>
          <a:xfrm>
            <a:off x="577850" y="5421322"/>
            <a:ext cx="351472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Volatility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Index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2F7A36B-055F-4E7B-8C89-EE60BF8F2D10}"/>
              </a:ext>
            </a:extLst>
          </p:cNvPr>
          <p:cNvCxnSpPr>
            <a:cxnSpLocks/>
          </p:cNvCxnSpPr>
          <p:nvPr/>
        </p:nvCxnSpPr>
        <p:spPr>
          <a:xfrm>
            <a:off x="4433888" y="2759750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3B367F-1988-492D-9A98-23B3A1E84CDA}"/>
              </a:ext>
            </a:extLst>
          </p:cNvPr>
          <p:cNvSpPr txBox="1"/>
          <p:nvPr/>
        </p:nvSpPr>
        <p:spPr>
          <a:xfrm>
            <a:off x="4887912" y="2311888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b="1" dirty="0">
                <a:solidFill>
                  <a:schemeClr val="tx1"/>
                </a:solidFill>
              </a:rPr>
              <a:t>Stochastic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4227AD-B927-4124-B498-79B980B706CE}"/>
              </a:ext>
            </a:extLst>
          </p:cNvPr>
          <p:cNvSpPr txBox="1"/>
          <p:nvPr/>
        </p:nvSpPr>
        <p:spPr>
          <a:xfrm>
            <a:off x="4233277" y="2991635"/>
            <a:ext cx="3781717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Fast:</a:t>
            </a:r>
            <a:r>
              <a:rPr lang="ko-KR" altLang="en-US" sz="1600" dirty="0">
                <a:solidFill>
                  <a:schemeClr val="tx1"/>
                </a:solidFill>
              </a:rPr>
              <a:t> 최근 </a:t>
            </a:r>
            <a:r>
              <a:rPr lang="en-US" altLang="ko-KR" sz="1600" dirty="0">
                <a:solidFill>
                  <a:schemeClr val="tx1"/>
                </a:solidFill>
              </a:rPr>
              <a:t>n </a:t>
            </a:r>
            <a:r>
              <a:rPr lang="ko-KR" altLang="en-US" sz="1600" dirty="0">
                <a:solidFill>
                  <a:schemeClr val="tx1"/>
                </a:solidFill>
              </a:rPr>
              <a:t>일 간 최저와 최고가 사이의 현 위치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220C954-6C26-42AB-836F-D4A4816BE8CA}"/>
              </a:ext>
            </a:extLst>
          </p:cNvPr>
          <p:cNvCxnSpPr>
            <a:cxnSpLocks/>
          </p:cNvCxnSpPr>
          <p:nvPr/>
        </p:nvCxnSpPr>
        <p:spPr>
          <a:xfrm>
            <a:off x="4433888" y="5264260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CDB556-0725-4192-9BFE-8884DD54E1AE}"/>
              </a:ext>
            </a:extLst>
          </p:cNvPr>
          <p:cNvSpPr txBox="1"/>
          <p:nvPr/>
        </p:nvSpPr>
        <p:spPr>
          <a:xfrm>
            <a:off x="4887912" y="4816398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b="1" dirty="0">
                <a:solidFill>
                  <a:schemeClr val="tx1"/>
                </a:solidFill>
              </a:rPr>
              <a:t>Fear &amp; Greed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09FA24-F106-4FC0-A1CA-A575294DFDE7}"/>
              </a:ext>
            </a:extLst>
          </p:cNvPr>
          <p:cNvSpPr txBox="1"/>
          <p:nvPr/>
        </p:nvSpPr>
        <p:spPr>
          <a:xfrm>
            <a:off x="4327796" y="5520495"/>
            <a:ext cx="351472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1600" dirty="0">
                <a:solidFill>
                  <a:schemeClr val="tx1"/>
                </a:solidFill>
              </a:rPr>
              <a:t>미국 주식시장에 대한 공포 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  <a:r>
              <a:rPr lang="ko-KR" altLang="en-US" sz="1600" dirty="0">
                <a:solidFill>
                  <a:schemeClr val="tx1"/>
                </a:solidFill>
              </a:rPr>
              <a:t> 낙관 심리 지수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993F175-5777-4FFF-8AD0-272B5A9F3E06}"/>
              </a:ext>
            </a:extLst>
          </p:cNvPr>
          <p:cNvCxnSpPr>
            <a:cxnSpLocks/>
          </p:cNvCxnSpPr>
          <p:nvPr/>
        </p:nvCxnSpPr>
        <p:spPr>
          <a:xfrm>
            <a:off x="8194675" y="2759750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53DB999-A9FB-4F58-9CB0-F5B3890FEA3F}"/>
              </a:ext>
            </a:extLst>
          </p:cNvPr>
          <p:cNvSpPr txBox="1"/>
          <p:nvPr/>
        </p:nvSpPr>
        <p:spPr>
          <a:xfrm>
            <a:off x="8648699" y="2311888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b="1" dirty="0">
                <a:solidFill>
                  <a:schemeClr val="tx1"/>
                </a:solidFill>
              </a:rPr>
              <a:t>PUT – CALL Ratio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5EFC80-4568-4B4B-9032-435E2F21A857}"/>
              </a:ext>
            </a:extLst>
          </p:cNvPr>
          <p:cNvSpPr txBox="1"/>
          <p:nvPr/>
        </p:nvSpPr>
        <p:spPr>
          <a:xfrm>
            <a:off x="8370016" y="3770265"/>
            <a:ext cx="351472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(Put</a:t>
            </a:r>
            <a:r>
              <a:rPr lang="ko-KR" altLang="en-US" sz="1600" dirty="0">
                <a:solidFill>
                  <a:schemeClr val="tx1"/>
                </a:solidFill>
              </a:rPr>
              <a:t> 거래량 </a:t>
            </a:r>
            <a:r>
              <a:rPr lang="en-US" altLang="ko-KR" sz="1600" dirty="0">
                <a:solidFill>
                  <a:schemeClr val="tx1"/>
                </a:solidFill>
              </a:rPr>
              <a:t>/ Call </a:t>
            </a:r>
            <a:r>
              <a:rPr lang="ko-KR" altLang="en-US" sz="1600" dirty="0">
                <a:solidFill>
                  <a:schemeClr val="tx1"/>
                </a:solidFill>
              </a:rPr>
              <a:t>거래량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*100 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A1747E8-7E09-4898-8778-FB78ABCFDC14}"/>
              </a:ext>
            </a:extLst>
          </p:cNvPr>
          <p:cNvCxnSpPr>
            <a:cxnSpLocks/>
          </p:cNvCxnSpPr>
          <p:nvPr/>
        </p:nvCxnSpPr>
        <p:spPr>
          <a:xfrm>
            <a:off x="8194675" y="5264260"/>
            <a:ext cx="3324224" cy="0"/>
          </a:xfrm>
          <a:prstGeom prst="line">
            <a:avLst/>
          </a:prstGeom>
          <a:ln w="15875" cmpd="sng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0BB4D6B-B981-4013-990B-3A4BDAED14A0}"/>
              </a:ext>
            </a:extLst>
          </p:cNvPr>
          <p:cNvSpPr txBox="1"/>
          <p:nvPr/>
        </p:nvSpPr>
        <p:spPr>
          <a:xfrm>
            <a:off x="8648699" y="4816398"/>
            <a:ext cx="2870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r"/>
            <a:r>
              <a:rPr lang="en-US" altLang="ko-KR" b="1" dirty="0">
                <a:solidFill>
                  <a:schemeClr val="tx1"/>
                </a:solidFill>
              </a:rPr>
              <a:t>AAII Sentiment Survey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F6B635-7B76-4842-A46C-BAAA2DA37E34}"/>
              </a:ext>
            </a:extLst>
          </p:cNvPr>
          <p:cNvSpPr txBox="1"/>
          <p:nvPr/>
        </p:nvSpPr>
        <p:spPr>
          <a:xfrm>
            <a:off x="8178063" y="5421322"/>
            <a:ext cx="3821984" cy="116480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American Association of Individual Investors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미국 개인 투자자 심리 설문조사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Bullish vs Bearish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BC1D94-A421-4CF9-8549-91DF0B6FEC6E}"/>
              </a:ext>
            </a:extLst>
          </p:cNvPr>
          <p:cNvSpPr txBox="1"/>
          <p:nvPr/>
        </p:nvSpPr>
        <p:spPr>
          <a:xfrm>
            <a:off x="3467100" y="1334072"/>
            <a:ext cx="5257800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r"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S&amp;P </a:t>
            </a:r>
            <a:r>
              <a:rPr lang="ko-KR" altLang="en-US" sz="2000" b="1" dirty="0">
                <a:solidFill>
                  <a:schemeClr val="tx1"/>
                </a:solidFill>
              </a:rPr>
              <a:t>지수 예측에 사용한 추가 변수들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C27274F-7D5A-40C8-8F51-CB74BC6797A7}"/>
              </a:ext>
            </a:extLst>
          </p:cNvPr>
          <p:cNvCxnSpPr>
            <a:cxnSpLocks/>
          </p:cNvCxnSpPr>
          <p:nvPr/>
        </p:nvCxnSpPr>
        <p:spPr>
          <a:xfrm>
            <a:off x="4550370" y="1768098"/>
            <a:ext cx="3091260" cy="0"/>
          </a:xfrm>
          <a:prstGeom prst="line">
            <a:avLst/>
          </a:prstGeom>
          <a:ln w="57150" cmpd="dbl">
            <a:solidFill>
              <a:schemeClr val="bg2">
                <a:lumMod val="7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296C38-6F88-4CB0-AB8C-4A1D1D0C8488}"/>
              </a:ext>
            </a:extLst>
          </p:cNvPr>
          <p:cNvSpPr txBox="1"/>
          <p:nvPr/>
        </p:nvSpPr>
        <p:spPr>
          <a:xfrm>
            <a:off x="577850" y="3345424"/>
            <a:ext cx="35147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Moving Average Convergence &amp; Divergence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766AF0-0167-48DB-877C-7C4410099519}"/>
              </a:ext>
            </a:extLst>
          </p:cNvPr>
          <p:cNvSpPr txBox="1"/>
          <p:nvPr/>
        </p:nvSpPr>
        <p:spPr>
          <a:xfrm>
            <a:off x="577850" y="3771472"/>
            <a:ext cx="3889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이동평균선과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26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이동평균선의 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147E4E-6BB3-4C00-B78B-1B26F0946BC8}"/>
              </a:ext>
            </a:extLst>
          </p:cNvPr>
          <p:cNvSpPr txBox="1"/>
          <p:nvPr/>
        </p:nvSpPr>
        <p:spPr>
          <a:xfrm>
            <a:off x="577850" y="4154832"/>
            <a:ext cx="2721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이동평균선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26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이동평균선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7FEF8-76C4-4F9F-BF45-7C075DAA992D}"/>
              </a:ext>
            </a:extLst>
          </p:cNvPr>
          <p:cNvSpPr txBox="1"/>
          <p:nvPr/>
        </p:nvSpPr>
        <p:spPr>
          <a:xfrm>
            <a:off x="5257154" y="3338337"/>
            <a:ext cx="2858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 가격은 상위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하위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몇 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% 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인가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756711-EE93-418A-9000-C0D6ABF0A9ED}"/>
              </a:ext>
            </a:extLst>
          </p:cNvPr>
          <p:cNvSpPr txBox="1"/>
          <p:nvPr/>
        </p:nvSpPr>
        <p:spPr>
          <a:xfrm>
            <a:off x="4233277" y="3771600"/>
            <a:ext cx="2731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Slow: Fast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이동평균선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AC2305-91C1-425A-83B3-7A4293AA593C}"/>
              </a:ext>
            </a:extLst>
          </p:cNvPr>
          <p:cNvSpPr txBox="1"/>
          <p:nvPr/>
        </p:nvSpPr>
        <p:spPr>
          <a:xfrm>
            <a:off x="5257154" y="4111658"/>
            <a:ext cx="3112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(Fast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변동에 너무 민감하기 때문</a:t>
            </a:r>
            <a:r>
              <a:rPr lang="en-US" altLang="ko-KR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23775E-A7A2-4391-8558-2C4346631B85}"/>
              </a:ext>
            </a:extLst>
          </p:cNvPr>
          <p:cNvSpPr txBox="1"/>
          <p:nvPr/>
        </p:nvSpPr>
        <p:spPr>
          <a:xfrm>
            <a:off x="8370016" y="3009123"/>
            <a:ext cx="3514726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Put</a:t>
            </a:r>
            <a:r>
              <a:rPr lang="ko-KR" altLang="en-US" sz="1600" dirty="0">
                <a:solidFill>
                  <a:schemeClr val="tx1"/>
                </a:solidFill>
              </a:rPr>
              <a:t> 거래량 과</a:t>
            </a:r>
            <a:r>
              <a:rPr lang="en-US" altLang="ko-KR" sz="1600" dirty="0">
                <a:solidFill>
                  <a:schemeClr val="tx1"/>
                </a:solidFill>
              </a:rPr>
              <a:t> Call </a:t>
            </a:r>
            <a:r>
              <a:rPr lang="ko-KR" altLang="en-US" sz="1600" dirty="0">
                <a:solidFill>
                  <a:schemeClr val="tx1"/>
                </a:solidFill>
              </a:rPr>
              <a:t>거래량의 비율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AADD98-16C2-4A32-B014-48066C50A823}"/>
              </a:ext>
            </a:extLst>
          </p:cNvPr>
          <p:cNvSpPr txBox="1"/>
          <p:nvPr/>
        </p:nvSpPr>
        <p:spPr>
          <a:xfrm>
            <a:off x="591769" y="5801918"/>
            <a:ext cx="3254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투자 기대지수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심리</a:t>
            </a:r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867C38-1750-4A03-8871-0553EA5FC05F}"/>
              </a:ext>
            </a:extLst>
          </p:cNvPr>
          <p:cNvSpPr txBox="1"/>
          <p:nvPr/>
        </p:nvSpPr>
        <p:spPr>
          <a:xfrm>
            <a:off x="591769" y="6182514"/>
            <a:ext cx="32543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증시 지수와 반대로 움직이는 특성</a:t>
            </a:r>
            <a:endParaRPr lang="en-US" altLang="ko-KR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65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66262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Long Short Term Memory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83B233-0CBD-4BBD-B2BE-5CE06C79F162}"/>
              </a:ext>
            </a:extLst>
          </p:cNvPr>
          <p:cNvSpPr txBox="1"/>
          <p:nvPr/>
        </p:nvSpPr>
        <p:spPr>
          <a:xfrm>
            <a:off x="6987656" y="2052515"/>
            <a:ext cx="1040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실제 종가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EE5861-ECBF-4F16-84DC-C08E52836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87" y="1253925"/>
            <a:ext cx="4157336" cy="24922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3C5181-A6B1-4B3B-8D4F-56A8BD999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176" y="3804747"/>
            <a:ext cx="4468123" cy="31138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7BC82A-92F3-4056-B561-A1CC11B78115}"/>
              </a:ext>
            </a:extLst>
          </p:cNvPr>
          <p:cNvSpPr txBox="1"/>
          <p:nvPr/>
        </p:nvSpPr>
        <p:spPr>
          <a:xfrm>
            <a:off x="7030394" y="2872670"/>
            <a:ext cx="3671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 전에 예측한 값을 이은 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00DE97-A711-4A23-A074-FB72AEEE029D}"/>
              </a:ext>
            </a:extLst>
          </p:cNvPr>
          <p:cNvSpPr txBox="1"/>
          <p:nvPr/>
        </p:nvSpPr>
        <p:spPr>
          <a:xfrm>
            <a:off x="6618425" y="1702416"/>
            <a:ext cx="894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파란선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9B4A4-BDA6-4F87-972D-E66D539A3B57}"/>
              </a:ext>
            </a:extLst>
          </p:cNvPr>
          <p:cNvSpPr txBox="1"/>
          <p:nvPr/>
        </p:nvSpPr>
        <p:spPr>
          <a:xfrm>
            <a:off x="6623457" y="2554845"/>
            <a:ext cx="104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주황선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292427-6090-4315-9456-525D9D64FF37}"/>
              </a:ext>
            </a:extLst>
          </p:cNvPr>
          <p:cNvSpPr txBox="1"/>
          <p:nvPr/>
        </p:nvSpPr>
        <p:spPr>
          <a:xfrm>
            <a:off x="6738208" y="4338069"/>
            <a:ext cx="25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일에 예측한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종가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ABC2D4-5859-434D-B5C9-50175D03F6AD}"/>
              </a:ext>
            </a:extLst>
          </p:cNvPr>
          <p:cNvSpPr txBox="1"/>
          <p:nvPr/>
        </p:nvSpPr>
        <p:spPr>
          <a:xfrm>
            <a:off x="6738208" y="4745476"/>
            <a:ext cx="25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일에 예측한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종가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B219C5-C926-452E-A572-F752FFF744E3}"/>
              </a:ext>
            </a:extLst>
          </p:cNvPr>
          <p:cNvSpPr txBox="1"/>
          <p:nvPr/>
        </p:nvSpPr>
        <p:spPr>
          <a:xfrm>
            <a:off x="6738208" y="6214210"/>
            <a:ext cx="25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일에 예측한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종가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E57230-92E9-4CD1-88CA-C40F177D235C}"/>
              </a:ext>
            </a:extLst>
          </p:cNvPr>
          <p:cNvSpPr txBox="1"/>
          <p:nvPr/>
        </p:nvSpPr>
        <p:spPr>
          <a:xfrm>
            <a:off x="6738208" y="5825713"/>
            <a:ext cx="258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13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일에 예측한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종가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67E6CBE-1DE9-4002-B391-4E0A3E08829C}"/>
              </a:ext>
            </a:extLst>
          </p:cNvPr>
          <p:cNvCxnSpPr>
            <a:cxnSpLocks/>
          </p:cNvCxnSpPr>
          <p:nvPr/>
        </p:nvCxnSpPr>
        <p:spPr>
          <a:xfrm>
            <a:off x="6561863" y="4542579"/>
            <a:ext cx="0" cy="1855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BB532AB-7931-4606-8817-80A72A803B4D}"/>
              </a:ext>
            </a:extLst>
          </p:cNvPr>
          <p:cNvSpPr txBox="1"/>
          <p:nvPr/>
        </p:nvSpPr>
        <p:spPr>
          <a:xfrm>
            <a:off x="6330462" y="3847924"/>
            <a:ext cx="4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평균을 활용한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60E56E-1E78-40F8-BBB0-EC13206B73AF}"/>
              </a:ext>
            </a:extLst>
          </p:cNvPr>
          <p:cNvSpPr txBox="1"/>
          <p:nvPr/>
        </p:nvSpPr>
        <p:spPr>
          <a:xfrm>
            <a:off x="7889142" y="5100389"/>
            <a:ext cx="35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FD3000-1699-409C-A16E-066F381B396C}"/>
              </a:ext>
            </a:extLst>
          </p:cNvPr>
          <p:cNvSpPr txBox="1"/>
          <p:nvPr/>
        </p:nvSpPr>
        <p:spPr>
          <a:xfrm>
            <a:off x="7889142" y="4826197"/>
            <a:ext cx="35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256EAC-E844-4EA8-9848-65E4A1E84F1C}"/>
              </a:ext>
            </a:extLst>
          </p:cNvPr>
          <p:cNvSpPr txBox="1"/>
          <p:nvPr/>
        </p:nvSpPr>
        <p:spPr>
          <a:xfrm>
            <a:off x="7889142" y="4552006"/>
            <a:ext cx="351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5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B5B4122E-8074-4B35-A2D7-506FD6A79019}"/>
              </a:ext>
            </a:extLst>
          </p:cNvPr>
          <p:cNvSpPr/>
          <p:nvPr/>
        </p:nvSpPr>
        <p:spPr>
          <a:xfrm>
            <a:off x="9681388" y="5226369"/>
            <a:ext cx="259494" cy="26199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316271-30F6-4DD2-9ECC-F380CE0C3DFD}"/>
              </a:ext>
            </a:extLst>
          </p:cNvPr>
          <p:cNvSpPr txBox="1"/>
          <p:nvPr/>
        </p:nvSpPr>
        <p:spPr>
          <a:xfrm>
            <a:off x="10022535" y="5037918"/>
            <a:ext cx="203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예측가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BC1C7-0034-4DE3-BBB8-887335BCD9C6}"/>
              </a:ext>
            </a:extLst>
          </p:cNvPr>
          <p:cNvSpPr txBox="1"/>
          <p:nvPr/>
        </p:nvSpPr>
        <p:spPr>
          <a:xfrm>
            <a:off x="7030394" y="3245202"/>
            <a:ext cx="450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급한 하락장에서 예측력 저하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F2F17-6D7B-49B9-9C7A-BC5BFB474CEA}"/>
              </a:ext>
            </a:extLst>
          </p:cNvPr>
          <p:cNvSpPr txBox="1"/>
          <p:nvPr/>
        </p:nvSpPr>
        <p:spPr>
          <a:xfrm>
            <a:off x="6320414" y="1282566"/>
            <a:ext cx="105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예측결과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79B6884-2C76-4C78-A939-250EEDC1E3B1}"/>
              </a:ext>
            </a:extLst>
          </p:cNvPr>
          <p:cNvCxnSpPr>
            <a:cxnSpLocks/>
          </p:cNvCxnSpPr>
          <p:nvPr/>
        </p:nvCxnSpPr>
        <p:spPr>
          <a:xfrm>
            <a:off x="6561863" y="1781719"/>
            <a:ext cx="0" cy="15273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306582-3229-4109-A5E5-BB473E1C2A56}"/>
              </a:ext>
            </a:extLst>
          </p:cNvPr>
          <p:cNvSpPr txBox="1"/>
          <p:nvPr/>
        </p:nvSpPr>
        <p:spPr>
          <a:xfrm>
            <a:off x="10174645" y="5458049"/>
            <a:ext cx="173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예측가격의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409920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5" y="458056"/>
            <a:ext cx="407352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err="1"/>
              <a:t>XGBoost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D2A2CE-5C68-4949-AD80-392126993499}"/>
              </a:ext>
            </a:extLst>
          </p:cNvPr>
          <p:cNvSpPr txBox="1"/>
          <p:nvPr/>
        </p:nvSpPr>
        <p:spPr>
          <a:xfrm>
            <a:off x="6213231" y="4713423"/>
            <a:ext cx="540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 기법 기반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D4B5E-9A17-4E37-8B5C-B1B463557F07}"/>
              </a:ext>
            </a:extLst>
          </p:cNvPr>
          <p:cNvSpPr txBox="1"/>
          <p:nvPr/>
        </p:nvSpPr>
        <p:spPr>
          <a:xfrm>
            <a:off x="5640544" y="1253925"/>
            <a:ext cx="285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LSTM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FFCEDC-968B-43CA-8E88-5BC90E1AC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05" y="1253925"/>
            <a:ext cx="4286391" cy="50392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9FDE63-7D0E-4FEE-85C7-7E8B7FAA2D81}"/>
              </a:ext>
            </a:extLst>
          </p:cNvPr>
          <p:cNvSpPr txBox="1"/>
          <p:nvPr/>
        </p:nvSpPr>
        <p:spPr>
          <a:xfrm>
            <a:off x="5890080" y="1740462"/>
            <a:ext cx="168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비지도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A21DF-38A4-4E53-A5BA-1859C631BF25}"/>
              </a:ext>
            </a:extLst>
          </p:cNvPr>
          <p:cNvSpPr txBox="1"/>
          <p:nvPr/>
        </p:nvSpPr>
        <p:spPr>
          <a:xfrm>
            <a:off x="5640544" y="3425370"/>
            <a:ext cx="540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XGBoost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B997C-A14E-4C5D-8169-7B528A76DEE3}"/>
              </a:ext>
            </a:extLst>
          </p:cNvPr>
          <p:cNvSpPr txBox="1"/>
          <p:nvPr/>
        </p:nvSpPr>
        <p:spPr>
          <a:xfrm>
            <a:off x="5918481" y="4344091"/>
            <a:ext cx="213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지도학습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54337-DE85-4AA6-964D-C08DDB60B2A3}"/>
              </a:ext>
            </a:extLst>
          </p:cNvPr>
          <p:cNvSpPr txBox="1"/>
          <p:nvPr/>
        </p:nvSpPr>
        <p:spPr>
          <a:xfrm>
            <a:off x="6213231" y="5084048"/>
            <a:ext cx="540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다수의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Tree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투표하여 결과 도출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E50C6-E35F-4C85-A9BD-EC6E9A85B35D}"/>
              </a:ext>
            </a:extLst>
          </p:cNvPr>
          <p:cNvSpPr txBox="1"/>
          <p:nvPr/>
        </p:nvSpPr>
        <p:spPr>
          <a:xfrm>
            <a:off x="5918479" y="3931026"/>
            <a:ext cx="540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함께 사용하여 예측력 보완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42276-5034-46E4-B681-FCA6661DE9CF}"/>
              </a:ext>
            </a:extLst>
          </p:cNvPr>
          <p:cNvSpPr txBox="1"/>
          <p:nvPr/>
        </p:nvSpPr>
        <p:spPr>
          <a:xfrm>
            <a:off x="5890081" y="2150819"/>
            <a:ext cx="248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 예측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31A12-DE0E-432A-9396-623C61097B93}"/>
              </a:ext>
            </a:extLst>
          </p:cNvPr>
          <p:cNvSpPr txBox="1"/>
          <p:nvPr/>
        </p:nvSpPr>
        <p:spPr>
          <a:xfrm>
            <a:off x="6025041" y="5506893"/>
            <a:ext cx="606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파라미터 최적화 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뛰어난 예측력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3086B7D-611A-49FC-B26C-39FE90F23F54}"/>
              </a:ext>
            </a:extLst>
          </p:cNvPr>
          <p:cNvCxnSpPr>
            <a:cxnSpLocks/>
          </p:cNvCxnSpPr>
          <p:nvPr/>
        </p:nvCxnSpPr>
        <p:spPr>
          <a:xfrm flipH="1">
            <a:off x="5883450" y="4044222"/>
            <a:ext cx="6629" cy="198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090B602-7042-4910-AFC6-547F3C376953}"/>
              </a:ext>
            </a:extLst>
          </p:cNvPr>
          <p:cNvCxnSpPr>
            <a:cxnSpLocks/>
          </p:cNvCxnSpPr>
          <p:nvPr/>
        </p:nvCxnSpPr>
        <p:spPr>
          <a:xfrm>
            <a:off x="5883450" y="1812821"/>
            <a:ext cx="6630" cy="101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EA8F31-E92D-4B06-A477-8608DF15F7B0}"/>
              </a:ext>
            </a:extLst>
          </p:cNvPr>
          <p:cNvSpPr txBox="1"/>
          <p:nvPr/>
        </p:nvSpPr>
        <p:spPr>
          <a:xfrm>
            <a:off x="5890079" y="2566160"/>
            <a:ext cx="439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예측력 부족으로 보완 필요함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96CD44-C5B0-40B1-9D41-255D75C55B32}"/>
              </a:ext>
            </a:extLst>
          </p:cNvPr>
          <p:cNvSpPr txBox="1"/>
          <p:nvPr/>
        </p:nvSpPr>
        <p:spPr>
          <a:xfrm>
            <a:off x="7780756" y="5876225"/>
            <a:ext cx="3260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Random Forest :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앙상블 기법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CE5929-F911-46F9-AAD9-0B01503168BC}"/>
              </a:ext>
            </a:extLst>
          </p:cNvPr>
          <p:cNvSpPr txBox="1"/>
          <p:nvPr/>
        </p:nvSpPr>
        <p:spPr>
          <a:xfrm>
            <a:off x="1065249" y="5279176"/>
            <a:ext cx="113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예측가격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#1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AD4AB-0F83-4155-86EE-A4DD80E424C6}"/>
              </a:ext>
            </a:extLst>
          </p:cNvPr>
          <p:cNvSpPr txBox="1"/>
          <p:nvPr/>
        </p:nvSpPr>
        <p:spPr>
          <a:xfrm>
            <a:off x="2331407" y="5282502"/>
            <a:ext cx="113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예측가격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#2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75A367-97CD-4524-A286-1205E3215903}"/>
              </a:ext>
            </a:extLst>
          </p:cNvPr>
          <p:cNvSpPr txBox="1"/>
          <p:nvPr/>
        </p:nvSpPr>
        <p:spPr>
          <a:xfrm>
            <a:off x="3741200" y="5276986"/>
            <a:ext cx="1131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예측가격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#3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0633B-AECA-4745-B5B8-16E6B769CF35}"/>
              </a:ext>
            </a:extLst>
          </p:cNvPr>
          <p:cNvSpPr txBox="1"/>
          <p:nvPr/>
        </p:nvSpPr>
        <p:spPr>
          <a:xfrm>
            <a:off x="1911007" y="6429472"/>
            <a:ext cx="172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1,2,3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투표로 정함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DB3877-F02D-46B5-ADFD-C801B388B375}"/>
              </a:ext>
            </a:extLst>
          </p:cNvPr>
          <p:cNvSpPr txBox="1"/>
          <p:nvPr/>
        </p:nvSpPr>
        <p:spPr>
          <a:xfrm>
            <a:off x="1911007" y="6121695"/>
            <a:ext cx="172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예측가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00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5" y="458056"/>
            <a:ext cx="407352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err="1"/>
              <a:t>XGBoost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9FDE63-7D0E-4FEE-85C7-7E8B7FAA2D81}"/>
              </a:ext>
            </a:extLst>
          </p:cNvPr>
          <p:cNvSpPr txBox="1"/>
          <p:nvPr/>
        </p:nvSpPr>
        <p:spPr>
          <a:xfrm>
            <a:off x="554014" y="2314138"/>
            <a:ext cx="25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파라미터 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A21DF-38A4-4E53-A5BA-1859C631BF25}"/>
              </a:ext>
            </a:extLst>
          </p:cNvPr>
          <p:cNvSpPr txBox="1"/>
          <p:nvPr/>
        </p:nvSpPr>
        <p:spPr>
          <a:xfrm>
            <a:off x="4889657" y="4833340"/>
            <a:ext cx="540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2011-2019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B997C-A14E-4C5D-8169-7B528A76DEE3}"/>
              </a:ext>
            </a:extLst>
          </p:cNvPr>
          <p:cNvSpPr txBox="1"/>
          <p:nvPr/>
        </p:nvSpPr>
        <p:spPr>
          <a:xfrm>
            <a:off x="4596581" y="1877515"/>
            <a:ext cx="442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Train_y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(One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Hot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encoding)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42276-5034-46E4-B681-FCA6661DE9CF}"/>
              </a:ext>
            </a:extLst>
          </p:cNvPr>
          <p:cNvSpPr txBox="1"/>
          <p:nvPr/>
        </p:nvSpPr>
        <p:spPr>
          <a:xfrm>
            <a:off x="4596581" y="4338316"/>
            <a:ext cx="47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Train_X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및 학습결과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DA830F-9D30-44FC-9203-24F35B72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14" y="2819795"/>
            <a:ext cx="3323446" cy="2603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6263F-7D7B-4580-8A2B-F17E673BF787}"/>
              </a:ext>
            </a:extLst>
          </p:cNvPr>
          <p:cNvSpPr txBox="1"/>
          <p:nvPr/>
        </p:nvSpPr>
        <p:spPr>
          <a:xfrm>
            <a:off x="4889657" y="5260051"/>
            <a:ext cx="339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55,000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(LSTM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동일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239D9D3-D927-4CCB-9890-7F43A91DC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142" y="3989865"/>
            <a:ext cx="2836350" cy="267719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9649578-F1C4-4022-AD65-07092DA7C6B1}"/>
              </a:ext>
            </a:extLst>
          </p:cNvPr>
          <p:cNvSpPr txBox="1"/>
          <p:nvPr/>
        </p:nvSpPr>
        <p:spPr>
          <a:xfrm>
            <a:off x="4910017" y="2760414"/>
            <a:ext cx="4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 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지수가 오름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D52ED1-DFA3-48BE-BC85-EEE6D394FCB1}"/>
              </a:ext>
            </a:extLst>
          </p:cNvPr>
          <p:cNvSpPr txBox="1"/>
          <p:nvPr/>
        </p:nvSpPr>
        <p:spPr>
          <a:xfrm>
            <a:off x="4910016" y="3171376"/>
            <a:ext cx="4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 뒤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지수가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내려감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CC1E-1D53-4CF0-A1D5-667A72EC9352}"/>
              </a:ext>
            </a:extLst>
          </p:cNvPr>
          <p:cNvSpPr txBox="1"/>
          <p:nvPr/>
        </p:nvSpPr>
        <p:spPr>
          <a:xfrm>
            <a:off x="4910015" y="2349452"/>
            <a:ext cx="4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답안을 작성하여 지도학습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40B05C2-B770-47C4-837B-DDE8492831F1}"/>
              </a:ext>
            </a:extLst>
          </p:cNvPr>
          <p:cNvCxnSpPr>
            <a:cxnSpLocks/>
          </p:cNvCxnSpPr>
          <p:nvPr/>
        </p:nvCxnSpPr>
        <p:spPr>
          <a:xfrm>
            <a:off x="4737977" y="4825317"/>
            <a:ext cx="0" cy="1230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1AA905F-6F61-4610-9AC8-50E05B94AEAD}"/>
              </a:ext>
            </a:extLst>
          </p:cNvPr>
          <p:cNvCxnSpPr>
            <a:cxnSpLocks/>
          </p:cNvCxnSpPr>
          <p:nvPr/>
        </p:nvCxnSpPr>
        <p:spPr>
          <a:xfrm>
            <a:off x="4737977" y="2390801"/>
            <a:ext cx="0" cy="1599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73BF64-0D91-4A03-997A-C7A002D68B5A}"/>
              </a:ext>
            </a:extLst>
          </p:cNvPr>
          <p:cNvSpPr txBox="1"/>
          <p:nvPr/>
        </p:nvSpPr>
        <p:spPr>
          <a:xfrm>
            <a:off x="4885435" y="5686496"/>
            <a:ext cx="339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요인별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중요도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81E92-5843-42F4-BA7D-CD4ACBEBD16B}"/>
              </a:ext>
            </a:extLst>
          </p:cNvPr>
          <p:cNvSpPr txBox="1"/>
          <p:nvPr/>
        </p:nvSpPr>
        <p:spPr>
          <a:xfrm>
            <a:off x="4910015" y="3582338"/>
            <a:ext cx="4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결과와 대조하며 예측력 보완</a:t>
            </a:r>
          </a:p>
        </p:txBody>
      </p:sp>
    </p:spTree>
    <p:extLst>
      <p:ext uri="{BB962C8B-B14F-4D97-AF65-F5344CB8AC3E}">
        <p14:creationId xmlns:p14="http://schemas.microsoft.com/office/powerpoint/2010/main" val="2182415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5E2ED4-F044-43F9-9E8C-45370AA92164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B82912-6DA5-4824-A1E6-57ACDDE45C27}"/>
              </a:ext>
            </a:extLst>
          </p:cNvPr>
          <p:cNvSpPr txBox="1"/>
          <p:nvPr/>
        </p:nvSpPr>
        <p:spPr>
          <a:xfrm>
            <a:off x="498475" y="458056"/>
            <a:ext cx="407352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 err="1"/>
              <a:t>XGBoost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DB75E-6B45-4C08-A6F5-F8DE3D9D0F5A}"/>
              </a:ext>
            </a:extLst>
          </p:cNvPr>
          <p:cNvSpPr txBox="1"/>
          <p:nvPr/>
        </p:nvSpPr>
        <p:spPr>
          <a:xfrm>
            <a:off x="4183748" y="3127726"/>
            <a:ext cx="250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재학습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정확도 검증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43A64A7-057B-466C-B617-1541E51C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55" y="1828848"/>
            <a:ext cx="9833039" cy="7466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DD58764-39A2-4520-836B-0AE105E9A287}"/>
              </a:ext>
            </a:extLst>
          </p:cNvPr>
          <p:cNvSpPr txBox="1"/>
          <p:nvPr/>
        </p:nvSpPr>
        <p:spPr>
          <a:xfrm>
            <a:off x="786644" y="1343906"/>
            <a:ext cx="52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Cross-validation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파라미터 최적화 진행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2FB926F-62B4-48E7-8E39-4D79E6DAA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55" y="3016298"/>
            <a:ext cx="3157916" cy="36172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A6414B-9104-4EA2-BC5F-89927FF13422}"/>
              </a:ext>
            </a:extLst>
          </p:cNvPr>
          <p:cNvSpPr txBox="1"/>
          <p:nvPr/>
        </p:nvSpPr>
        <p:spPr>
          <a:xfrm>
            <a:off x="4514370" y="3712494"/>
            <a:ext cx="19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2011-2019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4744E-2BAF-4B1F-85E3-9AE3FF10027E}"/>
              </a:ext>
            </a:extLst>
          </p:cNvPr>
          <p:cNvSpPr txBox="1"/>
          <p:nvPr/>
        </p:nvSpPr>
        <p:spPr>
          <a:xfrm>
            <a:off x="4716778" y="4024492"/>
            <a:ext cx="3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 : 0.6625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FD10D2-17F8-43F8-9480-5AD73C9E34F3}"/>
              </a:ext>
            </a:extLst>
          </p:cNvPr>
          <p:cNvSpPr txBox="1"/>
          <p:nvPr/>
        </p:nvSpPr>
        <p:spPr>
          <a:xfrm>
            <a:off x="4716778" y="4424594"/>
            <a:ext cx="3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데이터 정확도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66%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52545B-8113-4A47-9430-2022C5377F09}"/>
              </a:ext>
            </a:extLst>
          </p:cNvPr>
          <p:cNvSpPr txBox="1"/>
          <p:nvPr/>
        </p:nvSpPr>
        <p:spPr>
          <a:xfrm>
            <a:off x="4514370" y="5089435"/>
            <a:ext cx="192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Test_set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946E3A9-AE91-45FE-9D46-1FD70F5E0307}"/>
              </a:ext>
            </a:extLst>
          </p:cNvPr>
          <p:cNvCxnSpPr>
            <a:cxnSpLocks/>
          </p:cNvCxnSpPr>
          <p:nvPr/>
        </p:nvCxnSpPr>
        <p:spPr>
          <a:xfrm>
            <a:off x="4419089" y="3712494"/>
            <a:ext cx="0" cy="252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3198D6A-6164-4FA8-8A4B-83BE44A2F4B5}"/>
              </a:ext>
            </a:extLst>
          </p:cNvPr>
          <p:cNvSpPr/>
          <p:nvPr/>
        </p:nvSpPr>
        <p:spPr>
          <a:xfrm>
            <a:off x="7884734" y="4460784"/>
            <a:ext cx="453173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E4C09D-5B83-44BE-B0A0-AFDA9EFD01D3}"/>
              </a:ext>
            </a:extLst>
          </p:cNvPr>
          <p:cNvSpPr txBox="1"/>
          <p:nvPr/>
        </p:nvSpPr>
        <p:spPr>
          <a:xfrm>
            <a:off x="8670364" y="3999046"/>
            <a:ext cx="304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교차검증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4FC7DA-66A7-4147-A565-87B3AEB1CE3B}"/>
              </a:ext>
            </a:extLst>
          </p:cNvPr>
          <p:cNvSpPr txBox="1"/>
          <p:nvPr/>
        </p:nvSpPr>
        <p:spPr>
          <a:xfrm>
            <a:off x="8960367" y="4470241"/>
            <a:ext cx="304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예측력 향상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32D61F-2F32-4EF6-B973-6FB284D61F70}"/>
              </a:ext>
            </a:extLst>
          </p:cNvPr>
          <p:cNvSpPr txBox="1"/>
          <p:nvPr/>
        </p:nvSpPr>
        <p:spPr>
          <a:xfrm>
            <a:off x="8960367" y="4881059"/>
            <a:ext cx="304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투자 포트폴리오에 반영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7032D00-D521-469B-985D-3B1EDF2FB41B}"/>
              </a:ext>
            </a:extLst>
          </p:cNvPr>
          <p:cNvCxnSpPr>
            <a:cxnSpLocks/>
          </p:cNvCxnSpPr>
          <p:nvPr/>
        </p:nvCxnSpPr>
        <p:spPr>
          <a:xfrm>
            <a:off x="8891738" y="4470160"/>
            <a:ext cx="0" cy="779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BFD99D8-218B-457F-9320-C1925759D40E}"/>
              </a:ext>
            </a:extLst>
          </p:cNvPr>
          <p:cNvSpPr txBox="1"/>
          <p:nvPr/>
        </p:nvSpPr>
        <p:spPr>
          <a:xfrm>
            <a:off x="4709093" y="5480524"/>
            <a:ext cx="3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중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예측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D55638-74B4-4E8C-938D-8908EA0996F3}"/>
              </a:ext>
            </a:extLst>
          </p:cNvPr>
          <p:cNvSpPr txBox="1"/>
          <p:nvPr/>
        </p:nvSpPr>
        <p:spPr>
          <a:xfrm>
            <a:off x="4716778" y="5871613"/>
            <a:ext cx="396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추세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68.5%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90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800100" y="662857"/>
            <a:ext cx="2565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5400" spc="-150" dirty="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800100" y="3921654"/>
            <a:ext cx="4724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Correlation w. S&amp;P 500</a:t>
            </a:r>
          </a:p>
          <a:p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</a:t>
            </a:r>
          </a:p>
          <a:p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and other characteristics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A62C4E-53D8-4641-8724-A148582E1A4C}"/>
              </a:ext>
            </a:extLst>
          </p:cNvPr>
          <p:cNvSpPr txBox="1"/>
          <p:nvPr/>
        </p:nvSpPr>
        <p:spPr>
          <a:xfrm>
            <a:off x="800100" y="1586188"/>
            <a:ext cx="4813300" cy="18501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ETF</a:t>
            </a:r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종목</a:t>
            </a:r>
            <a:endParaRPr lang="en-US" altLang="ko-KR" sz="4000" spc="-150" dirty="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특성 탐색</a:t>
            </a:r>
          </a:p>
        </p:txBody>
      </p:sp>
    </p:spTree>
    <p:extLst>
      <p:ext uri="{BB962C8B-B14F-4D97-AF65-F5344CB8AC3E}">
        <p14:creationId xmlns:p14="http://schemas.microsoft.com/office/powerpoint/2010/main" val="220314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S&amp;P 500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83B233-0CBD-4BBD-B2BE-5CE06C79F162}"/>
              </a:ext>
            </a:extLst>
          </p:cNvPr>
          <p:cNvSpPr txBox="1"/>
          <p:nvPr/>
        </p:nvSpPr>
        <p:spPr>
          <a:xfrm>
            <a:off x="685799" y="1323340"/>
            <a:ext cx="98512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500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주요 기업의 주식을 포함한 지수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미국 회사를 포함하기 때문에 미국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연관성이 깊음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ETF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상관계수를 기반으로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수익률 예측 가능함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229D88-80BE-4618-87A7-0D9C2BC19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53" y="2769890"/>
            <a:ext cx="5425293" cy="38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3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목차 </a:t>
            </a:r>
            <a:r>
              <a:rPr lang="en-US" altLang="ko-KR" sz="2800" dirty="0"/>
              <a:t>/ Table of Contents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433F54-D378-4E8D-8193-A3C2290C5BEA}"/>
              </a:ext>
            </a:extLst>
          </p:cNvPr>
          <p:cNvSpPr txBox="1"/>
          <p:nvPr/>
        </p:nvSpPr>
        <p:spPr>
          <a:xfrm>
            <a:off x="406401" y="1748550"/>
            <a:ext cx="121602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A57597-4CEB-48F8-93F6-18A656ACC2B0}"/>
              </a:ext>
            </a:extLst>
          </p:cNvPr>
          <p:cNvSpPr txBox="1"/>
          <p:nvPr/>
        </p:nvSpPr>
        <p:spPr>
          <a:xfrm>
            <a:off x="1703386" y="1763939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서론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BFDA16C-B524-4A58-B0CB-2B388D7BAF6C}"/>
              </a:ext>
            </a:extLst>
          </p:cNvPr>
          <p:cNvCxnSpPr>
            <a:cxnSpLocks/>
          </p:cNvCxnSpPr>
          <p:nvPr/>
        </p:nvCxnSpPr>
        <p:spPr>
          <a:xfrm>
            <a:off x="1622424" y="1668360"/>
            <a:ext cx="0" cy="5604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3F0CA83-4BA2-4C75-8DEF-DAB08E340456}"/>
              </a:ext>
            </a:extLst>
          </p:cNvPr>
          <p:cNvSpPr txBox="1"/>
          <p:nvPr/>
        </p:nvSpPr>
        <p:spPr>
          <a:xfrm>
            <a:off x="406401" y="2986167"/>
            <a:ext cx="121602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AAC129-1102-4505-B06F-3196EC9AFB53}"/>
              </a:ext>
            </a:extLst>
          </p:cNvPr>
          <p:cNvSpPr txBox="1"/>
          <p:nvPr/>
        </p:nvSpPr>
        <p:spPr>
          <a:xfrm>
            <a:off x="1703385" y="3001556"/>
            <a:ext cx="409161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LSTM,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지수 예측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C5B2C7E-239A-4A37-8EDD-0138B325CD2E}"/>
              </a:ext>
            </a:extLst>
          </p:cNvPr>
          <p:cNvCxnSpPr>
            <a:cxnSpLocks/>
          </p:cNvCxnSpPr>
          <p:nvPr/>
        </p:nvCxnSpPr>
        <p:spPr>
          <a:xfrm>
            <a:off x="1622424" y="2905977"/>
            <a:ext cx="0" cy="5604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7E1895-0FAA-48E2-A4CC-6C722693F534}"/>
              </a:ext>
            </a:extLst>
          </p:cNvPr>
          <p:cNvGrpSpPr/>
          <p:nvPr/>
        </p:nvGrpSpPr>
        <p:grpSpPr>
          <a:xfrm>
            <a:off x="406401" y="4148851"/>
            <a:ext cx="5562115" cy="560490"/>
            <a:chOff x="324330" y="4149678"/>
            <a:chExt cx="5562115" cy="56049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1BF660-184B-4F25-AD73-C7BF269EDBD1}"/>
                </a:ext>
              </a:extLst>
            </p:cNvPr>
            <p:cNvSpPr txBox="1"/>
            <p:nvPr/>
          </p:nvSpPr>
          <p:spPr>
            <a:xfrm>
              <a:off x="324330" y="4229868"/>
              <a:ext cx="1216023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6EA35A8-CB26-4C47-B30C-50E93EC103BD}"/>
                </a:ext>
              </a:extLst>
            </p:cNvPr>
            <p:cNvSpPr txBox="1"/>
            <p:nvPr/>
          </p:nvSpPr>
          <p:spPr>
            <a:xfrm>
              <a:off x="1621314" y="4245257"/>
              <a:ext cx="4265131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ETF 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종목 특징 탐색</a:t>
              </a: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85E2C60-E02B-444B-A491-5EF604B6F5FA}"/>
                </a:ext>
              </a:extLst>
            </p:cNvPr>
            <p:cNvCxnSpPr>
              <a:cxnSpLocks/>
            </p:cNvCxnSpPr>
            <p:nvPr/>
          </p:nvCxnSpPr>
          <p:spPr>
            <a:xfrm>
              <a:off x="1540353" y="4149678"/>
              <a:ext cx="0" cy="56049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C1FB068-A711-45C3-9B9D-E62C6E6E8718}"/>
              </a:ext>
            </a:extLst>
          </p:cNvPr>
          <p:cNvGrpSpPr/>
          <p:nvPr/>
        </p:nvGrpSpPr>
        <p:grpSpPr>
          <a:xfrm>
            <a:off x="406401" y="5302638"/>
            <a:ext cx="4567235" cy="560490"/>
            <a:chOff x="406401" y="1668360"/>
            <a:chExt cx="4567235" cy="5604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D25013-512F-40CD-8094-618E161A537A}"/>
                </a:ext>
              </a:extLst>
            </p:cNvPr>
            <p:cNvSpPr txBox="1"/>
            <p:nvPr/>
          </p:nvSpPr>
          <p:spPr>
            <a:xfrm>
              <a:off x="406401" y="1748550"/>
              <a:ext cx="1216023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7180F3-0B3C-44FA-B699-8018470B6FCB}"/>
                </a:ext>
              </a:extLst>
            </p:cNvPr>
            <p:cNvSpPr txBox="1"/>
            <p:nvPr/>
          </p:nvSpPr>
          <p:spPr>
            <a:xfrm>
              <a:off x="1703386" y="176393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ETF</a:t>
              </a:r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종목 선정과 예측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93D146D3-2EE5-4DD1-BF57-C3DD9CA7ADC3}"/>
                </a:ext>
              </a:extLst>
            </p:cNvPr>
            <p:cNvCxnSpPr>
              <a:cxnSpLocks/>
            </p:cNvCxnSpPr>
            <p:nvPr/>
          </p:nvCxnSpPr>
          <p:spPr>
            <a:xfrm>
              <a:off x="1622424" y="1668360"/>
              <a:ext cx="0" cy="56049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F53F945-9D9B-4F09-B418-AB9F5C588453}"/>
              </a:ext>
            </a:extLst>
          </p:cNvPr>
          <p:cNvGrpSpPr/>
          <p:nvPr/>
        </p:nvGrpSpPr>
        <p:grpSpPr>
          <a:xfrm>
            <a:off x="6567171" y="1645478"/>
            <a:ext cx="4567235" cy="560490"/>
            <a:chOff x="406401" y="1668360"/>
            <a:chExt cx="4567235" cy="56049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FF35C2-2CB8-40B9-B4A5-DFCEECC6C53D}"/>
                </a:ext>
              </a:extLst>
            </p:cNvPr>
            <p:cNvSpPr txBox="1"/>
            <p:nvPr/>
          </p:nvSpPr>
          <p:spPr>
            <a:xfrm>
              <a:off x="406401" y="1748550"/>
              <a:ext cx="1216023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r>
                <a:rPr lang="ko-KR" altLang="en-US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DFDD570-2ECE-4805-941C-64C3C9D176FC}"/>
                </a:ext>
              </a:extLst>
            </p:cNvPr>
            <p:cNvSpPr txBox="1"/>
            <p:nvPr/>
          </p:nvSpPr>
          <p:spPr>
            <a:xfrm>
              <a:off x="1703386" y="176393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엑셀을 이용한 자산비율 조정</a:t>
              </a: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75CB4DC-1549-49EC-99C9-BAE14EC0104E}"/>
                </a:ext>
              </a:extLst>
            </p:cNvPr>
            <p:cNvCxnSpPr>
              <a:cxnSpLocks/>
            </p:cNvCxnSpPr>
            <p:nvPr/>
          </p:nvCxnSpPr>
          <p:spPr>
            <a:xfrm>
              <a:off x="1622424" y="1668360"/>
              <a:ext cx="0" cy="56049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C4B5D93-FB14-42F3-ACDB-DBB207CFABBD}"/>
              </a:ext>
            </a:extLst>
          </p:cNvPr>
          <p:cNvGrpSpPr/>
          <p:nvPr/>
        </p:nvGrpSpPr>
        <p:grpSpPr>
          <a:xfrm>
            <a:off x="6567171" y="2882697"/>
            <a:ext cx="4567235" cy="560490"/>
            <a:chOff x="406401" y="1668360"/>
            <a:chExt cx="4567235" cy="56049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14F273-DEF9-4A59-BA9F-9DA4E9DDE782}"/>
                </a:ext>
              </a:extLst>
            </p:cNvPr>
            <p:cNvSpPr txBox="1"/>
            <p:nvPr/>
          </p:nvSpPr>
          <p:spPr>
            <a:xfrm>
              <a:off x="406401" y="1748550"/>
              <a:ext cx="1216023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r>
                <a:rPr lang="ko-KR" altLang="en-US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F0E8AD-B3BE-4840-880A-1F813F413A57}"/>
                </a:ext>
              </a:extLst>
            </p:cNvPr>
            <p:cNvSpPr txBox="1"/>
            <p:nvPr/>
          </p:nvSpPr>
          <p:spPr>
            <a:xfrm>
              <a:off x="1703386" y="176393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레버리지 종목 도입과 예측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CA0EC6C-5D99-48B8-A53F-DCAD9947CBFB}"/>
                </a:ext>
              </a:extLst>
            </p:cNvPr>
            <p:cNvCxnSpPr>
              <a:cxnSpLocks/>
            </p:cNvCxnSpPr>
            <p:nvPr/>
          </p:nvCxnSpPr>
          <p:spPr>
            <a:xfrm>
              <a:off x="1622424" y="1668360"/>
              <a:ext cx="0" cy="56049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490BC3D-9D21-4248-A9F7-2894394CDAA5}"/>
              </a:ext>
            </a:extLst>
          </p:cNvPr>
          <p:cNvSpPr txBox="1"/>
          <p:nvPr/>
        </p:nvSpPr>
        <p:spPr>
          <a:xfrm>
            <a:off x="6567171" y="4205761"/>
            <a:ext cx="1216023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5463B5-8586-45BD-9404-47239FAAEE7F}"/>
              </a:ext>
            </a:extLst>
          </p:cNvPr>
          <p:cNvSpPr txBox="1"/>
          <p:nvPr/>
        </p:nvSpPr>
        <p:spPr>
          <a:xfrm>
            <a:off x="7864155" y="4221150"/>
            <a:ext cx="374997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유전알고리즘을 </a:t>
            </a:r>
            <a:r>
              <a:rPr lang="ko-KR" altLang="en-US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이용한 자산 비율 최적화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D3186CC-D7B4-4C02-A122-62AC751D42C3}"/>
              </a:ext>
            </a:extLst>
          </p:cNvPr>
          <p:cNvCxnSpPr>
            <a:cxnSpLocks/>
          </p:cNvCxnSpPr>
          <p:nvPr/>
        </p:nvCxnSpPr>
        <p:spPr>
          <a:xfrm>
            <a:off x="7783194" y="4125571"/>
            <a:ext cx="0" cy="56049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09D21FD-27F7-46CC-B2C8-091D95AF5BE6}"/>
              </a:ext>
            </a:extLst>
          </p:cNvPr>
          <p:cNvGrpSpPr/>
          <p:nvPr/>
        </p:nvGrpSpPr>
        <p:grpSpPr>
          <a:xfrm>
            <a:off x="6567171" y="5279358"/>
            <a:ext cx="4567235" cy="560490"/>
            <a:chOff x="406401" y="1668360"/>
            <a:chExt cx="4567235" cy="56049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411D53-49C4-426B-A985-CBE2D0B52213}"/>
                </a:ext>
              </a:extLst>
            </p:cNvPr>
            <p:cNvSpPr txBox="1"/>
            <p:nvPr/>
          </p:nvSpPr>
          <p:spPr>
            <a:xfrm>
              <a:off x="406401" y="1748550"/>
              <a:ext cx="1216023" cy="4001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en-US" altLang="ko-KR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8</a:t>
              </a:r>
              <a:r>
                <a:rPr lang="ko-KR" altLang="en-US" sz="20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장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4315CA5-6406-4BAB-AFA2-ABE229857903}"/>
                </a:ext>
              </a:extLst>
            </p:cNvPr>
            <p:cNvSpPr txBox="1"/>
            <p:nvPr/>
          </p:nvSpPr>
          <p:spPr>
            <a:xfrm>
              <a:off x="1703386" y="176393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1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결론</a:t>
              </a: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B974960-119C-4026-8639-6BFE6EA1F961}"/>
                </a:ext>
              </a:extLst>
            </p:cNvPr>
            <p:cNvCxnSpPr>
              <a:cxnSpLocks/>
            </p:cNvCxnSpPr>
            <p:nvPr/>
          </p:nvCxnSpPr>
          <p:spPr>
            <a:xfrm>
              <a:off x="1622424" y="1668360"/>
              <a:ext cx="0" cy="56049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40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Correlation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FA21EA0-1245-4B97-A969-1B1B8311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18" y="1276339"/>
            <a:ext cx="5226725" cy="5468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A7BA7E-8D26-4C08-AEDC-146FB28EF192}"/>
              </a:ext>
            </a:extLst>
          </p:cNvPr>
          <p:cNvSpPr txBox="1"/>
          <p:nvPr/>
        </p:nvSpPr>
        <p:spPr>
          <a:xfrm>
            <a:off x="498474" y="2890750"/>
            <a:ext cx="6165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들 간의 상관관계를 나타난 표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빨간색에 가까울수록 상관계수 높음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파란색에 가까울수록 상관계수 낮음</a:t>
            </a:r>
          </a:p>
        </p:txBody>
      </p:sp>
    </p:spTree>
    <p:extLst>
      <p:ext uri="{BB962C8B-B14F-4D97-AF65-F5344CB8AC3E}">
        <p14:creationId xmlns:p14="http://schemas.microsoft.com/office/powerpoint/2010/main" val="53492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K-Means Clustering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83B233-0CBD-4BBD-B2BE-5CE06C79F162}"/>
              </a:ext>
            </a:extLst>
          </p:cNvPr>
          <p:cNvSpPr txBox="1"/>
          <p:nvPr/>
        </p:nvSpPr>
        <p:spPr>
          <a:xfrm>
            <a:off x="702865" y="1222201"/>
            <a:ext cx="10800953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clustering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데이터를 입력 받아 소수의 그룹으로 묶는 알고리즘임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데이터에 대하여 데이터가 속한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중심과 데이터 간의 거리의 차이가 최소인 데이터들을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할당하는 모형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다른 변동 패턴을 갖는 종목들을 골고루 포트폴리오에 보유한다면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헷징이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가능할 것으로 판단함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2E2E7DBB-1C10-4E46-822A-CC86826A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99" y="3159891"/>
            <a:ext cx="3093149" cy="102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C3071-F129-42E4-837F-E098B0722222}"/>
              </a:ext>
            </a:extLst>
          </p:cNvPr>
          <p:cNvSpPr txBox="1"/>
          <p:nvPr/>
        </p:nvSpPr>
        <p:spPr>
          <a:xfrm>
            <a:off x="688182" y="4122907"/>
            <a:ext cx="6266260" cy="254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군집화 진행방법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주식의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평균가격을 기준으로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진행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2020.01.01~2020.08.31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기반으로 분석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최적의 군집 수를 얻기 위해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Elbow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기법 사용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-&gt;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FC7D90-F956-48DA-915C-088D66A9B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7" y="3169910"/>
            <a:ext cx="4384673" cy="2875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0436B-8B38-4631-BCCB-1C9377DBF310}"/>
              </a:ext>
            </a:extLst>
          </p:cNvPr>
          <p:cNvSpPr txBox="1"/>
          <p:nvPr/>
        </p:nvSpPr>
        <p:spPr>
          <a:xfrm>
            <a:off x="8458200" y="5981458"/>
            <a:ext cx="177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&lt;Elbow Point&gt;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C156408-5210-420D-8879-0AB6FCE0DBE8}"/>
              </a:ext>
            </a:extLst>
          </p:cNvPr>
          <p:cNvSpPr/>
          <p:nvPr/>
        </p:nvSpPr>
        <p:spPr>
          <a:xfrm>
            <a:off x="8151223" y="4859383"/>
            <a:ext cx="613954" cy="574766"/>
          </a:xfrm>
          <a:prstGeom prst="ellipse">
            <a:avLst/>
          </a:prstGeom>
          <a:noFill/>
          <a:ln w="38100">
            <a:solidFill>
              <a:srgbClr val="D26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C80A9-1DEB-4276-8D1A-5370D2FD5C57}"/>
              </a:ext>
            </a:extLst>
          </p:cNvPr>
          <p:cNvSpPr txBox="1"/>
          <p:nvPr/>
        </p:nvSpPr>
        <p:spPr>
          <a:xfrm>
            <a:off x="688182" y="34290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관련식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8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K-Means Clustering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9734F45-A26C-452D-90C7-3D865AD1C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325361"/>
            <a:ext cx="5677569" cy="54030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531935-FF7C-4F1E-964D-BA98B25773C2}"/>
              </a:ext>
            </a:extLst>
          </p:cNvPr>
          <p:cNvSpPr txBox="1"/>
          <p:nvPr/>
        </p:nvSpPr>
        <p:spPr>
          <a:xfrm>
            <a:off x="6400799" y="3288238"/>
            <a:ext cx="5791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가격이 낮고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변동폭도 작다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중간 가격대를 형성하지만 변동이 크다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가격이 높고 변동폭이 낮다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 내기 좋은 집단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75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Clustering</a:t>
            </a:r>
            <a:r>
              <a:rPr lang="ko-KR" altLang="en-US" sz="2800" dirty="0"/>
              <a:t> 된 군집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4441005" y="1818261"/>
            <a:ext cx="3219450" cy="3922139"/>
            <a:chOff x="4486275" y="1478159"/>
            <a:chExt cx="3219450" cy="1854200"/>
          </a:xfrm>
          <a:solidFill>
            <a:srgbClr val="ECC0BA"/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A4706AA-F412-4F56-8BAD-833D805304CB}"/>
                </a:ext>
              </a:extLst>
            </p:cNvPr>
            <p:cNvSpPr/>
            <p:nvPr/>
          </p:nvSpPr>
          <p:spPr>
            <a:xfrm>
              <a:off x="4486275" y="1478159"/>
              <a:ext cx="3219450" cy="1854200"/>
            </a:xfrm>
            <a:prstGeom prst="rect">
              <a:avLst/>
            </a:prstGeom>
            <a:grpFill/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05287E-7818-4565-B07B-B26D188FA57C}"/>
                </a:ext>
              </a:extLst>
            </p:cNvPr>
            <p:cNvSpPr txBox="1"/>
            <p:nvPr/>
          </p:nvSpPr>
          <p:spPr>
            <a:xfrm>
              <a:off x="4672015" y="1726493"/>
              <a:ext cx="2286000" cy="276454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dirty="0">
                  <a:solidFill>
                    <a:srgbClr val="404040"/>
                  </a:solidFill>
                </a:rPr>
                <a:t>B </a:t>
              </a:r>
              <a:r>
                <a:rPr lang="ko-KR" altLang="en-US" dirty="0">
                  <a:solidFill>
                    <a:srgbClr val="404040"/>
                  </a:solidFill>
                </a:rPr>
                <a:t>군집</a:t>
              </a:r>
              <a:endParaRPr lang="en-US" altLang="ko-KR" dirty="0">
                <a:solidFill>
                  <a:srgbClr val="404040"/>
                </a:solidFill>
              </a:endParaRPr>
            </a:p>
            <a:p>
              <a:r>
                <a:rPr lang="en-US" altLang="ko-KR" sz="1400" dirty="0">
                  <a:solidFill>
                    <a:srgbClr val="404040"/>
                  </a:solidFill>
                </a:rPr>
                <a:t> - 12</a:t>
              </a:r>
              <a:r>
                <a:rPr lang="ko-KR" altLang="en-US" sz="1400" dirty="0">
                  <a:solidFill>
                    <a:srgbClr val="404040"/>
                  </a:solidFill>
                </a:rPr>
                <a:t>개 </a:t>
              </a:r>
              <a:r>
                <a:rPr lang="en-US" altLang="ko-KR" sz="1400" dirty="0">
                  <a:solidFill>
                    <a:srgbClr val="404040"/>
                  </a:solidFill>
                </a:rPr>
                <a:t>ETF</a:t>
              </a:r>
              <a:endParaRPr lang="ko-KR" altLang="en-US" sz="1400" dirty="0">
                <a:solidFill>
                  <a:srgbClr val="404040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149314A-2973-43E2-A92E-95E5CD113390}"/>
                </a:ext>
              </a:extLst>
            </p:cNvPr>
            <p:cNvCxnSpPr/>
            <p:nvPr/>
          </p:nvCxnSpPr>
          <p:spPr>
            <a:xfrm>
              <a:off x="4771760" y="2311724"/>
              <a:ext cx="382748" cy="0"/>
            </a:xfrm>
            <a:prstGeom prst="line">
              <a:avLst/>
            </a:prstGeom>
            <a:grpFill/>
            <a:ln w="28575">
              <a:solidFill>
                <a:srgbClr val="404040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577850" y="1834472"/>
            <a:ext cx="3219450" cy="3905933"/>
            <a:chOff x="573085" y="1478159"/>
            <a:chExt cx="3219450" cy="18542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CCF826-D763-4042-BB66-4438FCD769FE}"/>
                </a:ext>
              </a:extLst>
            </p:cNvPr>
            <p:cNvSpPr/>
            <p:nvPr/>
          </p:nvSpPr>
          <p:spPr>
            <a:xfrm>
              <a:off x="573085" y="1478159"/>
              <a:ext cx="3219450" cy="1854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296363-7459-4EF0-A69A-255D0F51B9A9}"/>
                </a:ext>
              </a:extLst>
            </p:cNvPr>
            <p:cNvSpPr txBox="1"/>
            <p:nvPr/>
          </p:nvSpPr>
          <p:spPr>
            <a:xfrm>
              <a:off x="861985" y="1726493"/>
              <a:ext cx="2286000" cy="277601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dirty="0"/>
                <a:t>A </a:t>
              </a:r>
              <a:r>
                <a:rPr lang="ko-KR" altLang="en-US" dirty="0"/>
                <a:t>군집</a:t>
              </a:r>
              <a:endParaRPr lang="en-US" altLang="ko-KR" dirty="0"/>
            </a:p>
            <a:p>
              <a:r>
                <a:rPr lang="en-US" altLang="ko-KR" sz="1400" dirty="0"/>
                <a:t>- 11</a:t>
              </a:r>
              <a:r>
                <a:rPr lang="ko-KR" altLang="en-US" sz="1400" dirty="0"/>
                <a:t>개 </a:t>
              </a:r>
              <a:r>
                <a:rPr lang="en-US" altLang="ko-KR" sz="1400" dirty="0"/>
                <a:t>ETF</a:t>
              </a:r>
              <a:endParaRPr lang="ko-KR" altLang="en-US" sz="1400" dirty="0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36C35E5-B68F-4E2E-850C-C6F94953E8ED}"/>
                </a:ext>
              </a:extLst>
            </p:cNvPr>
            <p:cNvCxnSpPr/>
            <p:nvPr/>
          </p:nvCxnSpPr>
          <p:spPr>
            <a:xfrm>
              <a:off x="961730" y="2311724"/>
              <a:ext cx="382748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BBCB59-4944-4BB8-8EF0-7FEA5480AE2A}"/>
                </a:ext>
              </a:extLst>
            </p:cNvPr>
            <p:cNvSpPr txBox="1"/>
            <p:nvPr/>
          </p:nvSpPr>
          <p:spPr>
            <a:xfrm>
              <a:off x="833376" y="2437694"/>
              <a:ext cx="923988" cy="51137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FAZ </a:t>
              </a:r>
            </a:p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PSQ </a:t>
              </a:r>
            </a:p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QID </a:t>
              </a:r>
            </a:p>
            <a:p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SDOW 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8404230" y="1818262"/>
            <a:ext cx="3219450" cy="3922132"/>
            <a:chOff x="8399465" y="1478159"/>
            <a:chExt cx="3219450" cy="1854200"/>
          </a:xfrm>
          <a:solidFill>
            <a:srgbClr val="D26A5C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FBDB70B-9D4A-4D40-B047-6417A00C52AF}"/>
                </a:ext>
              </a:extLst>
            </p:cNvPr>
            <p:cNvSpPr/>
            <p:nvPr/>
          </p:nvSpPr>
          <p:spPr>
            <a:xfrm>
              <a:off x="8399465" y="1478159"/>
              <a:ext cx="3219450" cy="1854200"/>
            </a:xfrm>
            <a:prstGeom prst="rect">
              <a:avLst/>
            </a:prstGeom>
            <a:grpFill/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D51CA3-30EA-42D1-AEF7-57144AC5DCA9}"/>
                </a:ext>
              </a:extLst>
            </p:cNvPr>
            <p:cNvSpPr txBox="1"/>
            <p:nvPr/>
          </p:nvSpPr>
          <p:spPr>
            <a:xfrm>
              <a:off x="8585205" y="1726493"/>
              <a:ext cx="2286000" cy="276454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dirty="0">
                  <a:solidFill>
                    <a:srgbClr val="FBFBFB"/>
                  </a:solidFill>
                </a:rPr>
                <a:t>C </a:t>
              </a:r>
              <a:r>
                <a:rPr lang="ko-KR" altLang="en-US" dirty="0">
                  <a:solidFill>
                    <a:srgbClr val="FBFBFB"/>
                  </a:solidFill>
                </a:rPr>
                <a:t>군집</a:t>
              </a:r>
              <a:endParaRPr lang="en-US" altLang="ko-KR" dirty="0">
                <a:solidFill>
                  <a:srgbClr val="FBFBFB"/>
                </a:solidFill>
              </a:endParaRPr>
            </a:p>
            <a:p>
              <a:r>
                <a:rPr lang="en-US" altLang="ko-KR" sz="1400" dirty="0">
                  <a:solidFill>
                    <a:srgbClr val="FBFBFB"/>
                  </a:solidFill>
                </a:rPr>
                <a:t> - 23</a:t>
              </a:r>
              <a:r>
                <a:rPr lang="ko-KR" altLang="en-US" sz="1400" dirty="0">
                  <a:solidFill>
                    <a:srgbClr val="FBFBFB"/>
                  </a:solidFill>
                </a:rPr>
                <a:t>개 </a:t>
              </a:r>
              <a:r>
                <a:rPr lang="en-US" altLang="ko-KR" sz="1400" dirty="0">
                  <a:solidFill>
                    <a:srgbClr val="FBFBFB"/>
                  </a:solidFill>
                </a:rPr>
                <a:t>ETF</a:t>
              </a:r>
              <a:endParaRPr lang="ko-KR" altLang="en-US" sz="1400" dirty="0">
                <a:solidFill>
                  <a:srgbClr val="FBFBFB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E61B527-E5CA-4051-AD55-7F23005AB9C9}"/>
                </a:ext>
              </a:extLst>
            </p:cNvPr>
            <p:cNvCxnSpPr/>
            <p:nvPr/>
          </p:nvCxnSpPr>
          <p:spPr>
            <a:xfrm>
              <a:off x="8684950" y="2311724"/>
              <a:ext cx="382748" cy="0"/>
            </a:xfrm>
            <a:prstGeom prst="line">
              <a:avLst/>
            </a:prstGeom>
            <a:grpFill/>
            <a:ln w="28575">
              <a:solidFill>
                <a:srgbClr val="FBFBFB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002A77-DBB8-46D3-9218-058FC31628B8}"/>
                </a:ext>
              </a:extLst>
            </p:cNvPr>
            <p:cNvSpPr txBox="1"/>
            <p:nvPr/>
          </p:nvSpPr>
          <p:spPr>
            <a:xfrm>
              <a:off x="8610189" y="2463589"/>
              <a:ext cx="892204" cy="830997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2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DIA </a:t>
              </a:r>
            </a:p>
            <a:p>
              <a:r>
                <a:rPr lang="en-US" altLang="ko-KR" sz="12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EEM </a:t>
              </a:r>
            </a:p>
            <a:p>
              <a:r>
                <a:rPr lang="en-US" altLang="ko-KR" sz="12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EFA </a:t>
              </a:r>
            </a:p>
            <a:p>
              <a:r>
                <a:rPr lang="en-US" altLang="ko-KR" sz="12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EWG</a:t>
              </a:r>
              <a:endParaRPr lang="ko-KR" altLang="en-US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F2E04FB-320E-4866-9029-F2BE8D2779FA}"/>
              </a:ext>
            </a:extLst>
          </p:cNvPr>
          <p:cNvSpPr txBox="1"/>
          <p:nvPr/>
        </p:nvSpPr>
        <p:spPr>
          <a:xfrm>
            <a:off x="2743184" y="3855764"/>
            <a:ext cx="881180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SRTY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TECS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TZA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C794E9-8DB0-447D-B18E-0341000AC46F}"/>
              </a:ext>
            </a:extLst>
          </p:cNvPr>
          <p:cNvSpPr txBox="1"/>
          <p:nvPr/>
        </p:nvSpPr>
        <p:spPr>
          <a:xfrm>
            <a:off x="5667155" y="3786831"/>
            <a:ext cx="1016368" cy="1077218"/>
          </a:xfrm>
          <a:prstGeom prst="rect">
            <a:avLst/>
          </a:prstGeom>
          <a:solidFill>
            <a:srgbClr val="ECC0BA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KRE 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SPXL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TNA 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UPRO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6C688-DF45-4D97-A5B6-4F96153AD509}"/>
              </a:ext>
            </a:extLst>
          </p:cNvPr>
          <p:cNvSpPr txBox="1"/>
          <p:nvPr/>
        </p:nvSpPr>
        <p:spPr>
          <a:xfrm>
            <a:off x="6704066" y="3791753"/>
            <a:ext cx="783293" cy="1077218"/>
          </a:xfrm>
          <a:prstGeom prst="rect">
            <a:avLst/>
          </a:prstGeom>
          <a:solidFill>
            <a:srgbClr val="ECC0BA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XLE 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XLF 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XLU 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XOP</a:t>
            </a:r>
            <a:endParaRPr lang="ko-KR" altLang="en-US" sz="16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426D44-18F9-42FC-BBF5-31EDD1D7F419}"/>
              </a:ext>
            </a:extLst>
          </p:cNvPr>
          <p:cNvSpPr txBox="1"/>
          <p:nvPr/>
        </p:nvSpPr>
        <p:spPr>
          <a:xfrm>
            <a:off x="4674594" y="3786831"/>
            <a:ext cx="830715" cy="1323439"/>
          </a:xfrm>
          <a:prstGeom prst="rect">
            <a:avLst/>
          </a:prstGeom>
          <a:solidFill>
            <a:srgbClr val="ECC0BA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DFEN 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EWH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EWZ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FAS</a:t>
            </a:r>
          </a:p>
          <a:p>
            <a:r>
              <a:rPr lang="en-US" altLang="ko-KR" sz="1600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 dirty="0">
              <a:solidFill>
                <a:srgbClr val="40404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7DA38E-2D7D-4364-B46E-3E346CC6A534}"/>
              </a:ext>
            </a:extLst>
          </p:cNvPr>
          <p:cNvSpPr txBox="1"/>
          <p:nvPr/>
        </p:nvSpPr>
        <p:spPr>
          <a:xfrm>
            <a:off x="9072463" y="3888796"/>
            <a:ext cx="625504" cy="830997"/>
          </a:xfrm>
          <a:prstGeom prst="rect">
            <a:avLst/>
          </a:prstGeom>
          <a:solidFill>
            <a:srgbClr val="D26A5C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EZU 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GFXI 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GDX 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GDXJ</a:t>
            </a:r>
            <a:endParaRPr lang="ko-KR" altLang="en-US" sz="120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A3DAA0-5D66-4400-8CC1-C9CCF8820F57}"/>
              </a:ext>
            </a:extLst>
          </p:cNvPr>
          <p:cNvSpPr txBox="1"/>
          <p:nvPr/>
        </p:nvSpPr>
        <p:spPr>
          <a:xfrm>
            <a:off x="9547459" y="3892828"/>
            <a:ext cx="543005" cy="830997"/>
          </a:xfrm>
          <a:prstGeom prst="rect">
            <a:avLst/>
          </a:prstGeom>
          <a:solidFill>
            <a:srgbClr val="D26A5C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IEFA 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IEMG 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IJR 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ITB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C29235-304B-4277-AA11-88B87FFCC06C}"/>
              </a:ext>
            </a:extLst>
          </p:cNvPr>
          <p:cNvSpPr txBox="1"/>
          <p:nvPr/>
        </p:nvSpPr>
        <p:spPr>
          <a:xfrm>
            <a:off x="9984560" y="3892828"/>
            <a:ext cx="543005" cy="830997"/>
          </a:xfrm>
          <a:prstGeom prst="rect">
            <a:avLst/>
          </a:prstGeom>
          <a:solidFill>
            <a:srgbClr val="D26A5C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IVV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IWM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SPY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USMV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518F34-4497-43A5-8753-FD8F498BD955}"/>
              </a:ext>
            </a:extLst>
          </p:cNvPr>
          <p:cNvSpPr txBox="1"/>
          <p:nvPr/>
        </p:nvSpPr>
        <p:spPr>
          <a:xfrm>
            <a:off x="10475583" y="3897614"/>
            <a:ext cx="543005" cy="830997"/>
          </a:xfrm>
          <a:prstGeom prst="rect">
            <a:avLst/>
          </a:prstGeom>
          <a:solidFill>
            <a:srgbClr val="D26A5C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VEA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VWO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XLI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XLK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9C0375-8120-4B10-A975-3BD142D58DE2}"/>
              </a:ext>
            </a:extLst>
          </p:cNvPr>
          <p:cNvSpPr txBox="1"/>
          <p:nvPr/>
        </p:nvSpPr>
        <p:spPr>
          <a:xfrm>
            <a:off x="10919927" y="3892828"/>
            <a:ext cx="543005" cy="830997"/>
          </a:xfrm>
          <a:prstGeom prst="rect">
            <a:avLst/>
          </a:prstGeom>
          <a:solidFill>
            <a:srgbClr val="D26A5C"/>
          </a:solidFill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XKO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XKV</a:t>
            </a:r>
          </a:p>
          <a:p>
            <a:r>
              <a:rPr lang="en-US" altLang="ko-KR" sz="12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XRT</a:t>
            </a:r>
          </a:p>
          <a:p>
            <a:endParaRPr lang="en-US" altLang="ko-KR" sz="120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9A352-8431-4B40-AC40-131D68422D1D}"/>
              </a:ext>
            </a:extLst>
          </p:cNvPr>
          <p:cNvSpPr txBox="1"/>
          <p:nvPr/>
        </p:nvSpPr>
        <p:spPr>
          <a:xfrm>
            <a:off x="1762129" y="3842587"/>
            <a:ext cx="881180" cy="107721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SDS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SPXS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SPXU </a:t>
            </a:r>
          </a:p>
        </p:txBody>
      </p:sp>
    </p:spTree>
    <p:extLst>
      <p:ext uri="{BB962C8B-B14F-4D97-AF65-F5344CB8AC3E}">
        <p14:creationId xmlns:p14="http://schemas.microsoft.com/office/powerpoint/2010/main" val="141311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Clustering</a:t>
            </a:r>
            <a:r>
              <a:rPr lang="ko-KR" altLang="en-US" sz="2800" dirty="0"/>
              <a:t> 된 군집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32463A36-5FE5-49F8-8E93-8FB2A1B0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34" y="1568659"/>
            <a:ext cx="7601205" cy="4530318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CF524C58-2E64-42FC-AE50-2A0F6F7CB0A5}"/>
              </a:ext>
            </a:extLst>
          </p:cNvPr>
          <p:cNvSpPr/>
          <p:nvPr/>
        </p:nvSpPr>
        <p:spPr>
          <a:xfrm>
            <a:off x="2576239" y="5040777"/>
            <a:ext cx="1876697" cy="1058200"/>
          </a:xfrm>
          <a:prstGeom prst="ellipse">
            <a:avLst/>
          </a:prstGeom>
          <a:noFill/>
          <a:ln w="28575">
            <a:solidFill>
              <a:srgbClr val="D26A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CDB15-A38F-485A-8FFD-46996E4BCCD0}"/>
              </a:ext>
            </a:extLst>
          </p:cNvPr>
          <p:cNvSpPr txBox="1"/>
          <p:nvPr/>
        </p:nvSpPr>
        <p:spPr>
          <a:xfrm>
            <a:off x="1348332" y="6148700"/>
            <a:ext cx="2782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코로나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검은 월요일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5BD33-02F4-4A33-80A8-E4984EA1DC9D}"/>
              </a:ext>
            </a:extLst>
          </p:cNvPr>
          <p:cNvSpPr txBox="1"/>
          <p:nvPr/>
        </p:nvSpPr>
        <p:spPr>
          <a:xfrm>
            <a:off x="8091690" y="3258016"/>
            <a:ext cx="3796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별로 평균 종가의 주가 변화 차트가 다른 양상을 보임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군집이 검은 월요일에 급등한 이유는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군집이 대부분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Short ETF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구성되어 있기 때문임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040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Cluster </a:t>
            </a:r>
            <a:r>
              <a:rPr lang="ko-KR" altLang="en-US" sz="2800" dirty="0"/>
              <a:t> 차트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AF37D9B-DF13-4D63-8133-1F4F8E135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" y="2180814"/>
            <a:ext cx="6104934" cy="35595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8B567D-AD0C-49A1-9ED0-C17F6487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395" y="2180813"/>
            <a:ext cx="5967950" cy="3559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450D0-BD51-4426-8E4A-2C3F94C480A5}"/>
              </a:ext>
            </a:extLst>
          </p:cNvPr>
          <p:cNvSpPr txBox="1"/>
          <p:nvPr/>
        </p:nvSpPr>
        <p:spPr>
          <a:xfrm>
            <a:off x="2087651" y="1626816"/>
            <a:ext cx="208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주가차트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1F6BA-21BB-4490-B4D9-DC53474FE6EA}"/>
              </a:ext>
            </a:extLst>
          </p:cNvPr>
          <p:cNvSpPr txBox="1"/>
          <p:nvPr/>
        </p:nvSpPr>
        <p:spPr>
          <a:xfrm>
            <a:off x="8016965" y="1626816"/>
            <a:ext cx="208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주가차트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582FF-56DB-43BA-A452-66694D32EA21}"/>
              </a:ext>
            </a:extLst>
          </p:cNvPr>
          <p:cNvSpPr txBox="1"/>
          <p:nvPr/>
        </p:nvSpPr>
        <p:spPr>
          <a:xfrm>
            <a:off x="266697" y="5957888"/>
            <a:ext cx="569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미국에서 코로나가 크게 유행했던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증가하였다가 다시 감소함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399C-B6C3-4B84-A121-C9B107C58FE6}"/>
              </a:ext>
            </a:extLst>
          </p:cNvPr>
          <p:cNvSpPr txBox="1"/>
          <p:nvPr/>
        </p:nvSpPr>
        <p:spPr>
          <a:xfrm>
            <a:off x="6226970" y="5957888"/>
            <a:ext cx="569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급격히 감소하는 모양 보임</a:t>
            </a:r>
          </a:p>
        </p:txBody>
      </p:sp>
    </p:spTree>
    <p:extLst>
      <p:ext uri="{BB962C8B-B14F-4D97-AF65-F5344CB8AC3E}">
        <p14:creationId xmlns:p14="http://schemas.microsoft.com/office/powerpoint/2010/main" val="3619659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Cluster</a:t>
            </a:r>
            <a:r>
              <a:rPr lang="ko-KR" altLang="en-US" sz="2800" dirty="0"/>
              <a:t> 차트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E969D47-65BD-47FD-B0D7-AEF44BAB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18" y="2217434"/>
            <a:ext cx="6328764" cy="3746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87E4E-301E-41BC-923D-7CBBD5EB94D0}"/>
              </a:ext>
            </a:extLst>
          </p:cNvPr>
          <p:cNvSpPr txBox="1"/>
          <p:nvPr/>
        </p:nvSpPr>
        <p:spPr>
          <a:xfrm>
            <a:off x="5051425" y="1482852"/>
            <a:ext cx="2089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주가차트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DBD7D-D6C8-4AC6-AC92-201B16BA6EDA}"/>
              </a:ext>
            </a:extLst>
          </p:cNvPr>
          <p:cNvSpPr txBox="1"/>
          <p:nvPr/>
        </p:nvSpPr>
        <p:spPr>
          <a:xfrm>
            <a:off x="3043237" y="6113253"/>
            <a:ext cx="598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사이에 급락하였다가 다시 증가하는 추세 보임</a:t>
            </a:r>
          </a:p>
        </p:txBody>
      </p:sp>
    </p:spTree>
    <p:extLst>
      <p:ext uri="{BB962C8B-B14F-4D97-AF65-F5344CB8AC3E}">
        <p14:creationId xmlns:p14="http://schemas.microsoft.com/office/powerpoint/2010/main" val="3519491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DD64B52-EDFA-4EE5-A0F9-410B90EA2CE5}"/>
              </a:ext>
            </a:extLst>
          </p:cNvPr>
          <p:cNvGrpSpPr/>
          <p:nvPr/>
        </p:nvGrpSpPr>
        <p:grpSpPr>
          <a:xfrm>
            <a:off x="1123545" y="1634240"/>
            <a:ext cx="4629699" cy="4765704"/>
            <a:chOff x="291338" y="1284888"/>
            <a:chExt cx="4629699" cy="47657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9D6625C-77FB-476D-BDE7-875414444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339" y="2507055"/>
              <a:ext cx="4629697" cy="11449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9BCDC38-EA47-4670-9FB4-51026F23C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338" y="3652020"/>
              <a:ext cx="4629697" cy="239857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E6402E-BEF0-47CE-873F-B706EF588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1340" y="1284888"/>
              <a:ext cx="4629697" cy="1222167"/>
            </a:xfrm>
            <a:prstGeom prst="rect">
              <a:avLst/>
            </a:prstGeom>
          </p:spPr>
        </p:pic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625C044-1551-4DA7-91E5-EB5AD3ABD144}"/>
              </a:ext>
            </a:extLst>
          </p:cNvPr>
          <p:cNvSpPr/>
          <p:nvPr/>
        </p:nvSpPr>
        <p:spPr>
          <a:xfrm>
            <a:off x="5971882" y="2228186"/>
            <a:ext cx="607832" cy="3116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39E89-1369-4D66-BECC-B9014F8DB2D3}"/>
              </a:ext>
            </a:extLst>
          </p:cNvPr>
          <p:cNvSpPr txBox="1"/>
          <p:nvPr/>
        </p:nvSpPr>
        <p:spPr>
          <a:xfrm>
            <a:off x="9080027" y="1377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A30A6-0516-4BB3-AE32-2DDFDEBB389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 err="1"/>
              <a:t>군집별</a:t>
            </a:r>
            <a:r>
              <a:rPr lang="ko-KR" altLang="en-US" sz="2800" dirty="0"/>
              <a:t> 기본 정보 </a:t>
            </a:r>
            <a:r>
              <a:rPr lang="ko-KR" altLang="en-US" sz="2800" dirty="0" err="1"/>
              <a:t>정리표</a:t>
            </a:r>
            <a:endParaRPr lang="ko-KR" altLang="en-US" sz="2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FD341F-C1CF-4399-9C36-B8030DDEB377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ADAF0B3-0041-477C-BC4A-0C6035D5CF69}"/>
              </a:ext>
            </a:extLst>
          </p:cNvPr>
          <p:cNvSpPr txBox="1"/>
          <p:nvPr/>
        </p:nvSpPr>
        <p:spPr>
          <a:xfrm>
            <a:off x="6753546" y="2204725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대체로 낮은 수익률 보임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A9AD3AC-593F-4A5F-884D-004E9324BB83}"/>
              </a:ext>
            </a:extLst>
          </p:cNvPr>
          <p:cNvSpPr/>
          <p:nvPr/>
        </p:nvSpPr>
        <p:spPr>
          <a:xfrm>
            <a:off x="5971882" y="3386055"/>
            <a:ext cx="607832" cy="3116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5DEA3-50D2-4664-B47B-1F29F60A1016}"/>
              </a:ext>
            </a:extLst>
          </p:cNvPr>
          <p:cNvSpPr txBox="1"/>
          <p:nvPr/>
        </p:nvSpPr>
        <p:spPr>
          <a:xfrm>
            <a:off x="6753546" y="3328361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종목 다수 분포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수익률이 낮음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69F5224-3878-4BDC-8D3B-81EFD5317F41}"/>
              </a:ext>
            </a:extLst>
          </p:cNvPr>
          <p:cNvSpPr/>
          <p:nvPr/>
        </p:nvSpPr>
        <p:spPr>
          <a:xfrm>
            <a:off x="5971882" y="5081646"/>
            <a:ext cx="607832" cy="31163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EA86E-9E17-4489-B7FB-E7EB6A122147}"/>
              </a:ext>
            </a:extLst>
          </p:cNvPr>
          <p:cNvSpPr txBox="1"/>
          <p:nvPr/>
        </p:nvSpPr>
        <p:spPr>
          <a:xfrm>
            <a:off x="6753546" y="5023952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군집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전체적으로 높은 수익률 보임</a:t>
            </a:r>
          </a:p>
        </p:txBody>
      </p:sp>
    </p:spTree>
    <p:extLst>
      <p:ext uri="{BB962C8B-B14F-4D97-AF65-F5344CB8AC3E}">
        <p14:creationId xmlns:p14="http://schemas.microsoft.com/office/powerpoint/2010/main" val="4081358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Cluster</a:t>
            </a:r>
            <a:r>
              <a:rPr lang="ko-KR" altLang="en-US" sz="2800" dirty="0"/>
              <a:t>의 특징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629EE39-84E7-420E-8037-0DDF510E41A5}"/>
              </a:ext>
            </a:extLst>
          </p:cNvPr>
          <p:cNvCxnSpPr>
            <a:cxnSpLocks/>
          </p:cNvCxnSpPr>
          <p:nvPr/>
        </p:nvCxnSpPr>
        <p:spPr>
          <a:xfrm>
            <a:off x="739049" y="2042097"/>
            <a:ext cx="110363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FF72742-C469-4A1C-9C5A-14F3EF858643}"/>
              </a:ext>
            </a:extLst>
          </p:cNvPr>
          <p:cNvCxnSpPr>
            <a:cxnSpLocks/>
          </p:cNvCxnSpPr>
          <p:nvPr/>
        </p:nvCxnSpPr>
        <p:spPr>
          <a:xfrm>
            <a:off x="739049" y="3005300"/>
            <a:ext cx="1103630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4A0A9E-22CE-4E26-84B3-3EB02618173E}"/>
              </a:ext>
            </a:extLst>
          </p:cNvPr>
          <p:cNvSpPr txBox="1"/>
          <p:nvPr/>
        </p:nvSpPr>
        <p:spPr>
          <a:xfrm>
            <a:off x="370512" y="2340914"/>
            <a:ext cx="239300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군집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B9E98-C82B-49A5-AC90-22EE7F471670}"/>
              </a:ext>
            </a:extLst>
          </p:cNvPr>
          <p:cNvSpPr txBox="1"/>
          <p:nvPr/>
        </p:nvSpPr>
        <p:spPr>
          <a:xfrm>
            <a:off x="5941373" y="2340914"/>
            <a:ext cx="239300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발견한 특징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FA21EA-1DC1-4A2B-96F8-62948741FFA1}"/>
              </a:ext>
            </a:extLst>
          </p:cNvPr>
          <p:cNvCxnSpPr>
            <a:cxnSpLocks/>
          </p:cNvCxnSpPr>
          <p:nvPr/>
        </p:nvCxnSpPr>
        <p:spPr>
          <a:xfrm>
            <a:off x="2554203" y="3367813"/>
            <a:ext cx="0" cy="2162918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3D46A6-D86C-4A77-B2F3-646FF52263A1}"/>
              </a:ext>
            </a:extLst>
          </p:cNvPr>
          <p:cNvSpPr txBox="1"/>
          <p:nvPr/>
        </p:nvSpPr>
        <p:spPr>
          <a:xfrm>
            <a:off x="370512" y="3367813"/>
            <a:ext cx="239300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3A7CB-9FAD-4554-B1DF-0D77030FC4D3}"/>
              </a:ext>
            </a:extLst>
          </p:cNvPr>
          <p:cNvSpPr txBox="1"/>
          <p:nvPr/>
        </p:nvSpPr>
        <p:spPr>
          <a:xfrm>
            <a:off x="3064469" y="3428661"/>
            <a:ext cx="396874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2000" dirty="0"/>
              <a:t>Short ETF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C007F-1E3A-4D21-826E-1C25EF87600C}"/>
              </a:ext>
            </a:extLst>
          </p:cNvPr>
          <p:cNvSpPr txBox="1"/>
          <p:nvPr/>
        </p:nvSpPr>
        <p:spPr>
          <a:xfrm>
            <a:off x="7949096" y="3434632"/>
            <a:ext cx="377802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dirty="0"/>
              <a:t>S&amp;P </a:t>
            </a:r>
            <a:r>
              <a:rPr lang="ko-KR" altLang="en-US" dirty="0"/>
              <a:t>지수와 </a:t>
            </a:r>
            <a:r>
              <a:rPr lang="en-US" altLang="ko-KR" dirty="0"/>
              <a:t>Inverse(</a:t>
            </a:r>
            <a:r>
              <a:rPr lang="ko-KR" altLang="en-US" dirty="0"/>
              <a:t>지수 하락에 베팅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낮은 수익률</a:t>
            </a:r>
            <a:r>
              <a:rPr lang="en-US" altLang="ko-KR" dirty="0"/>
              <a:t>((Short ETF</a:t>
            </a:r>
            <a:r>
              <a:rPr lang="ko-KR" altLang="en-US" dirty="0"/>
              <a:t>로 구성되었기 때문</a:t>
            </a:r>
            <a:r>
              <a:rPr lang="en-US" altLang="ko-KR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7F4D9-0C23-4D67-8945-1EEB9F0933D2}"/>
              </a:ext>
            </a:extLst>
          </p:cNvPr>
          <p:cNvSpPr txBox="1"/>
          <p:nvPr/>
        </p:nvSpPr>
        <p:spPr>
          <a:xfrm>
            <a:off x="370512" y="4198288"/>
            <a:ext cx="239300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48A76-A376-4335-8C74-8C82B1F40B9B}"/>
              </a:ext>
            </a:extLst>
          </p:cNvPr>
          <p:cNvSpPr txBox="1"/>
          <p:nvPr/>
        </p:nvSpPr>
        <p:spPr>
          <a:xfrm>
            <a:off x="3064470" y="4249217"/>
            <a:ext cx="396874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sz="2000" dirty="0"/>
              <a:t>레버리지 </a:t>
            </a:r>
            <a:r>
              <a:rPr lang="en-US" altLang="ko-KR" sz="2000" dirty="0"/>
              <a:t>ETF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9E9C56-0E4D-4C92-879D-93BE3514D721}"/>
              </a:ext>
            </a:extLst>
          </p:cNvPr>
          <p:cNvSpPr txBox="1"/>
          <p:nvPr/>
        </p:nvSpPr>
        <p:spPr>
          <a:xfrm>
            <a:off x="8311586" y="4210275"/>
            <a:ext cx="313374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낮은 수익률</a:t>
            </a:r>
            <a:endParaRPr lang="en-US" altLang="ko-KR" dirty="0"/>
          </a:p>
          <a:p>
            <a:pPr algn="ctr"/>
            <a:r>
              <a:rPr lang="en-US" altLang="ko-KR" dirty="0"/>
              <a:t>(3</a:t>
            </a:r>
            <a:r>
              <a:rPr lang="ko-KR" altLang="en-US" dirty="0"/>
              <a:t>배 레버리지를 다수 포함하기 때문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E67254-EF7B-412D-813C-BB18FF3BDA65}"/>
              </a:ext>
            </a:extLst>
          </p:cNvPr>
          <p:cNvSpPr txBox="1"/>
          <p:nvPr/>
        </p:nvSpPr>
        <p:spPr>
          <a:xfrm>
            <a:off x="370512" y="5028763"/>
            <a:ext cx="239300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CA2174-5081-4B66-B9F4-4D9DB8C7F1AD}"/>
              </a:ext>
            </a:extLst>
          </p:cNvPr>
          <p:cNvSpPr txBox="1"/>
          <p:nvPr/>
        </p:nvSpPr>
        <p:spPr>
          <a:xfrm>
            <a:off x="3169126" y="5028763"/>
            <a:ext cx="396874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en-US" altLang="ko-KR" sz="2000" dirty="0"/>
              <a:t>S&amp;P </a:t>
            </a:r>
            <a:r>
              <a:rPr lang="ko-KR" altLang="en-US" sz="2000" dirty="0"/>
              <a:t> 지수 따르는 </a:t>
            </a:r>
            <a:r>
              <a:rPr lang="en-US" altLang="ko-KR" sz="2000" dirty="0"/>
              <a:t>ETF</a:t>
            </a:r>
            <a:endParaRPr lang="ko-KR" altLang="en-US" sz="20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7B8E621-FEF8-427F-BBB4-4CD65F00F4E6}"/>
              </a:ext>
            </a:extLst>
          </p:cNvPr>
          <p:cNvCxnSpPr>
            <a:cxnSpLocks/>
          </p:cNvCxnSpPr>
          <p:nvPr/>
        </p:nvCxnSpPr>
        <p:spPr>
          <a:xfrm>
            <a:off x="7543485" y="3367813"/>
            <a:ext cx="0" cy="2162918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6AD95F-BC33-4025-AAF3-DE52841D1839}"/>
              </a:ext>
            </a:extLst>
          </p:cNvPr>
          <p:cNvSpPr txBox="1"/>
          <p:nvPr/>
        </p:nvSpPr>
        <p:spPr>
          <a:xfrm>
            <a:off x="7816813" y="4985918"/>
            <a:ext cx="4123286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dirty="0"/>
              <a:t>높은 </a:t>
            </a:r>
            <a:r>
              <a:rPr lang="en-US" altLang="ko-KR" dirty="0"/>
              <a:t>Morning Star </a:t>
            </a:r>
            <a:r>
              <a:rPr lang="ko-KR" altLang="en-US" dirty="0"/>
              <a:t>평점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전세계 투자가들이 참고하는 신뢰성 높은 평가지표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S&amp;P</a:t>
            </a:r>
            <a:r>
              <a:rPr lang="ko-KR" altLang="en-US" dirty="0"/>
              <a:t>지수 추종하는 </a:t>
            </a:r>
            <a:r>
              <a:rPr lang="ko-KR" altLang="en-US" dirty="0" err="1"/>
              <a:t>우량한</a:t>
            </a:r>
            <a:r>
              <a:rPr lang="ko-KR" altLang="en-US" dirty="0"/>
              <a:t> </a:t>
            </a:r>
            <a:r>
              <a:rPr lang="en-US" altLang="ko-KR" dirty="0"/>
              <a:t>ETF</a:t>
            </a:r>
            <a:r>
              <a:rPr lang="ko-KR" altLang="en-US" dirty="0"/>
              <a:t>로 구성됨</a:t>
            </a:r>
          </a:p>
        </p:txBody>
      </p:sp>
    </p:spTree>
    <p:extLst>
      <p:ext uri="{BB962C8B-B14F-4D97-AF65-F5344CB8AC3E}">
        <p14:creationId xmlns:p14="http://schemas.microsoft.com/office/powerpoint/2010/main" val="2983490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800100" y="662857"/>
            <a:ext cx="2565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sz="5400" spc="-150" dirty="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4EE2B4-7B8E-427D-A0F2-B130E2F9C89A}"/>
              </a:ext>
            </a:extLst>
          </p:cNvPr>
          <p:cNvSpPr txBox="1"/>
          <p:nvPr/>
        </p:nvSpPr>
        <p:spPr>
          <a:xfrm>
            <a:off x="800099" y="2644490"/>
            <a:ext cx="5426529" cy="9268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ETF</a:t>
            </a:r>
            <a:r>
              <a:rPr lang="ko-KR" altLang="en-US" sz="40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종목 예측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95917-90CB-4238-95E2-5754D1E33F8A}"/>
              </a:ext>
            </a:extLst>
          </p:cNvPr>
          <p:cNvSpPr txBox="1"/>
          <p:nvPr/>
        </p:nvSpPr>
        <p:spPr>
          <a:xfrm>
            <a:off x="800100" y="3921654"/>
            <a:ext cx="47244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대상 </a:t>
            </a:r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종목 선정</a:t>
            </a:r>
            <a:endParaRPr lang="en-US" altLang="ko-KR" spc="-12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두가지 방법의 </a:t>
            </a:r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예측</a:t>
            </a:r>
            <a:endParaRPr lang="en-US" altLang="ko-KR" spc="-12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92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800100" y="662857"/>
            <a:ext cx="2565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spc="-15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5400" spc="-15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4EE2B4-7B8E-427D-A0F2-B130E2F9C89A}"/>
              </a:ext>
            </a:extLst>
          </p:cNvPr>
          <p:cNvSpPr txBox="1"/>
          <p:nvPr/>
        </p:nvSpPr>
        <p:spPr>
          <a:xfrm>
            <a:off x="800100" y="2644490"/>
            <a:ext cx="4813300" cy="9268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CF47A-1094-47DF-A6F2-90CA7082E727}"/>
              </a:ext>
            </a:extLst>
          </p:cNvPr>
          <p:cNvSpPr txBox="1"/>
          <p:nvPr/>
        </p:nvSpPr>
        <p:spPr>
          <a:xfrm>
            <a:off x="889000" y="3897630"/>
            <a:ext cx="420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선정 배경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방법론 소개</a:t>
            </a:r>
          </a:p>
        </p:txBody>
      </p:sp>
    </p:spTree>
    <p:extLst>
      <p:ext uri="{BB962C8B-B14F-4D97-AF65-F5344CB8AC3E}">
        <p14:creationId xmlns:p14="http://schemas.microsoft.com/office/powerpoint/2010/main" val="117060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ETF </a:t>
            </a:r>
            <a:r>
              <a:rPr lang="ko-KR" altLang="en-US" sz="2800" dirty="0"/>
              <a:t>선정 기준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E383AF-5200-4B82-BA3A-C7938EEFED6D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D1C7D25-1234-4612-ADEC-41D92C6B2AAB}"/>
              </a:ext>
            </a:extLst>
          </p:cNvPr>
          <p:cNvSpPr/>
          <p:nvPr/>
        </p:nvSpPr>
        <p:spPr>
          <a:xfrm>
            <a:off x="577850" y="1605866"/>
            <a:ext cx="3219450" cy="3905933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19743-3062-43B1-B6ED-4A9B74DDF320}"/>
              </a:ext>
            </a:extLst>
          </p:cNvPr>
          <p:cNvSpPr txBox="1"/>
          <p:nvPr/>
        </p:nvSpPr>
        <p:spPr>
          <a:xfrm>
            <a:off x="866750" y="1943935"/>
            <a:ext cx="22860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A </a:t>
            </a:r>
            <a:r>
              <a:rPr lang="ko-KR" altLang="en-US" dirty="0"/>
              <a:t>군집 </a:t>
            </a:r>
            <a:r>
              <a:rPr lang="en-US" altLang="ko-KR" dirty="0"/>
              <a:t>:  PSQ, SH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5F97D0C-8DB8-47EA-86B4-1C694C7A6E08}"/>
              </a:ext>
            </a:extLst>
          </p:cNvPr>
          <p:cNvCxnSpPr/>
          <p:nvPr/>
        </p:nvCxnSpPr>
        <p:spPr>
          <a:xfrm>
            <a:off x="966495" y="2534483"/>
            <a:ext cx="38274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456C48-C460-48E9-B0BB-04B690BCC390}"/>
              </a:ext>
            </a:extLst>
          </p:cNvPr>
          <p:cNvSpPr txBox="1"/>
          <p:nvPr/>
        </p:nvSpPr>
        <p:spPr>
          <a:xfrm>
            <a:off x="665630" y="2758005"/>
            <a:ext cx="3016858" cy="264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SHORT</a:t>
            </a:r>
            <a:r>
              <a:rPr lang="en-US" altLang="ko-KR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제외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(-)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수익률 중 비교적 높은 수익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Expense Ratio &lt; 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Volatility &lt; 30%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섹터가 아닌 지수를 추종하는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구성됨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28B41B-DDE1-4DF0-B8C0-69FCC533BEAD}"/>
              </a:ext>
            </a:extLst>
          </p:cNvPr>
          <p:cNvSpPr/>
          <p:nvPr/>
        </p:nvSpPr>
        <p:spPr>
          <a:xfrm>
            <a:off x="4428869" y="1605861"/>
            <a:ext cx="3219450" cy="3905933"/>
          </a:xfrm>
          <a:prstGeom prst="rect">
            <a:avLst/>
          </a:prstGeom>
          <a:solidFill>
            <a:srgbClr val="ECC0BA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604C4E-B257-4677-B697-B1D16A1D3AD5}"/>
              </a:ext>
            </a:extLst>
          </p:cNvPr>
          <p:cNvSpPr txBox="1"/>
          <p:nvPr/>
        </p:nvSpPr>
        <p:spPr>
          <a:xfrm>
            <a:off x="4717768" y="1943930"/>
            <a:ext cx="265438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/>
              <a:t>B </a:t>
            </a:r>
            <a:r>
              <a:rPr lang="ko-KR" altLang="en-US" dirty="0"/>
              <a:t>군집 </a:t>
            </a:r>
            <a:r>
              <a:rPr lang="en-US" altLang="ko-KR" dirty="0"/>
              <a:t>:  EWH, XLF, XLU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F833DA6-CC96-4F20-82C3-0C732D58E4A4}"/>
              </a:ext>
            </a:extLst>
          </p:cNvPr>
          <p:cNvCxnSpPr/>
          <p:nvPr/>
        </p:nvCxnSpPr>
        <p:spPr>
          <a:xfrm>
            <a:off x="4817514" y="2534478"/>
            <a:ext cx="38274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27236A-7A43-45CA-9EEF-74F6637C05E5}"/>
              </a:ext>
            </a:extLst>
          </p:cNvPr>
          <p:cNvSpPr txBox="1"/>
          <p:nvPr/>
        </p:nvSpPr>
        <p:spPr>
          <a:xfrm>
            <a:off x="4717768" y="2752641"/>
            <a:ext cx="2930552" cy="264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제외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모닝스타 평점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3</a:t>
            </a:r>
            <a:r>
              <a:rPr lang="ko-KR" altLang="en-US" sz="1600" b="0" i="0" dirty="0">
                <a:solidFill>
                  <a:srgbClr val="4D515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☆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Expense Ratio &lt; 1%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Volatility &lt; 30%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섹터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은행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홍콩시장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BFC4B04-EA0E-4FE5-AD1C-C620B26A66A5}"/>
              </a:ext>
            </a:extLst>
          </p:cNvPr>
          <p:cNvSpPr/>
          <p:nvPr/>
        </p:nvSpPr>
        <p:spPr>
          <a:xfrm>
            <a:off x="8394700" y="1605861"/>
            <a:ext cx="3219450" cy="3905933"/>
          </a:xfrm>
          <a:prstGeom prst="rect">
            <a:avLst/>
          </a:prstGeom>
          <a:solidFill>
            <a:srgbClr val="D26A5C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F33B43-DF8B-4282-B137-ECB7EACBBAF4}"/>
              </a:ext>
            </a:extLst>
          </p:cNvPr>
          <p:cNvSpPr txBox="1"/>
          <p:nvPr/>
        </p:nvSpPr>
        <p:spPr>
          <a:xfrm>
            <a:off x="8394700" y="1943930"/>
            <a:ext cx="4655164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C </a:t>
            </a:r>
            <a:r>
              <a:rPr lang="ko-KR" altLang="en-US" dirty="0">
                <a:solidFill>
                  <a:schemeClr val="bg1"/>
                </a:solidFill>
              </a:rPr>
              <a:t>군집 </a:t>
            </a:r>
            <a:r>
              <a:rPr lang="en-US" altLang="ko-KR" dirty="0">
                <a:solidFill>
                  <a:schemeClr val="bg1"/>
                </a:solidFill>
              </a:rPr>
              <a:t>:  IVV, XLB, XLK, XLV, XRT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C4BAAFF2-9776-4F77-8325-624B06014243}"/>
              </a:ext>
            </a:extLst>
          </p:cNvPr>
          <p:cNvCxnSpPr/>
          <p:nvPr/>
        </p:nvCxnSpPr>
        <p:spPr>
          <a:xfrm>
            <a:off x="8783345" y="2534478"/>
            <a:ext cx="38274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14D2C8-F565-430E-A7B4-890CBBF09C20}"/>
              </a:ext>
            </a:extLst>
          </p:cNvPr>
          <p:cNvSpPr txBox="1"/>
          <p:nvPr/>
        </p:nvSpPr>
        <p:spPr>
          <a:xfrm>
            <a:off x="8590189" y="2712297"/>
            <a:ext cx="2828472" cy="2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제외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모닝스타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3</a:t>
            </a:r>
            <a:r>
              <a:rPr lang="ko-KR" altLang="en-US" sz="1600" b="0" i="0" dirty="0">
                <a:solidFill>
                  <a:srgbClr val="FFFF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☆</a:t>
            </a:r>
            <a:endParaRPr lang="en-US" altLang="ko-KR" sz="16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Expense Ratio &lt; 1%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Volatility &lt; 30 %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수익률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20%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의료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소매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기술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재료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S&amp;P</a:t>
            </a:r>
            <a:endParaRPr lang="ko-KR" altLang="en-US" sz="16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FB95D-7D49-4F09-BB44-69B1E0E0D3D2}"/>
              </a:ext>
            </a:extLst>
          </p:cNvPr>
          <p:cNvSpPr txBox="1"/>
          <p:nvPr/>
        </p:nvSpPr>
        <p:spPr>
          <a:xfrm>
            <a:off x="2449130" y="6078469"/>
            <a:ext cx="7293740" cy="477054"/>
          </a:xfrm>
          <a:prstGeom prst="rect">
            <a:avLst/>
          </a:prstGeom>
          <a:solidFill>
            <a:srgbClr val="CA7166"/>
          </a:solidFill>
          <a:ln w="76200">
            <a:solidFill>
              <a:srgbClr val="CA71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최종 포트폴리오에 들어갈 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ETF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선정함 </a:t>
            </a:r>
            <a:endParaRPr lang="en-US" altLang="ko-KR" sz="24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0654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09D3D2-D0CB-46C9-8090-56DAC6784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54" y="1261631"/>
            <a:ext cx="4780236" cy="51837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ETF </a:t>
            </a:r>
            <a:r>
              <a:rPr lang="ko-KR" altLang="en-US" sz="2800" dirty="0"/>
              <a:t>선정 기준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95D1758-8868-45B0-B224-8681217A8DCD}"/>
              </a:ext>
            </a:extLst>
          </p:cNvPr>
          <p:cNvGrpSpPr/>
          <p:nvPr/>
        </p:nvGrpSpPr>
        <p:grpSpPr>
          <a:xfrm>
            <a:off x="835834" y="1261631"/>
            <a:ext cx="4780235" cy="5138313"/>
            <a:chOff x="2956965" y="181927"/>
            <a:chExt cx="6422164" cy="662382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44887AC-C0A9-418B-8742-98176615F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6965" y="1886542"/>
              <a:ext cx="6422164" cy="158825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B83C488-C6AD-4779-9B90-0C715AFCC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6965" y="3478529"/>
              <a:ext cx="6422164" cy="33272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DCD86CA-1B3E-4E53-8D35-11E3E6A3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56965" y="181927"/>
              <a:ext cx="6422164" cy="169535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21C8C1D-576B-4EA9-AE2E-4CA4D2B9C57E}"/>
              </a:ext>
            </a:extLst>
          </p:cNvPr>
          <p:cNvSpPr txBox="1"/>
          <p:nvPr/>
        </p:nvSpPr>
        <p:spPr>
          <a:xfrm>
            <a:off x="6445167" y="1532247"/>
            <a:ext cx="480070" cy="212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F1CC984-C7CC-477F-A46D-A6ED9679DD78}"/>
              </a:ext>
            </a:extLst>
          </p:cNvPr>
          <p:cNvSpPr/>
          <p:nvPr/>
        </p:nvSpPr>
        <p:spPr>
          <a:xfrm>
            <a:off x="5715892" y="3707256"/>
            <a:ext cx="672353" cy="217525"/>
          </a:xfrm>
          <a:prstGeom prst="rightArrow">
            <a:avLst/>
          </a:prstGeom>
          <a:solidFill>
            <a:srgbClr val="CA7166"/>
          </a:solidFill>
          <a:ln>
            <a:solidFill>
              <a:srgbClr val="CA7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EDA3D-2971-4985-AE39-0ED3DB92D5CC}"/>
              </a:ext>
            </a:extLst>
          </p:cNvPr>
          <p:cNvSpPr txBox="1"/>
          <p:nvPr/>
        </p:nvSpPr>
        <p:spPr>
          <a:xfrm>
            <a:off x="6445167" y="1946893"/>
            <a:ext cx="480070" cy="212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8BAC0-0FDF-4C1F-A447-10ED81A520F8}"/>
              </a:ext>
            </a:extLst>
          </p:cNvPr>
          <p:cNvSpPr txBox="1"/>
          <p:nvPr/>
        </p:nvSpPr>
        <p:spPr>
          <a:xfrm>
            <a:off x="6445167" y="2670793"/>
            <a:ext cx="480070" cy="212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E16DE-633A-464F-B366-40D97A726825}"/>
              </a:ext>
            </a:extLst>
          </p:cNvPr>
          <p:cNvSpPr txBox="1"/>
          <p:nvPr/>
        </p:nvSpPr>
        <p:spPr>
          <a:xfrm>
            <a:off x="6442032" y="3653470"/>
            <a:ext cx="480070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44F78-2496-408C-B124-FCB66D78A4AA}"/>
              </a:ext>
            </a:extLst>
          </p:cNvPr>
          <p:cNvSpPr txBox="1"/>
          <p:nvPr/>
        </p:nvSpPr>
        <p:spPr>
          <a:xfrm>
            <a:off x="6438897" y="5122927"/>
            <a:ext cx="480070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4F31C3-FE5F-499D-A29F-236FA242094E}"/>
              </a:ext>
            </a:extLst>
          </p:cNvPr>
          <p:cNvSpPr txBox="1"/>
          <p:nvPr/>
        </p:nvSpPr>
        <p:spPr>
          <a:xfrm>
            <a:off x="6438897" y="5810630"/>
            <a:ext cx="480070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  <a:p>
            <a:pPr algn="ctr"/>
            <a:endParaRPr lang="en-US" altLang="ko-KR" sz="1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6215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S&amp;P 500 5</a:t>
            </a:r>
            <a:r>
              <a:rPr lang="ko-KR" altLang="en-US" sz="2800" dirty="0"/>
              <a:t>일 예측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2470D9-8EC2-47FB-90A3-DFDFDEC2446E}"/>
              </a:ext>
            </a:extLst>
          </p:cNvPr>
          <p:cNvSpPr txBox="1"/>
          <p:nvPr/>
        </p:nvSpPr>
        <p:spPr>
          <a:xfrm>
            <a:off x="498474" y="1253925"/>
            <a:ext cx="5685510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2011 – 2019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데이터로 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AC2016-AF02-47BE-827E-602DACE1F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88" y="2431041"/>
            <a:ext cx="4130756" cy="2595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79C9C-A0ED-4B2D-8E2F-B008EC9BC8B5}"/>
              </a:ext>
            </a:extLst>
          </p:cNvPr>
          <p:cNvSpPr txBox="1"/>
          <p:nvPr/>
        </p:nvSpPr>
        <p:spPr>
          <a:xfrm>
            <a:off x="5351773" y="2431041"/>
            <a:ext cx="434294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2019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이전 자료만 투입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F36D4C-3C36-4236-8841-206C424A4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95" y="5043370"/>
            <a:ext cx="4005949" cy="743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F01C6-3EC8-4352-95A7-6302E8197566}"/>
              </a:ext>
            </a:extLst>
          </p:cNvPr>
          <p:cNvSpPr txBox="1"/>
          <p:nvPr/>
        </p:nvSpPr>
        <p:spPr>
          <a:xfrm>
            <a:off x="6186796" y="2989791"/>
            <a:ext cx="600520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공정성을 위해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년의 자료를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validation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제외함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35678-B79E-4E53-B1FD-33D969C5DAAE}"/>
              </a:ext>
            </a:extLst>
          </p:cNvPr>
          <p:cNvSpPr txBox="1"/>
          <p:nvPr/>
        </p:nvSpPr>
        <p:spPr>
          <a:xfrm>
            <a:off x="5351773" y="3583313"/>
            <a:ext cx="356052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N_days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10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9A841-5A4F-405A-8D8F-1BC753AEBA02}"/>
              </a:ext>
            </a:extLst>
          </p:cNvPr>
          <p:cNvSpPr txBox="1"/>
          <p:nvPr/>
        </p:nvSpPr>
        <p:spPr>
          <a:xfrm>
            <a:off x="6183984" y="4105336"/>
            <a:ext cx="552260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영업일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주간 데이터를 학습 데이터로 활용함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D1653-E884-4304-8FB4-3F5E41201286}"/>
              </a:ext>
            </a:extLst>
          </p:cNvPr>
          <p:cNvSpPr txBox="1"/>
          <p:nvPr/>
        </p:nvSpPr>
        <p:spPr>
          <a:xfrm>
            <a:off x="5351773" y="4916909"/>
            <a:ext cx="4588040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Future Window = 5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221CC-30A3-4FA8-9A4D-6C18F882D671}"/>
              </a:ext>
            </a:extLst>
          </p:cNvPr>
          <p:cNvSpPr txBox="1"/>
          <p:nvPr/>
        </p:nvSpPr>
        <p:spPr>
          <a:xfrm>
            <a:off x="6225386" y="5415311"/>
            <a:ext cx="486141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Dense(5) =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앞으로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일간의  주가를 예측함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510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spc="0" dirty="0"/>
              <a:t>S&amp;P 500 5</a:t>
            </a:r>
            <a:r>
              <a:rPr lang="ko-KR" altLang="en-US" sz="2800" spc="0" dirty="0"/>
              <a:t>일 예측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AE6D8EE-50CB-4A84-BC2E-5826EDB2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933062"/>
            <a:ext cx="4580251" cy="399587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85258E-EF53-4CAF-B5A2-D5A1296BCD42}"/>
              </a:ext>
            </a:extLst>
          </p:cNvPr>
          <p:cNvCxnSpPr>
            <a:cxnSpLocks/>
          </p:cNvCxnSpPr>
          <p:nvPr/>
        </p:nvCxnSpPr>
        <p:spPr>
          <a:xfrm flipV="1">
            <a:off x="4732257" y="3231721"/>
            <a:ext cx="1772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C1AA3E-9681-4506-8B8C-58FDB90A3A62}"/>
              </a:ext>
            </a:extLst>
          </p:cNvPr>
          <p:cNvSpPr txBox="1"/>
          <p:nvPr/>
        </p:nvSpPr>
        <p:spPr>
          <a:xfrm>
            <a:off x="6501971" y="1331432"/>
            <a:ext cx="1046542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000" spc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D8E77-1839-4B32-9A0C-52594D7594AC}"/>
              </a:ext>
            </a:extLst>
          </p:cNvPr>
          <p:cNvSpPr txBox="1"/>
          <p:nvPr/>
        </p:nvSpPr>
        <p:spPr>
          <a:xfrm>
            <a:off x="815734" y="1416404"/>
            <a:ext cx="404931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400" spc="0" dirty="0"/>
              <a:t>2020</a:t>
            </a:r>
            <a:r>
              <a:rPr lang="ko-KR" altLang="en-US" sz="2400" spc="0" dirty="0"/>
              <a:t>년 </a:t>
            </a:r>
            <a:r>
              <a:rPr lang="en-US" altLang="ko-KR" sz="2400" spc="0" dirty="0"/>
              <a:t>5</a:t>
            </a:r>
            <a:r>
              <a:rPr lang="ko-KR" altLang="en-US" sz="2400" spc="0" dirty="0" err="1"/>
              <a:t>일씩</a:t>
            </a:r>
            <a:r>
              <a:rPr lang="ko-KR" altLang="en-US" sz="2400" spc="0" dirty="0"/>
              <a:t>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1E55F-8B04-45EF-8BBD-4F3008222CCC}"/>
              </a:ext>
            </a:extLst>
          </p:cNvPr>
          <p:cNvSpPr txBox="1"/>
          <p:nvPr/>
        </p:nvSpPr>
        <p:spPr>
          <a:xfrm>
            <a:off x="6598594" y="2997375"/>
            <a:ext cx="570040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2020</a:t>
            </a:r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이전의 </a:t>
            </a:r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주간 데이터 가져옴</a:t>
            </a:r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spc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180C3F-1618-4532-8188-24D7C2F54EAB}"/>
              </a:ext>
            </a:extLst>
          </p:cNvPr>
          <p:cNvSpPr txBox="1"/>
          <p:nvPr/>
        </p:nvSpPr>
        <p:spPr>
          <a:xfrm>
            <a:off x="7316699" y="1392988"/>
            <a:ext cx="4049318" cy="83099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금</a:t>
            </a:r>
            <a:r>
              <a:rPr lang="en-US" altLang="ko-KR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endParaRPr lang="en-US" altLang="ko-KR" sz="1600" spc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6,7,8,9,10(</a:t>
            </a:r>
            <a:r>
              <a:rPr lang="ko-KR" altLang="en-US" sz="1600" spc="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월화수목금</a:t>
            </a:r>
            <a:r>
              <a:rPr lang="en-US" altLang="ko-KR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6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주가 예측</a:t>
            </a:r>
            <a:endParaRPr lang="en-US" altLang="ko-KR" sz="1600" spc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 spc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4D70F5-F478-4781-BF3E-8F12412DA486}"/>
              </a:ext>
            </a:extLst>
          </p:cNvPr>
          <p:cNvCxnSpPr>
            <a:cxnSpLocks/>
          </p:cNvCxnSpPr>
          <p:nvPr/>
        </p:nvCxnSpPr>
        <p:spPr>
          <a:xfrm flipV="1">
            <a:off x="4722831" y="4047183"/>
            <a:ext cx="1649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2EB675-B577-4D4D-8E59-0CFDE9CAA4C4}"/>
              </a:ext>
            </a:extLst>
          </p:cNvPr>
          <p:cNvSpPr txBox="1"/>
          <p:nvPr/>
        </p:nvSpPr>
        <p:spPr>
          <a:xfrm>
            <a:off x="6598595" y="4307026"/>
            <a:ext cx="570040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나중에 얼마나 정확한지 실제 주가와 비교를 위해 저장함</a:t>
            </a:r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spc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DA865C-9618-4498-A314-DB9311F207A9}"/>
              </a:ext>
            </a:extLst>
          </p:cNvPr>
          <p:cNvSpPr txBox="1"/>
          <p:nvPr/>
        </p:nvSpPr>
        <p:spPr>
          <a:xfrm>
            <a:off x="6598595" y="3822010"/>
            <a:ext cx="3821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6,7,8,9,10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일의 실제 주가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BDEDD5-4990-41E9-A216-2A2BEB04F487}"/>
              </a:ext>
            </a:extLst>
          </p:cNvPr>
          <p:cNvCxnSpPr>
            <a:cxnSpLocks/>
          </p:cNvCxnSpPr>
          <p:nvPr/>
        </p:nvCxnSpPr>
        <p:spPr>
          <a:xfrm>
            <a:off x="5006454" y="5356440"/>
            <a:ext cx="136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10C3F0-C34F-46C5-BFF1-86A167E06DF4}"/>
              </a:ext>
            </a:extLst>
          </p:cNvPr>
          <p:cNvSpPr txBox="1"/>
          <p:nvPr/>
        </p:nvSpPr>
        <p:spPr>
          <a:xfrm>
            <a:off x="6598596" y="5192876"/>
            <a:ext cx="515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MinMax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[0,1] Scaling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된 값을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역변환하여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값으로 변환함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566399-CA6F-4E22-BD9B-CD7266FB2E9E}"/>
              </a:ext>
            </a:extLst>
          </p:cNvPr>
          <p:cNvCxnSpPr>
            <a:cxnSpLocks/>
          </p:cNvCxnSpPr>
          <p:nvPr/>
        </p:nvCxnSpPr>
        <p:spPr>
          <a:xfrm>
            <a:off x="4865052" y="5837207"/>
            <a:ext cx="1639443" cy="34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EBB469-47B4-4450-8B97-3F843A9ACD6A}"/>
              </a:ext>
            </a:extLst>
          </p:cNvPr>
          <p:cNvSpPr txBox="1"/>
          <p:nvPr/>
        </p:nvSpPr>
        <p:spPr>
          <a:xfrm>
            <a:off x="6598596" y="6014707"/>
            <a:ext cx="4704403" cy="369332"/>
          </a:xfrm>
          <a:prstGeom prst="rect">
            <a:avLst/>
          </a:prstGeom>
          <a:solidFill>
            <a:srgbClr val="ECC0BA"/>
          </a:solidFill>
          <a:ln w="76200">
            <a:solidFill>
              <a:srgbClr val="B94334"/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이전의 데이터로 </a:t>
            </a:r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6,7,8,9,10</a:t>
            </a:r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예측</a:t>
            </a:r>
          </a:p>
        </p:txBody>
      </p:sp>
    </p:spTree>
    <p:extLst>
      <p:ext uri="{BB962C8B-B14F-4D97-AF65-F5344CB8AC3E}">
        <p14:creationId xmlns:p14="http://schemas.microsoft.com/office/powerpoint/2010/main" val="4126009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F6A990-377F-4049-8685-1DF996AA2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15" y="1951769"/>
            <a:ext cx="4827005" cy="4448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S&amp;P 500 5</a:t>
            </a:r>
            <a:r>
              <a:rPr lang="ko-KR" altLang="en-US" sz="2800" dirty="0"/>
              <a:t>일 예측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85258E-EF53-4CAF-B5A2-D5A1296BCD42}"/>
              </a:ext>
            </a:extLst>
          </p:cNvPr>
          <p:cNvCxnSpPr>
            <a:cxnSpLocks/>
          </p:cNvCxnSpPr>
          <p:nvPr/>
        </p:nvCxnSpPr>
        <p:spPr>
          <a:xfrm>
            <a:off x="5120950" y="2157655"/>
            <a:ext cx="1529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7D8E77-1839-4B32-9A0C-52594D7594AC}"/>
              </a:ext>
            </a:extLst>
          </p:cNvPr>
          <p:cNvSpPr txBox="1"/>
          <p:nvPr/>
        </p:nvSpPr>
        <p:spPr>
          <a:xfrm>
            <a:off x="924318" y="1372015"/>
            <a:ext cx="404931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5</a:t>
            </a:r>
            <a:r>
              <a:rPr lang="ko-KR" altLang="en-US" sz="2400" dirty="0" err="1"/>
              <a:t>일씩</a:t>
            </a:r>
            <a:r>
              <a:rPr lang="ko-KR" altLang="en-US" sz="2400" dirty="0"/>
              <a:t>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1E55F-8B04-45EF-8BBD-4F3008222CCC}"/>
              </a:ext>
            </a:extLst>
          </p:cNvPr>
          <p:cNvSpPr txBox="1"/>
          <p:nvPr/>
        </p:nvSpPr>
        <p:spPr>
          <a:xfrm>
            <a:off x="6711717" y="1985152"/>
            <a:ext cx="4074815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800" spc="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MinMax</a:t>
            </a:r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[0,1] Scaling</a:t>
            </a:r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된 값을 </a:t>
            </a:r>
            <a:r>
              <a:rPr lang="ko-KR" altLang="en-US" sz="1800" spc="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역변환하여</a:t>
            </a:r>
            <a:endParaRPr lang="ko-KR" altLang="en-US" sz="1800" spc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값으로 변환함</a:t>
            </a:r>
            <a:r>
              <a:rPr lang="en-US" altLang="ko-KR" sz="1800" spc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spc="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24D70F5-F478-4781-BF3E-8F12412DA486}"/>
              </a:ext>
            </a:extLst>
          </p:cNvPr>
          <p:cNvCxnSpPr>
            <a:cxnSpLocks/>
          </p:cNvCxnSpPr>
          <p:nvPr/>
        </p:nvCxnSpPr>
        <p:spPr>
          <a:xfrm flipV="1">
            <a:off x="4148791" y="3429000"/>
            <a:ext cx="2129461" cy="5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DA865C-9618-4498-A314-DB9311F207A9}"/>
              </a:ext>
            </a:extLst>
          </p:cNvPr>
          <p:cNvSpPr txBox="1"/>
          <p:nvPr/>
        </p:nvSpPr>
        <p:spPr>
          <a:xfrm>
            <a:off x="6711717" y="3237568"/>
            <a:ext cx="3799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DataFrame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저장하여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시각화함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3BDEDD5-4990-41E9-A216-2A2BEB04F487}"/>
              </a:ext>
            </a:extLst>
          </p:cNvPr>
          <p:cNvCxnSpPr>
            <a:cxnSpLocks/>
          </p:cNvCxnSpPr>
          <p:nvPr/>
        </p:nvCxnSpPr>
        <p:spPr>
          <a:xfrm flipV="1">
            <a:off x="5308705" y="4992560"/>
            <a:ext cx="1101522" cy="36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10C3F0-C34F-46C5-BFF1-86A167E06DF4}"/>
              </a:ext>
            </a:extLst>
          </p:cNvPr>
          <p:cNvSpPr txBox="1"/>
          <p:nvPr/>
        </p:nvSpPr>
        <p:spPr>
          <a:xfrm>
            <a:off x="6711717" y="4852138"/>
            <a:ext cx="5888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정확도를 높이기 위하여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일까지 신규자료 추가 학습함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566399-CA6F-4E22-BD9B-CD7266FB2E9E}"/>
              </a:ext>
            </a:extLst>
          </p:cNvPr>
          <p:cNvCxnSpPr>
            <a:cxnSpLocks/>
          </p:cNvCxnSpPr>
          <p:nvPr/>
        </p:nvCxnSpPr>
        <p:spPr>
          <a:xfrm>
            <a:off x="3176833" y="5081047"/>
            <a:ext cx="3314764" cy="111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EBB469-47B4-4450-8B97-3F843A9ACD6A}"/>
              </a:ext>
            </a:extLst>
          </p:cNvPr>
          <p:cNvSpPr txBox="1"/>
          <p:nvPr/>
        </p:nvSpPr>
        <p:spPr>
          <a:xfrm>
            <a:off x="6711717" y="5996688"/>
            <a:ext cx="570040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동일한 과정을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일에 반복함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438660-E321-441C-AA53-516FE854C95F}"/>
              </a:ext>
            </a:extLst>
          </p:cNvPr>
          <p:cNvSpPr txBox="1"/>
          <p:nvPr/>
        </p:nvSpPr>
        <p:spPr>
          <a:xfrm>
            <a:off x="6711717" y="6398061"/>
            <a:ext cx="5700403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금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예측한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13,14,15,16,17(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월화수목금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값을 구함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885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S&amp;P 500 5</a:t>
            </a:r>
            <a:r>
              <a:rPr lang="ko-KR" altLang="en-US" sz="2800" dirty="0"/>
              <a:t>일 예측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7D8E77-1839-4B32-9A0C-52594D7594AC}"/>
              </a:ext>
            </a:extLst>
          </p:cNvPr>
          <p:cNvSpPr txBox="1"/>
          <p:nvPr/>
        </p:nvSpPr>
        <p:spPr>
          <a:xfrm>
            <a:off x="1198482" y="1337040"/>
            <a:ext cx="4049318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400" dirty="0"/>
              <a:t>구동 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1E55F-8B04-45EF-8BBD-4F3008222CCC}"/>
              </a:ext>
            </a:extLst>
          </p:cNvPr>
          <p:cNvSpPr txBox="1"/>
          <p:nvPr/>
        </p:nvSpPr>
        <p:spPr>
          <a:xfrm>
            <a:off x="1198482" y="2079700"/>
            <a:ext cx="3799170" cy="369332"/>
          </a:xfrm>
          <a:prstGeom prst="rect">
            <a:avLst/>
          </a:prstGeom>
          <a:solidFill>
            <a:srgbClr val="ECC0BA"/>
          </a:solidFill>
          <a:ln w="76200">
            <a:solidFill>
              <a:srgbClr val="B94334"/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spc="0" dirty="0"/>
              <a:t>매주 예상치와 실제 값을 출력함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8098D-13E7-4C88-BB7B-91224824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179" y="2653731"/>
            <a:ext cx="3533775" cy="387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2D238-5D2C-4799-8D8D-FCB206CF726D}"/>
              </a:ext>
            </a:extLst>
          </p:cNvPr>
          <p:cNvSpPr txBox="1"/>
          <p:nvPr/>
        </p:nvSpPr>
        <p:spPr>
          <a:xfrm>
            <a:off x="6920975" y="2079700"/>
            <a:ext cx="3799170" cy="369332"/>
          </a:xfrm>
          <a:prstGeom prst="rect">
            <a:avLst/>
          </a:prstGeom>
          <a:solidFill>
            <a:srgbClr val="ECC0BA"/>
          </a:solidFill>
          <a:ln w="76200">
            <a:solidFill>
              <a:srgbClr val="B94334"/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5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/>
            <a:r>
              <a:rPr lang="ko-KR" altLang="en-US" spc="0" dirty="0"/>
              <a:t>엑셀 파일을 통해 주별로 저장함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4FF321-8CA0-4AD8-A363-6E0839A72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04" y="3277610"/>
            <a:ext cx="6127512" cy="2064851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C77F59C-1E98-4B7E-9CD1-8DE631435A8A}"/>
              </a:ext>
            </a:extLst>
          </p:cNvPr>
          <p:cNvSpPr/>
          <p:nvPr/>
        </p:nvSpPr>
        <p:spPr>
          <a:xfrm>
            <a:off x="5751477" y="2155603"/>
            <a:ext cx="415673" cy="217525"/>
          </a:xfrm>
          <a:prstGeom prst="rightArrow">
            <a:avLst/>
          </a:prstGeom>
          <a:solidFill>
            <a:srgbClr val="CA7166"/>
          </a:solidFill>
          <a:ln>
            <a:solidFill>
              <a:srgbClr val="CA7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697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ETF</a:t>
            </a:r>
            <a:r>
              <a:rPr lang="ko-KR" altLang="en-US" sz="2800" dirty="0"/>
              <a:t> 종가 예측 방안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E5EEF4-2198-4B75-BD55-5CA03F02F507}"/>
              </a:ext>
            </a:extLst>
          </p:cNvPr>
          <p:cNvSpPr txBox="1"/>
          <p:nvPr/>
        </p:nvSpPr>
        <p:spPr>
          <a:xfrm>
            <a:off x="2327847" y="1823815"/>
            <a:ext cx="2009057" cy="523220"/>
          </a:xfrm>
          <a:prstGeom prst="rect">
            <a:avLst/>
          </a:prstGeom>
          <a:solidFill>
            <a:srgbClr val="FBFBFB"/>
          </a:solidFill>
          <a:ln w="76200">
            <a:solidFill>
              <a:srgbClr val="B94334"/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-15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방안 </a:t>
            </a: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sz="2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9A97A-C08D-43DE-89C1-0A0D4AE35F42}"/>
              </a:ext>
            </a:extLst>
          </p:cNvPr>
          <p:cNvSpPr txBox="1"/>
          <p:nvPr/>
        </p:nvSpPr>
        <p:spPr>
          <a:xfrm>
            <a:off x="7746599" y="1820803"/>
            <a:ext cx="2009057" cy="523220"/>
          </a:xfrm>
          <a:prstGeom prst="rect">
            <a:avLst/>
          </a:prstGeom>
          <a:solidFill>
            <a:srgbClr val="FBFBFB"/>
          </a:solidFill>
          <a:ln w="76200">
            <a:solidFill>
              <a:srgbClr val="B94334"/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방안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5B821-77E6-4BCC-918D-2D42349AEE9D}"/>
              </a:ext>
            </a:extLst>
          </p:cNvPr>
          <p:cNvSpPr txBox="1"/>
          <p:nvPr/>
        </p:nvSpPr>
        <p:spPr>
          <a:xfrm>
            <a:off x="1140070" y="3081887"/>
            <a:ext cx="43846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통해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S&amp;P500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종가 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0E92-EA75-456A-BBA6-E61A45E5029C}"/>
              </a:ext>
            </a:extLst>
          </p:cNvPr>
          <p:cNvSpPr txBox="1"/>
          <p:nvPr/>
        </p:nvSpPr>
        <p:spPr>
          <a:xfrm>
            <a:off x="1140069" y="5310230"/>
            <a:ext cx="438461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E9BE4-0865-44AB-84D8-80619A57F2D2}"/>
              </a:ext>
            </a:extLst>
          </p:cNvPr>
          <p:cNvSpPr txBox="1"/>
          <p:nvPr/>
        </p:nvSpPr>
        <p:spPr>
          <a:xfrm>
            <a:off x="1140069" y="4222616"/>
            <a:ext cx="4384612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S&amp;P500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상관계수 활용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A1470-9AC4-4824-921A-68A835EDA8A6}"/>
              </a:ext>
            </a:extLst>
          </p:cNvPr>
          <p:cNvSpPr txBox="1"/>
          <p:nvPr/>
        </p:nvSpPr>
        <p:spPr>
          <a:xfrm>
            <a:off x="6558822" y="3581040"/>
            <a:ext cx="43846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별로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F47D9-EDB1-4234-80A8-6619B401FDA0}"/>
              </a:ext>
            </a:extLst>
          </p:cNvPr>
          <p:cNvSpPr txBox="1"/>
          <p:nvPr/>
        </p:nvSpPr>
        <p:spPr>
          <a:xfrm>
            <a:off x="6558820" y="4656488"/>
            <a:ext cx="4384611" cy="46166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ctr"/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 종가 출력 및 활용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D0073C0-939A-4D32-95FA-A2CB03E2364B}"/>
              </a:ext>
            </a:extLst>
          </p:cNvPr>
          <p:cNvSpPr/>
          <p:nvPr/>
        </p:nvSpPr>
        <p:spPr>
          <a:xfrm rot="5400000">
            <a:off x="3124538" y="3769692"/>
            <a:ext cx="415673" cy="217525"/>
          </a:xfrm>
          <a:prstGeom prst="rightArrow">
            <a:avLst/>
          </a:prstGeom>
          <a:solidFill>
            <a:srgbClr val="CA7166"/>
          </a:solidFill>
          <a:ln>
            <a:solidFill>
              <a:srgbClr val="CA7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11C2601-2707-481E-95DF-FCFA9D2BC811}"/>
              </a:ext>
            </a:extLst>
          </p:cNvPr>
          <p:cNvSpPr/>
          <p:nvPr/>
        </p:nvSpPr>
        <p:spPr>
          <a:xfrm rot="5400000">
            <a:off x="3124538" y="4929297"/>
            <a:ext cx="415673" cy="217525"/>
          </a:xfrm>
          <a:prstGeom prst="rightArrow">
            <a:avLst/>
          </a:prstGeom>
          <a:solidFill>
            <a:srgbClr val="CA7166"/>
          </a:solidFill>
          <a:ln>
            <a:solidFill>
              <a:srgbClr val="CA7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5AAE352-9756-4772-9EA7-884DF9DD663F}"/>
              </a:ext>
            </a:extLst>
          </p:cNvPr>
          <p:cNvSpPr/>
          <p:nvPr/>
        </p:nvSpPr>
        <p:spPr>
          <a:xfrm rot="5400000">
            <a:off x="8543288" y="4240834"/>
            <a:ext cx="415673" cy="217525"/>
          </a:xfrm>
          <a:prstGeom prst="rightArrow">
            <a:avLst/>
          </a:prstGeom>
          <a:solidFill>
            <a:srgbClr val="CA7166"/>
          </a:solidFill>
          <a:ln>
            <a:solidFill>
              <a:srgbClr val="CA7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41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ETF</a:t>
            </a:r>
            <a:r>
              <a:rPr lang="ko-KR" altLang="en-US" sz="2800" dirty="0"/>
              <a:t> 종가 예측 </a:t>
            </a:r>
            <a:r>
              <a:rPr lang="en-US" altLang="ko-KR" sz="2800" dirty="0"/>
              <a:t>– </a:t>
            </a:r>
            <a:r>
              <a:rPr lang="ko-KR" altLang="en-US" sz="2800" dirty="0"/>
              <a:t>방안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9C4087-3551-4FEA-A3FD-2506BC34DAD4}"/>
              </a:ext>
            </a:extLst>
          </p:cNvPr>
          <p:cNvSpPr txBox="1"/>
          <p:nvPr/>
        </p:nvSpPr>
        <p:spPr>
          <a:xfrm>
            <a:off x="916516" y="1975583"/>
            <a:ext cx="5458883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LSTM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예측된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종가와 변동률을 구함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 간의 상관계수를 구하고 이를 통해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변동률을 추정함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종목 당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 주 금요일 실제 가격에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번에서 추정된 변동률을 곱해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한 주의 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금 가격을 추정함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대부분의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ETF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가 주가 추종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ETF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였기에 가능한 방안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956CDA-E0B2-451D-92FB-E8420EC2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61" y="1636160"/>
            <a:ext cx="4355097" cy="447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08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ETF</a:t>
            </a:r>
            <a:r>
              <a:rPr lang="ko-KR" altLang="en-US" sz="2800" dirty="0"/>
              <a:t> 종가 예측 </a:t>
            </a:r>
            <a:r>
              <a:rPr lang="en-US" altLang="ko-KR" sz="2800" dirty="0"/>
              <a:t>– </a:t>
            </a:r>
            <a:r>
              <a:rPr lang="ko-KR" altLang="en-US" sz="2800" dirty="0"/>
              <a:t>방안</a:t>
            </a:r>
            <a:r>
              <a:rPr lang="en-US" altLang="ko-KR" sz="2800" dirty="0"/>
              <a:t>2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155093-360B-46B5-8995-D944A5C9C444}"/>
              </a:ext>
            </a:extLst>
          </p:cNvPr>
          <p:cNvSpPr txBox="1"/>
          <p:nvPr/>
        </p:nvSpPr>
        <p:spPr>
          <a:xfrm>
            <a:off x="1693634" y="1645548"/>
            <a:ext cx="8804730" cy="477054"/>
          </a:xfrm>
          <a:prstGeom prst="rect">
            <a:avLst/>
          </a:prstGeom>
          <a:solidFill>
            <a:srgbClr val="CA7166"/>
          </a:solidFill>
          <a:ln w="76200">
            <a:solidFill>
              <a:srgbClr val="CA7166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S&amp;P </a:t>
            </a:r>
            <a:r>
              <a:rPr lang="ko-KR" altLang="en-US" dirty="0"/>
              <a:t>예측과 같은 방법으로 </a:t>
            </a:r>
            <a:r>
              <a:rPr lang="ko-KR" altLang="en-US"/>
              <a:t>각 </a:t>
            </a:r>
            <a:r>
              <a:rPr lang="en-US" altLang="ko-KR" dirty="0"/>
              <a:t>ETF </a:t>
            </a:r>
            <a:r>
              <a:rPr lang="ko-KR" altLang="en-US" dirty="0"/>
              <a:t>에 </a:t>
            </a:r>
            <a:r>
              <a:rPr lang="ko-KR" altLang="en-US"/>
              <a:t>대한 </a:t>
            </a:r>
            <a:r>
              <a:rPr lang="en-US" altLang="ko-KR" dirty="0"/>
              <a:t>LSTM </a:t>
            </a:r>
            <a:r>
              <a:rPr lang="ko-KR" altLang="en-US" dirty="0"/>
              <a:t>모델링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A140478-4545-483F-95CB-079A7FC6B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49" y="3802593"/>
            <a:ext cx="8267700" cy="2809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7812B-5363-47EA-96D2-CBD8A67E10B3}"/>
              </a:ext>
            </a:extLst>
          </p:cNvPr>
          <p:cNvSpPr txBox="1"/>
          <p:nvPr/>
        </p:nvSpPr>
        <p:spPr>
          <a:xfrm>
            <a:off x="1693634" y="3060060"/>
            <a:ext cx="8804730" cy="477054"/>
          </a:xfrm>
          <a:prstGeom prst="rect">
            <a:avLst/>
          </a:prstGeom>
          <a:solidFill>
            <a:srgbClr val="CA7166"/>
          </a:solidFill>
          <a:ln w="76200">
            <a:solidFill>
              <a:srgbClr val="CA7166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각 예측모델은 해당 </a:t>
            </a:r>
            <a:r>
              <a:rPr lang="en-US" altLang="ko-KR" dirty="0"/>
              <a:t>ETF</a:t>
            </a:r>
            <a:r>
              <a:rPr lang="ko-KR" altLang="en-US" dirty="0"/>
              <a:t>의 종가를 출력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5A56C38-B88E-4C25-839B-E5DEE9137462}"/>
              </a:ext>
            </a:extLst>
          </p:cNvPr>
          <p:cNvSpPr/>
          <p:nvPr/>
        </p:nvSpPr>
        <p:spPr>
          <a:xfrm rot="5400000">
            <a:off x="5751477" y="2443472"/>
            <a:ext cx="415673" cy="217525"/>
          </a:xfrm>
          <a:prstGeom prst="rightArrow">
            <a:avLst/>
          </a:prstGeom>
          <a:solidFill>
            <a:srgbClr val="CA7166"/>
          </a:solidFill>
          <a:ln>
            <a:solidFill>
              <a:srgbClr val="CA7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00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MSE </a:t>
            </a:r>
            <a:r>
              <a:rPr lang="ko-KR" altLang="en-US" sz="2800" dirty="0"/>
              <a:t>비교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877A553-ED13-4A54-ABFD-936413EF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033" y="1304069"/>
            <a:ext cx="6010275" cy="5095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0CD06B-3886-4D09-98DD-4E12FE68E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" y="3192351"/>
            <a:ext cx="5039175" cy="1679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F6795E-5B32-46E3-B129-AB235B5FA73A}"/>
              </a:ext>
            </a:extLst>
          </p:cNvPr>
          <p:cNvSpPr txBox="1"/>
          <p:nvPr/>
        </p:nvSpPr>
        <p:spPr>
          <a:xfrm>
            <a:off x="498474" y="2108586"/>
            <a:ext cx="45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Mean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Squared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Error: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오차 제곱 </a:t>
            </a:r>
          </a:p>
        </p:txBody>
      </p:sp>
    </p:spTree>
    <p:extLst>
      <p:ext uri="{BB962C8B-B14F-4D97-AF65-F5344CB8AC3E}">
        <p14:creationId xmlns:p14="http://schemas.microsoft.com/office/powerpoint/2010/main" val="137746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5ADEFC-435F-4703-B5FA-019FE1079283}"/>
              </a:ext>
            </a:extLst>
          </p:cNvPr>
          <p:cNvSpPr/>
          <p:nvPr/>
        </p:nvSpPr>
        <p:spPr>
          <a:xfrm>
            <a:off x="498474" y="2452584"/>
            <a:ext cx="5037642" cy="2862366"/>
          </a:xfrm>
          <a:prstGeom prst="rect">
            <a:avLst/>
          </a:prstGeom>
          <a:solidFill>
            <a:srgbClr val="E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배당 </a:t>
            </a:r>
            <a:r>
              <a:rPr lang="en-US" altLang="ko-KR" sz="2800" dirty="0"/>
              <a:t>ETF</a:t>
            </a:r>
            <a:r>
              <a:rPr lang="ko-KR" altLang="en-US" sz="2800" dirty="0"/>
              <a:t> 중심 주가 예측과 포트폴리오 구성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803BE7-F26D-497A-90DB-5E0F103A0E55}"/>
              </a:ext>
            </a:extLst>
          </p:cNvPr>
          <p:cNvGrpSpPr/>
          <p:nvPr/>
        </p:nvGrpSpPr>
        <p:grpSpPr>
          <a:xfrm>
            <a:off x="498474" y="1407320"/>
            <a:ext cx="5037642" cy="3661630"/>
            <a:chOff x="577850" y="1748006"/>
            <a:chExt cx="4870450" cy="5676740"/>
          </a:xfrm>
          <a:scene3d>
            <a:camera prst="obliqueTopLeft"/>
            <a:lightRig rig="threePt" dir="t"/>
          </a:scene3d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2589A-F866-43BA-B17D-019B1A58ADA0}"/>
                </a:ext>
              </a:extLst>
            </p:cNvPr>
            <p:cNvSpPr txBox="1"/>
            <p:nvPr/>
          </p:nvSpPr>
          <p:spPr>
            <a:xfrm>
              <a:off x="577850" y="3082629"/>
              <a:ext cx="4870450" cy="434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미국이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ETF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글로벌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ETF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70%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차지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-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미국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ETF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흐름이 곧 글로벌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ETF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시장 흐름임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한국 시장보다 다양한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ETF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종류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배당 수익률 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(5%~ 12%)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8B6840-92A1-4022-A7DE-6867AB232D97}"/>
                </a:ext>
              </a:extLst>
            </p:cNvPr>
            <p:cNvSpPr txBox="1"/>
            <p:nvPr/>
          </p:nvSpPr>
          <p:spPr>
            <a:xfrm>
              <a:off x="577850" y="1879600"/>
              <a:ext cx="329565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WHY </a:t>
              </a:r>
              <a:r>
                <a:rPr lang="ko-KR" alt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미국 배당 </a:t>
              </a:r>
              <a:r>
                <a:rPr lang="en-US" altLang="ko-KR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ETF?</a:t>
              </a:r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2E7276A-5F2C-49CD-AD1F-1A29F63B90CD}"/>
                </a:ext>
              </a:extLst>
            </p:cNvPr>
            <p:cNvCxnSpPr/>
            <p:nvPr/>
          </p:nvCxnSpPr>
          <p:spPr>
            <a:xfrm>
              <a:off x="682983" y="1748006"/>
              <a:ext cx="3827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5BA5539E-18DD-4C6F-99B2-362DD8A2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64" y="1356711"/>
            <a:ext cx="5604979" cy="50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78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MSE </a:t>
            </a:r>
            <a:r>
              <a:rPr lang="ko-KR" altLang="en-US" sz="2800" dirty="0"/>
              <a:t>비교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E2689E6-1D5B-4150-89D0-70FD50A12016}"/>
              </a:ext>
            </a:extLst>
          </p:cNvPr>
          <p:cNvGraphicFramePr>
            <a:graphicFrameLocks noGrp="1"/>
          </p:cNvGraphicFramePr>
          <p:nvPr/>
        </p:nvGraphicFramePr>
        <p:xfrm>
          <a:off x="702584" y="2759459"/>
          <a:ext cx="10786831" cy="241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621">
                  <a:extLst>
                    <a:ext uri="{9D8B030D-6E8A-4147-A177-3AD203B41FA5}">
                      <a16:colId xmlns:a16="http://schemas.microsoft.com/office/drawing/2014/main" val="585994504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3935667561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1996547174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1975537164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2253523059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4161584108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1154318204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638188243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3544958747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1743409989"/>
                    </a:ext>
                  </a:extLst>
                </a:gridCol>
                <a:gridCol w="980621">
                  <a:extLst>
                    <a:ext uri="{9D8B030D-6E8A-4147-A177-3AD203B41FA5}">
                      <a16:colId xmlns:a16="http://schemas.microsoft.com/office/drawing/2014/main" val="717173751"/>
                    </a:ext>
                  </a:extLst>
                </a:gridCol>
              </a:tblGrid>
              <a:tr h="610400">
                <a:tc>
                  <a:txBody>
                    <a:bodyPr/>
                    <a:lstStyle/>
                    <a:p>
                      <a:pPr algn="ctr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EWH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IVV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PSQ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XLB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XLF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XLK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XLU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XLV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XRT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756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MSE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LSTM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1.0316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178.3797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1.95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1.3281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7.7045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2.3071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29.1659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10.1025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19.6212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5.6165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3171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MSE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~ </a:t>
                      </a:r>
                      <a:r>
                        <a:rPr lang="en-US" sz="1600" b="1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Corr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2.8122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544.52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3.2462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3.6072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17.414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3.7255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54.5733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20.9558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58.4283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7.7893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350" marR="6350" marT="6350" marB="0" anchor="ctr">
                    <a:solidFill>
                      <a:srgbClr val="EC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510061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E39226D6-A757-4AEF-AB13-D9D5DBAF3F55}"/>
              </a:ext>
            </a:extLst>
          </p:cNvPr>
          <p:cNvSpPr/>
          <p:nvPr/>
        </p:nvSpPr>
        <p:spPr>
          <a:xfrm>
            <a:off x="2111831" y="3189522"/>
            <a:ext cx="8958944" cy="1295384"/>
          </a:xfrm>
          <a:prstGeom prst="ellipse">
            <a:avLst/>
          </a:prstGeom>
          <a:noFill/>
          <a:ln w="28575">
            <a:solidFill>
              <a:srgbClr val="B9433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D4BEE-7BD6-47D8-8882-1CD6C7EAE2E3}"/>
              </a:ext>
            </a:extLst>
          </p:cNvPr>
          <p:cNvSpPr txBox="1"/>
          <p:nvPr/>
        </p:nvSpPr>
        <p:spPr>
          <a:xfrm>
            <a:off x="1283969" y="1784254"/>
            <a:ext cx="9624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MSE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작은 쪽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각각의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직접 예측하는 방식을 선정하여 이후 진행함</a:t>
            </a:r>
          </a:p>
        </p:txBody>
      </p:sp>
    </p:spTree>
    <p:extLst>
      <p:ext uri="{BB962C8B-B14F-4D97-AF65-F5344CB8AC3E}">
        <p14:creationId xmlns:p14="http://schemas.microsoft.com/office/powerpoint/2010/main" val="1028401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800100" y="662857"/>
            <a:ext cx="2565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sz="5400" spc="-150" dirty="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800100" y="3921654"/>
            <a:ext cx="47244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Markowitz’s</a:t>
            </a:r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Portfolio</a:t>
            </a:r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Theory</a:t>
            </a:r>
          </a:p>
          <a:p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Buy &amp; Sell Strategy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667BBA-2B44-4E4A-9EA8-B5FE60C4BE90}"/>
              </a:ext>
            </a:extLst>
          </p:cNvPr>
          <p:cNvSpPr txBox="1"/>
          <p:nvPr/>
        </p:nvSpPr>
        <p:spPr>
          <a:xfrm>
            <a:off x="755650" y="2551630"/>
            <a:ext cx="5492750" cy="9268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포트폴리오 자산 비율 조정</a:t>
            </a:r>
          </a:p>
        </p:txBody>
      </p:sp>
    </p:spTree>
    <p:extLst>
      <p:ext uri="{BB962C8B-B14F-4D97-AF65-F5344CB8AC3E}">
        <p14:creationId xmlns:p14="http://schemas.microsoft.com/office/powerpoint/2010/main" val="2894169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Markowitz’s Portfolio Theory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9772119-D2AA-4031-8A05-A118236400D7}"/>
              </a:ext>
            </a:extLst>
          </p:cNvPr>
          <p:cNvSpPr txBox="1"/>
          <p:nvPr/>
        </p:nvSpPr>
        <p:spPr>
          <a:xfrm>
            <a:off x="327023" y="2038282"/>
            <a:ext cx="5516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클러스터링 후 서로 다른 자산으로 포트폴리오 구성함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자산에 투자했을 때보다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 낮출 수 있음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자산에 투자했을 때에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준하는 수익률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6D75B-0E2F-4F63-8ECF-FB18C8A074BD}"/>
              </a:ext>
            </a:extLst>
          </p:cNvPr>
          <p:cNvSpPr txBox="1"/>
          <p:nvPr/>
        </p:nvSpPr>
        <p:spPr>
          <a:xfrm>
            <a:off x="2635418" y="6014720"/>
            <a:ext cx="6416739" cy="477054"/>
          </a:xfrm>
          <a:prstGeom prst="rect">
            <a:avLst/>
          </a:prstGeom>
          <a:solidFill>
            <a:srgbClr val="CA7166"/>
          </a:solidFill>
          <a:ln w="76200">
            <a:solidFill>
              <a:srgbClr val="CA71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분산투자를 통한 </a:t>
            </a:r>
            <a:r>
              <a:rPr lang="en-US" altLang="ko-KR" sz="25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Low Risk High Return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15A9297-397E-49B3-AB97-FDF7322A44F2}"/>
              </a:ext>
            </a:extLst>
          </p:cNvPr>
          <p:cNvSpPr/>
          <p:nvPr/>
        </p:nvSpPr>
        <p:spPr>
          <a:xfrm rot="5400000">
            <a:off x="2504854" y="2675534"/>
            <a:ext cx="415673" cy="217525"/>
          </a:xfrm>
          <a:prstGeom prst="rightArrow">
            <a:avLst/>
          </a:prstGeom>
          <a:solidFill>
            <a:srgbClr val="CA7166"/>
          </a:solidFill>
          <a:ln>
            <a:solidFill>
              <a:srgbClr val="CA7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1667604-82DF-4351-AC07-78BEE2CBD1DB}"/>
              </a:ext>
            </a:extLst>
          </p:cNvPr>
          <p:cNvSpPr/>
          <p:nvPr/>
        </p:nvSpPr>
        <p:spPr>
          <a:xfrm rot="5400000">
            <a:off x="2504854" y="3763855"/>
            <a:ext cx="415673" cy="217525"/>
          </a:xfrm>
          <a:prstGeom prst="rightArrow">
            <a:avLst/>
          </a:prstGeom>
          <a:solidFill>
            <a:srgbClr val="CA7166"/>
          </a:solidFill>
          <a:ln>
            <a:solidFill>
              <a:srgbClr val="CA71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5D00BA-F47D-4334-ADCF-B3C5CA8DCCA0}"/>
              </a:ext>
            </a:extLst>
          </p:cNvPr>
          <p:cNvGrpSpPr/>
          <p:nvPr/>
        </p:nvGrpSpPr>
        <p:grpSpPr>
          <a:xfrm>
            <a:off x="6439369" y="2093596"/>
            <a:ext cx="5341035" cy="2812017"/>
            <a:chOff x="5626619" y="2631012"/>
            <a:chExt cx="6149506" cy="3232815"/>
          </a:xfrm>
        </p:grpSpPr>
        <p:pic>
          <p:nvPicPr>
            <p:cNvPr id="2052" name="Picture 4" descr="Modern Portfolio Theory and the Capital Allocation Line | Sell Side Handbook">
              <a:extLst>
                <a:ext uri="{FF2B5EF4-FFF2-40B4-BE49-F238E27FC236}">
                  <a16:creationId xmlns:a16="http://schemas.microsoft.com/office/drawing/2014/main" id="{1AB6CD67-8498-48BB-A445-F428DC521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619" y="2631012"/>
              <a:ext cx="6149506" cy="3232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4708B7D-8A0D-400C-AF56-CF5FCDF2FE54}"/>
                </a:ext>
              </a:extLst>
            </p:cNvPr>
            <p:cNvSpPr/>
            <p:nvPr/>
          </p:nvSpPr>
          <p:spPr>
            <a:xfrm rot="20715339">
              <a:off x="6893027" y="3498384"/>
              <a:ext cx="4005310" cy="90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779DF17-76C9-446E-96B5-A6AFD70AC4FE}"/>
              </a:ext>
            </a:extLst>
          </p:cNvPr>
          <p:cNvSpPr txBox="1"/>
          <p:nvPr/>
        </p:nvSpPr>
        <p:spPr>
          <a:xfrm>
            <a:off x="6637565" y="5045703"/>
            <a:ext cx="49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분산투자를 통해 만든 가장 효율적인 포트폴리오</a:t>
            </a:r>
            <a:r>
              <a:rPr lang="en-US" altLang="ko-KR" sz="1800" kern="100" dirty="0"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20499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최적의 분배 계산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D3D5A57-B9B0-43B8-AE9A-39DE713F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460"/>
            <a:ext cx="12192000" cy="39499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D0062-FE8C-481A-9304-79EC7AD01976}"/>
              </a:ext>
            </a:extLst>
          </p:cNvPr>
          <p:cNvSpPr txBox="1"/>
          <p:nvPr/>
        </p:nvSpPr>
        <p:spPr>
          <a:xfrm>
            <a:off x="1638300" y="1605794"/>
            <a:ext cx="25717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예측된 가격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C93B6-2916-42E6-A80A-2D8B30B2F4E3}"/>
              </a:ext>
            </a:extLst>
          </p:cNvPr>
          <p:cNvSpPr txBox="1"/>
          <p:nvPr/>
        </p:nvSpPr>
        <p:spPr>
          <a:xfrm>
            <a:off x="7981952" y="1605794"/>
            <a:ext cx="25717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전날 대비 로그 수익률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11758-C00D-428F-B91B-25FE651E40B5}"/>
              </a:ext>
            </a:extLst>
          </p:cNvPr>
          <p:cNvSpPr txBox="1"/>
          <p:nvPr/>
        </p:nvSpPr>
        <p:spPr>
          <a:xfrm>
            <a:off x="6096000" y="4333762"/>
            <a:ext cx="16916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공분산행렬</a:t>
            </a:r>
          </a:p>
        </p:txBody>
      </p:sp>
    </p:spTree>
    <p:extLst>
      <p:ext uri="{BB962C8B-B14F-4D97-AF65-F5344CB8AC3E}">
        <p14:creationId xmlns:p14="http://schemas.microsoft.com/office/powerpoint/2010/main" val="947179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최적의 분배 계산 </a:t>
            </a:r>
            <a:r>
              <a:rPr lang="en-US" altLang="ko-KR" sz="2800" dirty="0"/>
              <a:t>– GLG </a:t>
            </a:r>
            <a:r>
              <a:rPr lang="ko-KR" altLang="en-US" sz="2800" dirty="0"/>
              <a:t>비선형 </a:t>
            </a:r>
            <a:r>
              <a:rPr lang="ko-KR" altLang="en-US" sz="2800" dirty="0" err="1"/>
              <a:t>해찾기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454B8A5-7D6C-4857-941B-17658752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2223541"/>
            <a:ext cx="5656635" cy="3516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6DC78-C825-44DD-BB84-8F50908710C3}"/>
              </a:ext>
            </a:extLst>
          </p:cNvPr>
          <p:cNvSpPr txBox="1"/>
          <p:nvPr/>
        </p:nvSpPr>
        <p:spPr>
          <a:xfrm>
            <a:off x="7010400" y="6007529"/>
            <a:ext cx="5181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LP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해찾기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(maximize profit)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이론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곡선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도입으로 사용 불가함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0456A-9BF5-4F9A-948E-E3B67CB8C43B}"/>
              </a:ext>
            </a:extLst>
          </p:cNvPr>
          <p:cNvSpPr txBox="1"/>
          <p:nvPr/>
        </p:nvSpPr>
        <p:spPr>
          <a:xfrm>
            <a:off x="6287718" y="2343386"/>
            <a:ext cx="5656633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Constraints: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종목의 비중이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50%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    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초기 자본을 전부 사용해야 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       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 비율의 합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1 )</a:t>
            </a:r>
          </a:p>
        </p:txBody>
      </p:sp>
    </p:spTree>
    <p:extLst>
      <p:ext uri="{BB962C8B-B14F-4D97-AF65-F5344CB8AC3E}">
        <p14:creationId xmlns:p14="http://schemas.microsoft.com/office/powerpoint/2010/main" val="754466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최적의 분배 계산 </a:t>
            </a:r>
            <a:r>
              <a:rPr lang="en-US" altLang="ko-KR" sz="2800" dirty="0"/>
              <a:t>– GLG </a:t>
            </a:r>
            <a:r>
              <a:rPr lang="ko-KR" altLang="en-US" sz="2800" dirty="0"/>
              <a:t>비선형 </a:t>
            </a:r>
            <a:r>
              <a:rPr lang="ko-KR" altLang="en-US" sz="2800" dirty="0" err="1"/>
              <a:t>해찾기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454B8A5-7D6C-4857-941B-17658752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" y="2223541"/>
            <a:ext cx="5656635" cy="3516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90456A-9BF5-4F9A-948E-E3B67CB8C43B}"/>
              </a:ext>
            </a:extLst>
          </p:cNvPr>
          <p:cNvSpPr txBox="1"/>
          <p:nvPr/>
        </p:nvSpPr>
        <p:spPr>
          <a:xfrm>
            <a:off x="6287718" y="2343386"/>
            <a:ext cx="5656633" cy="235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최소화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Constraints: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종목의 비중이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50%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    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반드시 초기 자본을 전부 사용해야 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        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 비율의 합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1 )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9D80936-46B5-490B-8150-8B16A2E5E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709612"/>
            <a:ext cx="7924800" cy="5438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FF12B-F3E1-4070-908E-F5E4F3B49883}"/>
              </a:ext>
            </a:extLst>
          </p:cNvPr>
          <p:cNvSpPr txBox="1"/>
          <p:nvPr/>
        </p:nvSpPr>
        <p:spPr>
          <a:xfrm>
            <a:off x="7010400" y="6007529"/>
            <a:ext cx="51816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LP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해찾기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(maximize profit)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포트폴리오 이론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곡선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도입으로 사용 불가함</a:t>
            </a:r>
          </a:p>
        </p:txBody>
      </p:sp>
    </p:spTree>
    <p:extLst>
      <p:ext uri="{BB962C8B-B14F-4D97-AF65-F5344CB8AC3E}">
        <p14:creationId xmlns:p14="http://schemas.microsoft.com/office/powerpoint/2010/main" val="3979759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EAC033-CBED-481B-BB56-7B75CE950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7910"/>
            <a:ext cx="12192000" cy="31620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수익 계산 </a:t>
            </a:r>
            <a:r>
              <a:rPr lang="en-US" altLang="ko-KR" sz="2800" dirty="0"/>
              <a:t>- </a:t>
            </a:r>
            <a:r>
              <a:rPr lang="ko-KR" altLang="en-US" sz="2800" dirty="0" err="1"/>
              <a:t>상승장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EA54CD-102B-4425-AB42-C6DBCCF062DF}"/>
              </a:ext>
            </a:extLst>
          </p:cNvPr>
          <p:cNvSpPr txBox="1"/>
          <p:nvPr/>
        </p:nvSpPr>
        <p:spPr>
          <a:xfrm>
            <a:off x="729343" y="1415142"/>
            <a:ext cx="5290457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자본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$1 MILLION --&gt; 1.02 MILLION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 데이터로 검증하였음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4840450-48D2-453A-AEF0-4D347392BBE9}"/>
              </a:ext>
            </a:extLst>
          </p:cNvPr>
          <p:cNvSpPr/>
          <p:nvPr/>
        </p:nvSpPr>
        <p:spPr>
          <a:xfrm>
            <a:off x="11049000" y="6042894"/>
            <a:ext cx="1143000" cy="435428"/>
          </a:xfrm>
          <a:prstGeom prst="ellipse">
            <a:avLst/>
          </a:prstGeom>
          <a:noFill/>
          <a:ln w="57150">
            <a:solidFill>
              <a:srgbClr val="B94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6B1200-2EB0-485E-9F10-128C1FBBEED8}"/>
              </a:ext>
            </a:extLst>
          </p:cNvPr>
          <p:cNvSpPr txBox="1"/>
          <p:nvPr/>
        </p:nvSpPr>
        <p:spPr>
          <a:xfrm>
            <a:off x="9165770" y="5934745"/>
            <a:ext cx="1709057" cy="369332"/>
          </a:xfrm>
          <a:prstGeom prst="rect">
            <a:avLst/>
          </a:prstGeom>
          <a:solidFill>
            <a:srgbClr val="FFFFFF"/>
          </a:solidFill>
          <a:ln w="12700">
            <a:solidFill>
              <a:srgbClr val="B943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2.6 %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수익</a:t>
            </a:r>
          </a:p>
        </p:txBody>
      </p:sp>
    </p:spTree>
    <p:extLst>
      <p:ext uri="{BB962C8B-B14F-4D97-AF65-F5344CB8AC3E}">
        <p14:creationId xmlns:p14="http://schemas.microsoft.com/office/powerpoint/2010/main" val="26049603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3A3C9B5-6024-4FB8-A1BA-5268E732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4205"/>
            <a:ext cx="12192000" cy="36267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수익 계산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하락장</a:t>
            </a:r>
            <a:endParaRPr lang="ko-KR" altLang="en-US" sz="2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7EA54CD-102B-4425-AB42-C6DBCCF062DF}"/>
              </a:ext>
            </a:extLst>
          </p:cNvPr>
          <p:cNvSpPr txBox="1"/>
          <p:nvPr/>
        </p:nvSpPr>
        <p:spPr>
          <a:xfrm>
            <a:off x="498473" y="1384425"/>
            <a:ext cx="9274177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자본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$1 MILLION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0.96 MILLION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투자 기간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 9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지수가 약 </a:t>
            </a:r>
            <a:r>
              <a:rPr lang="en-US" altLang="ko-KR" sz="2000" b="1" dirty="0">
                <a:solidFill>
                  <a:srgbClr val="B9433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5% </a:t>
            </a:r>
            <a:r>
              <a:rPr lang="ko-KR" altLang="en-US" sz="2000" b="1" dirty="0">
                <a:solidFill>
                  <a:srgbClr val="B9433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하락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구간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en-US" altLang="ko-KR" sz="2000" b="1" dirty="0">
                <a:solidFill>
                  <a:srgbClr val="B1403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3.3% </a:t>
            </a:r>
            <a:r>
              <a:rPr lang="ko-KR" altLang="en-US" sz="2000" b="1" dirty="0">
                <a:solidFill>
                  <a:srgbClr val="B1403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손실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하락 리스크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헷징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가능함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41C6C1-6333-4868-88DF-E48D5281BE8A}"/>
              </a:ext>
            </a:extLst>
          </p:cNvPr>
          <p:cNvSpPr/>
          <p:nvPr/>
        </p:nvSpPr>
        <p:spPr>
          <a:xfrm>
            <a:off x="11049000" y="5878286"/>
            <a:ext cx="1143000" cy="435428"/>
          </a:xfrm>
          <a:prstGeom prst="ellipse">
            <a:avLst/>
          </a:prstGeom>
          <a:noFill/>
          <a:ln w="57150">
            <a:solidFill>
              <a:srgbClr val="B94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70F35-25AC-4AA4-96AD-0C62812FF070}"/>
              </a:ext>
            </a:extLst>
          </p:cNvPr>
          <p:cNvSpPr txBox="1"/>
          <p:nvPr/>
        </p:nvSpPr>
        <p:spPr>
          <a:xfrm>
            <a:off x="10194471" y="5304339"/>
            <a:ext cx="1709057" cy="369332"/>
          </a:xfrm>
          <a:prstGeom prst="rect">
            <a:avLst/>
          </a:prstGeom>
          <a:solidFill>
            <a:srgbClr val="FFFFFF"/>
          </a:solidFill>
          <a:ln w="12700">
            <a:solidFill>
              <a:srgbClr val="B9433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3.3%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손실</a:t>
            </a:r>
          </a:p>
        </p:txBody>
      </p:sp>
    </p:spTree>
    <p:extLst>
      <p:ext uri="{BB962C8B-B14F-4D97-AF65-F5344CB8AC3E}">
        <p14:creationId xmlns:p14="http://schemas.microsoft.com/office/powerpoint/2010/main" val="631722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수익 계산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60B49D8B-9269-4CEC-8134-DFF97E409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207647"/>
              </p:ext>
            </p:extLst>
          </p:nvPr>
        </p:nvGraphicFramePr>
        <p:xfrm>
          <a:off x="5826760" y="1501793"/>
          <a:ext cx="6365240" cy="455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F72FB5-4DBF-4B4E-92CC-743C64B735F1}"/>
              </a:ext>
            </a:extLst>
          </p:cNvPr>
          <p:cNvSpPr txBox="1"/>
          <p:nvPr/>
        </p:nvSpPr>
        <p:spPr>
          <a:xfrm>
            <a:off x="189864" y="2714479"/>
            <a:ext cx="5194300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ko-KR" altLang="en-US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마코위츠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과거의 수익률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정보로 분산투자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원리는 그대로 활용하되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예측한 미래 수익률 정보로 분산투자</a:t>
            </a:r>
          </a:p>
        </p:txBody>
      </p:sp>
    </p:spTree>
    <p:extLst>
      <p:ext uri="{BB962C8B-B14F-4D97-AF65-F5344CB8AC3E}">
        <p14:creationId xmlns:p14="http://schemas.microsoft.com/office/powerpoint/2010/main" val="3767284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800100" y="662857"/>
            <a:ext cx="2565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sz="5400" spc="-150" dirty="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4EE2B4-7B8E-427D-A0F2-B130E2F9C89A}"/>
              </a:ext>
            </a:extLst>
          </p:cNvPr>
          <p:cNvSpPr txBox="1"/>
          <p:nvPr/>
        </p:nvSpPr>
        <p:spPr>
          <a:xfrm>
            <a:off x="800099" y="2644490"/>
            <a:ext cx="5426529" cy="9268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레버리지 종목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E0099-7A35-4E97-A768-55E3E71C46B7}"/>
              </a:ext>
            </a:extLst>
          </p:cNvPr>
          <p:cNvSpPr txBox="1"/>
          <p:nvPr/>
        </p:nvSpPr>
        <p:spPr>
          <a:xfrm>
            <a:off x="889000" y="3921654"/>
            <a:ext cx="777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종목 선정 기준</a:t>
            </a:r>
            <a:endParaRPr lang="en-US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정확도 향상</a:t>
            </a:r>
          </a:p>
        </p:txBody>
      </p:sp>
    </p:spTree>
    <p:extLst>
      <p:ext uri="{BB962C8B-B14F-4D97-AF65-F5344CB8AC3E}">
        <p14:creationId xmlns:p14="http://schemas.microsoft.com/office/powerpoint/2010/main" val="65051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742605-95E5-4A3C-A721-C38709CDC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361" y="1271526"/>
            <a:ext cx="6023422" cy="535415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5ADEFC-435F-4703-B5FA-019FE1079283}"/>
              </a:ext>
            </a:extLst>
          </p:cNvPr>
          <p:cNvSpPr/>
          <p:nvPr/>
        </p:nvSpPr>
        <p:spPr>
          <a:xfrm>
            <a:off x="498474" y="2452583"/>
            <a:ext cx="5037642" cy="3657077"/>
          </a:xfrm>
          <a:prstGeom prst="rect">
            <a:avLst/>
          </a:prstGeom>
          <a:solidFill>
            <a:srgbClr val="E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배당 </a:t>
            </a:r>
            <a:r>
              <a:rPr lang="en-US" altLang="ko-KR" sz="2800" dirty="0"/>
              <a:t>ETF</a:t>
            </a:r>
            <a:r>
              <a:rPr lang="ko-KR" altLang="en-US" sz="2800" dirty="0"/>
              <a:t> 중심 주가 예측과 포트폴리오 구성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803BE7-F26D-497A-90DB-5E0F103A0E55}"/>
              </a:ext>
            </a:extLst>
          </p:cNvPr>
          <p:cNvGrpSpPr/>
          <p:nvPr/>
        </p:nvGrpSpPr>
        <p:grpSpPr>
          <a:xfrm>
            <a:off x="498474" y="1271527"/>
            <a:ext cx="6550124" cy="4347958"/>
            <a:chOff x="577850" y="1748006"/>
            <a:chExt cx="4870450" cy="3988627"/>
          </a:xfrm>
          <a:scene3d>
            <a:camera prst="obliqueTopLeft"/>
            <a:lightRig rig="threePt" dir="t"/>
          </a:scene3d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2589A-F866-43BA-B17D-019B1A58ADA0}"/>
                </a:ext>
              </a:extLst>
            </p:cNvPr>
            <p:cNvSpPr txBox="1"/>
            <p:nvPr/>
          </p:nvSpPr>
          <p:spPr>
            <a:xfrm>
              <a:off x="577850" y="3082629"/>
              <a:ext cx="4870450" cy="2654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높은 투명성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-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운용사 사이트에서 관련 내용 모두 볼 수 있음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분산투자를 통한 리스크 </a:t>
              </a:r>
              <a:r>
                <a:rPr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헷징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-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개별 주식보다 안정적임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환금성이 좋아 현금화에 용이함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8B6840-92A1-4022-A7DE-6867AB232D97}"/>
                </a:ext>
              </a:extLst>
            </p:cNvPr>
            <p:cNvSpPr txBox="1"/>
            <p:nvPr/>
          </p:nvSpPr>
          <p:spPr>
            <a:xfrm>
              <a:off x="577850" y="1879600"/>
              <a:ext cx="3295650" cy="931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ETF</a:t>
              </a:r>
              <a:r>
                <a:rPr lang="ko-KR" alt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 장점</a:t>
              </a:r>
              <a:endPara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 </a:t>
              </a:r>
              <a:r>
                <a:rPr lang="ko-KR" alt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리스크 최소화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2E7276A-5F2C-49CD-AD1F-1A29F63B90CD}"/>
                </a:ext>
              </a:extLst>
            </p:cNvPr>
            <p:cNvCxnSpPr/>
            <p:nvPr/>
          </p:nvCxnSpPr>
          <p:spPr>
            <a:xfrm>
              <a:off x="682983" y="1748006"/>
              <a:ext cx="3827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42F970-8916-4C56-A88F-51623ED7A037}"/>
              </a:ext>
            </a:extLst>
          </p:cNvPr>
          <p:cNvSpPr/>
          <p:nvPr/>
        </p:nvSpPr>
        <p:spPr>
          <a:xfrm>
            <a:off x="5865071" y="3429000"/>
            <a:ext cx="5745768" cy="914400"/>
          </a:xfrm>
          <a:prstGeom prst="rect">
            <a:avLst/>
          </a:prstGeom>
          <a:noFill/>
          <a:ln w="76200">
            <a:solidFill>
              <a:srgbClr val="B14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D86BEC-24CD-4FE8-8A7F-9A1B39C44E09}"/>
              </a:ext>
            </a:extLst>
          </p:cNvPr>
          <p:cNvSpPr/>
          <p:nvPr/>
        </p:nvSpPr>
        <p:spPr>
          <a:xfrm>
            <a:off x="5866615" y="2527146"/>
            <a:ext cx="5745768" cy="914400"/>
          </a:xfrm>
          <a:prstGeom prst="rect">
            <a:avLst/>
          </a:prstGeom>
          <a:noFill/>
          <a:ln w="76200">
            <a:solidFill>
              <a:srgbClr val="B14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230A4A-4D05-4086-B092-1AF48486D5DE}"/>
              </a:ext>
            </a:extLst>
          </p:cNvPr>
          <p:cNvSpPr/>
          <p:nvPr/>
        </p:nvSpPr>
        <p:spPr>
          <a:xfrm>
            <a:off x="5866611" y="5227325"/>
            <a:ext cx="5745768" cy="914400"/>
          </a:xfrm>
          <a:prstGeom prst="rect">
            <a:avLst/>
          </a:prstGeom>
          <a:noFill/>
          <a:ln w="76200">
            <a:solidFill>
              <a:srgbClr val="B14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70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5" y="458056"/>
            <a:ext cx="3860462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b="1" dirty="0"/>
              <a:t>Module #2</a:t>
            </a:r>
            <a:endParaRPr lang="ko-KR" altLang="en-US" sz="28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CDA55EA-CE91-4F85-A7E5-91F05ECF24E1}"/>
              </a:ext>
            </a:extLst>
          </p:cNvPr>
          <p:cNvCxnSpPr>
            <a:cxnSpLocks/>
          </p:cNvCxnSpPr>
          <p:nvPr/>
        </p:nvCxnSpPr>
        <p:spPr>
          <a:xfrm>
            <a:off x="6359580" y="2021757"/>
            <a:ext cx="0" cy="2298034"/>
          </a:xfrm>
          <a:prstGeom prst="line">
            <a:avLst/>
          </a:prstGeom>
          <a:ln>
            <a:solidFill>
              <a:srgbClr val="EC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D0581E-D6E8-4ADD-A0FE-D45B025C5058}"/>
              </a:ext>
            </a:extLst>
          </p:cNvPr>
          <p:cNvSpPr txBox="1"/>
          <p:nvPr/>
        </p:nvSpPr>
        <p:spPr>
          <a:xfrm>
            <a:off x="6687921" y="2452831"/>
            <a:ext cx="29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공분산 산출 방식 수정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46B707-31E6-4637-95DD-9879B727FC42}"/>
              </a:ext>
            </a:extLst>
          </p:cNvPr>
          <p:cNvSpPr txBox="1"/>
          <p:nvPr/>
        </p:nvSpPr>
        <p:spPr>
          <a:xfrm>
            <a:off x="6162458" y="1524966"/>
            <a:ext cx="3230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모델링 변수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방법론 수정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10BA9-AE2F-424B-9586-15F353040ECB}"/>
              </a:ext>
            </a:extLst>
          </p:cNvPr>
          <p:cNvSpPr txBox="1"/>
          <p:nvPr/>
        </p:nvSpPr>
        <p:spPr>
          <a:xfrm>
            <a:off x="6460906" y="2112194"/>
            <a:ext cx="239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마코위츠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포트폴리오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252170-EE87-419A-97A2-1532093D33A9}"/>
              </a:ext>
            </a:extLst>
          </p:cNvPr>
          <p:cNvSpPr txBox="1"/>
          <p:nvPr/>
        </p:nvSpPr>
        <p:spPr>
          <a:xfrm>
            <a:off x="6933692" y="2774204"/>
            <a:ext cx="409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Module #1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예측가의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공분산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224948-CCB2-40B5-96DD-6094CB08CA0F}"/>
              </a:ext>
            </a:extLst>
          </p:cNvPr>
          <p:cNvSpPr txBox="1"/>
          <p:nvPr/>
        </p:nvSpPr>
        <p:spPr>
          <a:xfrm>
            <a:off x="6933692" y="3047052"/>
            <a:ext cx="409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Module #2 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일의 공분산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2D1466-8C30-49AF-8420-E7076CC9A0FE}"/>
              </a:ext>
            </a:extLst>
          </p:cNvPr>
          <p:cNvSpPr txBox="1"/>
          <p:nvPr/>
        </p:nvSpPr>
        <p:spPr>
          <a:xfrm>
            <a:off x="6460906" y="3440279"/>
            <a:ext cx="2390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NLP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BE97F9-8194-4100-8494-A9F560505337}"/>
              </a:ext>
            </a:extLst>
          </p:cNvPr>
          <p:cNvSpPr txBox="1"/>
          <p:nvPr/>
        </p:nvSpPr>
        <p:spPr>
          <a:xfrm>
            <a:off x="6793897" y="4218872"/>
            <a:ext cx="409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 알고리즘 사용함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5D9123-08AD-480B-8123-66FBD4B728A6}"/>
              </a:ext>
            </a:extLst>
          </p:cNvPr>
          <p:cNvSpPr txBox="1"/>
          <p:nvPr/>
        </p:nvSpPr>
        <p:spPr>
          <a:xfrm>
            <a:off x="6793897" y="3852597"/>
            <a:ext cx="499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엑셀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(GRG)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복잡한 제약조건 추가 가능하도록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991C9-0FE2-450B-8672-E4B5AE28D94E}"/>
              </a:ext>
            </a:extLst>
          </p:cNvPr>
          <p:cNvSpPr txBox="1"/>
          <p:nvPr/>
        </p:nvSpPr>
        <p:spPr>
          <a:xfrm>
            <a:off x="1470895" y="2391089"/>
            <a:ext cx="316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단기 매매 전략으로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86213-8EFF-4A81-886A-797BEC4EA4D9}"/>
              </a:ext>
            </a:extLst>
          </p:cNvPr>
          <p:cNvSpPr txBox="1"/>
          <p:nvPr/>
        </p:nvSpPr>
        <p:spPr>
          <a:xfrm>
            <a:off x="822038" y="1524966"/>
            <a:ext cx="2818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4E93E-056E-4973-9C4D-52D0C1B0385C}"/>
              </a:ext>
            </a:extLst>
          </p:cNvPr>
          <p:cNvSpPr txBox="1"/>
          <p:nvPr/>
        </p:nvSpPr>
        <p:spPr>
          <a:xfrm>
            <a:off x="1151120" y="2021757"/>
            <a:ext cx="492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장기 보유의 위험성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3CE5D-4692-446E-83F2-E3A3798BDC3B}"/>
              </a:ext>
            </a:extLst>
          </p:cNvPr>
          <p:cNvSpPr txBox="1"/>
          <p:nvPr/>
        </p:nvSpPr>
        <p:spPr>
          <a:xfrm>
            <a:off x="1151119" y="2928776"/>
            <a:ext cx="3489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하락장의 안정성 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628138-F8B6-4CBB-A92A-853E27601B3C}"/>
              </a:ext>
            </a:extLst>
          </p:cNvPr>
          <p:cNvSpPr txBox="1"/>
          <p:nvPr/>
        </p:nvSpPr>
        <p:spPr>
          <a:xfrm>
            <a:off x="1470894" y="3298108"/>
            <a:ext cx="38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레버리지를 반영한 제약조건을 추가함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98AEE6-E4C3-41FC-96E3-67E08CDDCC41}"/>
              </a:ext>
            </a:extLst>
          </p:cNvPr>
          <p:cNvSpPr txBox="1"/>
          <p:nvPr/>
        </p:nvSpPr>
        <p:spPr>
          <a:xfrm>
            <a:off x="1470892" y="3658800"/>
            <a:ext cx="416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포스트 코로나 주식시장의 불안정성 극복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31E299-523B-4DE2-AB2A-2BB93DAC8BFB}"/>
              </a:ext>
            </a:extLst>
          </p:cNvPr>
          <p:cNvSpPr txBox="1"/>
          <p:nvPr/>
        </p:nvSpPr>
        <p:spPr>
          <a:xfrm>
            <a:off x="1129541" y="4187093"/>
            <a:ext cx="103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전략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FA73EA2-3D9F-4853-AC5D-91EE9455DE54}"/>
              </a:ext>
            </a:extLst>
          </p:cNvPr>
          <p:cNvCxnSpPr>
            <a:cxnSpLocks/>
          </p:cNvCxnSpPr>
          <p:nvPr/>
        </p:nvCxnSpPr>
        <p:spPr>
          <a:xfrm>
            <a:off x="1061525" y="2052544"/>
            <a:ext cx="0" cy="3701006"/>
          </a:xfrm>
          <a:prstGeom prst="line">
            <a:avLst/>
          </a:prstGeom>
          <a:ln>
            <a:solidFill>
              <a:srgbClr val="EC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9B713B4-8A39-4F55-9B50-D073CA032403}"/>
              </a:ext>
            </a:extLst>
          </p:cNvPr>
          <p:cNvSpPr txBox="1"/>
          <p:nvPr/>
        </p:nvSpPr>
        <p:spPr>
          <a:xfrm>
            <a:off x="1373930" y="4510549"/>
            <a:ext cx="51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Module #1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3A62F-8BD8-45CF-8983-CD7AD1BD508D}"/>
              </a:ext>
            </a:extLst>
          </p:cNvPr>
          <p:cNvSpPr txBox="1"/>
          <p:nvPr/>
        </p:nvSpPr>
        <p:spPr>
          <a:xfrm>
            <a:off x="1373790" y="5592506"/>
            <a:ext cx="51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추종하며 하락장을 방어함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42B896-E94C-46B3-BC61-A491A6103846}"/>
              </a:ext>
            </a:extLst>
          </p:cNvPr>
          <p:cNvSpPr txBox="1"/>
          <p:nvPr/>
        </p:nvSpPr>
        <p:spPr>
          <a:xfrm>
            <a:off x="1373930" y="4823675"/>
            <a:ext cx="51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추종하며 공분산을 최소화함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B89D92-DF03-42C8-91BB-D045CEAC655B}"/>
              </a:ext>
            </a:extLst>
          </p:cNvPr>
          <p:cNvSpPr txBox="1"/>
          <p:nvPr/>
        </p:nvSpPr>
        <p:spPr>
          <a:xfrm>
            <a:off x="1373930" y="5299828"/>
            <a:ext cx="518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Module #2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434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577850" y="463044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레버리지 종목 선정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21C2F66-6430-4252-B6CF-D52B0AC6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98" y="1330124"/>
            <a:ext cx="4789134" cy="51882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E80906-30E5-4F74-9E3D-08053D43F20C}"/>
              </a:ext>
            </a:extLst>
          </p:cNvPr>
          <p:cNvSpPr txBox="1"/>
          <p:nvPr/>
        </p:nvSpPr>
        <p:spPr>
          <a:xfrm>
            <a:off x="4714817" y="6317847"/>
            <a:ext cx="10854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&lt;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출처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&gt; https://etfdb.com/etfs/leveraged/equity/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ctr"/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CB973-F0EF-4E4D-B7FD-FC0DCD4D4213}"/>
              </a:ext>
            </a:extLst>
          </p:cNvPr>
          <p:cNvSpPr txBox="1"/>
          <p:nvPr/>
        </p:nvSpPr>
        <p:spPr>
          <a:xfrm>
            <a:off x="6663270" y="4113451"/>
            <a:ext cx="4637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데이터량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이상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전과 현재 가격의 차이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이하여야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D5BA9-D7AA-41BB-A492-4D4AD22621FA}"/>
              </a:ext>
            </a:extLst>
          </p:cNvPr>
          <p:cNvSpPr txBox="1"/>
          <p:nvPr/>
        </p:nvSpPr>
        <p:spPr>
          <a:xfrm>
            <a:off x="6354532" y="3524128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선정기준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A4E367-460A-4202-96D0-529C7AF0D2DF}"/>
              </a:ext>
            </a:extLst>
          </p:cNvPr>
          <p:cNvCxnSpPr>
            <a:cxnSpLocks/>
          </p:cNvCxnSpPr>
          <p:nvPr/>
        </p:nvCxnSpPr>
        <p:spPr>
          <a:xfrm>
            <a:off x="6491090" y="4158200"/>
            <a:ext cx="0" cy="1426898"/>
          </a:xfrm>
          <a:prstGeom prst="line">
            <a:avLst/>
          </a:prstGeom>
          <a:ln>
            <a:solidFill>
              <a:srgbClr val="EC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FCF250-4359-4E33-A20D-136ADBF47858}"/>
              </a:ext>
            </a:extLst>
          </p:cNvPr>
          <p:cNvSpPr txBox="1"/>
          <p:nvPr/>
        </p:nvSpPr>
        <p:spPr>
          <a:xfrm>
            <a:off x="6931202" y="4546501"/>
            <a:ext cx="452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최소한의 학습 데이터 보장을 위함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CEC8-3968-4B86-8642-64A6AC62318C}"/>
              </a:ext>
            </a:extLst>
          </p:cNvPr>
          <p:cNvSpPr txBox="1"/>
          <p:nvPr/>
        </p:nvSpPr>
        <p:spPr>
          <a:xfrm>
            <a:off x="6931202" y="5635433"/>
            <a:ext cx="452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Minmax scaling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후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감안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DA488-5E14-4ABB-8CDF-D16A9653BFFD}"/>
              </a:ext>
            </a:extLst>
          </p:cNvPr>
          <p:cNvSpPr txBox="1"/>
          <p:nvPr/>
        </p:nvSpPr>
        <p:spPr>
          <a:xfrm>
            <a:off x="6663270" y="4109052"/>
            <a:ext cx="46378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데이터량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이상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전과 현재 가격의 차이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이하여야 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B9001-CD65-4C10-87FA-7FEF4CD649B4}"/>
              </a:ext>
            </a:extLst>
          </p:cNvPr>
          <p:cNvSpPr txBox="1"/>
          <p:nvPr/>
        </p:nvSpPr>
        <p:spPr>
          <a:xfrm>
            <a:off x="6354532" y="1838236"/>
            <a:ext cx="5630067" cy="880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안정성 확보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공격적인 수익률 향상을 위한 레버리지 종목 추가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482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074EEC9-0ADA-46EE-A15E-015D94BF8E52}"/>
              </a:ext>
            </a:extLst>
          </p:cNvPr>
          <p:cNvSpPr/>
          <p:nvPr/>
        </p:nvSpPr>
        <p:spPr>
          <a:xfrm>
            <a:off x="6194426" y="1476033"/>
            <a:ext cx="4819120" cy="4923881"/>
          </a:xfrm>
          <a:prstGeom prst="rect">
            <a:avLst/>
          </a:prstGeom>
          <a:solidFill>
            <a:srgbClr val="D26A5C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20A71B-F27A-402A-A89D-C1D11AC61D93}"/>
              </a:ext>
            </a:extLst>
          </p:cNvPr>
          <p:cNvSpPr/>
          <p:nvPr/>
        </p:nvSpPr>
        <p:spPr>
          <a:xfrm>
            <a:off x="862014" y="1476033"/>
            <a:ext cx="4819120" cy="4923888"/>
          </a:xfrm>
          <a:prstGeom prst="rect">
            <a:avLst/>
          </a:prstGeom>
          <a:solidFill>
            <a:srgbClr val="ECC0BA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레버리지 종목 선정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90E929-836E-4381-A274-96348097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819121" cy="823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Bull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6B6CA68-5C21-47A8-96E8-4760AEAFB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19120" cy="823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Bear</a:t>
            </a:r>
            <a:endParaRPr lang="ko-KR" altLang="en-US" sz="400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0312D-D657-479C-8BD0-012E4D90D09B}"/>
              </a:ext>
            </a:extLst>
          </p:cNvPr>
          <p:cNvSpPr txBox="1"/>
          <p:nvPr/>
        </p:nvSpPr>
        <p:spPr>
          <a:xfrm>
            <a:off x="1046480" y="2883375"/>
            <a:ext cx="130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QLD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6AA16-AA08-4F3F-9B18-D248594CEE25}"/>
              </a:ext>
            </a:extLst>
          </p:cNvPr>
          <p:cNvSpPr txBox="1"/>
          <p:nvPr/>
        </p:nvSpPr>
        <p:spPr>
          <a:xfrm>
            <a:off x="1341014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Nasdaq 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89F02E-EA2B-443C-BA75-861D5230C2B1}"/>
              </a:ext>
            </a:extLst>
          </p:cNvPr>
          <p:cNvSpPr txBox="1"/>
          <p:nvPr/>
        </p:nvSpPr>
        <p:spPr>
          <a:xfrm>
            <a:off x="1046480" y="4192186"/>
            <a:ext cx="143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UWM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86BBDD-5789-4E2A-96DC-88FB6A654100}"/>
              </a:ext>
            </a:extLst>
          </p:cNvPr>
          <p:cNvSpPr txBox="1"/>
          <p:nvPr/>
        </p:nvSpPr>
        <p:spPr>
          <a:xfrm>
            <a:off x="1412240" y="47133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Russell 2000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2x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ETF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E7BA4-E629-471A-AE27-5F01AF9401AC}"/>
              </a:ext>
            </a:extLst>
          </p:cNvPr>
          <p:cNvSpPr txBox="1"/>
          <p:nvPr/>
        </p:nvSpPr>
        <p:spPr>
          <a:xfrm>
            <a:off x="6573520" y="2943198"/>
            <a:ext cx="441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2747C5-046D-4964-AC6F-09E84E575851}"/>
              </a:ext>
            </a:extLst>
          </p:cNvPr>
          <p:cNvSpPr txBox="1"/>
          <p:nvPr/>
        </p:nvSpPr>
        <p:spPr>
          <a:xfrm>
            <a:off x="6573520" y="4232690"/>
            <a:ext cx="441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TYO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9B1EB6-4862-46A8-BB5F-8477708427CF}"/>
              </a:ext>
            </a:extLst>
          </p:cNvPr>
          <p:cNvSpPr txBox="1"/>
          <p:nvPr/>
        </p:nvSpPr>
        <p:spPr>
          <a:xfrm>
            <a:off x="6774180" y="3457165"/>
            <a:ext cx="459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다우존스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3x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inverse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A25DE6-24F7-4E75-8E51-D72705215F3E}"/>
              </a:ext>
            </a:extLst>
          </p:cNvPr>
          <p:cNvSpPr txBox="1"/>
          <p:nvPr/>
        </p:nvSpPr>
        <p:spPr>
          <a:xfrm>
            <a:off x="6774180" y="4724128"/>
            <a:ext cx="5570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미국 장기채권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&amp; 3x 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inverse</a:t>
            </a:r>
            <a:r>
              <a:rPr lang="ko-KR" altLang="en-US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</a:p>
        </p:txBody>
      </p:sp>
    </p:spTree>
    <p:extLst>
      <p:ext uri="{BB962C8B-B14F-4D97-AF65-F5344CB8AC3E}">
        <p14:creationId xmlns:p14="http://schemas.microsoft.com/office/powerpoint/2010/main" val="2212938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S&amp;P 500 5</a:t>
            </a:r>
            <a:r>
              <a:rPr lang="ko-KR" altLang="en-US" sz="2800" dirty="0"/>
              <a:t>일 예측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E1E55F-8B04-45EF-8BBD-4F3008222CCC}"/>
              </a:ext>
            </a:extLst>
          </p:cNvPr>
          <p:cNvSpPr txBox="1"/>
          <p:nvPr/>
        </p:nvSpPr>
        <p:spPr>
          <a:xfrm>
            <a:off x="1654567" y="1377799"/>
            <a:ext cx="2621603" cy="129888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매주 금요일 장 마감 후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주까지의 종가를 가지고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차주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주가를 예측함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8098D-13E7-4C88-BB7B-91224824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82" y="2704531"/>
            <a:ext cx="3533775" cy="3876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2D238-5D2C-4799-8D8D-FCB206CF726D}"/>
              </a:ext>
            </a:extLst>
          </p:cNvPr>
          <p:cNvSpPr txBox="1"/>
          <p:nvPr/>
        </p:nvSpPr>
        <p:spPr>
          <a:xfrm>
            <a:off x="6738263" y="2027240"/>
            <a:ext cx="379917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CSV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 주 별 결과물로 저장함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20ADDD-0E97-459A-8E84-AFFE5CC4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337" y="3675543"/>
            <a:ext cx="4846114" cy="16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47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453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2800" dirty="0"/>
              <a:t>LSTM</a:t>
            </a:r>
            <a:r>
              <a:rPr lang="ko-KR" altLang="en-US" sz="2800" dirty="0"/>
              <a:t> 예측력 향상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BE383AF-5200-4B82-BA3A-C7938EEFED6D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9A7D518-BBB3-4A3A-B29F-630F0D5082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022" y="3812561"/>
            <a:ext cx="4118822" cy="2031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E04702-8FAE-4FFA-AEC0-E71FE8FD6A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54" y="3812560"/>
            <a:ext cx="4118823" cy="20310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E16A10-353A-4ED1-9135-B225C8BDA577}"/>
              </a:ext>
            </a:extLst>
          </p:cNvPr>
          <p:cNvSpPr txBox="1"/>
          <p:nvPr/>
        </p:nvSpPr>
        <p:spPr>
          <a:xfrm>
            <a:off x="743213" y="3012177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TYO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40CBC-C5CF-4FF2-9C7C-DEB00CDB72EF}"/>
              </a:ext>
            </a:extLst>
          </p:cNvPr>
          <p:cNvSpPr txBox="1"/>
          <p:nvPr/>
        </p:nvSpPr>
        <p:spPr>
          <a:xfrm>
            <a:off x="1710505" y="3393246"/>
            <a:ext cx="337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N=10, epoch=100, batch= 500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A3C04-CDF5-4CE7-A53C-D2DCC68DA74E}"/>
              </a:ext>
            </a:extLst>
          </p:cNvPr>
          <p:cNvSpPr txBox="1"/>
          <p:nvPr/>
        </p:nvSpPr>
        <p:spPr>
          <a:xfrm>
            <a:off x="6576745" y="3393246"/>
            <a:ext cx="515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N=15, epoch=100, batch= 200 +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구간별 스케일링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07DAF-1103-46B4-9B31-4FAD6638C28E}"/>
              </a:ext>
            </a:extLst>
          </p:cNvPr>
          <p:cNvSpPr txBox="1"/>
          <p:nvPr/>
        </p:nvSpPr>
        <p:spPr>
          <a:xfrm>
            <a:off x="1274022" y="6274145"/>
            <a:ext cx="4244596" cy="369332"/>
          </a:xfrm>
          <a:prstGeom prst="rect">
            <a:avLst/>
          </a:prstGeom>
          <a:noFill/>
          <a:ln w="76200">
            <a:solidFill>
              <a:srgbClr val="CA71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MSE =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0.00013171415033611084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AA1F0B-01E1-4E62-8ED7-E0B5D2D945A8}"/>
              </a:ext>
            </a:extLst>
          </p:cNvPr>
          <p:cNvSpPr txBox="1"/>
          <p:nvPr/>
        </p:nvSpPr>
        <p:spPr>
          <a:xfrm>
            <a:off x="7031354" y="6274145"/>
            <a:ext cx="4244596" cy="369332"/>
          </a:xfrm>
          <a:prstGeom prst="rect">
            <a:avLst/>
          </a:prstGeom>
          <a:noFill/>
          <a:ln w="76200">
            <a:solidFill>
              <a:srgbClr val="CA716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MSE =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2.7747534677019358e-05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477B2-DB0D-4643-8859-A11BDF200D8B}"/>
              </a:ext>
            </a:extLst>
          </p:cNvPr>
          <p:cNvSpPr txBox="1"/>
          <p:nvPr/>
        </p:nvSpPr>
        <p:spPr>
          <a:xfrm>
            <a:off x="1701165" y="1352098"/>
            <a:ext cx="878967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종목 특성상 가격 변동폭이 크므로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예측력이 좋지 않음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해결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각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ETF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종목 마다 최적의 파라미터를 찾을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해결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2)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과거 가격과 현재 가격의 차이가 클 경우 구간을 나누어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re-scaling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할 것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4426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800100" y="662857"/>
            <a:ext cx="2565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sz="5400" spc="-150" dirty="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800100" y="3921654"/>
            <a:ext cx="47244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유전 알고리즘과 세부 제약조건</a:t>
            </a:r>
            <a:endParaRPr lang="en-US" altLang="ko-KR" b="1" spc="-12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667BBA-2B44-4E4A-9EA8-B5FE60C4BE90}"/>
              </a:ext>
            </a:extLst>
          </p:cNvPr>
          <p:cNvSpPr txBox="1"/>
          <p:nvPr/>
        </p:nvSpPr>
        <p:spPr>
          <a:xfrm>
            <a:off x="755649" y="2551630"/>
            <a:ext cx="7557077" cy="9268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GA(</a:t>
            </a:r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유전 알고리즘</a:t>
            </a:r>
            <a:r>
              <a:rPr lang="en-US" altLang="ko-KR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4000" spc="-150" dirty="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597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유전알고리즘 </a:t>
            </a:r>
            <a:r>
              <a:rPr lang="en-US" altLang="ko-KR" sz="2800" dirty="0"/>
              <a:t>– </a:t>
            </a:r>
            <a:r>
              <a:rPr lang="ko-KR" altLang="en-US" sz="2800" dirty="0"/>
              <a:t>사용배경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8C83FE-7ED6-4A81-A1AC-758B19C5F9A6}"/>
              </a:ext>
            </a:extLst>
          </p:cNvPr>
          <p:cNvSpPr/>
          <p:nvPr/>
        </p:nvSpPr>
        <p:spPr>
          <a:xfrm>
            <a:off x="577850" y="4977352"/>
            <a:ext cx="11036300" cy="1681987"/>
          </a:xfrm>
          <a:prstGeom prst="rect">
            <a:avLst/>
          </a:prstGeom>
          <a:solidFill>
            <a:srgbClr val="ECC0BA"/>
          </a:solidFill>
          <a:ln w="76200">
            <a:solidFill>
              <a:srgbClr val="CB7267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9623F-CAB5-4CE4-8092-9426C8F425D0}"/>
              </a:ext>
            </a:extLst>
          </p:cNvPr>
          <p:cNvSpPr txBox="1"/>
          <p:nvPr/>
        </p:nvSpPr>
        <p:spPr>
          <a:xfrm>
            <a:off x="1123950" y="1057186"/>
            <a:ext cx="9944100" cy="97129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/>
              <a:t>Module #1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/>
              <a:t>Excel Solver</a:t>
            </a:r>
            <a:r>
              <a:rPr lang="ko-KR" altLang="en-US" sz="2000" dirty="0"/>
              <a:t>의 </a:t>
            </a:r>
            <a:r>
              <a:rPr lang="en-US" altLang="ko-KR" sz="2000" dirty="0"/>
              <a:t>GRG </a:t>
            </a:r>
            <a:r>
              <a:rPr lang="ko-KR" altLang="en-US" sz="2000" dirty="0"/>
              <a:t>비선형 모델을 통한 포트폴리오 구축   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87605C3-1F30-46F5-8B1C-80B0AFEDCDA4}"/>
              </a:ext>
            </a:extLst>
          </p:cNvPr>
          <p:cNvSpPr/>
          <p:nvPr/>
        </p:nvSpPr>
        <p:spPr>
          <a:xfrm>
            <a:off x="5936731" y="2041271"/>
            <a:ext cx="318534" cy="368736"/>
          </a:xfrm>
          <a:prstGeom prst="downArrow">
            <a:avLst/>
          </a:prstGeom>
          <a:solidFill>
            <a:srgbClr val="ECC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86F431-DC4F-484F-94DA-4CDDE93747F7}"/>
              </a:ext>
            </a:extLst>
          </p:cNvPr>
          <p:cNvSpPr txBox="1"/>
          <p:nvPr/>
        </p:nvSpPr>
        <p:spPr>
          <a:xfrm>
            <a:off x="1123950" y="5144884"/>
            <a:ext cx="9944100" cy="11910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500" dirty="0"/>
              <a:t>Module #2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/>
              <a:t>파이썬 유전 알고리즘을 활용한 포트폴리오 </a:t>
            </a:r>
            <a:r>
              <a:rPr lang="ko-KR" altLang="en-US" sz="2500" dirty="0" err="1"/>
              <a:t>리벨런싱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6861D-4134-40B4-99DA-2FE2CBF7B24E}"/>
              </a:ext>
            </a:extLst>
          </p:cNvPr>
          <p:cNvSpPr txBox="1"/>
          <p:nvPr/>
        </p:nvSpPr>
        <p:spPr>
          <a:xfrm>
            <a:off x="1123951" y="2355800"/>
            <a:ext cx="9944100" cy="50962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/>
              <a:t>포트폴리오에 레버리지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39930-1496-4FDC-A61D-4E43FB3C75AE}"/>
              </a:ext>
            </a:extLst>
          </p:cNvPr>
          <p:cNvSpPr txBox="1"/>
          <p:nvPr/>
        </p:nvSpPr>
        <p:spPr>
          <a:xfrm>
            <a:off x="1123950" y="2719897"/>
            <a:ext cx="9944100" cy="50962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/>
              <a:t>레버리지 제어를 위한 제약조건 추가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F9F846CD-09DC-427F-AAD9-6B6822A751CC}"/>
              </a:ext>
            </a:extLst>
          </p:cNvPr>
          <p:cNvSpPr/>
          <p:nvPr/>
        </p:nvSpPr>
        <p:spPr>
          <a:xfrm>
            <a:off x="5910516" y="3240340"/>
            <a:ext cx="370963" cy="402531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32872-38B6-4666-B2DA-6775BF177E40}"/>
              </a:ext>
            </a:extLst>
          </p:cNvPr>
          <p:cNvSpPr txBox="1"/>
          <p:nvPr/>
        </p:nvSpPr>
        <p:spPr>
          <a:xfrm>
            <a:off x="1123950" y="3569741"/>
            <a:ext cx="9944100" cy="50962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dirty="0"/>
              <a:t>GRG </a:t>
            </a:r>
            <a:r>
              <a:rPr lang="ko-KR" altLang="en-US" sz="2000" dirty="0"/>
              <a:t>비선형 모델의 계산제약</a:t>
            </a:r>
            <a:r>
              <a:rPr lang="en-US" altLang="ko-KR" sz="2000" dirty="0"/>
              <a:t>, </a:t>
            </a:r>
            <a:r>
              <a:rPr lang="ko-KR" altLang="en-US" sz="2000" dirty="0"/>
              <a:t>시간제약 발생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185B7-F5F2-402F-812D-4089CAB4B1F4}"/>
              </a:ext>
            </a:extLst>
          </p:cNvPr>
          <p:cNvSpPr txBox="1"/>
          <p:nvPr/>
        </p:nvSpPr>
        <p:spPr>
          <a:xfrm>
            <a:off x="2901389" y="4003373"/>
            <a:ext cx="6389213" cy="50962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2000" dirty="0"/>
              <a:t>휴리스틱을 활용한 최적해 도출 모델링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3008D9F2-49B5-4C56-82F3-B0C0A98BC659}"/>
              </a:ext>
            </a:extLst>
          </p:cNvPr>
          <p:cNvSpPr/>
          <p:nvPr/>
        </p:nvSpPr>
        <p:spPr>
          <a:xfrm>
            <a:off x="5799817" y="4534969"/>
            <a:ext cx="592366" cy="80648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7106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b="1" dirty="0"/>
              <a:t>유전알고리즘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B1C50A-980F-48A5-96EC-EF992B46786C}"/>
              </a:ext>
            </a:extLst>
          </p:cNvPr>
          <p:cNvSpPr txBox="1"/>
          <p:nvPr/>
        </p:nvSpPr>
        <p:spPr>
          <a:xfrm>
            <a:off x="723900" y="1436374"/>
            <a:ext cx="288607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최적해를 찾기 위한 알고리즘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9C546-649A-415E-B437-855D312AF5BD}"/>
              </a:ext>
            </a:extLst>
          </p:cNvPr>
          <p:cNvSpPr txBox="1"/>
          <p:nvPr/>
        </p:nvSpPr>
        <p:spPr>
          <a:xfrm>
            <a:off x="723900" y="1819182"/>
            <a:ext cx="401001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초기 염색체 생성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풀 생성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353F4-29F3-4BC2-B9DC-63F2D3B2BF5D}"/>
              </a:ext>
            </a:extLst>
          </p:cNvPr>
          <p:cNvSpPr txBox="1"/>
          <p:nvPr/>
        </p:nvSpPr>
        <p:spPr>
          <a:xfrm>
            <a:off x="1028700" y="2360969"/>
            <a:ext cx="32575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자손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돌연변이 생성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(p+1)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8953C-ED16-4752-9FFA-443AEAC3540D}"/>
              </a:ext>
            </a:extLst>
          </p:cNvPr>
          <p:cNvSpPr txBox="1"/>
          <p:nvPr/>
        </p:nvSpPr>
        <p:spPr>
          <a:xfrm>
            <a:off x="1028700" y="2750055"/>
            <a:ext cx="48387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(p+1)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풀에서 최상의 염색체 선택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4733D-4569-4581-A959-AC60E3F7CD87}"/>
              </a:ext>
            </a:extLst>
          </p:cNvPr>
          <p:cNvSpPr txBox="1"/>
          <p:nvPr/>
        </p:nvSpPr>
        <p:spPr>
          <a:xfrm>
            <a:off x="1028700" y="3187198"/>
            <a:ext cx="7905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1948329-03A2-47C2-BF88-6F3B2C81CCF2}"/>
              </a:ext>
            </a:extLst>
          </p:cNvPr>
          <p:cNvCxnSpPr>
            <a:cxnSpLocks/>
          </p:cNvCxnSpPr>
          <p:nvPr/>
        </p:nvCxnSpPr>
        <p:spPr>
          <a:xfrm>
            <a:off x="952815" y="2404485"/>
            <a:ext cx="0" cy="1121267"/>
          </a:xfrm>
          <a:prstGeom prst="line">
            <a:avLst/>
          </a:prstGeom>
          <a:ln>
            <a:solidFill>
              <a:srgbClr val="EC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4D7B13-A556-4E9B-A153-C0A24F7FCC95}"/>
              </a:ext>
            </a:extLst>
          </p:cNvPr>
          <p:cNvSpPr txBox="1"/>
          <p:nvPr/>
        </p:nvSpPr>
        <p:spPr>
          <a:xfrm>
            <a:off x="6480220" y="1472573"/>
            <a:ext cx="2886075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Module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적용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B1B87-115D-4B55-8EC1-3F6F889BFB1E}"/>
              </a:ext>
            </a:extLst>
          </p:cNvPr>
          <p:cNvSpPr txBox="1"/>
          <p:nvPr/>
        </p:nvSpPr>
        <p:spPr>
          <a:xfrm>
            <a:off x="6737395" y="1911674"/>
            <a:ext cx="401001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비율을 담은 유전자 생성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466C9C-A588-4175-BCB5-BD68291FF256}"/>
              </a:ext>
            </a:extLst>
          </p:cNvPr>
          <p:cNvSpPr txBox="1"/>
          <p:nvPr/>
        </p:nvSpPr>
        <p:spPr>
          <a:xfrm>
            <a:off x="7185072" y="2378898"/>
            <a:ext cx="401001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 = [0.1, 0.05, 0.3…. 0.16]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4114E-4595-4112-A84B-38B2021A70CA}"/>
              </a:ext>
            </a:extLst>
          </p:cNvPr>
          <p:cNvSpPr txBox="1"/>
          <p:nvPr/>
        </p:nvSpPr>
        <p:spPr>
          <a:xfrm>
            <a:off x="7185072" y="2816041"/>
            <a:ext cx="401001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 = [0.2, 0.1, 0.07…. 0.25]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90506-B58C-480E-A6E0-C994A9AEB321}"/>
              </a:ext>
            </a:extLst>
          </p:cNvPr>
          <p:cNvSpPr txBox="1"/>
          <p:nvPr/>
        </p:nvSpPr>
        <p:spPr>
          <a:xfrm>
            <a:off x="6737394" y="3637798"/>
            <a:ext cx="401001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유전자 적합도 파악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8388BC-AD69-4574-B8FC-D3576C2F6A39}"/>
              </a:ext>
            </a:extLst>
          </p:cNvPr>
          <p:cNvSpPr txBox="1"/>
          <p:nvPr/>
        </p:nvSpPr>
        <p:spPr>
          <a:xfrm>
            <a:off x="7188251" y="4101449"/>
            <a:ext cx="484907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적합도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유전자의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마코위츠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공분산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F18382-029D-4B83-8E31-10409AAC07D6}"/>
              </a:ext>
            </a:extLst>
          </p:cNvPr>
          <p:cNvSpPr txBox="1"/>
          <p:nvPr/>
        </p:nvSpPr>
        <p:spPr>
          <a:xfrm>
            <a:off x="7188251" y="4569334"/>
            <a:ext cx="466406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적합도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기준으로 적합 유전자 선택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289281-251A-48E4-97B4-37AEB8900626}"/>
              </a:ext>
            </a:extLst>
          </p:cNvPr>
          <p:cNvSpPr txBox="1"/>
          <p:nvPr/>
        </p:nvSpPr>
        <p:spPr>
          <a:xfrm>
            <a:off x="6737394" y="5227414"/>
            <a:ext cx="481965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자녀생성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(Crossover) 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돌연변이 생성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96A815-5B3A-4F19-AC39-AB1D04908C37}"/>
              </a:ext>
            </a:extLst>
          </p:cNvPr>
          <p:cNvSpPr txBox="1"/>
          <p:nvPr/>
        </p:nvSpPr>
        <p:spPr>
          <a:xfrm>
            <a:off x="7264451" y="5691065"/>
            <a:ext cx="466406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지점까지 반복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B201A33-6591-456B-A7A2-5496C9DD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178492"/>
            <a:ext cx="4364693" cy="1704192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07AE030-5131-49E3-8EE5-8128AA75875D}"/>
              </a:ext>
            </a:extLst>
          </p:cNvPr>
          <p:cNvCxnSpPr>
            <a:cxnSpLocks/>
          </p:cNvCxnSpPr>
          <p:nvPr/>
        </p:nvCxnSpPr>
        <p:spPr>
          <a:xfrm>
            <a:off x="6006213" y="1607162"/>
            <a:ext cx="0" cy="4602670"/>
          </a:xfrm>
          <a:prstGeom prst="straightConnector1">
            <a:avLst/>
          </a:prstGeom>
          <a:ln>
            <a:solidFill>
              <a:srgbClr val="B94334"/>
            </a:solidFill>
            <a:headEnd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212019F-B901-4481-8F7C-449EC0511857}"/>
              </a:ext>
            </a:extLst>
          </p:cNvPr>
          <p:cNvCxnSpPr>
            <a:cxnSpLocks/>
          </p:cNvCxnSpPr>
          <p:nvPr/>
        </p:nvCxnSpPr>
        <p:spPr>
          <a:xfrm>
            <a:off x="7109187" y="2513858"/>
            <a:ext cx="0" cy="696895"/>
          </a:xfrm>
          <a:prstGeom prst="line">
            <a:avLst/>
          </a:prstGeom>
          <a:ln>
            <a:solidFill>
              <a:srgbClr val="EC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1E984F3-26F1-4138-A118-E6FCB1C87BC9}"/>
              </a:ext>
            </a:extLst>
          </p:cNvPr>
          <p:cNvCxnSpPr>
            <a:cxnSpLocks/>
          </p:cNvCxnSpPr>
          <p:nvPr/>
        </p:nvCxnSpPr>
        <p:spPr>
          <a:xfrm>
            <a:off x="7109187" y="4220886"/>
            <a:ext cx="0" cy="696895"/>
          </a:xfrm>
          <a:prstGeom prst="line">
            <a:avLst/>
          </a:prstGeom>
          <a:ln>
            <a:solidFill>
              <a:srgbClr val="EC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2BE3222-B9BB-47BB-A614-48F249CE54B7}"/>
              </a:ext>
            </a:extLst>
          </p:cNvPr>
          <p:cNvCxnSpPr>
            <a:cxnSpLocks/>
          </p:cNvCxnSpPr>
          <p:nvPr/>
        </p:nvCxnSpPr>
        <p:spPr>
          <a:xfrm>
            <a:off x="7109503" y="5781285"/>
            <a:ext cx="0" cy="393378"/>
          </a:xfrm>
          <a:prstGeom prst="line">
            <a:avLst/>
          </a:prstGeom>
          <a:ln>
            <a:solidFill>
              <a:srgbClr val="EC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40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77850" y="1546436"/>
            <a:ext cx="5347461" cy="2336843"/>
            <a:chOff x="573085" y="1478159"/>
            <a:chExt cx="3219450" cy="18542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CCF826-D763-4042-BB66-4438FCD769FE}"/>
                </a:ext>
              </a:extLst>
            </p:cNvPr>
            <p:cNvSpPr/>
            <p:nvPr/>
          </p:nvSpPr>
          <p:spPr>
            <a:xfrm>
              <a:off x="573085" y="1478159"/>
              <a:ext cx="3219450" cy="1854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296363-7459-4EF0-A69A-255D0F51B9A9}"/>
                </a:ext>
              </a:extLst>
            </p:cNvPr>
            <p:cNvSpPr txBox="1"/>
            <p:nvPr/>
          </p:nvSpPr>
          <p:spPr>
            <a:xfrm>
              <a:off x="758826" y="1710275"/>
              <a:ext cx="2286000" cy="29422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Constraint 1 (</a:t>
              </a:r>
              <a:r>
                <a:rPr lang="ko-KR" altLang="en-US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비율</a:t>
              </a:r>
              <a:r>
                <a:rPr lang="en-US" altLang="ko-KR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7850" y="3968497"/>
            <a:ext cx="5347462" cy="2174282"/>
            <a:chOff x="4486275" y="1478159"/>
            <a:chExt cx="3219450" cy="1854200"/>
          </a:xfrm>
          <a:solidFill>
            <a:srgbClr val="ECC0BA"/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A4706AA-F412-4F56-8BAD-833D805304CB}"/>
                </a:ext>
              </a:extLst>
            </p:cNvPr>
            <p:cNvSpPr/>
            <p:nvPr/>
          </p:nvSpPr>
          <p:spPr>
            <a:xfrm>
              <a:off x="4486275" y="1478159"/>
              <a:ext cx="3219450" cy="1854200"/>
            </a:xfrm>
            <a:prstGeom prst="rect">
              <a:avLst/>
            </a:prstGeom>
            <a:grpFill/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05287E-7818-4565-B07B-B26D188FA57C}"/>
                </a:ext>
              </a:extLst>
            </p:cNvPr>
            <p:cNvSpPr txBox="1"/>
            <p:nvPr/>
          </p:nvSpPr>
          <p:spPr>
            <a:xfrm>
              <a:off x="4672015" y="1710276"/>
              <a:ext cx="2286000" cy="314962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b="1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Constraint 3 (</a:t>
              </a:r>
              <a:r>
                <a:rPr lang="ko-KR" altLang="en-US" b="1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수익률</a:t>
              </a:r>
              <a:r>
                <a:rPr lang="en-US" altLang="ko-KR" b="1" dirty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b="1" dirty="0">
                <a:solidFill>
                  <a:srgbClr val="4040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7CC964-2168-4C7B-A4EF-BAD75D2A257A}"/>
              </a:ext>
            </a:extLst>
          </p:cNvPr>
          <p:cNvSpPr/>
          <p:nvPr/>
        </p:nvSpPr>
        <p:spPr>
          <a:xfrm>
            <a:off x="6038936" y="3968497"/>
            <a:ext cx="5575212" cy="2174282"/>
          </a:xfrm>
          <a:prstGeom prst="rect">
            <a:avLst/>
          </a:prstGeom>
          <a:solidFill>
            <a:schemeClr val="bg2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7374E7-43DA-46C8-AF19-4D4FF08019FD}"/>
              </a:ext>
            </a:extLst>
          </p:cNvPr>
          <p:cNvSpPr txBox="1"/>
          <p:nvPr/>
        </p:nvSpPr>
        <p:spPr>
          <a:xfrm>
            <a:off x="6403855" y="4240684"/>
            <a:ext cx="395873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Constraint 4 (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사용 조건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B6B97E-3B27-4EB7-A3E1-CDDC5191FF16}"/>
              </a:ext>
            </a:extLst>
          </p:cNvPr>
          <p:cNvSpPr txBox="1"/>
          <p:nvPr/>
        </p:nvSpPr>
        <p:spPr>
          <a:xfrm>
            <a:off x="886362" y="2373772"/>
            <a:ext cx="449030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종목의 비율의 합은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되어야 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F0148-B3DE-4AB0-9A20-E712A05B525F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유전알고리즘 </a:t>
            </a:r>
            <a:r>
              <a:rPr lang="en-US" altLang="ko-KR" sz="2800" dirty="0"/>
              <a:t>– </a:t>
            </a:r>
            <a:r>
              <a:rPr lang="ko-KR" altLang="en-US" sz="2800" dirty="0"/>
              <a:t>제약 조건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0DE9AD-510E-4347-B595-BDB28599C8B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6038936" y="1555721"/>
            <a:ext cx="5575213" cy="2327558"/>
            <a:chOff x="8399465" y="1478159"/>
            <a:chExt cx="3219450" cy="1854200"/>
          </a:xfrm>
          <a:solidFill>
            <a:srgbClr val="D26A5C"/>
          </a:solidFill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FBDB70B-9D4A-4D40-B047-6417A00C52AF}"/>
                </a:ext>
              </a:extLst>
            </p:cNvPr>
            <p:cNvSpPr/>
            <p:nvPr/>
          </p:nvSpPr>
          <p:spPr>
            <a:xfrm>
              <a:off x="8399465" y="1478159"/>
              <a:ext cx="3219450" cy="1854200"/>
            </a:xfrm>
            <a:prstGeom prst="rect">
              <a:avLst/>
            </a:prstGeom>
            <a:grpFill/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D51CA3-30EA-42D1-AEF7-57144AC5DCA9}"/>
                </a:ext>
              </a:extLst>
            </p:cNvPr>
            <p:cNvSpPr txBox="1"/>
            <p:nvPr/>
          </p:nvSpPr>
          <p:spPr>
            <a:xfrm>
              <a:off x="8610189" y="1710275"/>
              <a:ext cx="2286000" cy="294221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b="1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Constraint 2 (</a:t>
              </a:r>
              <a:r>
                <a:rPr lang="ko-KR" altLang="en-US" b="1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레버리지 비율</a:t>
              </a:r>
              <a:r>
                <a:rPr lang="en-US" altLang="ko-KR" b="1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b="1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B002A77-DBB8-46D3-9218-058FC31628B8}"/>
                </a:ext>
              </a:extLst>
            </p:cNvPr>
            <p:cNvSpPr txBox="1"/>
            <p:nvPr/>
          </p:nvSpPr>
          <p:spPr>
            <a:xfrm>
              <a:off x="8610189" y="2141664"/>
              <a:ext cx="2622533" cy="269702"/>
            </a:xfrm>
            <a:prstGeom prst="rect">
              <a:avLst/>
            </a:prstGeom>
            <a:grpFill/>
            <a:scene3d>
              <a:camera prst="obliqueTopLeft"/>
              <a:lightRig rig="threePt" dir="t"/>
            </a:scene3d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6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r>
                <a:rPr lang="ko-KR" altLang="en-US" sz="16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레버리지 </a:t>
              </a:r>
              <a:r>
                <a:rPr lang="en-US" altLang="ko-KR" sz="16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ETF</a:t>
              </a:r>
              <a:r>
                <a:rPr lang="ko-KR" altLang="en-US" sz="16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비율의 합은  </a:t>
              </a:r>
              <a:r>
                <a:rPr lang="en-US" altLang="ko-KR" sz="16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10%</a:t>
              </a:r>
              <a:r>
                <a:rPr lang="ko-KR" altLang="en-US" sz="16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를 넘을 수 없다</a:t>
              </a:r>
              <a:r>
                <a:rPr lang="en-US" altLang="ko-KR" sz="1600" dirty="0">
                  <a:solidFill>
                    <a:srgbClr val="FBFBFB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D7539E7-546D-4431-8BBA-7C7565D2919D}"/>
              </a:ext>
            </a:extLst>
          </p:cNvPr>
          <p:cNvSpPr txBox="1"/>
          <p:nvPr/>
        </p:nvSpPr>
        <p:spPr>
          <a:xfrm>
            <a:off x="886362" y="4749115"/>
            <a:ext cx="4490309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상승장에서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이상 나와야 하고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하락장에서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500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0.8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손실까지 방어한다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A7F585-E6A0-482F-BB58-60AF1A2BBF13}"/>
              </a:ext>
            </a:extLst>
          </p:cNvPr>
          <p:cNvSpPr txBox="1"/>
          <p:nvPr/>
        </p:nvSpPr>
        <p:spPr>
          <a:xfrm>
            <a:off x="6416044" y="4749115"/>
            <a:ext cx="4920077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pc="-12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각각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Long, Short ETF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분류할 때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5%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사용하거나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아예 사용하지 않는다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D8FBC8-95AE-4107-AF34-B49EAAD24929}"/>
              </a:ext>
            </a:extLst>
          </p:cNvPr>
          <p:cNvSpPr txBox="1"/>
          <p:nvPr/>
        </p:nvSpPr>
        <p:spPr>
          <a:xfrm>
            <a:off x="1240502" y="3148238"/>
            <a:ext cx="4022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넘거나 미치지 못하면 페널티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부여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F944E9-DD1D-42D7-841A-973E1B5443BD}"/>
              </a:ext>
            </a:extLst>
          </p:cNvPr>
          <p:cNvSpPr txBox="1"/>
          <p:nvPr/>
        </p:nvSpPr>
        <p:spPr>
          <a:xfrm>
            <a:off x="6679998" y="2884046"/>
            <a:ext cx="4392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10%~20% </a:t>
            </a:r>
            <a:r>
              <a:rPr lang="ko-KR" altLang="en-US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사이 </a:t>
            </a:r>
            <a:r>
              <a:rPr lang="en-US" altLang="ko-KR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비율 </a:t>
            </a:r>
            <a:r>
              <a:rPr lang="en-US" altLang="ko-KR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* 2 </a:t>
            </a:r>
            <a:r>
              <a:rPr lang="ko-KR" altLang="en-US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페널티 부여</a:t>
            </a:r>
            <a:endParaRPr lang="en-US" altLang="ko-KR" sz="180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en-US" altLang="ko-KR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20 % </a:t>
            </a:r>
            <a:r>
              <a:rPr lang="ko-KR" altLang="en-US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이상 </a:t>
            </a:r>
            <a:r>
              <a:rPr lang="en-US" altLang="ko-KR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비율</a:t>
            </a:r>
            <a:r>
              <a:rPr lang="en-US" altLang="ko-KR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*4 </a:t>
            </a:r>
            <a:r>
              <a:rPr lang="ko-KR" altLang="en-US" sz="180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페널티 부여</a:t>
            </a:r>
            <a:endParaRPr lang="en-US" altLang="ko-KR" sz="180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B44E7F-F6EF-4698-8231-5E035D876C90}"/>
              </a:ext>
            </a:extLst>
          </p:cNvPr>
          <p:cNvSpPr txBox="1"/>
          <p:nvPr/>
        </p:nvSpPr>
        <p:spPr>
          <a:xfrm>
            <a:off x="1159419" y="5472990"/>
            <a:ext cx="4184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이하 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 부여</a:t>
            </a: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0.8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 부여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9E1D68-8B6D-46B2-B46D-E206BA716BC3}"/>
              </a:ext>
            </a:extLst>
          </p:cNvPr>
          <p:cNvSpPr txBox="1"/>
          <p:nvPr/>
        </p:nvSpPr>
        <p:spPr>
          <a:xfrm>
            <a:off x="7022602" y="5560732"/>
            <a:ext cx="4313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1% &lt; p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5%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비율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* 8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페널티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부여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36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800100" y="662857"/>
            <a:ext cx="2565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sz="5400" spc="-150" dirty="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800100" y="3921654"/>
            <a:ext cx="47244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예상 수익률</a:t>
            </a:r>
            <a:endParaRPr lang="en-US" altLang="ko-KR" spc="-12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한계점</a:t>
            </a:r>
            <a:endParaRPr lang="en-US" altLang="ko-KR" spc="-12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667BBA-2B44-4E4A-9EA8-B5FE60C4BE90}"/>
              </a:ext>
            </a:extLst>
          </p:cNvPr>
          <p:cNvSpPr txBox="1"/>
          <p:nvPr/>
        </p:nvSpPr>
        <p:spPr>
          <a:xfrm>
            <a:off x="755649" y="2551630"/>
            <a:ext cx="7557077" cy="9268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01886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5ADEFC-435F-4703-B5FA-019FE1079283}"/>
              </a:ext>
            </a:extLst>
          </p:cNvPr>
          <p:cNvSpPr/>
          <p:nvPr/>
        </p:nvSpPr>
        <p:spPr>
          <a:xfrm>
            <a:off x="498474" y="2587384"/>
            <a:ext cx="5037642" cy="2193132"/>
          </a:xfrm>
          <a:prstGeom prst="rect">
            <a:avLst/>
          </a:prstGeom>
          <a:solidFill>
            <a:srgbClr val="ECC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배당 </a:t>
            </a:r>
            <a:r>
              <a:rPr lang="en-US" altLang="ko-KR" sz="2800" dirty="0"/>
              <a:t>ETF</a:t>
            </a:r>
            <a:r>
              <a:rPr lang="ko-KR" altLang="en-US" sz="2800" dirty="0"/>
              <a:t> 중심 주가 예측과 포트폴리오 구성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B5803BE7-F26D-497A-90DB-5E0F103A0E55}"/>
              </a:ext>
            </a:extLst>
          </p:cNvPr>
          <p:cNvGrpSpPr/>
          <p:nvPr/>
        </p:nvGrpSpPr>
        <p:grpSpPr>
          <a:xfrm>
            <a:off x="498474" y="1271528"/>
            <a:ext cx="6759576" cy="3802886"/>
            <a:chOff x="577850" y="1748006"/>
            <a:chExt cx="4870450" cy="5064690"/>
          </a:xfrm>
          <a:scene3d>
            <a:camera prst="obliqueTopLeft"/>
            <a:lightRig rig="threePt" dir="t"/>
          </a:scene3d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2589A-F866-43BA-B17D-019B1A58ADA0}"/>
                </a:ext>
              </a:extLst>
            </p:cNvPr>
            <p:cNvSpPr txBox="1"/>
            <p:nvPr/>
          </p:nvSpPr>
          <p:spPr>
            <a:xfrm>
              <a:off x="577850" y="3082630"/>
              <a:ext cx="4870450" cy="3730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코로나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이후로 폭락한 주식 시장 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(2020.03.09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검은 월요일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코로나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발발 이후 그전과 다른 주가 양상 보임</a:t>
              </a:r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  (</a:t>
              </a:r>
              <a:r>
                <a:rPr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기술주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제약주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강세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정유주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20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항공주</a:t>
              </a:r>
              <a:r>
                <a:rPr lang="ko-KR" altLang="en-US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약세</a:t>
              </a:r>
              <a:r>
                <a:rPr lang="en-US" altLang="ko-KR" sz="20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endPara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8B6840-92A1-4022-A7DE-6867AB232D97}"/>
                </a:ext>
              </a:extLst>
            </p:cNvPr>
            <p:cNvSpPr txBox="1"/>
            <p:nvPr/>
          </p:nvSpPr>
          <p:spPr>
            <a:xfrm>
              <a:off x="577850" y="1879600"/>
              <a:ext cx="3295650" cy="1762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pc="-12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ko-KR" alt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코로나</a:t>
              </a:r>
              <a:r>
                <a:rPr lang="en-US" altLang="ko-KR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19 </a:t>
              </a:r>
              <a:r>
                <a:rPr lang="ko-KR" alt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이후의 주식 시장</a:t>
              </a:r>
              <a:endPara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기간 선정 근거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2E7276A-5F2C-49CD-AD1F-1A29F63B90CD}"/>
                </a:ext>
              </a:extLst>
            </p:cNvPr>
            <p:cNvCxnSpPr/>
            <p:nvPr/>
          </p:nvCxnSpPr>
          <p:spPr>
            <a:xfrm>
              <a:off x="682983" y="1748006"/>
              <a:ext cx="38274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Stock Markets plunge from novel COVID-19 virus fear, world investment price  fall down or collapse">
            <a:extLst>
              <a:ext uri="{FF2B5EF4-FFF2-40B4-BE49-F238E27FC236}">
                <a16:creationId xmlns:a16="http://schemas.microsoft.com/office/drawing/2014/main" id="{2C795E5D-389F-4466-88A5-8FFFCBB8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1675656"/>
            <a:ext cx="6103104" cy="40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DFD7A9D-1FC1-44A9-A487-13684FD1EF00}"/>
              </a:ext>
            </a:extLst>
          </p:cNvPr>
          <p:cNvSpPr/>
          <p:nvPr/>
        </p:nvSpPr>
        <p:spPr>
          <a:xfrm rot="5400000">
            <a:off x="2628286" y="4986631"/>
            <a:ext cx="576427" cy="42563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3A670A-A822-4C2A-9850-184AE73E29A8}"/>
              </a:ext>
            </a:extLst>
          </p:cNvPr>
          <p:cNvSpPr txBox="1"/>
          <p:nvPr/>
        </p:nvSpPr>
        <p:spPr>
          <a:xfrm>
            <a:off x="498474" y="5768795"/>
            <a:ext cx="559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 상황을 반영한 포트폴리오 구성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70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33774" y="407683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예상 수익률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9D8235B9-BEC1-470D-8729-806D93CE4964}"/>
              </a:ext>
            </a:extLst>
          </p:cNvPr>
          <p:cNvGrpSpPr/>
          <p:nvPr/>
        </p:nvGrpSpPr>
        <p:grpSpPr>
          <a:xfrm>
            <a:off x="4741962" y="669293"/>
            <a:ext cx="6872188" cy="4879740"/>
            <a:chOff x="4741962" y="1185762"/>
            <a:chExt cx="6872188" cy="4879740"/>
          </a:xfrm>
        </p:grpSpPr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C0A1B49C-B364-4F97-95CB-35F14770774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41962" y="1185762"/>
            <a:ext cx="6872188" cy="48797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6E8F6D-5803-491B-B68C-73455102CDC6}"/>
                </a:ext>
              </a:extLst>
            </p:cNvPr>
            <p:cNvSpPr txBox="1"/>
            <p:nvPr/>
          </p:nvSpPr>
          <p:spPr>
            <a:xfrm>
              <a:off x="7719272" y="1863021"/>
              <a:ext cx="1551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B1403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Portfolio</a:t>
              </a:r>
            </a:p>
            <a:p>
              <a:pPr algn="ctr"/>
              <a:r>
                <a:rPr lang="en-US" altLang="ko-KR" b="1" dirty="0">
                  <a:solidFill>
                    <a:srgbClr val="ECC0BA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S&amp;P 500</a:t>
              </a:r>
              <a:endParaRPr lang="ko-KR" altLang="en-US" b="1" dirty="0">
                <a:solidFill>
                  <a:srgbClr val="ECC0B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3B705CC-FF4E-47BC-925A-322D99FB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22352"/>
              </p:ext>
            </p:extLst>
          </p:nvPr>
        </p:nvGraphicFramePr>
        <p:xfrm>
          <a:off x="920663" y="1776963"/>
          <a:ext cx="3485082" cy="3844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2541">
                  <a:extLst>
                    <a:ext uri="{9D8B030D-6E8A-4147-A177-3AD203B41FA5}">
                      <a16:colId xmlns:a16="http://schemas.microsoft.com/office/drawing/2014/main" val="3749292398"/>
                    </a:ext>
                  </a:extLst>
                </a:gridCol>
                <a:gridCol w="1742541">
                  <a:extLst>
                    <a:ext uri="{9D8B030D-6E8A-4147-A177-3AD203B41FA5}">
                      <a16:colId xmlns:a16="http://schemas.microsoft.com/office/drawing/2014/main" val="2498554302"/>
                    </a:ext>
                  </a:extLst>
                </a:gridCol>
              </a:tblGrid>
              <a:tr h="54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Year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71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S&amp;P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return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7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85959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91474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2015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1.4 %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477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2016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12 %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296554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2017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21.8 %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50338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2018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-4.4 %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140547"/>
                  </a:ext>
                </a:extLst>
              </a:tr>
              <a:tr h="549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2019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31.5 %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84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8F4D3F-2C1A-47DE-BD26-79976AB28C7D}"/>
              </a:ext>
            </a:extLst>
          </p:cNvPr>
          <p:cNvSpPr txBox="1"/>
          <p:nvPr/>
        </p:nvSpPr>
        <p:spPr>
          <a:xfrm>
            <a:off x="433774" y="5948997"/>
            <a:ext cx="4458859" cy="369332"/>
          </a:xfrm>
          <a:prstGeom prst="rect">
            <a:avLst/>
          </a:prstGeom>
          <a:solidFill>
            <a:srgbClr val="ECC0BA"/>
          </a:solidFill>
          <a:ln w="76200">
            <a:solidFill>
              <a:srgbClr val="B94334"/>
            </a:solidFill>
          </a:ln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pc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Average return for last 10 years: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13.6%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9D4B7-3596-4778-8857-B407195A908D}"/>
              </a:ext>
            </a:extLst>
          </p:cNvPr>
          <p:cNvSpPr txBox="1"/>
          <p:nvPr/>
        </p:nvSpPr>
        <p:spPr>
          <a:xfrm>
            <a:off x="5046133" y="5252962"/>
            <a:ext cx="6949332" cy="129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지수의 성장률과 비슷한 정도로 수익을 낼 수 있다면 좋은 모델임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3, 4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월에 코로나로 시장이 폭락했을 때에도 수익을 안정적으로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가져감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레버리지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ETF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를 추가하여 더 적극적으로 수익을 추구했기 때문임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.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233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한계점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F8A62F67-E0E7-4D55-99CA-29EC06A7B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9168"/>
              </p:ext>
            </p:extLst>
          </p:nvPr>
        </p:nvGraphicFramePr>
        <p:xfrm>
          <a:off x="2032000" y="1596390"/>
          <a:ext cx="8128000" cy="46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80422108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레버리지 종목의 정확한 예측이 어려움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7266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773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장기 투자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가치투자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의 어려움</a:t>
                      </a:r>
                      <a:endParaRPr lang="en-US" altLang="ko-KR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가치와 관련한 변수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 수집이 불가능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112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4373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하락장은 방어하는 모습을 보였지만 상승장의 수익이 기대에 미치지 못함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716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28923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Cross-validation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과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 </a:t>
                      </a:r>
                      <a:r>
                        <a:rPr lang="ko-KR" altLang="en-US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제약조건 간의 </a:t>
                      </a:r>
                      <a:r>
                        <a:rPr lang="en-US" altLang="ko-KR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Trade Off</a:t>
                      </a:r>
                      <a:endParaRPr lang="ko-KR" altLang="en-US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8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89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62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6A518-F7FB-4C52-8C4C-C30388C2A071}"/>
              </a:ext>
            </a:extLst>
          </p:cNvPr>
          <p:cNvSpPr txBox="1"/>
          <p:nvPr/>
        </p:nvSpPr>
        <p:spPr>
          <a:xfrm>
            <a:off x="800100" y="3075057"/>
            <a:ext cx="481330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rPr>
              <a:t>감사합니다</a:t>
            </a:r>
            <a:endParaRPr kumimoji="0" lang="en-US" altLang="ko-KR" sz="4000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>
            <a:cxnSpLocks/>
          </p:cNvCxnSpPr>
          <p:nvPr/>
        </p:nvCxnSpPr>
        <p:spPr>
          <a:xfrm>
            <a:off x="889000" y="2870200"/>
            <a:ext cx="736600" cy="0"/>
          </a:xfrm>
          <a:prstGeom prst="line">
            <a:avLst/>
          </a:prstGeom>
          <a:ln w="3810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4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D0748-7E3D-4D19-A4FB-DBEB2A08824C}"/>
              </a:ext>
            </a:extLst>
          </p:cNvPr>
          <p:cNvSpPr txBox="1"/>
          <p:nvPr/>
        </p:nvSpPr>
        <p:spPr>
          <a:xfrm>
            <a:off x="498475" y="458056"/>
            <a:ext cx="3860462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b="1" dirty="0"/>
              <a:t>분석 방법론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DF50ECE-C505-4FBB-8285-49134B084871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46E19A-65A9-4B31-9970-1F521F066D71}"/>
              </a:ext>
            </a:extLst>
          </p:cNvPr>
          <p:cNvSpPr txBox="1"/>
          <p:nvPr/>
        </p:nvSpPr>
        <p:spPr>
          <a:xfrm>
            <a:off x="498475" y="1174581"/>
            <a:ext cx="25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Module #1</a:t>
            </a:r>
            <a:endParaRPr lang="ko-KR" altLang="en-US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192C46-E852-43E8-AB44-9E799B58707B}"/>
              </a:ext>
            </a:extLst>
          </p:cNvPr>
          <p:cNvSpPr txBox="1"/>
          <p:nvPr/>
        </p:nvSpPr>
        <p:spPr>
          <a:xfrm>
            <a:off x="2092786" y="1764114"/>
            <a:ext cx="2328867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10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60AB6A-C042-458E-9F27-304DCEFEA464}"/>
              </a:ext>
            </a:extLst>
          </p:cNvPr>
          <p:cNvSpPr txBox="1"/>
          <p:nvPr/>
        </p:nvSpPr>
        <p:spPr>
          <a:xfrm>
            <a:off x="2762434" y="2884719"/>
            <a:ext cx="180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일주일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가격 예측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438824-6100-4B25-8338-F5C4AFCFE8F3}"/>
              </a:ext>
            </a:extLst>
          </p:cNvPr>
          <p:cNvSpPr txBox="1"/>
          <p:nvPr/>
        </p:nvSpPr>
        <p:spPr>
          <a:xfrm>
            <a:off x="8236871" y="2204968"/>
            <a:ext cx="273357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Objective: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일의 공분산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7E1317-2DD7-4283-83B7-8A84DD5A761C}"/>
              </a:ext>
            </a:extLst>
          </p:cNvPr>
          <p:cNvSpPr txBox="1"/>
          <p:nvPr/>
        </p:nvSpPr>
        <p:spPr>
          <a:xfrm>
            <a:off x="8165132" y="1836957"/>
            <a:ext cx="273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마코위츠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방법론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25FD89A-266F-4868-969F-98B97FADE24C}"/>
              </a:ext>
            </a:extLst>
          </p:cNvPr>
          <p:cNvCxnSpPr/>
          <p:nvPr/>
        </p:nvCxnSpPr>
        <p:spPr>
          <a:xfrm>
            <a:off x="5597090" y="2067791"/>
            <a:ext cx="1677879" cy="0"/>
          </a:xfrm>
          <a:prstGeom prst="straightConnector1">
            <a:avLst/>
          </a:prstGeom>
          <a:ln w="53975">
            <a:solidFill>
              <a:srgbClr val="B943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2198D3-2820-42A2-8ABF-E62B531593D5}"/>
              </a:ext>
            </a:extLst>
          </p:cNvPr>
          <p:cNvSpPr txBox="1"/>
          <p:nvPr/>
        </p:nvSpPr>
        <p:spPr>
          <a:xfrm>
            <a:off x="5525970" y="1473466"/>
            <a:ext cx="167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엑셀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(GRG)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E586FD-E97E-4FBD-8DCB-BF57E31FC3B4}"/>
              </a:ext>
            </a:extLst>
          </p:cNvPr>
          <p:cNvSpPr txBox="1"/>
          <p:nvPr/>
        </p:nvSpPr>
        <p:spPr>
          <a:xfrm>
            <a:off x="5499653" y="2298622"/>
            <a:ext cx="1800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제약조건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가지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단기예측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수작업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17B00-D3D7-409D-8502-3850700386D2}"/>
              </a:ext>
            </a:extLst>
          </p:cNvPr>
          <p:cNvSpPr txBox="1"/>
          <p:nvPr/>
        </p:nvSpPr>
        <p:spPr>
          <a:xfrm>
            <a:off x="498475" y="3603950"/>
            <a:ext cx="25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Module #2</a:t>
            </a:r>
            <a:endParaRPr lang="ko-KR" altLang="en-US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D0BBC-CEDD-4CAE-B0B0-B16F9F1D6570}"/>
              </a:ext>
            </a:extLst>
          </p:cNvPr>
          <p:cNvSpPr txBox="1"/>
          <p:nvPr/>
        </p:nvSpPr>
        <p:spPr>
          <a:xfrm>
            <a:off x="981919" y="4674950"/>
            <a:ext cx="3439734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LSTM </a:t>
            </a:r>
          </a:p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ETF 10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레버리지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종목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9381F-0FB2-4A13-BD6A-87CDE3164459}"/>
              </a:ext>
            </a:extLst>
          </p:cNvPr>
          <p:cNvSpPr txBox="1"/>
          <p:nvPr/>
        </p:nvSpPr>
        <p:spPr>
          <a:xfrm>
            <a:off x="1915502" y="5848653"/>
            <a:ext cx="25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내일 가격 예측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25FFE-BA75-4046-AF27-FA1FF2907274}"/>
              </a:ext>
            </a:extLst>
          </p:cNvPr>
          <p:cNvSpPr txBox="1"/>
          <p:nvPr/>
        </p:nvSpPr>
        <p:spPr>
          <a:xfrm>
            <a:off x="8165131" y="4747793"/>
            <a:ext cx="4071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마코위츠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방법론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7AD4FC-DDF6-4301-B891-A5E9AA412A36}"/>
              </a:ext>
            </a:extLst>
          </p:cNvPr>
          <p:cNvCxnSpPr/>
          <p:nvPr/>
        </p:nvCxnSpPr>
        <p:spPr>
          <a:xfrm>
            <a:off x="5597089" y="4978627"/>
            <a:ext cx="1677879" cy="0"/>
          </a:xfrm>
          <a:prstGeom prst="straightConnector1">
            <a:avLst/>
          </a:prstGeom>
          <a:ln w="53975">
            <a:solidFill>
              <a:srgbClr val="B943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6268E2-E340-4250-BEE9-7AE77B5998AE}"/>
              </a:ext>
            </a:extLst>
          </p:cNvPr>
          <p:cNvSpPr txBox="1"/>
          <p:nvPr/>
        </p:nvSpPr>
        <p:spPr>
          <a:xfrm>
            <a:off x="5536129" y="4323342"/>
            <a:ext cx="167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유전 알고리즘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586B6-9C6F-4AD6-9982-40D459B7E4B0}"/>
              </a:ext>
            </a:extLst>
          </p:cNvPr>
          <p:cNvSpPr txBox="1"/>
          <p:nvPr/>
        </p:nvSpPr>
        <p:spPr>
          <a:xfrm>
            <a:off x="5327083" y="5258902"/>
            <a:ext cx="2027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 수익률 제약조건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비율 제약조건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레버리지 제약조건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F54625-B495-4222-8EAF-DCE71C2A68CE}"/>
              </a:ext>
            </a:extLst>
          </p:cNvPr>
          <p:cNvSpPr txBox="1"/>
          <p:nvPr/>
        </p:nvSpPr>
        <p:spPr>
          <a:xfrm>
            <a:off x="8236871" y="5180878"/>
            <a:ext cx="322772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Min(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공분산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+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페널티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AE6BE9-4CC7-4053-854F-79E595D60465}"/>
              </a:ext>
            </a:extLst>
          </p:cNvPr>
          <p:cNvSpPr txBox="1"/>
          <p:nvPr/>
        </p:nvSpPr>
        <p:spPr>
          <a:xfrm>
            <a:off x="8165131" y="4297638"/>
            <a:ext cx="136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Revised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B551970-15E3-495A-BDC4-28919A107C84}"/>
              </a:ext>
            </a:extLst>
          </p:cNvPr>
          <p:cNvCxnSpPr>
            <a:cxnSpLocks/>
          </p:cNvCxnSpPr>
          <p:nvPr/>
        </p:nvCxnSpPr>
        <p:spPr>
          <a:xfrm>
            <a:off x="1126550" y="3429000"/>
            <a:ext cx="10155169" cy="0"/>
          </a:xfrm>
          <a:prstGeom prst="line">
            <a:avLst/>
          </a:prstGeom>
          <a:ln>
            <a:solidFill>
              <a:srgbClr val="ECC0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4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85DE0-371F-420D-8FF8-D6580FBCFFED}"/>
              </a:ext>
            </a:extLst>
          </p:cNvPr>
          <p:cNvSpPr txBox="1"/>
          <p:nvPr/>
        </p:nvSpPr>
        <p:spPr>
          <a:xfrm>
            <a:off x="800100" y="662857"/>
            <a:ext cx="2565400" cy="92333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54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5400" spc="-150" dirty="0">
              <a:solidFill>
                <a:srgbClr val="FBFBF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1E5AB-AA04-4C80-B9CE-4D359B4E96BB}"/>
              </a:ext>
            </a:extLst>
          </p:cNvPr>
          <p:cNvSpPr txBox="1"/>
          <p:nvPr/>
        </p:nvSpPr>
        <p:spPr>
          <a:xfrm>
            <a:off x="800100" y="3921654"/>
            <a:ext cx="47244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Long</a:t>
            </a:r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Short</a:t>
            </a:r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Term</a:t>
            </a:r>
            <a:r>
              <a:rPr lang="ko-KR" altLang="en-US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pc="-120" dirty="0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Memory</a:t>
            </a:r>
          </a:p>
          <a:p>
            <a:r>
              <a:rPr lang="en-US" altLang="ko-KR" spc="-120" dirty="0" err="1">
                <a:solidFill>
                  <a:srgbClr val="FBFBF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XGBoost</a:t>
            </a:r>
            <a:endParaRPr lang="ko-KR" altLang="en-US" spc="-120" dirty="0">
              <a:solidFill>
                <a:srgbClr val="FBFBF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47FD16-D822-4AAE-8689-E07D206952A3}"/>
              </a:ext>
            </a:extLst>
          </p:cNvPr>
          <p:cNvCxnSpPr/>
          <p:nvPr/>
        </p:nvCxnSpPr>
        <p:spPr>
          <a:xfrm>
            <a:off x="889000" y="3746500"/>
            <a:ext cx="4635500" cy="0"/>
          </a:xfrm>
          <a:prstGeom prst="line">
            <a:avLst/>
          </a:prstGeom>
          <a:ln>
            <a:solidFill>
              <a:srgbClr val="FBFBFB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667BBA-2B44-4E4A-9EA8-B5FE60C4BE90}"/>
              </a:ext>
            </a:extLst>
          </p:cNvPr>
          <p:cNvSpPr txBox="1"/>
          <p:nvPr/>
        </p:nvSpPr>
        <p:spPr>
          <a:xfrm>
            <a:off x="755650" y="2551630"/>
            <a:ext cx="4813300" cy="92685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S&amp;P 500 </a:t>
            </a:r>
            <a:r>
              <a:rPr lang="ko-KR" altLang="en-US" sz="4000" spc="-150" dirty="0">
                <a:solidFill>
                  <a:srgbClr val="FBFBF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지수 예측</a:t>
            </a:r>
          </a:p>
        </p:txBody>
      </p:sp>
    </p:spTree>
    <p:extLst>
      <p:ext uri="{BB962C8B-B14F-4D97-AF65-F5344CB8AC3E}">
        <p14:creationId xmlns:p14="http://schemas.microsoft.com/office/powerpoint/2010/main" val="193984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9C7A9-DC75-4DB1-A429-A5BF618C44D2}"/>
              </a:ext>
            </a:extLst>
          </p:cNvPr>
          <p:cNvSpPr txBox="1"/>
          <p:nvPr/>
        </p:nvSpPr>
        <p:spPr>
          <a:xfrm>
            <a:off x="498474" y="458056"/>
            <a:ext cx="8950325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4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dirty="0"/>
              <a:t>인공신경망 모델</a:t>
            </a:r>
            <a:r>
              <a:rPr lang="en-US" altLang="ko-KR" sz="2800" dirty="0"/>
              <a:t>(RNN)</a:t>
            </a:r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6AB527-DCBD-4F33-96C5-104AF88D165E}"/>
              </a:ext>
            </a:extLst>
          </p:cNvPr>
          <p:cNvCxnSpPr>
            <a:cxnSpLocks/>
          </p:cNvCxnSpPr>
          <p:nvPr/>
        </p:nvCxnSpPr>
        <p:spPr>
          <a:xfrm>
            <a:off x="577850" y="1117600"/>
            <a:ext cx="11036300" cy="0"/>
          </a:xfrm>
          <a:prstGeom prst="line">
            <a:avLst/>
          </a:prstGeom>
          <a:ln w="38100">
            <a:solidFill>
              <a:srgbClr val="B1403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85502F9D-81FA-4C13-A676-9D34E2758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281" y="3758591"/>
            <a:ext cx="82296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232BA-B3A0-4756-9B11-C6CABACB9231}"/>
              </a:ext>
            </a:extLst>
          </p:cNvPr>
          <p:cNvSpPr txBox="1"/>
          <p:nvPr/>
        </p:nvSpPr>
        <p:spPr>
          <a:xfrm>
            <a:off x="577850" y="1140804"/>
            <a:ext cx="77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목적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8C441-BF7C-4113-8DDB-595A08ECCAF6}"/>
              </a:ext>
            </a:extLst>
          </p:cNvPr>
          <p:cNvSpPr txBox="1"/>
          <p:nvPr/>
        </p:nvSpPr>
        <p:spPr>
          <a:xfrm>
            <a:off x="1633652" y="1140804"/>
            <a:ext cx="916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데이터를 활용한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S&amp;P500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지수 예측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E4B03-486E-41AF-B813-AC837DBBD175}"/>
              </a:ext>
            </a:extLst>
          </p:cNvPr>
          <p:cNvSpPr txBox="1"/>
          <p:nvPr/>
        </p:nvSpPr>
        <p:spPr>
          <a:xfrm>
            <a:off x="796777" y="1615911"/>
            <a:ext cx="4035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Recurrent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Neural Network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AA40A-5F5E-4FC5-9F93-6B6BADA899BB}"/>
              </a:ext>
            </a:extLst>
          </p:cNvPr>
          <p:cNvSpPr txBox="1"/>
          <p:nvPr/>
        </p:nvSpPr>
        <p:spPr>
          <a:xfrm>
            <a:off x="4366969" y="16313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인공신경망의 한 종류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8B844-CBDA-4922-9ADF-4B7C5589129E}"/>
              </a:ext>
            </a:extLst>
          </p:cNvPr>
          <p:cNvSpPr txBox="1"/>
          <p:nvPr/>
        </p:nvSpPr>
        <p:spPr>
          <a:xfrm>
            <a:off x="4366969" y="2151268"/>
            <a:ext cx="7398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뉴럴넷과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달리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 state(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기억 상태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AEF324-DA8A-4AF6-AEFB-7F209D856EA0}"/>
              </a:ext>
            </a:extLst>
          </p:cNvPr>
          <p:cNvSpPr txBox="1"/>
          <p:nvPr/>
        </p:nvSpPr>
        <p:spPr>
          <a:xfrm>
            <a:off x="4366969" y="267123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스스로를 반복하며 이전 단계에서 얻은 정보 지속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765C8B-4BC7-4EF0-8A7C-C69BAD245B26}"/>
              </a:ext>
            </a:extLst>
          </p:cNvPr>
          <p:cNvSpPr txBox="1"/>
          <p:nvPr/>
        </p:nvSpPr>
        <p:spPr>
          <a:xfrm>
            <a:off x="4366969" y="3191204"/>
            <a:ext cx="719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Sequential data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분석에 최적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시차가 많이 나는 데이터 반영 어려움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2C66833-785C-4A12-A045-32DCF49A33E1}"/>
              </a:ext>
            </a:extLst>
          </p:cNvPr>
          <p:cNvCxnSpPr>
            <a:cxnSpLocks/>
          </p:cNvCxnSpPr>
          <p:nvPr/>
        </p:nvCxnSpPr>
        <p:spPr>
          <a:xfrm>
            <a:off x="4308859" y="1735022"/>
            <a:ext cx="0" cy="126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EFD45B6-062C-4FF0-9571-70E1DD52B63F}"/>
              </a:ext>
            </a:extLst>
          </p:cNvPr>
          <p:cNvCxnSpPr>
            <a:cxnSpLocks/>
          </p:cNvCxnSpPr>
          <p:nvPr/>
        </p:nvCxnSpPr>
        <p:spPr>
          <a:xfrm flipH="1">
            <a:off x="4308859" y="3171092"/>
            <a:ext cx="2380" cy="44151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ECABB17-213D-4845-BAEC-273873E781FC}"/>
              </a:ext>
            </a:extLst>
          </p:cNvPr>
          <p:cNvCxnSpPr>
            <a:cxnSpLocks/>
          </p:cNvCxnSpPr>
          <p:nvPr/>
        </p:nvCxnSpPr>
        <p:spPr>
          <a:xfrm>
            <a:off x="1444681" y="1200433"/>
            <a:ext cx="0" cy="250073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왼쪽 대괄호 22">
            <a:extLst>
              <a:ext uri="{FF2B5EF4-FFF2-40B4-BE49-F238E27FC236}">
                <a16:creationId xmlns:a16="http://schemas.microsoft.com/office/drawing/2014/main" id="{AE5A6E8E-A39D-4E80-B377-C90EB78C169F}"/>
              </a:ext>
            </a:extLst>
          </p:cNvPr>
          <p:cNvSpPr/>
          <p:nvPr/>
        </p:nvSpPr>
        <p:spPr>
          <a:xfrm rot="16200000">
            <a:off x="7986801" y="4209218"/>
            <a:ext cx="369333" cy="3924694"/>
          </a:xfrm>
          <a:prstGeom prst="leftBracket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A114D3-F5A0-462B-B04C-3F0368F2CF4B}"/>
              </a:ext>
            </a:extLst>
          </p:cNvPr>
          <p:cNvSpPr txBox="1"/>
          <p:nvPr/>
        </p:nvSpPr>
        <p:spPr>
          <a:xfrm>
            <a:off x="7010398" y="6378021"/>
            <a:ext cx="266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시차 발생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 발생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!!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D8EFC0-BD6B-4469-823C-24333581357E}"/>
              </a:ext>
            </a:extLst>
          </p:cNvPr>
          <p:cNvSpPr txBox="1"/>
          <p:nvPr/>
        </p:nvSpPr>
        <p:spPr>
          <a:xfrm>
            <a:off x="1158372" y="4803656"/>
            <a:ext cx="123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 = x + 5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6F334EC-64F6-403C-ADF8-D0D5E135D269}"/>
              </a:ext>
            </a:extLst>
          </p:cNvPr>
          <p:cNvCxnSpPr/>
          <p:nvPr/>
        </p:nvCxnSpPr>
        <p:spPr>
          <a:xfrm flipH="1">
            <a:off x="2395585" y="4851407"/>
            <a:ext cx="577391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F56316E-6E1C-4904-B904-E76E2CE11D30}"/>
              </a:ext>
            </a:extLst>
          </p:cNvPr>
          <p:cNvCxnSpPr/>
          <p:nvPr/>
        </p:nvCxnSpPr>
        <p:spPr>
          <a:xfrm flipH="1">
            <a:off x="2395585" y="5690392"/>
            <a:ext cx="577391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3B29CB-3F94-4E8E-88DA-C02C3C260B17}"/>
              </a:ext>
            </a:extLst>
          </p:cNvPr>
          <p:cNvCxnSpPr/>
          <p:nvPr/>
        </p:nvCxnSpPr>
        <p:spPr>
          <a:xfrm flipH="1">
            <a:off x="2395585" y="4078409"/>
            <a:ext cx="577391" cy="0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7BDBC7-D174-4222-A28C-2A5C36880FB1}"/>
              </a:ext>
            </a:extLst>
          </p:cNvPr>
          <p:cNvSpPr txBox="1"/>
          <p:nvPr/>
        </p:nvSpPr>
        <p:spPr>
          <a:xfrm>
            <a:off x="1158372" y="5617567"/>
            <a:ext cx="123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= 7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85B7DE-A59F-40BC-BEF3-0FC85F98075B}"/>
              </a:ext>
            </a:extLst>
          </p:cNvPr>
          <p:cNvSpPr txBox="1"/>
          <p:nvPr/>
        </p:nvSpPr>
        <p:spPr>
          <a:xfrm>
            <a:off x="1158372" y="3989745"/>
            <a:ext cx="91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 = 12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291345-6B7D-4464-BA78-47E55F6B1726}"/>
              </a:ext>
            </a:extLst>
          </p:cNvPr>
          <p:cNvSpPr txBox="1"/>
          <p:nvPr/>
        </p:nvSpPr>
        <p:spPr>
          <a:xfrm>
            <a:off x="1157048" y="3678302"/>
            <a:ext cx="91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예측값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CAF43A-4058-4F12-BA09-2F021E7E2B2A}"/>
              </a:ext>
            </a:extLst>
          </p:cNvPr>
          <p:cNvSpPr txBox="1"/>
          <p:nvPr/>
        </p:nvSpPr>
        <p:spPr>
          <a:xfrm>
            <a:off x="1166075" y="4480241"/>
            <a:ext cx="91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계산식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1AA93D-57ED-4DCB-ABCD-3CAC20CB97E5}"/>
              </a:ext>
            </a:extLst>
          </p:cNvPr>
          <p:cNvSpPr txBox="1"/>
          <p:nvPr/>
        </p:nvSpPr>
        <p:spPr>
          <a:xfrm>
            <a:off x="1166075" y="5317350"/>
            <a:ext cx="91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514E21-CA94-4988-8973-9408EBD7ACE9}"/>
              </a:ext>
            </a:extLst>
          </p:cNvPr>
          <p:cNvSpPr txBox="1"/>
          <p:nvPr/>
        </p:nvSpPr>
        <p:spPr>
          <a:xfrm>
            <a:off x="7643957" y="6013161"/>
            <a:ext cx="139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번 반복</a:t>
            </a:r>
          </a:p>
        </p:txBody>
      </p:sp>
    </p:spTree>
    <p:extLst>
      <p:ext uri="{BB962C8B-B14F-4D97-AF65-F5344CB8AC3E}">
        <p14:creationId xmlns:p14="http://schemas.microsoft.com/office/powerpoint/2010/main" val="130238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6073</Words>
  <Application>Microsoft Office PowerPoint</Application>
  <PresentationFormat>와이드스크린</PresentationFormat>
  <Paragraphs>964</Paragraphs>
  <Slides>62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5" baseType="lpstr">
      <vt:lpstr>Noto Sans</vt:lpstr>
      <vt:lpstr>Arial</vt:lpstr>
      <vt:lpstr>MJXc-TeX-main-R</vt:lpstr>
      <vt:lpstr>Apple SD Gothic Neo</vt:lpstr>
      <vt:lpstr>나눔스퀘어 ExtraBold</vt:lpstr>
      <vt:lpstr>나눔스퀘어_ac</vt:lpstr>
      <vt:lpstr>맑은 고딕</vt:lpstr>
      <vt:lpstr>맑은 고딕</vt:lpstr>
      <vt:lpstr>나눔스퀘어_ac ExtraBold</vt:lpstr>
      <vt:lpstr>나눔스퀘어</vt:lpstr>
      <vt:lpstr>나눔스퀘어 Bold</vt:lpstr>
      <vt:lpstr>MJXc-TeX-math-I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</dc:creator>
  <cp:lastModifiedBy>박도현</cp:lastModifiedBy>
  <cp:revision>111</cp:revision>
  <dcterms:created xsi:type="dcterms:W3CDTF">2018-05-18T17:10:13Z</dcterms:created>
  <dcterms:modified xsi:type="dcterms:W3CDTF">2021-01-10T12:07:41Z</dcterms:modified>
</cp:coreProperties>
</file>