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272" userDrawn="1">
          <p15:clr>
            <a:srgbClr val="A4A3A4"/>
          </p15:clr>
        </p15:guide>
        <p15:guide id="5" pos="5488" userDrawn="1">
          <p15:clr>
            <a:srgbClr val="A4A3A4"/>
          </p15:clr>
        </p15:guide>
        <p15:guide id="7" pos="3833" userDrawn="1">
          <p15:clr>
            <a:srgbClr val="A4A3A4"/>
          </p15:clr>
        </p15:guide>
        <p15:guide id="8" orient="horz" pos="3702" userDrawn="1">
          <p15:clr>
            <a:srgbClr val="A4A3A4"/>
          </p15:clr>
        </p15:guide>
        <p15:guide id="9" pos="4173" userDrawn="1">
          <p15:clr>
            <a:srgbClr val="A4A3A4"/>
          </p15:clr>
        </p15:guide>
        <p15:guide id="10" pos="1542" userDrawn="1">
          <p15:clr>
            <a:srgbClr val="A4A3A4"/>
          </p15:clr>
        </p15:guide>
        <p15:guide id="11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j" initials="h" lastIdx="0" clrIdx="0">
    <p:extLst>
      <p:ext uri="{19B8F6BF-5375-455C-9EA6-DF929625EA0E}">
        <p15:presenceInfo xmlns:p15="http://schemas.microsoft.com/office/powerpoint/2012/main" userId="hj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0D0D"/>
    <a:srgbClr val="7F7F7F"/>
    <a:srgbClr val="0070C0"/>
    <a:srgbClr val="0192FF"/>
    <a:srgbClr val="07ABB5"/>
    <a:srgbClr val="B1D3EC"/>
    <a:srgbClr val="3A383B"/>
    <a:srgbClr val="383639"/>
    <a:srgbClr val="38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4" y="78"/>
      </p:cViewPr>
      <p:guideLst>
        <p:guide orient="horz" pos="2183"/>
        <p:guide pos="2880"/>
        <p:guide orient="horz" pos="346"/>
        <p:guide pos="272"/>
        <p:guide pos="5488"/>
        <p:guide pos="3833"/>
        <p:guide orient="horz" pos="3702"/>
        <p:guide pos="4173"/>
        <p:guide pos="1542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2268" y="-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y\&#22823;&#35770;&#25991;&#37096;&#20998;\&#22270;&#29255;\&#25968;&#25454;&#2130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y\&#22823;&#35770;&#25991;&#37096;&#20998;\&#22270;&#29255;\&#25968;&#25454;&#2130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/>
              <a:t>压缩机组总能耗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达到</c:v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Sheet1!$C$8:$C$22</c:f>
              <c:numCache>
                <c:formatCode>General</c:formatCode>
                <c:ptCount val="15"/>
                <c:pt idx="0">
                  <c:v>8</c:v>
                </c:pt>
                <c:pt idx="1">
                  <c:v>8.1</c:v>
                </c:pt>
                <c:pt idx="2">
                  <c:v>8.1999999999999993</c:v>
                </c:pt>
                <c:pt idx="3">
                  <c:v>8.3000000000000007</c:v>
                </c:pt>
                <c:pt idx="4">
                  <c:v>8.4</c:v>
                </c:pt>
                <c:pt idx="5">
                  <c:v>8.5</c:v>
                </c:pt>
                <c:pt idx="6">
                  <c:v>8.6</c:v>
                </c:pt>
                <c:pt idx="7">
                  <c:v>8.6999999999999993</c:v>
                </c:pt>
                <c:pt idx="8">
                  <c:v>8.8000000000000007</c:v>
                </c:pt>
                <c:pt idx="9">
                  <c:v>8.9</c:v>
                </c:pt>
                <c:pt idx="10">
                  <c:v>9</c:v>
                </c:pt>
                <c:pt idx="11">
                  <c:v>9.1</c:v>
                </c:pt>
                <c:pt idx="12">
                  <c:v>9.1999999999999993</c:v>
                </c:pt>
                <c:pt idx="13">
                  <c:v>9.3000000000000007</c:v>
                </c:pt>
                <c:pt idx="14">
                  <c:v>9.4</c:v>
                </c:pt>
              </c:numCache>
            </c:numRef>
          </c:xVal>
          <c:yVal>
            <c:numRef>
              <c:f>Sheet1!$D$8:$D$22</c:f>
              <c:numCache>
                <c:formatCode>General</c:formatCode>
                <c:ptCount val="15"/>
                <c:pt idx="0">
                  <c:v>19.989999999999998</c:v>
                </c:pt>
                <c:pt idx="1">
                  <c:v>21.88</c:v>
                </c:pt>
                <c:pt idx="2">
                  <c:v>23.77</c:v>
                </c:pt>
                <c:pt idx="3">
                  <c:v>25.62</c:v>
                </c:pt>
                <c:pt idx="4">
                  <c:v>27.47</c:v>
                </c:pt>
                <c:pt idx="5">
                  <c:v>29.29</c:v>
                </c:pt>
                <c:pt idx="6">
                  <c:v>31.06</c:v>
                </c:pt>
                <c:pt idx="7">
                  <c:v>32.9</c:v>
                </c:pt>
                <c:pt idx="8">
                  <c:v>34.68</c:v>
                </c:pt>
                <c:pt idx="9">
                  <c:v>36.450000000000003</c:v>
                </c:pt>
                <c:pt idx="10">
                  <c:v>38.200000000000003</c:v>
                </c:pt>
                <c:pt idx="11">
                  <c:v>39.44</c:v>
                </c:pt>
                <c:pt idx="12">
                  <c:v>41.67</c:v>
                </c:pt>
                <c:pt idx="13">
                  <c:v>43.38</c:v>
                </c:pt>
                <c:pt idx="14">
                  <c:v>45.07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263168"/>
        <c:axId val="316407608"/>
      </c:scatterChart>
      <c:valAx>
        <c:axId val="31726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产气压力（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MPa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407608"/>
        <c:crosses val="autoZero"/>
        <c:crossBetween val="midCat"/>
      </c:valAx>
      <c:valAx>
        <c:axId val="31640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功率（</a:t>
                </a:r>
                <a:r>
                  <a:rPr lang="en-US" altLang="zh-CN"/>
                  <a:t>kw</a:t>
                </a:r>
                <a:r>
                  <a:rPr lang="zh-CN" altLang="en-US"/>
                  <a:t>）</a:t>
                </a:r>
                <a:endParaRPr lang="en-US" alt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26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/>
              <a:t>压缩机组总能耗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2602042754747584E-2"/>
          <c:y val="0.17017515565383101"/>
          <c:w val="0.88610197486676323"/>
          <c:h val="0.4855046706759642"/>
        </c:manualLayout>
      </c:layout>
      <c:scatterChart>
        <c:scatterStyle val="lineMarker"/>
        <c:varyColors val="0"/>
        <c:ser>
          <c:idx val="0"/>
          <c:order val="0"/>
          <c:tx>
            <c:v>达到</c:v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Sheet1!$C$31:$C$45</c:f>
              <c:numCache>
                <c:formatCode>General</c:formatCode>
                <c:ptCount val="15"/>
                <c:pt idx="0">
                  <c:v>6.4</c:v>
                </c:pt>
                <c:pt idx="1">
                  <c:v>6.5</c:v>
                </c:pt>
                <c:pt idx="2">
                  <c:v>6.6</c:v>
                </c:pt>
                <c:pt idx="3">
                  <c:v>6.7</c:v>
                </c:pt>
                <c:pt idx="4">
                  <c:v>6.8</c:v>
                </c:pt>
                <c:pt idx="5">
                  <c:v>6.9</c:v>
                </c:pt>
                <c:pt idx="6">
                  <c:v>7</c:v>
                </c:pt>
                <c:pt idx="7">
                  <c:v>7.1</c:v>
                </c:pt>
                <c:pt idx="8">
                  <c:v>7.2</c:v>
                </c:pt>
                <c:pt idx="9">
                  <c:v>7.3</c:v>
                </c:pt>
                <c:pt idx="10">
                  <c:v>7.4</c:v>
                </c:pt>
                <c:pt idx="11">
                  <c:v>7.5</c:v>
                </c:pt>
                <c:pt idx="12">
                  <c:v>7.6</c:v>
                </c:pt>
                <c:pt idx="13">
                  <c:v>7.7</c:v>
                </c:pt>
                <c:pt idx="14">
                  <c:v>7.8</c:v>
                </c:pt>
              </c:numCache>
            </c:numRef>
          </c:xVal>
          <c:yVal>
            <c:numRef>
              <c:f>Sheet1!$D$31:$D$45</c:f>
              <c:numCache>
                <c:formatCode>General</c:formatCode>
                <c:ptCount val="15"/>
                <c:pt idx="0">
                  <c:v>47.95</c:v>
                </c:pt>
                <c:pt idx="1">
                  <c:v>46.39</c:v>
                </c:pt>
                <c:pt idx="2">
                  <c:v>44.8</c:v>
                </c:pt>
                <c:pt idx="3">
                  <c:v>43.18</c:v>
                </c:pt>
                <c:pt idx="4">
                  <c:v>41.55</c:v>
                </c:pt>
                <c:pt idx="5">
                  <c:v>39.89</c:v>
                </c:pt>
                <c:pt idx="6">
                  <c:v>38.200000000000003</c:v>
                </c:pt>
                <c:pt idx="7">
                  <c:v>36.49</c:v>
                </c:pt>
                <c:pt idx="8">
                  <c:v>34.76</c:v>
                </c:pt>
                <c:pt idx="9">
                  <c:v>33.01</c:v>
                </c:pt>
                <c:pt idx="10">
                  <c:v>31.23</c:v>
                </c:pt>
                <c:pt idx="11">
                  <c:v>29.43</c:v>
                </c:pt>
                <c:pt idx="12">
                  <c:v>27.61</c:v>
                </c:pt>
                <c:pt idx="13">
                  <c:v>25.85</c:v>
                </c:pt>
                <c:pt idx="14">
                  <c:v>24.24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024984"/>
        <c:axId val="316982472"/>
      </c:scatterChart>
      <c:valAx>
        <c:axId val="317024984"/>
        <c:scaling>
          <c:orientation val="minMax"/>
          <c:min val="6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吸气压</a:t>
                </a:r>
                <a:r>
                  <a:rPr lang="zh-CN" altLang="en-US" dirty="0"/>
                  <a:t>力（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MPa</a:t>
                </a:r>
                <a:r>
                  <a:rPr lang="zh-CN" altLang="en-US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982472"/>
        <c:crosses val="autoZero"/>
        <c:crossBetween val="midCat"/>
        <c:majorUnit val="0.2"/>
      </c:valAx>
      <c:valAx>
        <c:axId val="3169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功率（</a:t>
                </a:r>
                <a:r>
                  <a:rPr lang="en-US" altLang="zh-CN"/>
                  <a:t>kw</a:t>
                </a:r>
                <a:r>
                  <a:rPr lang="zh-CN" altLang="en-US"/>
                  <a:t>）</a:t>
                </a:r>
                <a:endParaRPr lang="en-US" alt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024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F05B4-9A3F-4791-ACF8-2F9FEEBA76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1021-A073-40D3-863D-729C6035E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4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3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2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6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3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0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3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9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5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8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1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1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1021-A073-40D3-863D-729C6035EF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9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8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51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40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3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7C3A-485C-4903-9BB5-487A7473465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4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2155" y="2730258"/>
            <a:ext cx="7336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空压机群节能技术与方法研究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74173" y="3429000"/>
            <a:ext cx="79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Energy-saving technology and method of the air compressor system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57550" y="3429000"/>
            <a:ext cx="58864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950759" y="3895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指导老师：江爱朋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24638" y="3895211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报告人：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胡俊杰</a:t>
            </a:r>
          </a:p>
        </p:txBody>
      </p:sp>
      <p:pic>
        <p:nvPicPr>
          <p:cNvPr id="2055" name="Picture 7" descr="D:\Documents\Pictures\p60329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6354" y="987479"/>
            <a:ext cx="4735428" cy="131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39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稳压控制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仿真结果对比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84" y="1882578"/>
            <a:ext cx="4814323" cy="244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84" y="4330980"/>
            <a:ext cx="4822927" cy="23837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83733" y="1233551"/>
            <a:ext cx="52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控制</a:t>
            </a:r>
            <a:r>
              <a:rPr lang="zh-CN" altLang="en-US" sz="2400" dirty="0" smtClean="0">
                <a:solidFill>
                  <a:srgbClr val="C00000"/>
                </a:solidFill>
              </a:rPr>
              <a:t>目标压力</a:t>
            </a:r>
            <a:r>
              <a:rPr lang="en-US" altLang="zh-CN" sz="2400" dirty="0" smtClean="0">
                <a:solidFill>
                  <a:srgbClr val="C00000"/>
                </a:solidFill>
              </a:rPr>
              <a:t>0.65MPa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稳压控制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仿真结果对比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142923"/>
            <a:ext cx="5791906" cy="274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887757"/>
            <a:ext cx="5870223" cy="2685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8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5769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模型改进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 Improve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稳压控制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Stable Pressure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控制方法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Control Method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论文规划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Paper Programme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50" name="椭圆 4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5" name="椭圆 44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54" name="组合 53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55" name="椭圆 5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9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/>
      <p:bldP spid="39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083731" y="4172549"/>
            <a:ext cx="5904089" cy="89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083732" y="2865254"/>
            <a:ext cx="5904089" cy="89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83732" y="1569156"/>
            <a:ext cx="5904089" cy="89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控制方法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大规模空压机群对象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5956" y="1787661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控制对象：大规模空压机群。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65956" y="313872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控制目的：根据需求优化空压机运行 </a:t>
            </a:r>
            <a:r>
              <a:rPr lang="zh-CN" altLang="en-US" sz="2000" dirty="0"/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65956" y="443860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控制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FF0000"/>
                </a:solidFill>
              </a:rPr>
              <a:t>线性规划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</a:rPr>
              <a:t>动态优化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</a:rPr>
              <a:t>智能算法 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3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控制方法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线性规划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7289" y="1265574"/>
            <a:ext cx="3544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线性规划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7442"/>
              </p:ext>
            </p:extLst>
          </p:nvPr>
        </p:nvGraphicFramePr>
        <p:xfrm>
          <a:off x="2352515" y="2263336"/>
          <a:ext cx="4549422" cy="8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4" imgW="2489040" imgH="457200" progId="Equation.DSMT4">
                  <p:embed/>
                </p:oleObj>
              </mc:Choice>
              <mc:Fallback>
                <p:oleObj name="Equation" r:id="rId4" imgW="248904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515" y="2263336"/>
                        <a:ext cx="4549422" cy="836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27289" y="2548008"/>
            <a:ext cx="187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目标函数：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7289" y="3346110"/>
            <a:ext cx="187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约束条件：</a:t>
            </a:r>
            <a:endParaRPr lang="zh-CN" alt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52515" y="2787114"/>
            <a:ext cx="17073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18858"/>
              </p:ext>
            </p:extLst>
          </p:nvPr>
        </p:nvGraphicFramePr>
        <p:xfrm>
          <a:off x="2352515" y="3238675"/>
          <a:ext cx="5261108" cy="263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6" imgW="2794000" imgH="1397000" progId="Equation.DSMT4">
                  <p:embed/>
                </p:oleObj>
              </mc:Choice>
              <mc:Fallback>
                <p:oleObj name="Equation" r:id="rId6" imgW="2794000" imgH="1397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515" y="3238675"/>
                        <a:ext cx="5261108" cy="2639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0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控制方法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613422" y="6043839"/>
            <a:ext cx="530579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Yalmip+matlab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52515" y="2787114"/>
            <a:ext cx="17073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1511" y="1411111"/>
            <a:ext cx="703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下面进行模型求解，包含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种压缩机类型的模型，</a:t>
            </a:r>
            <a:r>
              <a:rPr lang="zh-CN" altLang="zh-CN" dirty="0" smtClean="0"/>
              <a:t>仿真条件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总产</a:t>
            </a:r>
            <a:r>
              <a:rPr lang="zh-CN" altLang="zh-CN" dirty="0"/>
              <a:t>气量</a:t>
            </a:r>
            <a:r>
              <a:rPr lang="en-US" altLang="zh-CN" dirty="0"/>
              <a:t>25m3/s</a:t>
            </a:r>
            <a:r>
              <a:rPr lang="zh-CN" altLang="zh-CN" dirty="0"/>
              <a:t>，吸气温度</a:t>
            </a:r>
            <a:r>
              <a:rPr lang="en-US" altLang="zh-CN" dirty="0" smtClean="0"/>
              <a:t>293K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21" y="2240845"/>
            <a:ext cx="5754511" cy="19181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21" y="4363021"/>
            <a:ext cx="310515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21" y="5157705"/>
            <a:ext cx="1924050" cy="542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21" y="5806414"/>
            <a:ext cx="3486150" cy="647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83550" y="4618973"/>
            <a:ext cx="1873956" cy="37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产气量</a:t>
            </a:r>
            <a:r>
              <a:rPr lang="en-US" altLang="zh-CN" dirty="0" smtClean="0"/>
              <a:t>kg/s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83550" y="5268834"/>
            <a:ext cx="1873956" cy="37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</a:t>
            </a:r>
            <a:r>
              <a:rPr lang="zh-CN" altLang="en-US" dirty="0" smtClean="0"/>
              <a:t>停情况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83550" y="5945155"/>
            <a:ext cx="1873956" cy="37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0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控制方法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控制条件和能耗的关系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52515" y="2787114"/>
            <a:ext cx="17073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650" y="1234796"/>
            <a:ext cx="72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在吸气压力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7.0MPa</a:t>
            </a:r>
            <a:r>
              <a:rPr lang="zh-CN" altLang="zh-CN" dirty="0" smtClean="0"/>
              <a:t>的</a:t>
            </a:r>
            <a:r>
              <a:rPr lang="zh-CN" altLang="zh-CN" dirty="0"/>
              <a:t>条件</a:t>
            </a:r>
            <a:r>
              <a:rPr lang="zh-CN" altLang="zh-CN" dirty="0" smtClean="0"/>
              <a:t>下，产</a:t>
            </a:r>
            <a:r>
              <a:rPr lang="zh-CN" altLang="zh-CN" dirty="0"/>
              <a:t>气压力由</a:t>
            </a:r>
            <a:r>
              <a:rPr lang="en-US" altLang="zh-CN" dirty="0" smtClean="0"/>
              <a:t>8MPa-9.4MPa</a:t>
            </a:r>
            <a:r>
              <a:rPr lang="zh-CN" altLang="en-US" dirty="0" smtClean="0"/>
              <a:t>变化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压缩机群总功耗的变化。</a:t>
            </a:r>
            <a:endParaRPr lang="zh-CN" altLang="en-US" dirty="0"/>
          </a:p>
        </p:txBody>
      </p:sp>
      <p:graphicFrame>
        <p:nvGraphicFramePr>
          <p:cNvPr id="21" name="图表 20" title="日日日"/>
          <p:cNvGraphicFramePr/>
          <p:nvPr>
            <p:extLst>
              <p:ext uri="{D42A27DB-BD31-4B8C-83A1-F6EECF244321}">
                <p14:modId xmlns:p14="http://schemas.microsoft.com/office/powerpoint/2010/main" val="3036693230"/>
              </p:ext>
            </p:extLst>
          </p:nvPr>
        </p:nvGraphicFramePr>
        <p:xfrm>
          <a:off x="1127478" y="1881127"/>
          <a:ext cx="6515100" cy="226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5650" y="4140450"/>
            <a:ext cx="72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在</a:t>
            </a:r>
            <a:r>
              <a:rPr lang="zh-CN" altLang="en-US" dirty="0" smtClean="0"/>
              <a:t>产气</a:t>
            </a:r>
            <a:r>
              <a:rPr lang="zh-CN" altLang="zh-CN" dirty="0" smtClean="0"/>
              <a:t>压力</a:t>
            </a:r>
            <a:r>
              <a:rPr lang="zh-CN" altLang="en-US" dirty="0" smtClean="0"/>
              <a:t>为</a:t>
            </a:r>
            <a:r>
              <a:rPr lang="en-US" altLang="zh-CN" dirty="0"/>
              <a:t>9</a:t>
            </a:r>
            <a:r>
              <a:rPr lang="en-US" altLang="zh-CN" dirty="0" smtClean="0"/>
              <a:t>.0MPa</a:t>
            </a:r>
            <a:r>
              <a:rPr lang="zh-CN" altLang="zh-CN" dirty="0" smtClean="0"/>
              <a:t>的</a:t>
            </a:r>
            <a:r>
              <a:rPr lang="zh-CN" altLang="zh-CN" dirty="0"/>
              <a:t>条件</a:t>
            </a:r>
            <a:r>
              <a:rPr lang="zh-CN" altLang="zh-CN" dirty="0" smtClean="0"/>
              <a:t>下，</a:t>
            </a:r>
            <a:r>
              <a:rPr lang="zh-CN" altLang="en-US" dirty="0" smtClean="0"/>
              <a:t>吸</a:t>
            </a:r>
            <a:r>
              <a:rPr lang="zh-CN" altLang="zh-CN" dirty="0" smtClean="0"/>
              <a:t>气压</a:t>
            </a:r>
            <a:r>
              <a:rPr lang="zh-CN" altLang="zh-CN" dirty="0"/>
              <a:t>力</a:t>
            </a:r>
            <a:r>
              <a:rPr lang="zh-CN" altLang="zh-CN" dirty="0" smtClean="0"/>
              <a:t>由</a:t>
            </a:r>
            <a:r>
              <a:rPr lang="en-US" altLang="zh-CN" dirty="0" smtClean="0"/>
              <a:t>6.4MPa-7.8MPa</a:t>
            </a:r>
            <a:r>
              <a:rPr lang="zh-CN" altLang="en-US" dirty="0" smtClean="0"/>
              <a:t>变化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压缩机群总功耗的变化。</a:t>
            </a:r>
            <a:endParaRPr lang="zh-CN" altLang="en-US" dirty="0"/>
          </a:p>
        </p:txBody>
      </p:sp>
      <p:graphicFrame>
        <p:nvGraphicFramePr>
          <p:cNvPr id="23" name="图表 22" title="日日日"/>
          <p:cNvGraphicFramePr/>
          <p:nvPr>
            <p:extLst>
              <p:ext uri="{D42A27DB-BD31-4B8C-83A1-F6EECF244321}">
                <p14:modId xmlns:p14="http://schemas.microsoft.com/office/powerpoint/2010/main" val="3419340277"/>
              </p:ext>
            </p:extLst>
          </p:nvPr>
        </p:nvGraphicFramePr>
        <p:xfrm>
          <a:off x="1036107" y="4786781"/>
          <a:ext cx="6606471" cy="188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矩形 28"/>
          <p:cNvSpPr/>
          <p:nvPr/>
        </p:nvSpPr>
        <p:spPr>
          <a:xfrm>
            <a:off x="8613422" y="6043839"/>
            <a:ext cx="530579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5769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模型改进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 Improve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稳压控制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Stable Pressure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控制方法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Control Method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论文规划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Paper Programme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50" name="椭圆 4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5" name="椭圆 44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43" name="椭圆 42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组合 6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67" name="椭圆 6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0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/>
      <p:bldP spid="39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论文规划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大论文主要章节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-1919111" y="2871955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52515" y="2787114"/>
            <a:ext cx="17073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8913" y="1780717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第一部分：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6158" y="1780717"/>
            <a:ext cx="18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背景及意义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75846" y="2556720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第二部分：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53091" y="2556720"/>
            <a:ext cx="18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模型建立及优化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5846" y="3412749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第三部分：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3091" y="3412749"/>
            <a:ext cx="30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实验台的搭建及工作原理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5846" y="4291258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第四部分：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53091" y="4291258"/>
            <a:ext cx="36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压缩机群节能控制方法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692275" y="1653758"/>
            <a:ext cx="5805488" cy="538163"/>
          </a:xfrm>
          <a:prstGeom prst="rect">
            <a:avLst/>
          </a:prstGeom>
          <a:gradFill flip="none"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>
                  <a:alpha val="50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eaLnBrk="1" latinLnBrk="1" hangingPunct="1"/>
            <a:endParaRPr kumimoji="1" lang="ko-KR" altLang="en-US" sz="2800" b="1">
              <a:solidFill>
                <a:srgbClr val="FFFFFF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692275" y="4176829"/>
            <a:ext cx="5805488" cy="538163"/>
          </a:xfrm>
          <a:prstGeom prst="rect">
            <a:avLst/>
          </a:prstGeom>
          <a:gradFill flip="none"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>
                  <a:alpha val="50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eaLnBrk="1" latinLnBrk="1" hangingPunct="1"/>
            <a:endParaRPr kumimoji="1" lang="ko-KR" altLang="en-US" sz="2800" b="1">
              <a:solidFill>
                <a:srgbClr val="FFFFFF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692275" y="3324809"/>
            <a:ext cx="5805488" cy="538163"/>
          </a:xfrm>
          <a:prstGeom prst="rect">
            <a:avLst/>
          </a:prstGeom>
          <a:gradFill flip="none"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>
                  <a:alpha val="50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eaLnBrk="1" latinLnBrk="1" hangingPunct="1"/>
            <a:endParaRPr kumimoji="1" lang="ko-KR" altLang="en-US" sz="2800" b="1">
              <a:solidFill>
                <a:srgbClr val="FFFFFF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692275" y="2472789"/>
            <a:ext cx="5805488" cy="538163"/>
          </a:xfrm>
          <a:prstGeom prst="rect">
            <a:avLst/>
          </a:prstGeom>
          <a:gradFill flip="none"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>
                  <a:alpha val="50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eaLnBrk="1" latinLnBrk="1" hangingPunct="1"/>
            <a:endParaRPr kumimoji="1" lang="ko-KR" altLang="en-US" sz="2800" b="1">
              <a:solidFill>
                <a:srgbClr val="FFFFFF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13422" y="6043839"/>
            <a:ext cx="530579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论文规划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创新点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-1919111" y="2871955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52515" y="2787114"/>
            <a:ext cx="17073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01155" y="1496167"/>
            <a:ext cx="1941689" cy="1251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39822" y="1816778"/>
            <a:ext cx="1603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创新</a:t>
            </a:r>
            <a:r>
              <a:rPr lang="zh-CN" altLang="en-US" sz="3200" dirty="0" smtClean="0"/>
              <a:t>点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1264356" y="3039610"/>
            <a:ext cx="1693333" cy="835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55270" y="3053929"/>
            <a:ext cx="1693333" cy="835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1300" y="3282258"/>
            <a:ext cx="122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模型优化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405034" y="3282258"/>
            <a:ext cx="122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控制方法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121782" y="2538305"/>
            <a:ext cx="1671285" cy="50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5"/>
            <a:endCxn id="29" idx="0"/>
          </p:cNvCxnSpPr>
          <p:nvPr/>
        </p:nvCxnSpPr>
        <p:spPr>
          <a:xfrm>
            <a:off x="5258490" y="2564666"/>
            <a:ext cx="1643447" cy="48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80811" y="4661703"/>
            <a:ext cx="1230489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619117" y="4661703"/>
            <a:ext cx="1230489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957424" y="4684718"/>
            <a:ext cx="1230489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849724" y="4703983"/>
            <a:ext cx="1230489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185090" y="4682014"/>
            <a:ext cx="1230489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520456" y="4682014"/>
            <a:ext cx="1230489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57011" y="4819081"/>
            <a:ext cx="11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等熵效率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692275" y="4841050"/>
            <a:ext cx="11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容积效率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989540" y="4841050"/>
            <a:ext cx="11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多台模型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027759" y="4843819"/>
            <a:ext cx="11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先进</a:t>
            </a:r>
            <a:r>
              <a:rPr lang="en-US" altLang="zh-CN" dirty="0" smtClean="0"/>
              <a:t>PID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286924" y="4841050"/>
            <a:ext cx="11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线性规划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677455" y="4841050"/>
            <a:ext cx="11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智能算法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10" idx="3"/>
            <a:endCxn id="23" idx="0"/>
          </p:cNvCxnSpPr>
          <p:nvPr/>
        </p:nvCxnSpPr>
        <p:spPr>
          <a:xfrm flipH="1">
            <a:off x="896056" y="3752649"/>
            <a:ext cx="616283" cy="90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4"/>
            <a:endCxn id="37" idx="0"/>
          </p:cNvCxnSpPr>
          <p:nvPr/>
        </p:nvCxnSpPr>
        <p:spPr>
          <a:xfrm>
            <a:off x="2111023" y="3874987"/>
            <a:ext cx="123339" cy="78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0" idx="5"/>
            <a:endCxn id="38" idx="0"/>
          </p:cNvCxnSpPr>
          <p:nvPr/>
        </p:nvCxnSpPr>
        <p:spPr>
          <a:xfrm>
            <a:off x="2709706" y="3752649"/>
            <a:ext cx="862963" cy="93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9" idx="3"/>
            <a:endCxn id="39" idx="0"/>
          </p:cNvCxnSpPr>
          <p:nvPr/>
        </p:nvCxnSpPr>
        <p:spPr>
          <a:xfrm flipH="1">
            <a:off x="5464969" y="3766968"/>
            <a:ext cx="838284" cy="93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9" idx="4"/>
            <a:endCxn id="40" idx="0"/>
          </p:cNvCxnSpPr>
          <p:nvPr/>
        </p:nvCxnSpPr>
        <p:spPr>
          <a:xfrm flipH="1">
            <a:off x="6800335" y="3889306"/>
            <a:ext cx="101602" cy="79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9" idx="5"/>
            <a:endCxn id="41" idx="0"/>
          </p:cNvCxnSpPr>
          <p:nvPr/>
        </p:nvCxnSpPr>
        <p:spPr>
          <a:xfrm>
            <a:off x="7500620" y="3766968"/>
            <a:ext cx="635081" cy="915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613422" y="6043839"/>
            <a:ext cx="530579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75769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模型改进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 Improve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16373" y="1890767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稳压控制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Stable Pressure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论文规划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Paper Programme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控制方法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Control Method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7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31" grpId="0"/>
      <p:bldP spid="25" grpId="0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论文规划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创新点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-1919111" y="2871955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52515" y="2787114"/>
            <a:ext cx="170737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613422" y="6043839"/>
            <a:ext cx="530579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01091" y="6043839"/>
            <a:ext cx="642910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27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500306"/>
            <a:ext cx="9144000" cy="1928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1802" y="2857496"/>
            <a:ext cx="32960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6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0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5769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模型改进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 Improve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稳压控制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Stable Pressure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控制方法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Control Method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论文规划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Paper Programme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模型改进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压缩机分类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9925" y="1375600"/>
            <a:ext cx="828040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压缩机的种类有很多，即便是同一类压缩机每一台性能参数各不相同。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70073"/>
              </p:ext>
            </p:extLst>
          </p:nvPr>
        </p:nvGraphicFramePr>
        <p:xfrm>
          <a:off x="948139" y="2082187"/>
          <a:ext cx="7157283" cy="267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Visio" r:id="rId4" imgW="4278690" imgH="1619879" progId="Visio.Drawing.11">
                  <p:embed/>
                </p:oleObj>
              </mc:Choice>
              <mc:Fallback>
                <p:oleObj name="Visio" r:id="rId4" imgW="4278690" imgH="16198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139" y="2082187"/>
                        <a:ext cx="7157283" cy="2676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96533" y="4873339"/>
            <a:ext cx="474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压缩机分类图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50453"/>
              </p:ext>
            </p:extLst>
          </p:nvPr>
        </p:nvGraphicFramePr>
        <p:xfrm>
          <a:off x="3597275" y="5332472"/>
          <a:ext cx="1339850" cy="81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6" imgW="698197" imgH="393529" progId="Equation.DSMT4">
                  <p:embed/>
                </p:oleObj>
              </mc:Choice>
              <mc:Fallback>
                <p:oleObj name="Equation" r:id="rId6" imgW="69819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5332472"/>
                        <a:ext cx="1339850" cy="812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97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模型改进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模型优化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7999" y="1444978"/>
            <a:ext cx="61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容积效率：实际输气量与理论输气量的比值。采用经验公式：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V="1">
            <a:off x="1015229" y="4261642"/>
            <a:ext cx="25262947" cy="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5650" y="3285067"/>
            <a:ext cx="24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经过改进：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74502" y="4056265"/>
                <a:ext cx="2153218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502" y="4056265"/>
                <a:ext cx="2153218" cy="490199"/>
              </a:xfrm>
              <a:prstGeom prst="rect">
                <a:avLst/>
              </a:prstGeom>
              <a:blipFill rotWithShape="0"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23219" y="4948330"/>
                <a:ext cx="7498292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：压缩机容积系数，反应了相对余隙容积对输气过程的影响。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：压力系数，反应了吸排气过程中压力损失对输气过程的影响。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：温度系数，反应了热交换损失对输气过程的影响。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：泄漏系数，反应了由于密封性问题导致的泄漏对输气过程的影响。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9" y="4948330"/>
                <a:ext cx="7498292" cy="1221745"/>
              </a:xfrm>
              <a:prstGeom prst="rect">
                <a:avLst/>
              </a:prstGeom>
              <a:blipFill rotWithShape="0">
                <a:blip r:embed="rId5"/>
                <a:stretch>
                  <a:fillRect t="-4500" b="-5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2859544" y="29426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779388" y="2108092"/>
            <a:ext cx="143868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313891"/>
              </p:ext>
            </p:extLst>
          </p:nvPr>
        </p:nvGraphicFramePr>
        <p:xfrm>
          <a:off x="2757488" y="2108200"/>
          <a:ext cx="23479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6" imgW="1358640" imgH="431640" progId="Equation.DSMT4">
                  <p:embed/>
                </p:oleObj>
              </mc:Choice>
              <mc:Fallback>
                <p:oleObj name="Equation" r:id="rId6" imgW="13586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108200"/>
                        <a:ext cx="2347912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模型改进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模型优化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2502518" y="4749464"/>
            <a:ext cx="23114953" cy="10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V="1">
            <a:off x="-1764159" y="2153550"/>
            <a:ext cx="1605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7999" y="1444978"/>
            <a:ext cx="61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等熵功率：等熵压缩过程所需要的功率。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43014" y="2119661"/>
            <a:ext cx="157470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8641"/>
              </p:ext>
            </p:extLst>
          </p:nvPr>
        </p:nvGraphicFramePr>
        <p:xfrm>
          <a:off x="2783278" y="2153550"/>
          <a:ext cx="3216193" cy="8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4" imgW="1727200" imgH="457200" progId="Equation.DSMT4">
                  <p:embed/>
                </p:oleObj>
              </mc:Choice>
              <mc:Fallback>
                <p:oleObj name="Equation" r:id="rId4" imgW="1727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278" y="2153550"/>
                        <a:ext cx="3216193" cy="85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07999" y="3272756"/>
            <a:ext cx="69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等熵效率：等熵压缩过程所需要的功率与实际消耗的功率之比。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46489" y="3942269"/>
            <a:ext cx="128727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46328"/>
              </p:ext>
            </p:extLst>
          </p:nvPr>
        </p:nvGraphicFramePr>
        <p:xfrm>
          <a:off x="2715544" y="3959789"/>
          <a:ext cx="3594257" cy="45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6" imgW="1879600" imgH="241300" progId="Equation.DSMT4">
                  <p:embed/>
                </p:oleObj>
              </mc:Choice>
              <mc:Fallback>
                <p:oleObj name="Equation" r:id="rId6" imgW="1879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544" y="3959789"/>
                        <a:ext cx="3594257" cy="45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07999" y="4614876"/>
            <a:ext cx="25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实际消耗的功率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 flipV="1">
            <a:off x="-11120834" y="5733204"/>
            <a:ext cx="18601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537263"/>
              </p:ext>
            </p:extLst>
          </p:nvPr>
        </p:nvGraphicFramePr>
        <p:xfrm>
          <a:off x="3510843" y="5328169"/>
          <a:ext cx="1298221" cy="48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8" imgW="634680" imgH="241200" progId="Equation.DSMT4">
                  <p:embed/>
                </p:oleObj>
              </mc:Choice>
              <mc:Fallback>
                <p:oleObj name="Equation" r:id="rId8" imgW="6346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843" y="5328169"/>
                        <a:ext cx="1298221" cy="484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5769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模型改进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 Improve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916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稳压控制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Stable Pressure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控制方法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Control Method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74267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论文规划</a:t>
            </a:r>
            <a:endParaRPr lang="en-US" altLang="zh-CN" sz="2800" b="1" dirty="0" smtClean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Paper Programme</a:t>
            </a:r>
            <a:endParaRPr lang="zh-CN" altLang="en-US" sz="1400" dirty="0">
              <a:solidFill>
                <a:srgbClr val="7F7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3" name="椭圆 42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50" name="椭圆 4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6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稳压控制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控制对象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9925" y="1375600"/>
            <a:ext cx="8280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节能对象：多类型压缩机的小型压缩机群，变频机承担主要产气任务，非变频机承担辅助产气任务。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83314"/>
              </p:ext>
            </p:extLst>
          </p:nvPr>
        </p:nvGraphicFramePr>
        <p:xfrm>
          <a:off x="1938525" y="2683490"/>
          <a:ext cx="5283200" cy="205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Visio" r:id="rId4" imgW="4235220" imgH="1663011" progId="Visio.Drawing.11">
                  <p:embed/>
                </p:oleObj>
              </mc:Choice>
              <mc:Fallback>
                <p:oleObj name="Visio" r:id="rId4" imgW="4235220" imgH="16630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525" y="2683490"/>
                        <a:ext cx="5283200" cy="2053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336800" y="5159022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空压机群现场流程图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3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稳压控制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控制目的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59505" y="2629802"/>
            <a:ext cx="13422382" cy="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1111" y="573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0400" y="2465781"/>
            <a:ext cx="13802686" cy="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611851" y="3662500"/>
            <a:ext cx="492443" cy="12547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孔隙率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52"/>
          <p:cNvGrpSpPr/>
          <p:nvPr/>
        </p:nvGrpSpPr>
        <p:grpSpPr>
          <a:xfrm>
            <a:off x="811141" y="1203599"/>
            <a:ext cx="7523888" cy="1485813"/>
            <a:chOff x="1151800" y="1203891"/>
            <a:chExt cx="7523888" cy="1332000"/>
          </a:xfrm>
        </p:grpSpPr>
        <p:sp>
          <p:nvSpPr>
            <p:cNvPr id="39" name="矩形 38"/>
            <p:cNvSpPr/>
            <p:nvPr/>
          </p:nvSpPr>
          <p:spPr>
            <a:xfrm>
              <a:off x="1151800" y="1203891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"/>
            <p:cNvSpPr txBox="1"/>
            <p:nvPr/>
          </p:nvSpPr>
          <p:spPr>
            <a:xfrm>
              <a:off x="2035550" y="1383155"/>
              <a:ext cx="6096000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" name="TextBox 57"/>
          <p:cNvSpPr txBox="1"/>
          <p:nvPr/>
        </p:nvSpPr>
        <p:spPr>
          <a:xfrm>
            <a:off x="887505" y="1398495"/>
            <a:ext cx="73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   控制目标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58"/>
          <p:cNvSpPr txBox="1"/>
          <p:nvPr/>
        </p:nvSpPr>
        <p:spPr>
          <a:xfrm>
            <a:off x="1237128" y="1775012"/>
            <a:ext cx="686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尽可能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的在用户耗气量变化比较大的场合稳定储气罐的压力，持续提供稳定的压力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3" name="组合 63"/>
          <p:cNvGrpSpPr/>
          <p:nvPr/>
        </p:nvGrpSpPr>
        <p:grpSpPr>
          <a:xfrm>
            <a:off x="793212" y="2781387"/>
            <a:ext cx="7523888" cy="1485813"/>
            <a:chOff x="1151800" y="1203891"/>
            <a:chExt cx="7523888" cy="1332000"/>
          </a:xfrm>
        </p:grpSpPr>
        <p:sp>
          <p:nvSpPr>
            <p:cNvPr id="44" name="矩形 43"/>
            <p:cNvSpPr/>
            <p:nvPr/>
          </p:nvSpPr>
          <p:spPr>
            <a:xfrm>
              <a:off x="1151800" y="1203891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3"/>
            <p:cNvSpPr txBox="1"/>
            <p:nvPr/>
          </p:nvSpPr>
          <p:spPr>
            <a:xfrm>
              <a:off x="2035550" y="1383155"/>
              <a:ext cx="6096000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6" name="TextBox 66"/>
          <p:cNvSpPr txBox="1"/>
          <p:nvPr/>
        </p:nvSpPr>
        <p:spPr>
          <a:xfrm>
            <a:off x="869576" y="2976283"/>
            <a:ext cx="73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   控制方法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67"/>
          <p:cNvSpPr txBox="1"/>
          <p:nvPr/>
        </p:nvSpPr>
        <p:spPr>
          <a:xfrm>
            <a:off x="1219199" y="3352800"/>
            <a:ext cx="68669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结合压力反馈量和流量检测量对空压机的运行状态进行控制。阶梯式加卸载控制非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变频机，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变速积分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变频机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68"/>
          <p:cNvGrpSpPr/>
          <p:nvPr/>
        </p:nvGrpSpPr>
        <p:grpSpPr>
          <a:xfrm>
            <a:off x="784248" y="4341246"/>
            <a:ext cx="7523888" cy="1485813"/>
            <a:chOff x="1151800" y="1203891"/>
            <a:chExt cx="7523888" cy="1332000"/>
          </a:xfrm>
        </p:grpSpPr>
        <p:sp>
          <p:nvSpPr>
            <p:cNvPr id="50" name="矩形 49"/>
            <p:cNvSpPr/>
            <p:nvPr/>
          </p:nvSpPr>
          <p:spPr>
            <a:xfrm>
              <a:off x="1151800" y="1203891"/>
              <a:ext cx="7523888" cy="13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3"/>
            <p:cNvSpPr txBox="1"/>
            <p:nvPr/>
          </p:nvSpPr>
          <p:spPr>
            <a:xfrm>
              <a:off x="2035550" y="1383155"/>
              <a:ext cx="6096000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2" name="TextBox 71"/>
          <p:cNvSpPr txBox="1"/>
          <p:nvPr/>
        </p:nvSpPr>
        <p:spPr>
          <a:xfrm>
            <a:off x="860612" y="4536142"/>
            <a:ext cx="73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  控制结果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72"/>
          <p:cNvSpPr txBox="1"/>
          <p:nvPr/>
        </p:nvSpPr>
        <p:spPr>
          <a:xfrm>
            <a:off x="1210235" y="4912659"/>
            <a:ext cx="686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分钟的仿真试验，发现本控制方法能够将压力稳定在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0.02MPa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以内，节能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以上。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5836</TotalTime>
  <Words>696</Words>
  <Application>Microsoft Office PowerPoint</Application>
  <PresentationFormat>全屏显示(4:3)</PresentationFormat>
  <Paragraphs>165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Gulim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Verdana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hjj</cp:lastModifiedBy>
  <cp:revision>434</cp:revision>
  <dcterms:created xsi:type="dcterms:W3CDTF">2014-11-08T02:42:27Z</dcterms:created>
  <dcterms:modified xsi:type="dcterms:W3CDTF">2017-05-15T13:34:11Z</dcterms:modified>
</cp:coreProperties>
</file>