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mp3" ContentType="audio/mpeg"/>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5" r:id="rId4"/>
  </p:sldMasterIdLst>
  <p:notesMasterIdLst>
    <p:notesMasterId r:id="rId18"/>
  </p:notesMasterIdLst>
  <p:handoutMasterIdLst>
    <p:handoutMasterId r:id="rId19"/>
  </p:handoutMasterIdLst>
  <p:sldIdLst>
    <p:sldId id="294" r:id="rId5"/>
    <p:sldId id="531" r:id="rId6"/>
    <p:sldId id="540" r:id="rId7"/>
    <p:sldId id="535" r:id="rId8"/>
    <p:sldId id="532" r:id="rId9"/>
    <p:sldId id="541" r:id="rId10"/>
    <p:sldId id="537" r:id="rId11"/>
    <p:sldId id="529" r:id="rId12"/>
    <p:sldId id="545" r:id="rId13"/>
    <p:sldId id="542" r:id="rId14"/>
    <p:sldId id="544" r:id="rId15"/>
    <p:sldId id="543" r:id="rId16"/>
    <p:sldId id="530" r:id="rId17"/>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Kabik, Gabriel" initials="KG" lastIdx="65" clrIdx="2">
    <p:extLst/>
  </p:cmAuthor>
  <p:cmAuthor id="3" name="QA" initials="QA" lastIdx="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C0B9"/>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2" autoAdjust="0"/>
    <p:restoredTop sz="82095" autoAdjust="0"/>
  </p:normalViewPr>
  <p:slideViewPr>
    <p:cSldViewPr snapToGrid="0" showGuides="1">
      <p:cViewPr>
        <p:scale>
          <a:sx n="110" d="100"/>
          <a:sy n="110" d="100"/>
        </p:scale>
        <p:origin x="1000" y="51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64" d="100"/>
          <a:sy n="64" d="100"/>
        </p:scale>
        <p:origin x="3204" y="84"/>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38" tIns="48321" rIns="96638" bIns="48321" rtlCol="0"/>
          <a:lstStyle>
            <a:lvl1pPr algn="l">
              <a:defRPr sz="1200"/>
            </a:lvl1pPr>
          </a:lstStyle>
          <a:p>
            <a:r>
              <a:rPr lang="en-US"/>
              <a:t>AWS Training and Certification</a:t>
            </a:r>
          </a:p>
        </p:txBody>
      </p:sp>
      <p:sp>
        <p:nvSpPr>
          <p:cNvPr id="3" name="Date Placeholder 2"/>
          <p:cNvSpPr>
            <a:spLocks noGrp="1"/>
          </p:cNvSpPr>
          <p:nvPr>
            <p:ph type="dt" sz="quarter" idx="1"/>
          </p:nvPr>
        </p:nvSpPr>
        <p:spPr>
          <a:xfrm>
            <a:off x="4143587" y="1"/>
            <a:ext cx="3169920" cy="480060"/>
          </a:xfrm>
          <a:prstGeom prst="rect">
            <a:avLst/>
          </a:prstGeom>
        </p:spPr>
        <p:txBody>
          <a:bodyPr vert="horz" lIns="96638" tIns="48321" rIns="96638" bIns="48321" rtlCol="0"/>
          <a:lstStyle>
            <a:lvl1pPr algn="r">
              <a:defRPr sz="1200"/>
            </a:lvl1pPr>
          </a:lstStyle>
          <a:p>
            <a:fld id="{2ED4DAAF-DBCD-4337-9277-0A528F50CD79}" type="datetimeFigureOut">
              <a:rPr lang="en-US" smtClean="0"/>
              <a:t>7/1/17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21" rIns="96638" bIns="48321" rtlCol="0" anchor="b"/>
          <a:lstStyle>
            <a:lvl1pPr algn="l">
              <a:defRPr sz="1200"/>
            </a:lvl1pPr>
          </a:lstStyle>
          <a:p>
            <a:r>
              <a:rPr lang="en-US"/>
              <a:t>© 2013, 2014 Amazon Web Services, Inc. or its affiliates. All rights reserved.</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21" rIns="96638" bIns="48321" rtlCol="0" anchor="b"/>
          <a:lstStyle>
            <a:lvl1pPr algn="r">
              <a:defRPr sz="1200"/>
            </a:lvl1pPr>
          </a:lstStyle>
          <a:p>
            <a:fld id="{1DAAEEFA-5D48-4BB4-9A72-AD41288C7C5D}" type="slidenum">
              <a:rPr lang="en-US" smtClean="0"/>
              <a:t>‹#›</a:t>
            </a:fld>
            <a:endParaRPr lang="en-US"/>
          </a:p>
        </p:txBody>
      </p:sp>
    </p:spTree>
    <p:extLst>
      <p:ext uri="{BB962C8B-B14F-4D97-AF65-F5344CB8AC3E}">
        <p14:creationId xmlns:p14="http://schemas.microsoft.com/office/powerpoint/2010/main" val="108795966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5613" y="717550"/>
            <a:ext cx="6407150" cy="3603625"/>
          </a:xfrm>
          <a:prstGeom prst="rect">
            <a:avLst/>
          </a:prstGeom>
          <a:noFill/>
          <a:ln w="12700">
            <a:solidFill>
              <a:prstClr val="black"/>
            </a:solidFill>
          </a:ln>
        </p:spPr>
        <p:txBody>
          <a:bodyPr vert="horz" lIns="96638" tIns="48321" rIns="96638" bIns="48321" rtlCol="0" anchor="ctr"/>
          <a:lstStyle/>
          <a:p>
            <a:endParaRPr lang="en-US" dirty="0"/>
          </a:p>
        </p:txBody>
      </p:sp>
      <p:sp>
        <p:nvSpPr>
          <p:cNvPr id="5" name="Notes Placeholder 4"/>
          <p:cNvSpPr>
            <a:spLocks noGrp="1"/>
          </p:cNvSpPr>
          <p:nvPr>
            <p:ph type="body" sz="quarter" idx="3"/>
          </p:nvPr>
        </p:nvSpPr>
        <p:spPr>
          <a:xfrm>
            <a:off x="731522" y="4560571"/>
            <a:ext cx="5852159" cy="4320539"/>
          </a:xfrm>
          <a:prstGeom prst="rect">
            <a:avLst/>
          </a:prstGeom>
        </p:spPr>
        <p:txBody>
          <a:bodyPr vert="horz" lIns="96638" tIns="48321" rIns="96638" bIns="48321" rtlCol="0"/>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hf/>
  <p:notesStyle>
    <a:lvl1pPr marL="0" indent="0" algn="l" defTabSz="457200" rtl="0" eaLnBrk="1" latinLnBrk="0" hangingPunct="1">
      <a:spcAft>
        <a:spcPts val="600"/>
      </a:spcAft>
      <a:buFontTx/>
      <a:buNone/>
      <a:defRPr sz="1100" kern="1200">
        <a:solidFill>
          <a:schemeClr val="tx1"/>
        </a:solidFill>
        <a:latin typeface="Arial"/>
        <a:ea typeface="+mn-ea"/>
        <a:cs typeface="+mn-cs"/>
      </a:defRPr>
    </a:lvl1pPr>
    <a:lvl2pPr marL="173038" indent="-171450" algn="l" defTabSz="457200" rtl="0" eaLnBrk="1" latinLnBrk="0" hangingPunct="1">
      <a:spcAft>
        <a:spcPts val="600"/>
      </a:spcAft>
      <a:buSzPct val="100000"/>
      <a:buFont typeface="Arial" panose="020B0604020202020204" pitchFamily="34" charset="0"/>
      <a:buChar char="●"/>
      <a:defRPr sz="1100" kern="1200" baseline="0">
        <a:solidFill>
          <a:schemeClr val="tx1"/>
        </a:solidFill>
        <a:latin typeface="Arial"/>
        <a:ea typeface="+mn-ea"/>
        <a:cs typeface="+mn-cs"/>
      </a:defRPr>
    </a:lvl2pPr>
    <a:lvl3pPr marL="342900" indent="-171450" algn="l" defTabSz="457200" rtl="0" eaLnBrk="1" latinLnBrk="0" hangingPunct="1">
      <a:spcAft>
        <a:spcPts val="600"/>
      </a:spcAft>
      <a:buSzPct val="100000"/>
      <a:buFont typeface="Courier New" panose="02070309020205020404" pitchFamily="49" charset="0"/>
      <a:buChar char="o"/>
      <a:defRPr sz="1100" kern="1200" baseline="0">
        <a:solidFill>
          <a:schemeClr val="tx1"/>
        </a:solidFill>
        <a:latin typeface="Arial"/>
        <a:ea typeface="+mn-ea"/>
        <a:cs typeface="+mn-cs"/>
      </a:defRPr>
    </a:lvl3pPr>
    <a:lvl4pPr marL="514350" indent="-171450" algn="l" defTabSz="457200" rtl="0" eaLnBrk="1" latinLnBrk="0" hangingPunct="1">
      <a:spcAft>
        <a:spcPts val="600"/>
      </a:spcAft>
      <a:buFont typeface="Arial" panose="020B0604020202020204" pitchFamily="34" charset="0"/>
      <a:buChar char="−"/>
      <a:tabLst/>
      <a:defRPr sz="1100" kern="1200">
        <a:solidFill>
          <a:schemeClr val="tx1"/>
        </a:solidFill>
        <a:latin typeface="Arial"/>
        <a:ea typeface="+mn-ea"/>
        <a:cs typeface="+mn-cs"/>
      </a:defRPr>
    </a:lvl4pPr>
    <a:lvl5pPr marL="400050" indent="0" algn="l" defTabSz="457200" rtl="0" eaLnBrk="1" latinLnBrk="0" hangingPunct="1">
      <a:spcAft>
        <a:spcPts val="600"/>
      </a:spcAft>
      <a:buFont typeface="Arial" panose="020B0604020202020204" pitchFamily="34" charset="0"/>
      <a:buNone/>
      <a:defRPr sz="11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a:cs typeface="Arial"/>
            </a:endParaRPr>
          </a:p>
        </p:txBody>
      </p:sp>
    </p:spTree>
    <p:extLst>
      <p:ext uri="{BB962C8B-B14F-4D97-AF65-F5344CB8AC3E}">
        <p14:creationId xmlns:p14="http://schemas.microsoft.com/office/powerpoint/2010/main" val="282926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DDoS trends in mind, let’s look at some of the challenges customers have told us they face today</a:t>
            </a:r>
            <a:r>
              <a:rPr lang="en-US" baseline="0" dirty="0" smtClean="0"/>
              <a:t> when preparing for and mitigating DDoS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74435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DDoS trends in mind, let’s look at some of the challenges customers have told us they face today</a:t>
            </a:r>
            <a:r>
              <a:rPr lang="en-US" baseline="0" dirty="0" smtClean="0"/>
              <a:t> when preparing for and mitigating DDoS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903611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651611"/>
          </a:xfrm>
        </p:spPr>
        <p:txBody>
          <a:bodyPr/>
          <a:lstStyle/>
          <a:p>
            <a:r>
              <a:rPr lang="en-US" dirty="0" smtClean="0"/>
              <a:t>AWS infrastructure is DDoS-resilient by design and is supported by DDoS mitigation systems that can automatically detect and filter excess traffic. To protect the availability of your application, it is necessary to implement an architecture that allows you to take advantage of these capabilities. One of the most common AWS use cases is a web application that serves static and dynamic content to users over the Internet. For a </a:t>
            </a:r>
            <a:r>
              <a:rPr lang="en-US" dirty="0" err="1" smtClean="0"/>
              <a:t>DDoS</a:t>
            </a:r>
            <a:r>
              <a:rPr lang="en-US" dirty="0" smtClean="0"/>
              <a:t>-resilient reference architecture commonly used with web applications, see the above diagram.</a:t>
            </a:r>
          </a:p>
          <a:p>
            <a:r>
              <a:rPr lang="en-US" dirty="0" smtClean="0"/>
              <a:t>This reference architecture includes many AWS services that can help you improve the resiliency of your web application against DDoS attacks,</a:t>
            </a:r>
            <a:r>
              <a:rPr lang="en-US" baseline="0" dirty="0" smtClean="0"/>
              <a:t> including 7 best practices that we will review one by one now.</a:t>
            </a:r>
            <a:endParaRPr lang="en-US" b="0" dirty="0"/>
          </a:p>
        </p:txBody>
      </p:sp>
    </p:spTree>
    <p:extLst>
      <p:ext uri="{BB962C8B-B14F-4D97-AF65-F5344CB8AC3E}">
        <p14:creationId xmlns:p14="http://schemas.microsoft.com/office/powerpoint/2010/main" val="54583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651611"/>
          </a:xfrm>
        </p:spPr>
        <p:txBody>
          <a:bodyPr/>
          <a:lstStyle/>
          <a:p>
            <a:r>
              <a:rPr lang="en-US" dirty="0" smtClean="0"/>
              <a:t>AWS infrastructure is DDoS-resilient by design and is supported by DDoS mitigation systems that can automatically detect and filter excess traffic. To protect the availability of your application, it is necessary to implement an architecture that allows you to take advantage of these capabilities. One of the most common AWS use cases is a web application that serves static and dynamic content to users over the Internet. For a </a:t>
            </a:r>
            <a:r>
              <a:rPr lang="en-US" dirty="0" err="1" smtClean="0"/>
              <a:t>DDoS</a:t>
            </a:r>
            <a:r>
              <a:rPr lang="en-US" dirty="0" smtClean="0"/>
              <a:t>-resilient reference architecture commonly used with web applications, see the above diagram.</a:t>
            </a:r>
          </a:p>
          <a:p>
            <a:r>
              <a:rPr lang="en-US" dirty="0" smtClean="0"/>
              <a:t>This reference architecture includes many AWS services that can help you improve the resiliency of your web application against DDoS attacks,</a:t>
            </a:r>
            <a:r>
              <a:rPr lang="en-US" baseline="0" dirty="0" smtClean="0"/>
              <a:t> including 7 best practices that we will review one by one now.</a:t>
            </a:r>
            <a:endParaRPr lang="en-US" b="0" dirty="0"/>
          </a:p>
        </p:txBody>
      </p:sp>
    </p:spTree>
    <p:extLst>
      <p:ext uri="{BB962C8B-B14F-4D97-AF65-F5344CB8AC3E}">
        <p14:creationId xmlns:p14="http://schemas.microsoft.com/office/powerpoint/2010/main" val="63307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DDoS trends in mind, let’s look at some of the challenges customers have told us they face today</a:t>
            </a:r>
            <a:r>
              <a:rPr lang="en-US" baseline="0" dirty="0" smtClean="0"/>
              <a:t> when preparing for and mitigating DDoS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27405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2" name="Footer Placeholder 1"/>
          <p:cNvSpPr>
            <a:spLocks noGrp="1"/>
          </p:cNvSpPr>
          <p:nvPr>
            <p:ph type="ftr" sz="quarter" idx="14"/>
          </p:nvPr>
        </p:nvSpPr>
        <p:spPr/>
        <p:txBody>
          <a:bodyPr/>
          <a:lstStyle/>
          <a:p>
            <a:r>
              <a:rPr lang="en-US" dirty="0" smtClean="0"/>
              <a:t>© 2017, Amazon Web Services, Inc. or its Affiliates. All rights reserved.</a:t>
            </a:r>
            <a:endParaRPr lang="en-US" dirty="0"/>
          </a:p>
        </p:txBody>
      </p:sp>
    </p:spTree>
    <p:extLst>
      <p:ext uri="{BB962C8B-B14F-4D97-AF65-F5344CB8AC3E}">
        <p14:creationId xmlns:p14="http://schemas.microsoft.com/office/powerpoint/2010/main" val="12467424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18494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394498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26205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52134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
        <p:nvSpPr>
          <p:cNvPr id="4" name="Footer Placeholder 3"/>
          <p:cNvSpPr>
            <a:spLocks noGrp="1"/>
          </p:cNvSpPr>
          <p:nvPr>
            <p:ph type="ftr" sz="quarter" idx="11"/>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024418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1494405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dirty="0"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2"/>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5837101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0161142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14887112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6766666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p:cNvSpPr>
          <p:nvPr>
            <p:ph type="ftr" sz="quarter" idx="12"/>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80340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3" name="Footer Placeholder 2"/>
          <p:cNvSpPr>
            <a:spLocks noGrp="1"/>
          </p:cNvSpPr>
          <p:nvPr>
            <p:ph type="ftr" sz="quarter" idx="2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53323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5" name="Footer Placeholder 14"/>
          <p:cNvSpPr>
            <a:spLocks noGrp="1"/>
          </p:cNvSpPr>
          <p:nvPr>
            <p:ph type="ftr" sz="quarter" idx="26"/>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0647748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rotWithShape="1">
          <a:blip r:embed="rId16">
            <a:extLst>
              <a:ext uri="{28A0092B-C50C-407E-A947-70E740481C1C}">
                <a14:useLocalDpi xmlns:a14="http://schemas.microsoft.com/office/drawing/2010/main" val="0"/>
              </a:ext>
            </a:extLst>
          </a:blip>
          <a:srcRect t="5725" r="43700"/>
          <a:stretch/>
        </p:blipFill>
        <p:spPr>
          <a:xfrm>
            <a:off x="7835891" y="4685309"/>
            <a:ext cx="706202" cy="302160"/>
          </a:xfrm>
          <a:prstGeom prst="rect">
            <a:avLst/>
          </a:prstGeom>
        </p:spPr>
      </p:pic>
      <p:sp>
        <p:nvSpPr>
          <p:cNvPr id="6" name="TextBox 5"/>
          <p:cNvSpPr txBox="1"/>
          <p:nvPr userDrawn="1"/>
        </p:nvSpPr>
        <p:spPr>
          <a:xfrm>
            <a:off x="8610600" y="4772025"/>
            <a:ext cx="381000" cy="215444"/>
          </a:xfrm>
          <a:prstGeom prst="rect">
            <a:avLst/>
          </a:prstGeom>
          <a:noFill/>
        </p:spPr>
        <p:txBody>
          <a:bodyPr wrap="square" rtlCol="0" anchor="t">
            <a:spAutoFit/>
          </a:bodyPr>
          <a:lstStyle/>
          <a:p>
            <a:pPr algn="r"/>
            <a:fld id="{D3F98E8E-FB43-4DA6-974E-3B35B088249A}" type="slidenum">
              <a:rPr lang="en-US" sz="800" smtClean="0"/>
              <a:pPr algn="r"/>
              <a:t>‹#›</a:t>
            </a:fld>
            <a:endParaRPr lang="en-US" sz="800" dirty="0"/>
          </a:p>
        </p:txBody>
      </p:sp>
      <p:sp>
        <p:nvSpPr>
          <p:cNvPr id="4" name="Footer Placeholder 3"/>
          <p:cNvSpPr>
            <a:spLocks noGrp="1"/>
          </p:cNvSpPr>
          <p:nvPr>
            <p:ph type="ftr" sz="quarter" idx="3"/>
          </p:nvPr>
        </p:nvSpPr>
        <p:spPr>
          <a:xfrm>
            <a:off x="336788" y="4772025"/>
            <a:ext cx="3567245" cy="274637"/>
          </a:xfrm>
          <a:prstGeom prst="rect">
            <a:avLst/>
          </a:prstGeom>
        </p:spPr>
        <p:txBody>
          <a:bodyPr vert="horz" lIns="91440" tIns="45720" rIns="91440" bIns="45720" rtlCol="0" anchor="t"/>
          <a:lstStyle>
            <a:lvl1pPr algn="ctr">
              <a:defRPr sz="800">
                <a:solidFill>
                  <a:schemeClr val="tx1">
                    <a:tint val="75000"/>
                  </a:schemeClr>
                </a:solidFill>
              </a:defRPr>
            </a:lvl1pPr>
          </a:lstStyle>
          <a:p>
            <a:r>
              <a:rPr lang="en-US" dirty="0" smtClean="0"/>
              <a:t>© 2017, Amazon Web Services, Inc. or its Affiliates. All rights reserved.</a:t>
            </a:r>
            <a:endParaRPr lang="en-US" dirty="0"/>
          </a:p>
        </p:txBody>
      </p:sp>
    </p:spTree>
    <p:extLst>
      <p:ext uri="{BB962C8B-B14F-4D97-AF65-F5344CB8AC3E}">
        <p14:creationId xmlns:p14="http://schemas.microsoft.com/office/powerpoint/2010/main" val="272552887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iming>
    <p:tnLst>
      <p:par>
        <p:cTn id="1" dur="indefinite" restart="never" nodeType="tmRoot"/>
      </p:par>
    </p:tnLst>
  </p:timing>
  <p:hf hdr="0" dt="0"/>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angnv@amazon.com" TargetMode="External"/><Relationship Id="rId4" Type="http://schemas.openxmlformats.org/officeDocument/2006/relationships/hyperlink" Target="mailto:slinsola@amazon.com" TargetMode="External"/><Relationship Id="rId5" Type="http://schemas.openxmlformats.org/officeDocument/2006/relationships/hyperlink" Target="mailto:imarhus@amazon.com" TargetMode="External"/><Relationship Id="rId6" Type="http://schemas.openxmlformats.org/officeDocument/2006/relationships/hyperlink" Target="mailto:khchan@amazon.co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media" Target="../media/media2.mp3"/><Relationship Id="rId4" Type="http://schemas.openxmlformats.org/officeDocument/2006/relationships/audio" Target="../media/media2.mp3"/><Relationship Id="rId5" Type="http://schemas.openxmlformats.org/officeDocument/2006/relationships/slideLayout" Target="../slideLayouts/slideLayout10.xml"/><Relationship Id="rId6" Type="http://schemas.openxmlformats.org/officeDocument/2006/relationships/image" Target="../media/image26.png"/><Relationship Id="rId1" Type="http://schemas.microsoft.com/office/2007/relationships/media" Target="../media/media1.mp3"/><Relationship Id="rId2" Type="http://schemas.openxmlformats.org/officeDocument/2006/relationships/audio" Target="../media/media1.mp3"/></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 Id="rId3" Type="http://schemas.openxmlformats.org/officeDocument/2006/relationships/image" Target="../media/image2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hyperlink" Target="mailto:slinsola@amazon.com" TargetMode="External"/><Relationship Id="rId4" Type="http://schemas.openxmlformats.org/officeDocument/2006/relationships/hyperlink" Target="mailto:imarhus@amazon.com" TargetMode="External"/><Relationship Id="rId5" Type="http://schemas.openxmlformats.org/officeDocument/2006/relationships/hyperlink" Target="mailto:khchan@amazon.com" TargetMode="External"/><Relationship Id="rId1" Type="http://schemas.openxmlformats.org/officeDocument/2006/relationships/slideLayout" Target="../slideLayouts/slideLayout4.xml"/><Relationship Id="rId2" Type="http://schemas.openxmlformats.org/officeDocument/2006/relationships/hyperlink" Target="mailto:hoangnv@amaz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gif"/><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gif"/><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_rels/slide9.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gif"/><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87898" y="1250571"/>
            <a:ext cx="8059753" cy="744537"/>
          </a:xfrm>
        </p:spPr>
        <p:txBody>
          <a:bodyPr/>
          <a:lstStyle/>
          <a:p>
            <a:r>
              <a:rPr lang="en-US" dirty="0" err="1" smtClean="0"/>
              <a:t>EZPark</a:t>
            </a:r>
            <a:endParaRPr lang="en-US" dirty="0"/>
          </a:p>
        </p:txBody>
      </p:sp>
      <p:sp>
        <p:nvSpPr>
          <p:cNvPr id="7" name="Text Placeholder 6"/>
          <p:cNvSpPr>
            <a:spLocks noGrp="1"/>
          </p:cNvSpPr>
          <p:nvPr>
            <p:ph type="body" sz="quarter" idx="13"/>
          </p:nvPr>
        </p:nvSpPr>
        <p:spPr>
          <a:xfrm>
            <a:off x="487899" y="2000918"/>
            <a:ext cx="7330884" cy="487849"/>
          </a:xfrm>
        </p:spPr>
        <p:txBody>
          <a:bodyPr/>
          <a:lstStyle/>
          <a:p>
            <a:r>
              <a:rPr lang="en-US" dirty="0" smtClean="0"/>
              <a:t>Find a car park and enjoy your time</a:t>
            </a:r>
          </a:p>
          <a:p>
            <a:endParaRPr lang="en-US" dirty="0"/>
          </a:p>
        </p:txBody>
      </p:sp>
      <p:sp>
        <p:nvSpPr>
          <p:cNvPr id="3" name="Footer Placeholder 2"/>
          <p:cNvSpPr>
            <a:spLocks noGrp="1"/>
          </p:cNvSpPr>
          <p:nvPr>
            <p:ph type="ftr" sz="quarter" idx="14"/>
          </p:nvPr>
        </p:nvSpPr>
        <p:spPr/>
        <p:txBody>
          <a:bodyPr/>
          <a:lstStyle/>
          <a:p>
            <a:r>
              <a:rPr lang="en-US" dirty="0"/>
              <a:t>© </a:t>
            </a:r>
            <a:r>
              <a:rPr lang="en-US" dirty="0" smtClean="0"/>
              <a:t>2017 </a:t>
            </a:r>
            <a:r>
              <a:rPr lang="en-US" dirty="0"/>
              <a:t>Amazon Web Services, Inc. and its affiliates. All rights reserved.</a:t>
            </a:r>
          </a:p>
        </p:txBody>
      </p:sp>
      <p:sp>
        <p:nvSpPr>
          <p:cNvPr id="15" name="Text Placeholder 4"/>
          <p:cNvSpPr txBox="1">
            <a:spLocks/>
          </p:cNvSpPr>
          <p:nvPr/>
        </p:nvSpPr>
        <p:spPr>
          <a:xfrm>
            <a:off x="487898" y="3715042"/>
            <a:ext cx="6473341" cy="761238"/>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Hoang Nguyen - </a:t>
            </a:r>
            <a:r>
              <a:rPr lang="en-US" sz="1200" b="1" dirty="0" smtClean="0">
                <a:hlinkClick r:id="rId3"/>
              </a:rPr>
              <a:t>hoangnv@amazon.com</a:t>
            </a:r>
            <a:endParaRPr lang="en-US" sz="1200" b="1" dirty="0" smtClean="0"/>
          </a:p>
          <a:p>
            <a:r>
              <a:rPr lang="en-US" sz="1200" b="1" dirty="0" smtClean="0"/>
              <a:t>Sebastien </a:t>
            </a:r>
            <a:r>
              <a:rPr lang="en-US" sz="1200" b="1" dirty="0" err="1"/>
              <a:t>Linsolas</a:t>
            </a:r>
            <a:r>
              <a:rPr lang="en-US" sz="1200" b="1" dirty="0"/>
              <a:t> </a:t>
            </a:r>
            <a:r>
              <a:rPr lang="mr-IN" sz="1200" b="1" dirty="0"/>
              <a:t>–</a:t>
            </a:r>
            <a:r>
              <a:rPr lang="en-US" sz="1200" b="1" dirty="0"/>
              <a:t> </a:t>
            </a:r>
            <a:r>
              <a:rPr lang="en-US" sz="1200" b="1" dirty="0">
                <a:hlinkClick r:id="rId4"/>
              </a:rPr>
              <a:t>slinsola@amazon.com</a:t>
            </a:r>
            <a:endParaRPr lang="en-US" sz="1200" b="1" dirty="0"/>
          </a:p>
          <a:p>
            <a:r>
              <a:rPr lang="en-US" sz="1200" b="1" dirty="0"/>
              <a:t>Ivan Cheng </a:t>
            </a:r>
            <a:r>
              <a:rPr lang="mr-IN" sz="1200" b="1" dirty="0"/>
              <a:t>–</a:t>
            </a:r>
            <a:r>
              <a:rPr lang="en-US" sz="1200" b="1" dirty="0"/>
              <a:t> </a:t>
            </a:r>
            <a:r>
              <a:rPr lang="en-US" sz="1200" b="1" dirty="0">
                <a:hlinkClick r:id="rId5"/>
              </a:rPr>
              <a:t>imarhus@amazon.com</a:t>
            </a:r>
            <a:endParaRPr lang="en-US" sz="1200" b="1" dirty="0"/>
          </a:p>
          <a:p>
            <a:r>
              <a:rPr lang="en-US" sz="1200" b="1" dirty="0" err="1"/>
              <a:t>Kwun</a:t>
            </a:r>
            <a:r>
              <a:rPr lang="en-US" sz="1200" b="1" dirty="0"/>
              <a:t> </a:t>
            </a:r>
            <a:r>
              <a:rPr lang="en-US" sz="1200" b="1" dirty="0" err="1"/>
              <a:t>Hok</a:t>
            </a:r>
            <a:r>
              <a:rPr lang="en-US" sz="1200" b="1" dirty="0"/>
              <a:t> Chan - </a:t>
            </a:r>
            <a:r>
              <a:rPr lang="en-US" sz="1200" b="1" dirty="0">
                <a:hlinkClick r:id="rId6"/>
              </a:rPr>
              <a:t>khchan@amazon.com</a:t>
            </a:r>
            <a:endParaRPr lang="en-US" sz="1200" b="1" dirty="0"/>
          </a:p>
        </p:txBody>
      </p:sp>
      <p:sp>
        <p:nvSpPr>
          <p:cNvPr id="2" name="Rectangle 1"/>
          <p:cNvSpPr/>
          <p:nvPr/>
        </p:nvSpPr>
        <p:spPr>
          <a:xfrm>
            <a:off x="487898" y="3347423"/>
            <a:ext cx="4220194" cy="369332"/>
          </a:xfrm>
          <a:prstGeom prst="rect">
            <a:avLst/>
          </a:prstGeom>
        </p:spPr>
        <p:txBody>
          <a:bodyPr wrap="none">
            <a:spAutoFit/>
          </a:bodyPr>
          <a:lstStyle/>
          <a:p>
            <a:r>
              <a:rPr lang="en-US" smtClean="0"/>
              <a:t>One Dim Sum </a:t>
            </a:r>
            <a:r>
              <a:rPr lang="en-US" dirty="0" smtClean="0"/>
              <a:t>- Amazon </a:t>
            </a:r>
            <a:r>
              <a:rPr lang="en-US" dirty="0"/>
              <a:t>Web Services </a:t>
            </a:r>
          </a:p>
        </p:txBody>
      </p:sp>
    </p:spTree>
    <p:extLst>
      <p:ext uri="{BB962C8B-B14F-4D97-AF65-F5344CB8AC3E}">
        <p14:creationId xmlns:p14="http://schemas.microsoft.com/office/powerpoint/2010/main" val="3663897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Alexa</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sp>
        <p:nvSpPr>
          <p:cNvPr id="5" name="Rounded Rectangular Callout 4"/>
          <p:cNvSpPr/>
          <p:nvPr/>
        </p:nvSpPr>
        <p:spPr>
          <a:xfrm>
            <a:off x="723490" y="1341427"/>
            <a:ext cx="2511707" cy="810228"/>
          </a:xfrm>
          <a:prstGeom prst="wedgeRoundRectCallout">
            <a:avLst>
              <a:gd name="adj1" fmla="val -45890"/>
              <a:gd name="adj2" fmla="val 99944"/>
              <a:gd name="adj3" fmla="val 1666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I’ve found 15 available slots at Secure Parking </a:t>
            </a:r>
            <a:r>
              <a:rPr lang="mr-IN" sz="1200" dirty="0" smtClean="0"/>
              <a:t>–</a:t>
            </a:r>
            <a:r>
              <a:rPr lang="en-US" sz="1200" dirty="0" smtClean="0"/>
              <a:t> </a:t>
            </a:r>
            <a:r>
              <a:rPr lang="en-US" sz="1200" dirty="0" err="1" smtClean="0"/>
              <a:t>Flinder</a:t>
            </a:r>
            <a:r>
              <a:rPr lang="en-US" sz="1200" dirty="0" smtClean="0"/>
              <a:t> Lane Car Park, do you want to make a booking?</a:t>
            </a:r>
            <a:endParaRPr lang="en-US" sz="1200" dirty="0"/>
          </a:p>
        </p:txBody>
      </p:sp>
      <p:sp>
        <p:nvSpPr>
          <p:cNvPr id="6" name="Rounded Rectangular Callout 5"/>
          <p:cNvSpPr/>
          <p:nvPr/>
        </p:nvSpPr>
        <p:spPr>
          <a:xfrm>
            <a:off x="4990618" y="756676"/>
            <a:ext cx="3115520" cy="665359"/>
          </a:xfrm>
          <a:prstGeom prst="wedgeRoundRectCallout">
            <a:avLst>
              <a:gd name="adj1" fmla="val 45145"/>
              <a:gd name="adj2" fmla="val 89214"/>
              <a:gd name="adj3" fmla="val 16667"/>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Alexa, find me a parking space near Collins Place.</a:t>
            </a:r>
            <a:endParaRPr lang="en-US" dirty="0"/>
          </a:p>
        </p:txBody>
      </p:sp>
      <p:sp>
        <p:nvSpPr>
          <p:cNvPr id="7" name="Rounded Rectangular Callout 6"/>
          <p:cNvSpPr/>
          <p:nvPr/>
        </p:nvSpPr>
        <p:spPr>
          <a:xfrm>
            <a:off x="4990618" y="2183943"/>
            <a:ext cx="3115520" cy="665359"/>
          </a:xfrm>
          <a:prstGeom prst="wedgeRoundRectCallout">
            <a:avLst>
              <a:gd name="adj1" fmla="val 45145"/>
              <a:gd name="adj2" fmla="val 89214"/>
              <a:gd name="adj3" fmla="val 16667"/>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Yes, book me a parking slot at 7pm.</a:t>
            </a:r>
            <a:endParaRPr lang="en-US" dirty="0"/>
          </a:p>
        </p:txBody>
      </p:sp>
      <p:sp>
        <p:nvSpPr>
          <p:cNvPr id="9" name="Rounded Rectangular Callout 8"/>
          <p:cNvSpPr/>
          <p:nvPr/>
        </p:nvSpPr>
        <p:spPr>
          <a:xfrm>
            <a:off x="771959" y="2939969"/>
            <a:ext cx="2318481" cy="1006998"/>
          </a:xfrm>
          <a:prstGeom prst="wedgeRoundRectCallout">
            <a:avLst>
              <a:gd name="adj1" fmla="val -47734"/>
              <a:gd name="adj2" fmla="val 84279"/>
              <a:gd name="adj3" fmla="val 1666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Your booking is confirmed. A confirmation message has been sent to your phone.</a:t>
            </a:r>
          </a:p>
          <a:p>
            <a:r>
              <a:rPr lang="en-US" sz="1200" dirty="0" smtClean="0"/>
              <a:t>Have a nice day. Don’t drink and drive.</a:t>
            </a:r>
            <a:endParaRPr lang="en-US" sz="1200" dirty="0"/>
          </a:p>
        </p:txBody>
      </p:sp>
      <p:pic>
        <p:nvPicPr>
          <p:cNvPr id="10" name="speech_20170630004507449.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82366" y="4097880"/>
            <a:ext cx="489593" cy="489593"/>
          </a:xfrm>
          <a:prstGeom prst="rect">
            <a:avLst/>
          </a:prstGeom>
        </p:spPr>
      </p:pic>
      <p:pic>
        <p:nvPicPr>
          <p:cNvPr id="12" name="speech_20170630005404811.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87598" y="2338407"/>
            <a:ext cx="535892" cy="535892"/>
          </a:xfrm>
          <a:prstGeom prst="rect">
            <a:avLst/>
          </a:prstGeom>
        </p:spPr>
      </p:pic>
    </p:spTree>
    <p:extLst>
      <p:ext uri="{BB962C8B-B14F-4D97-AF65-F5344CB8AC3E}">
        <p14:creationId xmlns:p14="http://schemas.microsoft.com/office/powerpoint/2010/main" val="134609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1" presetClass="mediacall" presetSubtype="0" fill="hold" nodeType="withEffect">
                                  <p:stCondLst>
                                    <p:cond delay="0"/>
                                  </p:stCondLst>
                                  <p:childTnLst>
                                    <p:cmd type="call" cmd="playFrom(0.0)">
                                      <p:cBhvr>
                                        <p:cTn id="14" dur="6347"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1" presetClass="mediacall" presetSubtype="0" fill="hold" nodeType="withEffect">
                                  <p:stCondLst>
                                    <p:cond delay="0"/>
                                  </p:stCondLst>
                                  <p:childTnLst>
                                    <p:cmd type="call" cmd="playFrom(0.0)">
                                      <p:cBhvr>
                                        <p:cTn id="26" dur="7575"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7" fill="hold" display="0">
                  <p:stCondLst>
                    <p:cond delay="indefinite"/>
                  </p:stCondLst>
                  <p:endCondLst>
                    <p:cond evt="onStopAudio" delay="0">
                      <p:tgtEl>
                        <p:sldTgt/>
                      </p:tgtEl>
                    </p:cond>
                  </p:endCondLst>
                </p:cTn>
                <p:tgtEl>
                  <p:spTgt spid="10"/>
                </p:tgtEl>
              </p:cMediaNode>
            </p:audio>
            <p:audio>
              <p:cMediaNode vol="80000" showWhenStopped="0">
                <p:cTn id="28" fill="hold" display="0">
                  <p:stCondLst>
                    <p:cond delay="indefinite"/>
                  </p:stCondLst>
                  <p:endCondLst>
                    <p:cond evt="onStopAudio" delay="0">
                      <p:tgtEl>
                        <p:sldTgt/>
                      </p:tgtEl>
                    </p:cond>
                  </p:endCondLst>
                </p:cTn>
                <p:tgtEl>
                  <p:spTgt spid="12"/>
                </p:tgtEl>
              </p:cMediaNode>
            </p:audio>
          </p:childTnLst>
        </p:cTn>
      </p:par>
    </p:tnLst>
    <p:bldLst>
      <p:bldP spid="5" grpId="0" animBg="1"/>
      <p:bldP spid="6" grpId="0" animBg="1"/>
      <p:bldP spid="7"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Customer obsessed</a:t>
            </a:r>
          </a:p>
          <a:p>
            <a:pPr marL="342900" indent="-342900">
              <a:buFont typeface="Arial" charset="0"/>
              <a:buChar char="•"/>
            </a:pPr>
            <a:r>
              <a:rPr lang="en-US" dirty="0" smtClean="0"/>
              <a:t>Improved user experience</a:t>
            </a:r>
          </a:p>
          <a:p>
            <a:pPr marL="342900" indent="-342900">
              <a:buFont typeface="Arial" charset="0"/>
              <a:buChar char="•"/>
            </a:pPr>
            <a:r>
              <a:rPr lang="en-US" dirty="0" smtClean="0"/>
              <a:t>Optimized car park usage</a:t>
            </a:r>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3076" name="Picture 4" descr="ttps://i.ytimg.com/vi/Eb2blvW2P6o/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701" y="256631"/>
            <a:ext cx="4823749" cy="271541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948" y="2371725"/>
            <a:ext cx="24003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blinds(horizontal)">
                                      <p:cBhvr>
                                        <p:cTn id="15" dur="500"/>
                                        <p:tgtEl>
                                          <p:spTgt spid="30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86"/>
                                        </p:tgtEl>
                                        <p:attrNameLst>
                                          <p:attrName>style.visibility</p:attrName>
                                        </p:attrNameLst>
                                      </p:cBhvr>
                                      <p:to>
                                        <p:strVal val="visible"/>
                                      </p:to>
                                    </p:set>
                                    <p:animEffect transition="in" filter="blinds(horizontal)">
                                      <p:cBhvr>
                                        <p:cTn id="25"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43" y="2191162"/>
            <a:ext cx="6752501" cy="545192"/>
          </a:xfrm>
        </p:spPr>
        <p:txBody>
          <a:bodyPr/>
          <a:lstStyle/>
          <a:p>
            <a:r>
              <a:rPr lang="en-US" sz="3600" dirty="0" smtClean="0"/>
              <a:t>Questions</a:t>
            </a:r>
            <a:endParaRPr lang="en-US" dirty="0"/>
          </a:p>
        </p:txBody>
      </p:sp>
      <p:pic>
        <p:nvPicPr>
          <p:cNvPr id="2052"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210" y="477795"/>
            <a:ext cx="39719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74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11" name="Footer Placeholder 10"/>
          <p:cNvSpPr>
            <a:spLocks noGrp="1"/>
          </p:cNvSpPr>
          <p:nvPr>
            <p:ph type="ftr" sz="quarter" idx="10"/>
          </p:nvPr>
        </p:nvSpPr>
        <p:spPr/>
        <p:txBody>
          <a:bodyPr/>
          <a:lstStyle/>
          <a:p>
            <a:r>
              <a:rPr lang="en-US" smtClean="0"/>
              <a:t>© 2016, Amazon Web Services, Inc. or its Affiliates. All rights reserved.</a:t>
            </a:r>
            <a:endParaRPr lang="en-US" dirty="0"/>
          </a:p>
        </p:txBody>
      </p:sp>
      <p:sp>
        <p:nvSpPr>
          <p:cNvPr id="3" name="Rectangle 2"/>
          <p:cNvSpPr/>
          <p:nvPr/>
        </p:nvSpPr>
        <p:spPr>
          <a:xfrm>
            <a:off x="396394" y="3235501"/>
            <a:ext cx="5518269" cy="1200329"/>
          </a:xfrm>
          <a:prstGeom prst="rect">
            <a:avLst/>
          </a:prstGeom>
        </p:spPr>
        <p:txBody>
          <a:bodyPr wrap="square">
            <a:spAutoFit/>
          </a:bodyPr>
          <a:lstStyle/>
          <a:p>
            <a:r>
              <a:rPr lang="en-US" b="1" dirty="0"/>
              <a:t>Hoang Nguyen - </a:t>
            </a:r>
            <a:r>
              <a:rPr lang="en-US" b="1" dirty="0">
                <a:hlinkClick r:id="rId2"/>
              </a:rPr>
              <a:t>hoangnv@amazon.com</a:t>
            </a:r>
            <a:endParaRPr lang="en-US" b="1" dirty="0"/>
          </a:p>
          <a:p>
            <a:r>
              <a:rPr lang="en-US" b="1" dirty="0"/>
              <a:t>Sebastien </a:t>
            </a:r>
            <a:r>
              <a:rPr lang="en-US" b="1" dirty="0" err="1"/>
              <a:t>Linsolas</a:t>
            </a:r>
            <a:r>
              <a:rPr lang="en-US" b="1" dirty="0"/>
              <a:t> </a:t>
            </a:r>
            <a:r>
              <a:rPr lang="mr-IN" b="1" dirty="0"/>
              <a:t>–</a:t>
            </a:r>
            <a:r>
              <a:rPr lang="en-US" b="1" dirty="0"/>
              <a:t> </a:t>
            </a:r>
            <a:r>
              <a:rPr lang="en-US" b="1" dirty="0">
                <a:hlinkClick r:id="rId3"/>
              </a:rPr>
              <a:t>slinsola@amazon.com</a:t>
            </a:r>
            <a:endParaRPr lang="en-US" b="1" dirty="0"/>
          </a:p>
          <a:p>
            <a:r>
              <a:rPr lang="en-US" b="1" dirty="0"/>
              <a:t>Ivan Cheng </a:t>
            </a:r>
            <a:r>
              <a:rPr lang="mr-IN" b="1" dirty="0"/>
              <a:t>–</a:t>
            </a:r>
            <a:r>
              <a:rPr lang="en-US" b="1" dirty="0"/>
              <a:t> </a:t>
            </a:r>
            <a:r>
              <a:rPr lang="en-US" b="1" dirty="0">
                <a:hlinkClick r:id="rId4"/>
              </a:rPr>
              <a:t>imarhus@amazon.com</a:t>
            </a:r>
            <a:endParaRPr lang="en-US" b="1" dirty="0"/>
          </a:p>
          <a:p>
            <a:r>
              <a:rPr lang="en-US" b="1" dirty="0" err="1"/>
              <a:t>Kwun</a:t>
            </a:r>
            <a:r>
              <a:rPr lang="en-US" b="1" dirty="0"/>
              <a:t> </a:t>
            </a:r>
            <a:r>
              <a:rPr lang="en-US" b="1" dirty="0" err="1"/>
              <a:t>Hok</a:t>
            </a:r>
            <a:r>
              <a:rPr lang="en-US" b="1" dirty="0"/>
              <a:t> Chan - </a:t>
            </a:r>
            <a:r>
              <a:rPr lang="en-US" b="1" dirty="0">
                <a:hlinkClick r:id="rId5"/>
              </a:rPr>
              <a:t>khchan@amazon.com</a:t>
            </a:r>
            <a:endParaRPr lang="en-US" b="1" dirty="0"/>
          </a:p>
        </p:txBody>
      </p:sp>
    </p:spTree>
    <p:extLst>
      <p:ext uri="{BB962C8B-B14F-4D97-AF65-F5344CB8AC3E}">
        <p14:creationId xmlns:p14="http://schemas.microsoft.com/office/powerpoint/2010/main" val="1860359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587078" cy="545741"/>
          </a:xfrm>
        </p:spPr>
        <p:txBody>
          <a:bodyPr/>
          <a:lstStyle/>
          <a:p>
            <a:r>
              <a:rPr lang="en-US" dirty="0" smtClean="0"/>
              <a:t>Customers - Are you enjoy looking for parking?</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1026" name="Picture 2" descr="mage result for car park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88" y="782391"/>
            <a:ext cx="4151532" cy="2866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car park que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449" y="1972734"/>
            <a:ext cx="4091939" cy="25574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tp://images.myparkingsign.com/img/lg/K/No-Parking-Sorry-Sign-K-888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240" y="782391"/>
            <a:ext cx="25812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3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heckerboard(across)">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dissolv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99" y="1918565"/>
            <a:ext cx="6752501" cy="545192"/>
          </a:xfrm>
        </p:spPr>
        <p:txBody>
          <a:bodyPr/>
          <a:lstStyle/>
          <a:p>
            <a:r>
              <a:rPr lang="en-US" dirty="0"/>
              <a:t>In London, up to 30 percent of traffic congestion can be blamed on people looking for </a:t>
            </a:r>
            <a:r>
              <a:rPr lang="en-US" dirty="0" smtClean="0"/>
              <a:t>parking</a:t>
            </a:r>
            <a:r>
              <a:rPr lang="en-US" dirty="0"/>
              <a:t>.</a:t>
            </a:r>
          </a:p>
        </p:txBody>
      </p:sp>
      <p:pic>
        <p:nvPicPr>
          <p:cNvPr id="1026" name="Picture 2" descr="mage result for scratching hea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901" y="905242"/>
            <a:ext cx="1373424" cy="3329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7166" y="4532172"/>
            <a:ext cx="1762024" cy="369332"/>
          </a:xfrm>
          <a:prstGeom prst="rect">
            <a:avLst/>
          </a:prstGeom>
          <a:noFill/>
        </p:spPr>
        <p:txBody>
          <a:bodyPr wrap="square" rtlCol="0">
            <a:spAutoFit/>
          </a:bodyPr>
          <a:lstStyle/>
          <a:p>
            <a:r>
              <a:rPr lang="en-US" dirty="0" smtClean="0"/>
              <a:t>Source: Ford</a:t>
            </a:r>
            <a:endParaRPr lang="en-US" dirty="0"/>
          </a:p>
        </p:txBody>
      </p:sp>
    </p:spTree>
    <p:extLst>
      <p:ext uri="{BB962C8B-B14F-4D97-AF65-F5344CB8AC3E}">
        <p14:creationId xmlns:p14="http://schemas.microsoft.com/office/powerpoint/2010/main" val="4546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a:t>
            </a:r>
            <a:r>
              <a:rPr lang="mr-IN" dirty="0" smtClean="0"/>
              <a:t>–</a:t>
            </a:r>
            <a:r>
              <a:rPr lang="en-US" dirty="0" smtClean="0"/>
              <a:t> Pain points</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sp>
        <p:nvSpPr>
          <p:cNvPr id="5" name="TextBox 4"/>
          <p:cNvSpPr txBox="1"/>
          <p:nvPr/>
        </p:nvSpPr>
        <p:spPr>
          <a:xfrm>
            <a:off x="751496" y="1445790"/>
            <a:ext cx="630936" cy="369332"/>
          </a:xfrm>
          <a:prstGeom prst="rect">
            <a:avLst/>
          </a:prstGeom>
          <a:noFill/>
        </p:spPr>
        <p:txBody>
          <a:bodyPr wrap="square" rtlCol="0">
            <a:spAutoFit/>
          </a:bodyPr>
          <a:lstStyle/>
          <a:p>
            <a:r>
              <a:rPr lang="en-US" dirty="0" smtClean="0"/>
              <a:t>Late </a:t>
            </a:r>
            <a:endParaRPr lang="en-US" dirty="0"/>
          </a:p>
        </p:txBody>
      </p:sp>
      <p:sp>
        <p:nvSpPr>
          <p:cNvPr id="6" name="TextBox 5"/>
          <p:cNvSpPr txBox="1"/>
          <p:nvPr/>
        </p:nvSpPr>
        <p:spPr>
          <a:xfrm>
            <a:off x="3418377" y="722257"/>
            <a:ext cx="1475232" cy="646331"/>
          </a:xfrm>
          <a:prstGeom prst="rect">
            <a:avLst/>
          </a:prstGeom>
          <a:noFill/>
        </p:spPr>
        <p:txBody>
          <a:bodyPr wrap="square" rtlCol="0">
            <a:spAutoFit/>
          </a:bodyPr>
          <a:lstStyle/>
          <a:p>
            <a:r>
              <a:rPr lang="en-US" dirty="0" smtClean="0"/>
              <a:t>Waste of gas/money</a:t>
            </a:r>
            <a:endParaRPr lang="en-US" dirty="0"/>
          </a:p>
        </p:txBody>
      </p:sp>
      <p:sp>
        <p:nvSpPr>
          <p:cNvPr id="7" name="TextBox 6"/>
          <p:cNvSpPr txBox="1"/>
          <p:nvPr/>
        </p:nvSpPr>
        <p:spPr>
          <a:xfrm>
            <a:off x="3409114" y="4294800"/>
            <a:ext cx="1688592" cy="369332"/>
          </a:xfrm>
          <a:prstGeom prst="rect">
            <a:avLst/>
          </a:prstGeom>
          <a:noFill/>
        </p:spPr>
        <p:txBody>
          <a:bodyPr wrap="square" rtlCol="0">
            <a:spAutoFit/>
          </a:bodyPr>
          <a:lstStyle/>
          <a:p>
            <a:r>
              <a:rPr lang="en-US" smtClean="0"/>
              <a:t>Waste of time</a:t>
            </a:r>
            <a:endParaRPr lang="en-US" dirty="0"/>
          </a:p>
        </p:txBody>
      </p:sp>
      <p:sp>
        <p:nvSpPr>
          <p:cNvPr id="8" name="TextBox 7"/>
          <p:cNvSpPr txBox="1"/>
          <p:nvPr/>
        </p:nvSpPr>
        <p:spPr>
          <a:xfrm>
            <a:off x="6378936" y="2508454"/>
            <a:ext cx="1908048" cy="646331"/>
          </a:xfrm>
          <a:prstGeom prst="rect">
            <a:avLst/>
          </a:prstGeom>
          <a:noFill/>
        </p:spPr>
        <p:txBody>
          <a:bodyPr wrap="square" rtlCol="0">
            <a:spAutoFit/>
          </a:bodyPr>
          <a:lstStyle/>
          <a:p>
            <a:r>
              <a:rPr lang="en-US" smtClean="0"/>
              <a:t>Have something else to do</a:t>
            </a:r>
            <a:endParaRPr lang="en-US"/>
          </a:p>
        </p:txBody>
      </p:sp>
      <p:sp>
        <p:nvSpPr>
          <p:cNvPr id="9" name="TextBox 8"/>
          <p:cNvSpPr txBox="1"/>
          <p:nvPr/>
        </p:nvSpPr>
        <p:spPr>
          <a:xfrm>
            <a:off x="5257272" y="1162114"/>
            <a:ext cx="2075688" cy="369332"/>
          </a:xfrm>
          <a:prstGeom prst="rect">
            <a:avLst/>
          </a:prstGeom>
          <a:noFill/>
        </p:spPr>
        <p:txBody>
          <a:bodyPr wrap="square" rtlCol="0">
            <a:spAutoFit/>
          </a:bodyPr>
          <a:lstStyle/>
          <a:p>
            <a:r>
              <a:rPr lang="en-US" dirty="0" smtClean="0"/>
              <a:t>Fear of driving out</a:t>
            </a:r>
            <a:endParaRPr lang="en-US" dirty="0"/>
          </a:p>
        </p:txBody>
      </p:sp>
      <p:sp>
        <p:nvSpPr>
          <p:cNvPr id="10" name="TextBox 9"/>
          <p:cNvSpPr txBox="1"/>
          <p:nvPr/>
        </p:nvSpPr>
        <p:spPr>
          <a:xfrm>
            <a:off x="1681591" y="1064996"/>
            <a:ext cx="1373124" cy="369332"/>
          </a:xfrm>
          <a:prstGeom prst="rect">
            <a:avLst/>
          </a:prstGeom>
          <a:noFill/>
        </p:spPr>
        <p:txBody>
          <a:bodyPr wrap="square" rtlCol="0">
            <a:spAutoFit/>
          </a:bodyPr>
          <a:lstStyle/>
          <a:p>
            <a:r>
              <a:rPr lang="en-US" dirty="0" smtClean="0"/>
              <a:t>Frustration</a:t>
            </a:r>
            <a:endParaRPr lang="en-US" dirty="0"/>
          </a:p>
        </p:txBody>
      </p:sp>
      <p:sp>
        <p:nvSpPr>
          <p:cNvPr id="11" name="TextBox 10"/>
          <p:cNvSpPr txBox="1"/>
          <p:nvPr/>
        </p:nvSpPr>
        <p:spPr>
          <a:xfrm>
            <a:off x="5459555" y="4094660"/>
            <a:ext cx="1373124" cy="369332"/>
          </a:xfrm>
          <a:prstGeom prst="rect">
            <a:avLst/>
          </a:prstGeom>
          <a:noFill/>
        </p:spPr>
        <p:txBody>
          <a:bodyPr wrap="square" rtlCol="0">
            <a:spAutoFit/>
          </a:bodyPr>
          <a:lstStyle/>
          <a:p>
            <a:r>
              <a:rPr lang="en-US" dirty="0" smtClean="0"/>
              <a:t>Frustration</a:t>
            </a:r>
            <a:endParaRPr lang="en-US" dirty="0"/>
          </a:p>
        </p:txBody>
      </p:sp>
      <p:pic>
        <p:nvPicPr>
          <p:cNvPr id="2050" name="Picture 2" descr="ttps://s-media-cache-ak0.pinimg.com/736x/8b/a7/30/8ba730e235da0e7e70fbe14bacbb65dd--funny-facial-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318" y="1369678"/>
            <a:ext cx="2440566" cy="28616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33936" y="3154785"/>
            <a:ext cx="1373124" cy="369332"/>
          </a:xfrm>
          <a:prstGeom prst="rect">
            <a:avLst/>
          </a:prstGeom>
          <a:noFill/>
        </p:spPr>
        <p:txBody>
          <a:bodyPr wrap="square" rtlCol="0">
            <a:spAutoFit/>
          </a:bodyPr>
          <a:lstStyle/>
          <a:p>
            <a:r>
              <a:rPr lang="en-US" dirty="0" smtClean="0"/>
              <a:t>Frustration</a:t>
            </a:r>
            <a:endParaRPr lang="en-US" dirty="0"/>
          </a:p>
        </p:txBody>
      </p:sp>
      <p:sp>
        <p:nvSpPr>
          <p:cNvPr id="15" name="TextBox 14"/>
          <p:cNvSpPr txBox="1"/>
          <p:nvPr/>
        </p:nvSpPr>
        <p:spPr>
          <a:xfrm>
            <a:off x="1106760" y="3771494"/>
            <a:ext cx="1599358" cy="646331"/>
          </a:xfrm>
          <a:prstGeom prst="rect">
            <a:avLst/>
          </a:prstGeom>
          <a:noFill/>
        </p:spPr>
        <p:txBody>
          <a:bodyPr wrap="square" rtlCol="0">
            <a:spAutoFit/>
          </a:bodyPr>
          <a:lstStyle/>
          <a:p>
            <a:r>
              <a:rPr lang="en-US" dirty="0" smtClean="0"/>
              <a:t>Traffic congestion</a:t>
            </a:r>
            <a:endParaRPr lang="en-US" dirty="0"/>
          </a:p>
        </p:txBody>
      </p:sp>
      <p:sp>
        <p:nvSpPr>
          <p:cNvPr id="16" name="TextBox 15"/>
          <p:cNvSpPr txBox="1"/>
          <p:nvPr/>
        </p:nvSpPr>
        <p:spPr>
          <a:xfrm>
            <a:off x="299709" y="2224540"/>
            <a:ext cx="1834083" cy="646331"/>
          </a:xfrm>
          <a:prstGeom prst="rect">
            <a:avLst/>
          </a:prstGeom>
          <a:noFill/>
        </p:spPr>
        <p:txBody>
          <a:bodyPr wrap="square" rtlCol="0">
            <a:spAutoFit/>
          </a:bodyPr>
          <a:lstStyle/>
          <a:p>
            <a:r>
              <a:rPr lang="en-US" dirty="0" smtClean="0"/>
              <a:t>Illegal parking on </a:t>
            </a:r>
            <a:r>
              <a:rPr lang="en-US" smtClean="0"/>
              <a:t>the street</a:t>
            </a:r>
            <a:endParaRPr lang="en-US" dirty="0"/>
          </a:p>
        </p:txBody>
      </p:sp>
      <p:sp>
        <p:nvSpPr>
          <p:cNvPr id="17" name="TextBox 16"/>
          <p:cNvSpPr txBox="1"/>
          <p:nvPr/>
        </p:nvSpPr>
        <p:spPr>
          <a:xfrm>
            <a:off x="5459555" y="1753638"/>
            <a:ext cx="1873405" cy="369332"/>
          </a:xfrm>
          <a:prstGeom prst="rect">
            <a:avLst/>
          </a:prstGeom>
          <a:noFill/>
        </p:spPr>
        <p:txBody>
          <a:bodyPr wrap="square" rtlCol="0">
            <a:spAutoFit/>
          </a:bodyPr>
          <a:lstStyle/>
          <a:p>
            <a:r>
              <a:rPr lang="en-US" smtClean="0"/>
              <a:t>Getting a ticket</a:t>
            </a:r>
            <a:endParaRPr lang="en-US" dirty="0"/>
          </a:p>
        </p:txBody>
      </p:sp>
      <p:sp>
        <p:nvSpPr>
          <p:cNvPr id="18" name="TextBox 17"/>
          <p:cNvSpPr txBox="1"/>
          <p:nvPr/>
        </p:nvSpPr>
        <p:spPr>
          <a:xfrm>
            <a:off x="5576918" y="3479788"/>
            <a:ext cx="1873405" cy="369332"/>
          </a:xfrm>
          <a:prstGeom prst="rect">
            <a:avLst/>
          </a:prstGeom>
          <a:noFill/>
        </p:spPr>
        <p:txBody>
          <a:bodyPr wrap="square" rtlCol="0">
            <a:spAutoFit/>
          </a:bodyPr>
          <a:lstStyle/>
          <a:p>
            <a:r>
              <a:rPr lang="en-US" dirty="0" smtClean="0"/>
              <a:t>Not eco friendly</a:t>
            </a:r>
            <a:endParaRPr lang="en-US" dirty="0"/>
          </a:p>
        </p:txBody>
      </p:sp>
    </p:spTree>
    <p:extLst>
      <p:ext uri="{BB962C8B-B14F-4D97-AF65-F5344CB8AC3E}">
        <p14:creationId xmlns:p14="http://schemas.microsoft.com/office/powerpoint/2010/main" val="7012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par>
                                <p:cTn id="52" presetID="23" presetClass="entr" presetSubtype="16" fill="hold" nodeType="withEffect">
                                  <p:stCondLst>
                                    <p:cond delay="500"/>
                                  </p:stCondLst>
                                  <p:childTnLst>
                                    <p:set>
                                      <p:cBhvr>
                                        <p:cTn id="53" dur="1" fill="hold">
                                          <p:stCondLst>
                                            <p:cond delay="0"/>
                                          </p:stCondLst>
                                        </p:cTn>
                                        <p:tgtEl>
                                          <p:spTgt spid="2050"/>
                                        </p:tgtEl>
                                        <p:attrNameLst>
                                          <p:attrName>style.visibility</p:attrName>
                                        </p:attrNameLst>
                                      </p:cBhvr>
                                      <p:to>
                                        <p:strVal val="visible"/>
                                      </p:to>
                                    </p:set>
                                    <p:anim calcmode="lin" valueType="num">
                                      <p:cBhvr>
                                        <p:cTn id="54" dur="500" fill="hold"/>
                                        <p:tgtEl>
                                          <p:spTgt spid="2050"/>
                                        </p:tgtEl>
                                        <p:attrNameLst>
                                          <p:attrName>ppt_w</p:attrName>
                                        </p:attrNameLst>
                                      </p:cBhvr>
                                      <p:tavLst>
                                        <p:tav tm="0">
                                          <p:val>
                                            <p:fltVal val="0"/>
                                          </p:val>
                                        </p:tav>
                                        <p:tav tm="100000">
                                          <p:val>
                                            <p:strVal val="#ppt_w"/>
                                          </p:val>
                                        </p:tav>
                                      </p:tavLst>
                                    </p:anim>
                                    <p:anim calcmode="lin" valueType="num">
                                      <p:cBhvr>
                                        <p:cTn id="55"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Octank</a:t>
            </a:r>
            <a:r>
              <a:rPr lang="en-US" dirty="0" smtClean="0"/>
              <a:t> </a:t>
            </a:r>
            <a:r>
              <a:rPr lang="mr-IN" dirty="0" smtClean="0"/>
              <a:t>–</a:t>
            </a:r>
            <a:r>
              <a:rPr lang="en-US" dirty="0"/>
              <a:t> </a:t>
            </a:r>
            <a:r>
              <a:rPr lang="en-US" dirty="0" smtClean="0"/>
              <a:t>What’s your challenge?</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5" name="Picture 6" descr="mage result for empty car 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757" y="1212760"/>
            <a:ext cx="4324492" cy="28851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35966" y="1344168"/>
            <a:ext cx="3946214" cy="2379978"/>
          </a:xfrm>
          <a:prstGeom prst="rect">
            <a:avLst/>
          </a:prstGeom>
        </p:spPr>
      </p:pic>
    </p:spTree>
    <p:extLst>
      <p:ext uri="{BB962C8B-B14F-4D97-AF65-F5344CB8AC3E}">
        <p14:creationId xmlns:p14="http://schemas.microsoft.com/office/powerpoint/2010/main" val="76729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Guaranteed parking slot</a:t>
            </a:r>
          </a:p>
          <a:p>
            <a:pPr marL="342900" indent="-342900">
              <a:buFont typeface="Arial" charset="0"/>
              <a:buChar char="•"/>
            </a:pPr>
            <a:r>
              <a:rPr lang="en-US" dirty="0" smtClean="0"/>
              <a:t>Reservation</a:t>
            </a:r>
          </a:p>
          <a:p>
            <a:pPr marL="342900" indent="-342900">
              <a:buFont typeface="Arial" charset="0"/>
              <a:buChar char="•"/>
            </a:pPr>
            <a:r>
              <a:rPr lang="en-US" dirty="0" smtClean="0"/>
              <a:t>Cashless</a:t>
            </a:r>
          </a:p>
          <a:p>
            <a:pPr marL="342900" indent="-342900">
              <a:buFont typeface="Arial" charset="0"/>
              <a:buChar char="•"/>
            </a:pPr>
            <a:r>
              <a:rPr lang="en-US" dirty="0" smtClean="0"/>
              <a:t>Free of hassle</a:t>
            </a:r>
          </a:p>
          <a:p>
            <a:pPr marL="342900" indent="-342900">
              <a:buFont typeface="Arial" charset="0"/>
              <a:buChar char="•"/>
            </a:pPr>
            <a:r>
              <a:rPr lang="en-US" dirty="0" smtClean="0"/>
              <a:t>Notifications</a:t>
            </a:r>
          </a:p>
          <a:p>
            <a:pPr marL="342900" indent="-342900">
              <a:buFont typeface="Arial" charset="0"/>
              <a:buChar char="•"/>
            </a:pPr>
            <a:r>
              <a:rPr lang="en-US" dirty="0" smtClean="0"/>
              <a:t>Optimized park slot occupation</a:t>
            </a:r>
          </a:p>
          <a:p>
            <a:pPr marL="342900" indent="-342900">
              <a:buFont typeface="Arial" charset="0"/>
              <a:buChar char="•"/>
            </a:pPr>
            <a:r>
              <a:rPr lang="en-US" dirty="0" smtClean="0"/>
              <a:t>Optimized pricing benefits</a:t>
            </a:r>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5" name="Picture 4" descr="thoughtfu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746" y="766430"/>
            <a:ext cx="1206545" cy="3394655"/>
          </a:xfrm>
          <a:prstGeom prst="rect">
            <a:avLst/>
          </a:prstGeom>
        </p:spPr>
      </p:pic>
    </p:spTree>
    <p:extLst>
      <p:ext uri="{BB962C8B-B14F-4D97-AF65-F5344CB8AC3E}">
        <p14:creationId xmlns:p14="http://schemas.microsoft.com/office/powerpoint/2010/main" val="7039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1000"/>
                                        <p:tgtEl>
                                          <p:spTgt spid="3">
                                            <p:txEl>
                                              <p:pRg st="1" end="1"/>
                                            </p:txEl>
                                          </p:spTgt>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1000"/>
                                        <p:tgtEl>
                                          <p:spTgt spid="3">
                                            <p:txEl>
                                              <p:pRg st="2" end="2"/>
                                            </p:txEl>
                                          </p:spTgt>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1000"/>
                                        <p:tgtEl>
                                          <p:spTgt spid="3">
                                            <p:txEl>
                                              <p:pRg st="3" end="3"/>
                                            </p:txEl>
                                          </p:spTgt>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1000"/>
                                        <p:tgtEl>
                                          <p:spTgt spid="3">
                                            <p:txEl>
                                              <p:pRg st="4" end="4"/>
                                            </p:txEl>
                                          </p:spTgt>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1000"/>
                                        <p:tgtEl>
                                          <p:spTgt spid="3">
                                            <p:txEl>
                                              <p:pRg st="5" end="5"/>
                                            </p:txEl>
                                          </p:spTgt>
                                        </p:tgtEl>
                                      </p:cBhvr>
                                    </p:animEffect>
                                  </p:childTnLst>
                                </p:cTn>
                              </p:par>
                            </p:childTnLst>
                          </p:cTn>
                        </p:par>
                        <p:par>
                          <p:cTn id="28" fill="hold">
                            <p:stCondLst>
                              <p:cond delay="6000"/>
                            </p:stCondLst>
                            <p:childTnLst>
                              <p:par>
                                <p:cTn id="29" presetID="9"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43" y="2191162"/>
            <a:ext cx="6752501" cy="545192"/>
          </a:xfrm>
        </p:spPr>
        <p:txBody>
          <a:bodyPr/>
          <a:lstStyle/>
          <a:p>
            <a:r>
              <a:rPr lang="en-US" sz="3600" dirty="0" smtClean="0"/>
              <a:t>Demo</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941" y="1052975"/>
            <a:ext cx="4064000" cy="3048000"/>
          </a:xfrm>
          <a:prstGeom prst="rect">
            <a:avLst/>
          </a:prstGeom>
        </p:spPr>
      </p:pic>
    </p:spTree>
    <p:extLst>
      <p:ext uri="{BB962C8B-B14F-4D97-AF65-F5344CB8AC3E}">
        <p14:creationId xmlns:p14="http://schemas.microsoft.com/office/powerpoint/2010/main" val="3033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9952" y="49577"/>
            <a:ext cx="8644477" cy="545192"/>
          </a:xfrm>
        </p:spPr>
        <p:txBody>
          <a:bodyPr/>
          <a:lstStyle/>
          <a:p>
            <a:r>
              <a:rPr lang="en-US" dirty="0" smtClean="0"/>
              <a:t>Architecture</a:t>
            </a:r>
            <a:endParaRPr lang="en-US" dirty="0"/>
          </a:p>
        </p:txBody>
      </p:sp>
      <p:sp>
        <p:nvSpPr>
          <p:cNvPr id="4" name="Footer Placeholder 3"/>
          <p:cNvSpPr>
            <a:spLocks noGrp="1"/>
          </p:cNvSpPr>
          <p:nvPr>
            <p:ph type="ftr" sz="quarter" idx="4294967295"/>
          </p:nvPr>
        </p:nvSpPr>
        <p:spPr>
          <a:xfrm>
            <a:off x="336788" y="4772025"/>
            <a:ext cx="3567245" cy="274637"/>
          </a:xfrm>
          <a:prstGeom prst="rect">
            <a:avLst/>
          </a:prstGeom>
        </p:spPr>
        <p:txBody>
          <a:bodyPr/>
          <a:lstStyle/>
          <a:p>
            <a:r>
              <a:rPr lang="en-US" dirty="0"/>
              <a:t>© 2016 Amazon Web Services, Inc. and its affiliates. All rights reserved.</a:t>
            </a:r>
          </a:p>
        </p:txBody>
      </p:sp>
      <p:sp>
        <p:nvSpPr>
          <p:cNvPr id="5" name="Rounded Rectangle 4"/>
          <p:cNvSpPr/>
          <p:nvPr/>
        </p:nvSpPr>
        <p:spPr>
          <a:xfrm>
            <a:off x="1527118" y="1141428"/>
            <a:ext cx="7216832" cy="3644754"/>
          </a:xfrm>
          <a:prstGeom prst="roundRect">
            <a:avLst>
              <a:gd name="adj" fmla="val 9818"/>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lumMod val="50000"/>
                </a:schemeClr>
              </a:solidFill>
              <a:latin typeface="Calibri Light"/>
            </a:endParaRPr>
          </a:p>
        </p:txBody>
      </p:sp>
      <p:sp>
        <p:nvSpPr>
          <p:cNvPr id="6" name="Rounded Rectangle 5"/>
          <p:cNvSpPr/>
          <p:nvPr/>
        </p:nvSpPr>
        <p:spPr>
          <a:xfrm>
            <a:off x="1339355" y="1529957"/>
            <a:ext cx="7496035" cy="3256226"/>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Calibri Light"/>
              <a:cs typeface="Calibri Light"/>
            </a:endParaRPr>
          </a:p>
        </p:txBody>
      </p:sp>
      <p:pic>
        <p:nvPicPr>
          <p:cNvPr id="12" name="Picture 11" descr="User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75341" y="469004"/>
            <a:ext cx="731520" cy="731520"/>
          </a:xfrm>
          <a:prstGeom prst="rect">
            <a:avLst/>
          </a:prstGeom>
        </p:spPr>
      </p:pic>
      <p:pic>
        <p:nvPicPr>
          <p:cNvPr id="19" name="Picture 18" descr="AWS-Clou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95822" y="1322576"/>
            <a:ext cx="621656" cy="621656"/>
          </a:xfrm>
          <a:prstGeom prst="rect">
            <a:avLst/>
          </a:prstGeom>
        </p:spPr>
      </p:pic>
      <p:sp>
        <p:nvSpPr>
          <p:cNvPr id="32" name="TextBox 31"/>
          <p:cNvSpPr txBox="1"/>
          <p:nvPr/>
        </p:nvSpPr>
        <p:spPr>
          <a:xfrm>
            <a:off x="6872396" y="836154"/>
            <a:ext cx="471738" cy="169277"/>
          </a:xfrm>
          <a:prstGeom prst="rect">
            <a:avLst/>
          </a:prstGeom>
          <a:noFill/>
        </p:spPr>
        <p:txBody>
          <a:bodyPr wrap="square" lIns="0" tIns="0" rIns="0" bIns="0" rtlCol="0">
            <a:spAutoFit/>
          </a:bodyPr>
          <a:lstStyle/>
          <a:p>
            <a:pPr algn="ctr"/>
            <a:r>
              <a:rPr lang="en-US" sz="1100" dirty="0">
                <a:solidFill>
                  <a:schemeClr val="tx1">
                    <a:lumMod val="50000"/>
                  </a:schemeClr>
                </a:solidFill>
                <a:latin typeface="Helvetica Neue"/>
                <a:cs typeface="Helvetica Neue"/>
              </a:rPr>
              <a:t>U</a:t>
            </a:r>
            <a:r>
              <a:rPr lang="en-US" sz="1100" dirty="0" smtClean="0">
                <a:solidFill>
                  <a:schemeClr val="tx1">
                    <a:lumMod val="50000"/>
                  </a:schemeClr>
                </a:solidFill>
                <a:latin typeface="Helvetica Neue"/>
                <a:cs typeface="Helvetica Neue"/>
              </a:rPr>
              <a:t>sers</a:t>
            </a:r>
            <a:endParaRPr lang="en-US" sz="1100" dirty="0">
              <a:solidFill>
                <a:schemeClr val="tx1">
                  <a:lumMod val="50000"/>
                </a:schemeClr>
              </a:solidFill>
              <a:latin typeface="Helvetica Neue"/>
              <a:cs typeface="Helvetica Neue"/>
            </a:endParaRPr>
          </a:p>
        </p:txBody>
      </p:sp>
      <p:pic>
        <p:nvPicPr>
          <p:cNvPr id="78" name="Picture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5741" y="1768772"/>
            <a:ext cx="431541" cy="517848"/>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1771" y="1755878"/>
            <a:ext cx="460168" cy="546449"/>
          </a:xfrm>
          <a:prstGeom prst="rect">
            <a:avLst/>
          </a:prstGeom>
        </p:spPr>
      </p:pic>
      <p:pic>
        <p:nvPicPr>
          <p:cNvPr id="81" name="Picture 8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3435" y="2724198"/>
            <a:ext cx="471334" cy="565600"/>
          </a:xfrm>
          <a:prstGeom prst="rect">
            <a:avLst/>
          </a:prstGeom>
        </p:spPr>
      </p:pic>
      <p:cxnSp>
        <p:nvCxnSpPr>
          <p:cNvPr id="99" name="Straight Arrow Connector 98"/>
          <p:cNvCxnSpPr>
            <a:stCxn id="12" idx="2"/>
            <a:endCxn id="79" idx="0"/>
          </p:cNvCxnSpPr>
          <p:nvPr/>
        </p:nvCxnSpPr>
        <p:spPr>
          <a:xfrm>
            <a:off x="6441101" y="1200524"/>
            <a:ext cx="754" cy="5553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8" name="TextBox 34"/>
          <p:cNvSpPr txBox="1">
            <a:spLocks noChangeArrowheads="1"/>
          </p:cNvSpPr>
          <p:nvPr/>
        </p:nvSpPr>
        <p:spPr bwMode="auto">
          <a:xfrm>
            <a:off x="4064953" y="2261471"/>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CloudFront</a:t>
            </a:r>
            <a:endParaRPr lang="en-US" sz="1050" dirty="0">
              <a:solidFill>
                <a:schemeClr val="tx1">
                  <a:lumMod val="50000"/>
                </a:schemeClr>
              </a:solidFill>
              <a:latin typeface="Arial"/>
              <a:ea typeface="Verdana" pitchFamily="34" charset="0"/>
              <a:cs typeface="Arial"/>
            </a:endParaRPr>
          </a:p>
        </p:txBody>
      </p:sp>
      <p:sp>
        <p:nvSpPr>
          <p:cNvPr id="109" name="TextBox 34"/>
          <p:cNvSpPr txBox="1">
            <a:spLocks noChangeArrowheads="1"/>
          </p:cNvSpPr>
          <p:nvPr/>
        </p:nvSpPr>
        <p:spPr bwMode="auto">
          <a:xfrm>
            <a:off x="6704432" y="2921202"/>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API Gateway</a:t>
            </a:r>
            <a:endParaRPr lang="en-US" sz="1050" dirty="0">
              <a:solidFill>
                <a:schemeClr val="tx1">
                  <a:lumMod val="50000"/>
                </a:schemeClr>
              </a:solidFill>
              <a:latin typeface="Arial"/>
              <a:ea typeface="Verdana" pitchFamily="34" charset="0"/>
              <a:cs typeface="Arial"/>
            </a:endParaRPr>
          </a:p>
        </p:txBody>
      </p:sp>
      <p:sp>
        <p:nvSpPr>
          <p:cNvPr id="110" name="TextBox 34"/>
          <p:cNvSpPr txBox="1">
            <a:spLocks noChangeArrowheads="1"/>
          </p:cNvSpPr>
          <p:nvPr/>
        </p:nvSpPr>
        <p:spPr bwMode="auto">
          <a:xfrm>
            <a:off x="6630190" y="1785692"/>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Route 53</a:t>
            </a:r>
            <a:endParaRPr lang="en-US" sz="1050" dirty="0">
              <a:solidFill>
                <a:schemeClr val="tx1">
                  <a:lumMod val="50000"/>
                </a:schemeClr>
              </a:solidFill>
              <a:latin typeface="Arial"/>
              <a:ea typeface="Verdana" pitchFamily="34" charset="0"/>
              <a:cs typeface="Arial"/>
            </a:endParaRPr>
          </a:p>
        </p:txBody>
      </p:sp>
      <p:cxnSp>
        <p:nvCxnSpPr>
          <p:cNvPr id="111" name="Straight Arrow Connector 110"/>
          <p:cNvCxnSpPr>
            <a:stCxn id="79" idx="2"/>
            <a:endCxn id="81" idx="0"/>
          </p:cNvCxnSpPr>
          <p:nvPr/>
        </p:nvCxnSpPr>
        <p:spPr>
          <a:xfrm>
            <a:off x="6441855" y="2302327"/>
            <a:ext cx="7247" cy="4218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79" idx="1"/>
            <a:endCxn id="78" idx="3"/>
          </p:cNvCxnSpPr>
          <p:nvPr/>
        </p:nvCxnSpPr>
        <p:spPr>
          <a:xfrm rot="10800000">
            <a:off x="4817283" y="2027697"/>
            <a:ext cx="1394489" cy="14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9013" y="2672335"/>
            <a:ext cx="461155" cy="47924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2594" y="3322095"/>
            <a:ext cx="409538" cy="461847"/>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1636" y="1757340"/>
            <a:ext cx="441444" cy="533629"/>
          </a:xfrm>
          <a:prstGeom prst="rect">
            <a:avLst/>
          </a:prstGeom>
        </p:spPr>
      </p:pic>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8065" y="3651827"/>
            <a:ext cx="470733" cy="489193"/>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9104" y="2182149"/>
            <a:ext cx="453036" cy="453036"/>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7328" y="592674"/>
            <a:ext cx="268550" cy="411582"/>
          </a:xfrm>
          <a:prstGeom prst="rect">
            <a:avLst/>
          </a:prstGeom>
        </p:spPr>
      </p:pic>
      <p:pic>
        <p:nvPicPr>
          <p:cNvPr id="1026" name="Picture 2" descr="ttp://www.freeiconspng.com/uploads/car-icon-27.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87269" y="327716"/>
            <a:ext cx="809303" cy="809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www.freeiconspng.com/uploads/camera-icon-png-camera-icon-png-transparent-16.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1419" y="317230"/>
            <a:ext cx="638902" cy="63890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p:cNvCxnSpPr>
            <a:stCxn id="17" idx="2"/>
            <a:endCxn id="9" idx="0"/>
          </p:cNvCxnSpPr>
          <p:nvPr/>
        </p:nvCxnSpPr>
        <p:spPr>
          <a:xfrm flipH="1">
            <a:off x="3539591" y="2290969"/>
            <a:ext cx="2767" cy="381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225" idx="0"/>
            <a:endCxn id="20" idx="2"/>
          </p:cNvCxnSpPr>
          <p:nvPr/>
        </p:nvCxnSpPr>
        <p:spPr>
          <a:xfrm flipV="1">
            <a:off x="8415622" y="2635185"/>
            <a:ext cx="0" cy="10568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Elbow Connector 102"/>
          <p:cNvCxnSpPr>
            <a:stCxn id="20" idx="1"/>
            <a:endCxn id="21" idx="3"/>
          </p:cNvCxnSpPr>
          <p:nvPr/>
        </p:nvCxnSpPr>
        <p:spPr>
          <a:xfrm rot="10800000">
            <a:off x="7725878" y="798465"/>
            <a:ext cx="463226" cy="16102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9251" y="4054333"/>
            <a:ext cx="409557" cy="490990"/>
          </a:xfrm>
          <a:prstGeom prst="rect">
            <a:avLst/>
          </a:prstGeom>
        </p:spPr>
      </p:pic>
      <p:cxnSp>
        <p:nvCxnSpPr>
          <p:cNvPr id="170" name="Elbow Connector 169"/>
          <p:cNvCxnSpPr>
            <a:stCxn id="1028" idx="2"/>
          </p:cNvCxnSpPr>
          <p:nvPr/>
        </p:nvCxnSpPr>
        <p:spPr>
          <a:xfrm rot="16200000" flipH="1">
            <a:off x="3141010" y="1355992"/>
            <a:ext cx="801208" cy="148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88" name="Straight Arrow Connector 187"/>
          <p:cNvCxnSpPr>
            <a:stCxn id="81" idx="2"/>
            <a:endCxn id="60" idx="0"/>
          </p:cNvCxnSpPr>
          <p:nvPr/>
        </p:nvCxnSpPr>
        <p:spPr>
          <a:xfrm>
            <a:off x="6449102" y="3289798"/>
            <a:ext cx="4330" cy="3620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6" name="TextBox 34"/>
          <p:cNvSpPr txBox="1">
            <a:spLocks noChangeArrowheads="1"/>
          </p:cNvSpPr>
          <p:nvPr/>
        </p:nvSpPr>
        <p:spPr bwMode="auto">
          <a:xfrm>
            <a:off x="2595226" y="1610092"/>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S3</a:t>
            </a:r>
            <a:endParaRPr lang="en-US" sz="1050" dirty="0">
              <a:solidFill>
                <a:schemeClr val="tx1">
                  <a:lumMod val="50000"/>
                </a:schemeClr>
              </a:solidFill>
              <a:latin typeface="Arial"/>
              <a:ea typeface="Verdana" pitchFamily="34" charset="0"/>
              <a:cs typeface="Arial"/>
            </a:endParaRPr>
          </a:p>
        </p:txBody>
      </p:sp>
      <p:cxnSp>
        <p:nvCxnSpPr>
          <p:cNvPr id="197" name="Straight Arrow Connector 196"/>
          <p:cNvCxnSpPr>
            <a:stCxn id="17" idx="3"/>
            <a:endCxn id="78" idx="1"/>
          </p:cNvCxnSpPr>
          <p:nvPr/>
        </p:nvCxnSpPr>
        <p:spPr>
          <a:xfrm>
            <a:off x="3763080" y="2024155"/>
            <a:ext cx="622661" cy="3541"/>
          </a:xfrm>
          <a:prstGeom prst="straightConnector1">
            <a:avLst/>
          </a:prstGeom>
          <a:ln>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14208" y="495803"/>
            <a:ext cx="428088" cy="516224"/>
          </a:xfrm>
          <a:prstGeom prst="rect">
            <a:avLst/>
          </a:prstGeom>
        </p:spPr>
      </p:pic>
      <p:pic>
        <p:nvPicPr>
          <p:cNvPr id="225" name="Picture 2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5044" y="3691998"/>
            <a:ext cx="461155" cy="479240"/>
          </a:xfrm>
          <a:prstGeom prst="rect">
            <a:avLst/>
          </a:prstGeom>
        </p:spPr>
      </p:pic>
      <p:cxnSp>
        <p:nvCxnSpPr>
          <p:cNvPr id="232" name="Elbow Connector 231"/>
          <p:cNvCxnSpPr>
            <a:stCxn id="11" idx="2"/>
            <a:endCxn id="225" idx="2"/>
          </p:cNvCxnSpPr>
          <p:nvPr/>
        </p:nvCxnSpPr>
        <p:spPr>
          <a:xfrm rot="16200000" flipH="1">
            <a:off x="6512844" y="2268460"/>
            <a:ext cx="387296" cy="3418259"/>
          </a:xfrm>
          <a:prstGeom prst="bentConnector3">
            <a:avLst>
              <a:gd name="adj1" fmla="val 159025"/>
            </a:avLst>
          </a:prstGeom>
          <a:ln>
            <a:tailEnd type="triangle"/>
          </a:ln>
        </p:spPr>
        <p:style>
          <a:lnRef idx="2">
            <a:schemeClr val="dk1"/>
          </a:lnRef>
          <a:fillRef idx="0">
            <a:schemeClr val="dk1"/>
          </a:fillRef>
          <a:effectRef idx="1">
            <a:schemeClr val="dk1"/>
          </a:effectRef>
          <a:fontRef idx="minor">
            <a:schemeClr val="tx1"/>
          </a:fontRef>
        </p:style>
      </p:cxnSp>
      <p:cxnSp>
        <p:nvCxnSpPr>
          <p:cNvPr id="240" name="Elbow Connector 239"/>
          <p:cNvCxnSpPr>
            <a:stCxn id="60" idx="1"/>
            <a:endCxn id="11" idx="3"/>
          </p:cNvCxnSpPr>
          <p:nvPr/>
        </p:nvCxnSpPr>
        <p:spPr>
          <a:xfrm rot="10800000">
            <a:off x="5202133" y="3553020"/>
            <a:ext cx="1015933" cy="34340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49" name="Elbow Connector 248"/>
          <p:cNvCxnSpPr>
            <a:stCxn id="9" idx="3"/>
            <a:endCxn id="11" idx="0"/>
          </p:cNvCxnSpPr>
          <p:nvPr/>
        </p:nvCxnSpPr>
        <p:spPr>
          <a:xfrm>
            <a:off x="3770168" y="2911955"/>
            <a:ext cx="1227195" cy="41014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252" name="Picture 2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4201" y="4054333"/>
            <a:ext cx="461155" cy="479240"/>
          </a:xfrm>
          <a:prstGeom prst="rect">
            <a:avLst/>
          </a:prstGeom>
        </p:spPr>
      </p:pic>
      <p:cxnSp>
        <p:nvCxnSpPr>
          <p:cNvPr id="253" name="Elbow Connector 252"/>
          <p:cNvCxnSpPr>
            <a:stCxn id="252" idx="0"/>
            <a:endCxn id="11" idx="1"/>
          </p:cNvCxnSpPr>
          <p:nvPr/>
        </p:nvCxnSpPr>
        <p:spPr>
          <a:xfrm rot="5400000" flipH="1" flipV="1">
            <a:off x="3908029" y="3169769"/>
            <a:ext cx="501314" cy="1267815"/>
          </a:xfrm>
          <a:prstGeom prst="bentConnector2">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257" name="Straight Arrow Connector 256"/>
          <p:cNvCxnSpPr>
            <a:stCxn id="252" idx="1"/>
            <a:endCxn id="55" idx="3"/>
          </p:cNvCxnSpPr>
          <p:nvPr/>
        </p:nvCxnSpPr>
        <p:spPr>
          <a:xfrm flipH="1">
            <a:off x="2278808" y="4293953"/>
            <a:ext cx="1015393" cy="58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87" name="Picture 6" descr="mage result for carpark gate icon 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9184" y="521171"/>
            <a:ext cx="1285203" cy="963903"/>
          </a:xfrm>
          <a:prstGeom prst="rect">
            <a:avLst/>
          </a:prstGeom>
          <a:noFill/>
          <a:extLst>
            <a:ext uri="{909E8E84-426E-40DD-AFC4-6F175D3DCCD1}">
              <a14:hiddenFill xmlns:a14="http://schemas.microsoft.com/office/drawing/2010/main">
                <a:solidFill>
                  <a:srgbClr val="FFFFFF"/>
                </a:solidFill>
              </a14:hiddenFill>
            </a:ext>
          </a:extLst>
        </p:spPr>
      </p:pic>
      <p:sp>
        <p:nvSpPr>
          <p:cNvPr id="265" name="TextBox 34"/>
          <p:cNvSpPr txBox="1">
            <a:spLocks noChangeArrowheads="1"/>
          </p:cNvSpPr>
          <p:nvPr/>
        </p:nvSpPr>
        <p:spPr bwMode="auto">
          <a:xfrm>
            <a:off x="6607970" y="3761750"/>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Booking</a:t>
            </a:r>
            <a:endParaRPr lang="en-US" sz="1050" dirty="0">
              <a:solidFill>
                <a:schemeClr val="tx1">
                  <a:lumMod val="50000"/>
                </a:schemeClr>
              </a:solidFill>
              <a:latin typeface="Arial"/>
              <a:ea typeface="Verdana" pitchFamily="34" charset="0"/>
              <a:cs typeface="Arial"/>
            </a:endParaRPr>
          </a:p>
        </p:txBody>
      </p:sp>
      <p:sp>
        <p:nvSpPr>
          <p:cNvPr id="266" name="TextBox 34"/>
          <p:cNvSpPr txBox="1">
            <a:spLocks noChangeArrowheads="1"/>
          </p:cNvSpPr>
          <p:nvPr/>
        </p:nvSpPr>
        <p:spPr bwMode="auto">
          <a:xfrm>
            <a:off x="8173255" y="4130190"/>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SMS</a:t>
            </a:r>
            <a:endParaRPr lang="en-US" sz="1050" dirty="0">
              <a:solidFill>
                <a:schemeClr val="tx1">
                  <a:lumMod val="50000"/>
                </a:schemeClr>
              </a:solidFill>
              <a:latin typeface="Arial"/>
              <a:ea typeface="Verdana" pitchFamily="34" charset="0"/>
              <a:cs typeface="Arial"/>
            </a:endParaRPr>
          </a:p>
        </p:txBody>
      </p:sp>
      <p:sp>
        <p:nvSpPr>
          <p:cNvPr id="267" name="TextBox 34"/>
          <p:cNvSpPr txBox="1">
            <a:spLocks noChangeArrowheads="1"/>
          </p:cNvSpPr>
          <p:nvPr/>
        </p:nvSpPr>
        <p:spPr bwMode="auto">
          <a:xfrm>
            <a:off x="3061555" y="3117025"/>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OCR</a:t>
            </a:r>
            <a:endParaRPr lang="en-US" sz="1050" dirty="0">
              <a:solidFill>
                <a:schemeClr val="tx1">
                  <a:lumMod val="50000"/>
                </a:schemeClr>
              </a:solidFill>
              <a:latin typeface="Arial"/>
              <a:ea typeface="Verdana" pitchFamily="34" charset="0"/>
              <a:cs typeface="Arial"/>
            </a:endParaRPr>
          </a:p>
        </p:txBody>
      </p:sp>
      <p:sp>
        <p:nvSpPr>
          <p:cNvPr id="268" name="TextBox 34"/>
          <p:cNvSpPr txBox="1">
            <a:spLocks noChangeArrowheads="1"/>
          </p:cNvSpPr>
          <p:nvPr/>
        </p:nvSpPr>
        <p:spPr bwMode="auto">
          <a:xfrm>
            <a:off x="3703758" y="4005413"/>
            <a:ext cx="956071" cy="577081"/>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Welcome message + open gate</a:t>
            </a:r>
            <a:endParaRPr lang="en-US" sz="1050" dirty="0">
              <a:solidFill>
                <a:schemeClr val="tx1">
                  <a:lumMod val="50000"/>
                </a:schemeClr>
              </a:solidFill>
              <a:latin typeface="Arial"/>
              <a:ea typeface="Verdana" pitchFamily="34" charset="0"/>
              <a:cs typeface="Arial"/>
            </a:endParaRPr>
          </a:p>
        </p:txBody>
      </p:sp>
      <p:cxnSp>
        <p:nvCxnSpPr>
          <p:cNvPr id="269" name="Elbow Connector 268"/>
          <p:cNvCxnSpPr/>
          <p:nvPr/>
        </p:nvCxnSpPr>
        <p:spPr>
          <a:xfrm rot="16200000" flipH="1">
            <a:off x="1463577" y="2302689"/>
            <a:ext cx="2849808" cy="811437"/>
          </a:xfrm>
          <a:prstGeom prst="bentConnector3">
            <a:avLst>
              <a:gd name="adj1" fmla="val 100298"/>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275" name="TextBox 34"/>
          <p:cNvSpPr txBox="1">
            <a:spLocks noChangeArrowheads="1"/>
          </p:cNvSpPr>
          <p:nvPr/>
        </p:nvSpPr>
        <p:spPr bwMode="auto">
          <a:xfrm>
            <a:off x="1536078" y="3813474"/>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Polly</a:t>
            </a:r>
            <a:endParaRPr lang="en-US" sz="1050" dirty="0">
              <a:solidFill>
                <a:schemeClr val="tx1">
                  <a:lumMod val="50000"/>
                </a:schemeClr>
              </a:solidFill>
              <a:latin typeface="Arial"/>
              <a:ea typeface="Verdana" pitchFamily="34" charset="0"/>
              <a:cs typeface="Arial"/>
            </a:endParaRPr>
          </a:p>
        </p:txBody>
      </p:sp>
      <p:sp>
        <p:nvSpPr>
          <p:cNvPr id="276" name="TextBox 34"/>
          <p:cNvSpPr txBox="1">
            <a:spLocks noChangeArrowheads="1"/>
          </p:cNvSpPr>
          <p:nvPr/>
        </p:nvSpPr>
        <p:spPr bwMode="auto">
          <a:xfrm>
            <a:off x="4872090" y="3739745"/>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DynamoDB</a:t>
            </a:r>
            <a:endParaRPr lang="en-US" sz="1050" dirty="0">
              <a:solidFill>
                <a:schemeClr val="tx1">
                  <a:lumMod val="50000"/>
                </a:schemeClr>
              </a:solidFill>
              <a:latin typeface="Arial"/>
              <a:ea typeface="Verdana" pitchFamily="34" charset="0"/>
              <a:cs typeface="Arial"/>
            </a:endParaRPr>
          </a:p>
        </p:txBody>
      </p:sp>
      <p:sp>
        <p:nvSpPr>
          <p:cNvPr id="277" name="TextBox 34"/>
          <p:cNvSpPr txBox="1">
            <a:spLocks noChangeArrowheads="1"/>
          </p:cNvSpPr>
          <p:nvPr/>
        </p:nvSpPr>
        <p:spPr bwMode="auto">
          <a:xfrm>
            <a:off x="7976919" y="1943077"/>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SNS</a:t>
            </a:r>
            <a:endParaRPr lang="en-US" sz="1050" dirty="0">
              <a:solidFill>
                <a:schemeClr val="tx1">
                  <a:lumMod val="50000"/>
                </a:schemeClr>
              </a:solidFill>
              <a:latin typeface="Arial"/>
              <a:ea typeface="Verdana" pitchFamily="34" charset="0"/>
              <a:cs typeface="Arial"/>
            </a:endParaRPr>
          </a:p>
        </p:txBody>
      </p:sp>
      <p:sp>
        <p:nvSpPr>
          <p:cNvPr id="280" name="TextBox 34"/>
          <p:cNvSpPr txBox="1">
            <a:spLocks noChangeArrowheads="1"/>
          </p:cNvSpPr>
          <p:nvPr/>
        </p:nvSpPr>
        <p:spPr bwMode="auto">
          <a:xfrm>
            <a:off x="992423" y="876071"/>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Open the gate</a:t>
            </a:r>
            <a:endParaRPr lang="en-US" sz="1050" dirty="0">
              <a:solidFill>
                <a:schemeClr val="tx1">
                  <a:lumMod val="50000"/>
                </a:schemeClr>
              </a:solidFill>
              <a:latin typeface="Arial"/>
              <a:ea typeface="Verdana" pitchFamily="34" charset="0"/>
              <a:cs typeface="Arial"/>
            </a:endParaRPr>
          </a:p>
        </p:txBody>
      </p:sp>
      <p:sp>
        <p:nvSpPr>
          <p:cNvPr id="281" name="TextBox 34"/>
          <p:cNvSpPr txBox="1">
            <a:spLocks noChangeArrowheads="1"/>
          </p:cNvSpPr>
          <p:nvPr/>
        </p:nvSpPr>
        <p:spPr bwMode="auto">
          <a:xfrm>
            <a:off x="3807807" y="511834"/>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License Plate Picture</a:t>
            </a:r>
            <a:endParaRPr lang="en-US" sz="1050" dirty="0">
              <a:solidFill>
                <a:schemeClr val="tx1">
                  <a:lumMod val="50000"/>
                </a:schemeClr>
              </a:solidFill>
              <a:latin typeface="Arial"/>
              <a:ea typeface="Verdana" pitchFamily="34" charset="0"/>
              <a:cs typeface="Arial"/>
            </a:endParaRPr>
          </a:p>
        </p:txBody>
      </p:sp>
      <p:sp>
        <p:nvSpPr>
          <p:cNvPr id="282" name="TextBox 34"/>
          <p:cNvSpPr txBox="1">
            <a:spLocks noChangeArrowheads="1"/>
          </p:cNvSpPr>
          <p:nvPr/>
        </p:nvSpPr>
        <p:spPr bwMode="auto">
          <a:xfrm>
            <a:off x="8007001" y="1068660"/>
            <a:ext cx="1069265"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Authentication</a:t>
            </a:r>
            <a:endParaRPr lang="en-US" sz="1050" dirty="0">
              <a:solidFill>
                <a:schemeClr val="tx1">
                  <a:lumMod val="50000"/>
                </a:schemeClr>
              </a:solidFill>
              <a:latin typeface="Arial"/>
              <a:ea typeface="Verdana" pitchFamily="34" charset="0"/>
              <a:cs typeface="Arial"/>
            </a:endParaRPr>
          </a:p>
        </p:txBody>
      </p:sp>
    </p:spTree>
    <p:extLst>
      <p:ext uri="{BB962C8B-B14F-4D97-AF65-F5344CB8AC3E}">
        <p14:creationId xmlns:p14="http://schemas.microsoft.com/office/powerpoint/2010/main" val="2122728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blinds(horizontal)">
                                      <p:cBhvr>
                                        <p:cTn id="21" dur="500"/>
                                        <p:tgtEl>
                                          <p:spTgt spid="110"/>
                                        </p:tgtEl>
                                      </p:cBhvr>
                                    </p:animEffect>
                                  </p:childTnLst>
                                </p:cTn>
                              </p:par>
                              <p:par>
                                <p:cTn id="22" presetID="3" presetClass="entr" presetSubtype="1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blinds(horizontal)">
                                      <p:cBhvr>
                                        <p:cTn id="24" dur="500"/>
                                        <p:tgtEl>
                                          <p:spTgt spid="79"/>
                                        </p:tgtEl>
                                      </p:cBhvr>
                                    </p:animEffect>
                                  </p:childTnLst>
                                </p:cTn>
                              </p:par>
                              <p:par>
                                <p:cTn id="25" presetID="3" presetClass="entr" presetSubtype="1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blinds(horizontal)">
                                      <p:cBhvr>
                                        <p:cTn id="27" dur="500"/>
                                        <p:tgtEl>
                                          <p:spTgt spid="119"/>
                                        </p:tgtEl>
                                      </p:cBhvr>
                                    </p:animEffect>
                                  </p:childTnLst>
                                </p:cTn>
                              </p:par>
                              <p:par>
                                <p:cTn id="28" presetID="3" presetClass="entr" presetSubtype="1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blinds(horizontal)">
                                      <p:cBhvr>
                                        <p:cTn id="30" dur="500"/>
                                        <p:tgtEl>
                                          <p:spTgt spid="7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blinds(horizontal)">
                                      <p:cBhvr>
                                        <p:cTn id="33" dur="500"/>
                                        <p:tgtEl>
                                          <p:spTgt spid="108"/>
                                        </p:tgtEl>
                                      </p:cBhvr>
                                    </p:animEffect>
                                  </p:childTnLst>
                                </p:cTn>
                              </p:par>
                              <p:par>
                                <p:cTn id="34" presetID="3" presetClass="entr" presetSubtype="10" fill="hold" nodeType="withEffect">
                                  <p:stCondLst>
                                    <p:cond delay="0"/>
                                  </p:stCondLst>
                                  <p:childTnLst>
                                    <p:set>
                                      <p:cBhvr>
                                        <p:cTn id="35" dur="1" fill="hold">
                                          <p:stCondLst>
                                            <p:cond delay="0"/>
                                          </p:stCondLst>
                                        </p:cTn>
                                        <p:tgtEl>
                                          <p:spTgt spid="197"/>
                                        </p:tgtEl>
                                        <p:attrNameLst>
                                          <p:attrName>style.visibility</p:attrName>
                                        </p:attrNameLst>
                                      </p:cBhvr>
                                      <p:to>
                                        <p:strVal val="visible"/>
                                      </p:to>
                                    </p:set>
                                    <p:animEffect transition="in" filter="blinds(horizontal)">
                                      <p:cBhvr>
                                        <p:cTn id="36" dur="500"/>
                                        <p:tgtEl>
                                          <p:spTgt spid="197"/>
                                        </p:tgtEl>
                                      </p:cBhvr>
                                    </p:animEffect>
                                  </p:childTnLst>
                                </p:cTn>
                              </p:par>
                              <p:par>
                                <p:cTn id="37" presetID="3" presetClass="entr" presetSubtype="1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6"/>
                                        </p:tgtEl>
                                        <p:attrNameLst>
                                          <p:attrName>style.visibility</p:attrName>
                                        </p:attrNameLst>
                                      </p:cBhvr>
                                      <p:to>
                                        <p:strVal val="visible"/>
                                      </p:to>
                                    </p:set>
                                    <p:animEffect transition="in" filter="blinds(horizontal)">
                                      <p:cBhvr>
                                        <p:cTn id="42" dur="500"/>
                                        <p:tgtEl>
                                          <p:spTgt spid="196"/>
                                        </p:tgtEl>
                                      </p:cBhvr>
                                    </p:animEffect>
                                  </p:childTnLst>
                                </p:cTn>
                              </p:par>
                              <p:par>
                                <p:cTn id="43" presetID="3" presetClass="entr" presetSubtype="10" fill="hold" nodeType="with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blinds(horizontal)">
                                      <p:cBhvr>
                                        <p:cTn id="45" dur="500"/>
                                        <p:tgtEl>
                                          <p:spTgt spid="13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2"/>
                                        </p:tgtEl>
                                        <p:attrNameLst>
                                          <p:attrName>style.visibility</p:attrName>
                                        </p:attrNameLst>
                                      </p:cBhvr>
                                      <p:to>
                                        <p:strVal val="visible"/>
                                      </p:to>
                                    </p:set>
                                    <p:animEffect transition="in" filter="blinds(horizontal)">
                                      <p:cBhvr>
                                        <p:cTn id="48" dur="500"/>
                                        <p:tgtEl>
                                          <p:spTgt spid="28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blinds(horizontal)">
                                      <p:cBhvr>
                                        <p:cTn id="53" dur="500"/>
                                        <p:tgtEl>
                                          <p:spTgt spid="11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blinds(horizontal)">
                                      <p:cBhvr>
                                        <p:cTn id="56" dur="500"/>
                                        <p:tgtEl>
                                          <p:spTgt spid="109"/>
                                        </p:tgtEl>
                                      </p:cBhvr>
                                    </p:animEffect>
                                  </p:childTnLst>
                                </p:cTn>
                              </p:par>
                              <p:par>
                                <p:cTn id="57" presetID="3" presetClass="entr" presetSubtype="1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blinds(horizontal)">
                                      <p:cBhvr>
                                        <p:cTn id="59" dur="500"/>
                                        <p:tgtEl>
                                          <p:spTgt spid="81"/>
                                        </p:tgtEl>
                                      </p:cBhvr>
                                    </p:animEffect>
                                  </p:childTnLst>
                                </p:cTn>
                              </p:par>
                              <p:par>
                                <p:cTn id="60" presetID="3" presetClass="entr" presetSubtype="10" fill="hold" nodeType="withEffect">
                                  <p:stCondLst>
                                    <p:cond delay="0"/>
                                  </p:stCondLst>
                                  <p:childTnLst>
                                    <p:set>
                                      <p:cBhvr>
                                        <p:cTn id="61" dur="1" fill="hold">
                                          <p:stCondLst>
                                            <p:cond delay="0"/>
                                          </p:stCondLst>
                                        </p:cTn>
                                        <p:tgtEl>
                                          <p:spTgt spid="188"/>
                                        </p:tgtEl>
                                        <p:attrNameLst>
                                          <p:attrName>style.visibility</p:attrName>
                                        </p:attrNameLst>
                                      </p:cBhvr>
                                      <p:to>
                                        <p:strVal val="visible"/>
                                      </p:to>
                                    </p:set>
                                    <p:animEffect transition="in" filter="blinds(horizontal)">
                                      <p:cBhvr>
                                        <p:cTn id="62" dur="500"/>
                                        <p:tgtEl>
                                          <p:spTgt spid="188"/>
                                        </p:tgtEl>
                                      </p:cBhvr>
                                    </p:animEffect>
                                  </p:childTnLst>
                                </p:cTn>
                              </p:par>
                              <p:par>
                                <p:cTn id="63" presetID="3" presetClass="entr" presetSubtype="1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blinds(horizontal)">
                                      <p:cBhvr>
                                        <p:cTn id="65" dur="500"/>
                                        <p:tgtEl>
                                          <p:spTgt spid="6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5"/>
                                        </p:tgtEl>
                                        <p:attrNameLst>
                                          <p:attrName>style.visibility</p:attrName>
                                        </p:attrNameLst>
                                      </p:cBhvr>
                                      <p:to>
                                        <p:strVal val="visible"/>
                                      </p:to>
                                    </p:set>
                                    <p:animEffect transition="in" filter="blinds(horizontal)">
                                      <p:cBhvr>
                                        <p:cTn id="68" dur="500"/>
                                        <p:tgtEl>
                                          <p:spTgt spid="265"/>
                                        </p:tgtEl>
                                      </p:cBhvr>
                                    </p:animEffect>
                                  </p:childTnLst>
                                </p:cTn>
                              </p:par>
                              <p:par>
                                <p:cTn id="69" presetID="3" presetClass="entr" presetSubtype="10" fill="hold" nodeType="with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blinds(horizontal)">
                                      <p:cBhvr>
                                        <p:cTn id="71" dur="500"/>
                                        <p:tgtEl>
                                          <p:spTgt spid="24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76"/>
                                        </p:tgtEl>
                                        <p:attrNameLst>
                                          <p:attrName>style.visibility</p:attrName>
                                        </p:attrNameLst>
                                      </p:cBhvr>
                                      <p:to>
                                        <p:strVal val="visible"/>
                                      </p:to>
                                    </p:set>
                                    <p:animEffect transition="in" filter="blinds(horizontal)">
                                      <p:cBhvr>
                                        <p:cTn id="74" dur="500"/>
                                        <p:tgtEl>
                                          <p:spTgt spid="276"/>
                                        </p:tgtEl>
                                      </p:cBhvr>
                                    </p:animEffect>
                                  </p:childTnLst>
                                </p:cTn>
                              </p:par>
                              <p:par>
                                <p:cTn id="75" presetID="3" presetClass="entr" presetSubtype="1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par>
                                <p:cTn id="78" presetID="3" presetClass="entr" presetSubtype="1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blinds(horizontal)">
                                      <p:cBhvr>
                                        <p:cTn id="80" dur="500"/>
                                        <p:tgtEl>
                                          <p:spTgt spid="232"/>
                                        </p:tgtEl>
                                      </p:cBhvr>
                                    </p:animEffect>
                                  </p:childTnLst>
                                </p:cTn>
                              </p:par>
                              <p:par>
                                <p:cTn id="81" presetID="3" presetClass="entr" presetSubtype="10" fill="hold" nodeType="withEffect">
                                  <p:stCondLst>
                                    <p:cond delay="0"/>
                                  </p:stCondLst>
                                  <p:childTnLst>
                                    <p:set>
                                      <p:cBhvr>
                                        <p:cTn id="82" dur="1" fill="hold">
                                          <p:stCondLst>
                                            <p:cond delay="0"/>
                                          </p:stCondLst>
                                        </p:cTn>
                                        <p:tgtEl>
                                          <p:spTgt spid="225"/>
                                        </p:tgtEl>
                                        <p:attrNameLst>
                                          <p:attrName>style.visibility</p:attrName>
                                        </p:attrNameLst>
                                      </p:cBhvr>
                                      <p:to>
                                        <p:strVal val="visible"/>
                                      </p:to>
                                    </p:set>
                                    <p:animEffect transition="in" filter="blinds(horizontal)">
                                      <p:cBhvr>
                                        <p:cTn id="83" dur="500"/>
                                        <p:tgtEl>
                                          <p:spTgt spid="22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66"/>
                                        </p:tgtEl>
                                        <p:attrNameLst>
                                          <p:attrName>style.visibility</p:attrName>
                                        </p:attrNameLst>
                                      </p:cBhvr>
                                      <p:to>
                                        <p:strVal val="visible"/>
                                      </p:to>
                                    </p:set>
                                    <p:animEffect transition="in" filter="blinds(horizontal)">
                                      <p:cBhvr>
                                        <p:cTn id="86" dur="500"/>
                                        <p:tgtEl>
                                          <p:spTgt spid="266"/>
                                        </p:tgtEl>
                                      </p:cBhvr>
                                    </p:animEffect>
                                  </p:childTnLst>
                                </p:cTn>
                              </p:par>
                              <p:par>
                                <p:cTn id="87" presetID="3" presetClass="entr" presetSubtype="10" fill="hold"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blinds(horizontal)">
                                      <p:cBhvr>
                                        <p:cTn id="89" dur="500"/>
                                        <p:tgtEl>
                                          <p:spTgt spid="101"/>
                                        </p:tgtEl>
                                      </p:cBhvr>
                                    </p:animEffect>
                                  </p:childTnLst>
                                </p:cTn>
                              </p:par>
                              <p:par>
                                <p:cTn id="90" presetID="3" presetClass="entr" presetSubtype="1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77"/>
                                        </p:tgtEl>
                                        <p:attrNameLst>
                                          <p:attrName>style.visibility</p:attrName>
                                        </p:attrNameLst>
                                      </p:cBhvr>
                                      <p:to>
                                        <p:strVal val="visible"/>
                                      </p:to>
                                    </p:set>
                                    <p:animEffect transition="in" filter="blinds(horizontal)">
                                      <p:cBhvr>
                                        <p:cTn id="95" dur="500"/>
                                        <p:tgtEl>
                                          <p:spTgt spid="277"/>
                                        </p:tgtEl>
                                      </p:cBhvr>
                                    </p:animEffect>
                                  </p:childTnLst>
                                </p:cTn>
                              </p:par>
                              <p:par>
                                <p:cTn id="96" presetID="3" presetClass="entr" presetSubtype="10" fill="hold" nodeType="withEffect">
                                  <p:stCondLst>
                                    <p:cond delay="0"/>
                                  </p:stCondLst>
                                  <p:childTnLst>
                                    <p:set>
                                      <p:cBhvr>
                                        <p:cTn id="97" dur="1" fill="hold">
                                          <p:stCondLst>
                                            <p:cond delay="0"/>
                                          </p:stCondLst>
                                        </p:cTn>
                                        <p:tgtEl>
                                          <p:spTgt spid="103"/>
                                        </p:tgtEl>
                                        <p:attrNameLst>
                                          <p:attrName>style.visibility</p:attrName>
                                        </p:attrNameLst>
                                      </p:cBhvr>
                                      <p:to>
                                        <p:strVal val="visible"/>
                                      </p:to>
                                    </p:set>
                                    <p:animEffect transition="in" filter="blinds(horizontal)">
                                      <p:cBhvr>
                                        <p:cTn id="98" dur="500"/>
                                        <p:tgtEl>
                                          <p:spTgt spid="10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81"/>
                                        </p:tgtEl>
                                        <p:attrNameLst>
                                          <p:attrName>style.visibility</p:attrName>
                                        </p:attrNameLst>
                                      </p:cBhvr>
                                      <p:to>
                                        <p:strVal val="visible"/>
                                      </p:to>
                                    </p:set>
                                    <p:animEffect transition="in" filter="blinds(horizontal)">
                                      <p:cBhvr>
                                        <p:cTn id="103" dur="500"/>
                                        <p:tgtEl>
                                          <p:spTgt spid="281"/>
                                        </p:tgtEl>
                                      </p:cBhvr>
                                    </p:animEffect>
                                  </p:childTnLst>
                                </p:cTn>
                              </p:par>
                              <p:par>
                                <p:cTn id="104" presetID="3" presetClass="entr" presetSubtype="10" fill="hold" nodeType="withEffect">
                                  <p:stCondLst>
                                    <p:cond delay="0"/>
                                  </p:stCondLst>
                                  <p:childTnLst>
                                    <p:set>
                                      <p:cBhvr>
                                        <p:cTn id="105" dur="1" fill="hold">
                                          <p:stCondLst>
                                            <p:cond delay="0"/>
                                          </p:stCondLst>
                                        </p:cTn>
                                        <p:tgtEl>
                                          <p:spTgt spid="1028"/>
                                        </p:tgtEl>
                                        <p:attrNameLst>
                                          <p:attrName>style.visibility</p:attrName>
                                        </p:attrNameLst>
                                      </p:cBhvr>
                                      <p:to>
                                        <p:strVal val="visible"/>
                                      </p:to>
                                    </p:set>
                                    <p:animEffect transition="in" filter="blinds(horizontal)">
                                      <p:cBhvr>
                                        <p:cTn id="106" dur="500"/>
                                        <p:tgtEl>
                                          <p:spTgt spid="1028"/>
                                        </p:tgtEl>
                                      </p:cBhvr>
                                    </p:animEffect>
                                  </p:childTnLst>
                                </p:cTn>
                              </p:par>
                              <p:par>
                                <p:cTn id="107" presetID="3" presetClass="entr" presetSubtype="10" fill="hold" nodeType="withEffect">
                                  <p:stCondLst>
                                    <p:cond delay="0"/>
                                  </p:stCondLst>
                                  <p:childTnLst>
                                    <p:set>
                                      <p:cBhvr>
                                        <p:cTn id="108" dur="1" fill="hold">
                                          <p:stCondLst>
                                            <p:cond delay="0"/>
                                          </p:stCondLst>
                                        </p:cTn>
                                        <p:tgtEl>
                                          <p:spTgt spid="170"/>
                                        </p:tgtEl>
                                        <p:attrNameLst>
                                          <p:attrName>style.visibility</p:attrName>
                                        </p:attrNameLst>
                                      </p:cBhvr>
                                      <p:to>
                                        <p:strVal val="visible"/>
                                      </p:to>
                                    </p:set>
                                    <p:animEffect transition="in" filter="blinds(horizontal)">
                                      <p:cBhvr>
                                        <p:cTn id="109" dur="500"/>
                                        <p:tgtEl>
                                          <p:spTgt spid="170"/>
                                        </p:tgtEl>
                                      </p:cBhvr>
                                    </p:animEffect>
                                  </p:childTnLst>
                                </p:cTn>
                              </p:par>
                              <p:par>
                                <p:cTn id="110" presetID="3" presetClass="entr" presetSubtype="10" fill="hold" nodeType="withEffect">
                                  <p:stCondLst>
                                    <p:cond delay="0"/>
                                  </p:stCondLst>
                                  <p:childTnLst>
                                    <p:set>
                                      <p:cBhvr>
                                        <p:cTn id="111" dur="1" fill="hold">
                                          <p:stCondLst>
                                            <p:cond delay="0"/>
                                          </p:stCondLst>
                                        </p:cTn>
                                        <p:tgtEl>
                                          <p:spTgt spid="187"/>
                                        </p:tgtEl>
                                        <p:attrNameLst>
                                          <p:attrName>style.visibility</p:attrName>
                                        </p:attrNameLst>
                                      </p:cBhvr>
                                      <p:to>
                                        <p:strVal val="visible"/>
                                      </p:to>
                                    </p:set>
                                    <p:animEffect transition="in" filter="blinds(horizontal)">
                                      <p:cBhvr>
                                        <p:cTn id="112" dur="500"/>
                                        <p:tgtEl>
                                          <p:spTgt spid="187"/>
                                        </p:tgtEl>
                                      </p:cBhvr>
                                    </p:animEffect>
                                  </p:childTnLst>
                                </p:cTn>
                              </p:par>
                              <p:par>
                                <p:cTn id="113" presetID="3" presetClass="entr" presetSubtype="10" fill="hold" nodeType="withEffect">
                                  <p:stCondLst>
                                    <p:cond delay="0"/>
                                  </p:stCondLst>
                                  <p:childTnLst>
                                    <p:set>
                                      <p:cBhvr>
                                        <p:cTn id="114" dur="1" fill="hold">
                                          <p:stCondLst>
                                            <p:cond delay="0"/>
                                          </p:stCondLst>
                                        </p:cTn>
                                        <p:tgtEl>
                                          <p:spTgt spid="1026"/>
                                        </p:tgtEl>
                                        <p:attrNameLst>
                                          <p:attrName>style.visibility</p:attrName>
                                        </p:attrNameLst>
                                      </p:cBhvr>
                                      <p:to>
                                        <p:strVal val="visible"/>
                                      </p:to>
                                    </p:set>
                                    <p:animEffect transition="in" filter="blinds(horizontal)">
                                      <p:cBhvr>
                                        <p:cTn id="115" dur="500"/>
                                        <p:tgtEl>
                                          <p:spTgt spid="1026"/>
                                        </p:tgtEl>
                                      </p:cBhvr>
                                    </p:animEffect>
                                  </p:childTnLst>
                                </p:cTn>
                              </p:par>
                              <p:par>
                                <p:cTn id="116" presetID="3" presetClass="entr" presetSubtype="10" fill="hold" nodeType="withEffect">
                                  <p:stCondLst>
                                    <p:cond delay="0"/>
                                  </p:stCondLst>
                                  <p:childTnLst>
                                    <p:set>
                                      <p:cBhvr>
                                        <p:cTn id="117" dur="1" fill="hold">
                                          <p:stCondLst>
                                            <p:cond delay="0"/>
                                          </p:stCondLst>
                                        </p:cTn>
                                        <p:tgtEl>
                                          <p:spTgt spid="269"/>
                                        </p:tgtEl>
                                        <p:attrNameLst>
                                          <p:attrName>style.visibility</p:attrName>
                                        </p:attrNameLst>
                                      </p:cBhvr>
                                      <p:to>
                                        <p:strVal val="visible"/>
                                      </p:to>
                                    </p:set>
                                    <p:animEffect transition="in" filter="blinds(horizontal)">
                                      <p:cBhvr>
                                        <p:cTn id="118" dur="500"/>
                                        <p:tgtEl>
                                          <p:spTgt spid="269"/>
                                        </p:tgtEl>
                                      </p:cBhvr>
                                    </p:animEffect>
                                  </p:childTnLst>
                                </p:cTn>
                              </p:par>
                              <p:par>
                                <p:cTn id="119" presetID="3" presetClass="entr" presetSubtype="10" fill="hold" nodeType="with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blinds(horizontal)">
                                      <p:cBhvr>
                                        <p:cTn id="121" dur="500"/>
                                        <p:tgtEl>
                                          <p:spTgt spid="73"/>
                                        </p:tgtEl>
                                      </p:cBhvr>
                                    </p:animEffect>
                                  </p:childTnLst>
                                </p:cTn>
                              </p:par>
                              <p:par>
                                <p:cTn id="122" presetID="3" presetClass="entr" presetSubtype="10" fill="hold" nodeType="with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blinds(horizontal)">
                                      <p:cBhvr>
                                        <p:cTn id="124" dur="500"/>
                                        <p:tgtEl>
                                          <p:spTgt spid="9"/>
                                        </p:tgtEl>
                                      </p:cBhvr>
                                    </p:animEffect>
                                  </p:childTnLst>
                                </p:cTn>
                              </p:par>
                              <p:par>
                                <p:cTn id="125" presetID="3" presetClass="entr" presetSubtype="10" fill="hold" nodeType="withEffect">
                                  <p:stCondLst>
                                    <p:cond delay="0"/>
                                  </p:stCondLst>
                                  <p:childTnLst>
                                    <p:set>
                                      <p:cBhvr>
                                        <p:cTn id="126" dur="1" fill="hold">
                                          <p:stCondLst>
                                            <p:cond delay="0"/>
                                          </p:stCondLst>
                                        </p:cTn>
                                        <p:tgtEl>
                                          <p:spTgt spid="249"/>
                                        </p:tgtEl>
                                        <p:attrNameLst>
                                          <p:attrName>style.visibility</p:attrName>
                                        </p:attrNameLst>
                                      </p:cBhvr>
                                      <p:to>
                                        <p:strVal val="visible"/>
                                      </p:to>
                                    </p:set>
                                    <p:animEffect transition="in" filter="blinds(horizontal)">
                                      <p:cBhvr>
                                        <p:cTn id="127" dur="500"/>
                                        <p:tgtEl>
                                          <p:spTgt spid="249"/>
                                        </p:tgtEl>
                                      </p:cBhvr>
                                    </p:animEffect>
                                  </p:childTnLst>
                                </p:cTn>
                              </p:par>
                              <p:par>
                                <p:cTn id="128" presetID="3" presetClass="entr" presetSubtype="10" fill="hold" nodeType="withEffect">
                                  <p:stCondLst>
                                    <p:cond delay="0"/>
                                  </p:stCondLst>
                                  <p:childTnLst>
                                    <p:set>
                                      <p:cBhvr>
                                        <p:cTn id="129" dur="1" fill="hold">
                                          <p:stCondLst>
                                            <p:cond delay="0"/>
                                          </p:stCondLst>
                                        </p:cTn>
                                        <p:tgtEl>
                                          <p:spTgt spid="253"/>
                                        </p:tgtEl>
                                        <p:attrNameLst>
                                          <p:attrName>style.visibility</p:attrName>
                                        </p:attrNameLst>
                                      </p:cBhvr>
                                      <p:to>
                                        <p:strVal val="visible"/>
                                      </p:to>
                                    </p:set>
                                    <p:animEffect transition="in" filter="blinds(horizontal)">
                                      <p:cBhvr>
                                        <p:cTn id="130" dur="500"/>
                                        <p:tgtEl>
                                          <p:spTgt spid="253"/>
                                        </p:tgtEl>
                                      </p:cBhvr>
                                    </p:animEffect>
                                  </p:childTnLst>
                                </p:cTn>
                              </p:par>
                              <p:par>
                                <p:cTn id="131" presetID="3" presetClass="entr" presetSubtype="10" fill="hold" nodeType="withEffect">
                                  <p:stCondLst>
                                    <p:cond delay="0"/>
                                  </p:stCondLst>
                                  <p:childTnLst>
                                    <p:set>
                                      <p:cBhvr>
                                        <p:cTn id="132" dur="1" fill="hold">
                                          <p:stCondLst>
                                            <p:cond delay="0"/>
                                          </p:stCondLst>
                                        </p:cTn>
                                        <p:tgtEl>
                                          <p:spTgt spid="252"/>
                                        </p:tgtEl>
                                        <p:attrNameLst>
                                          <p:attrName>style.visibility</p:attrName>
                                        </p:attrNameLst>
                                      </p:cBhvr>
                                      <p:to>
                                        <p:strVal val="visible"/>
                                      </p:to>
                                    </p:set>
                                    <p:animEffect transition="in" filter="blinds(horizontal)">
                                      <p:cBhvr>
                                        <p:cTn id="133" dur="500"/>
                                        <p:tgtEl>
                                          <p:spTgt spid="252"/>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68"/>
                                        </p:tgtEl>
                                        <p:attrNameLst>
                                          <p:attrName>style.visibility</p:attrName>
                                        </p:attrNameLst>
                                      </p:cBhvr>
                                      <p:to>
                                        <p:strVal val="visible"/>
                                      </p:to>
                                    </p:set>
                                    <p:animEffect transition="in" filter="blinds(horizontal)">
                                      <p:cBhvr>
                                        <p:cTn id="136" dur="500"/>
                                        <p:tgtEl>
                                          <p:spTgt spid="268"/>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67"/>
                                        </p:tgtEl>
                                        <p:attrNameLst>
                                          <p:attrName>style.visibility</p:attrName>
                                        </p:attrNameLst>
                                      </p:cBhvr>
                                      <p:to>
                                        <p:strVal val="visible"/>
                                      </p:to>
                                    </p:set>
                                    <p:animEffect transition="in" filter="blinds(horizontal)">
                                      <p:cBhvr>
                                        <p:cTn id="139" dur="500"/>
                                        <p:tgtEl>
                                          <p:spTgt spid="267"/>
                                        </p:tgtEl>
                                      </p:cBhvr>
                                    </p:animEffect>
                                  </p:childTnLst>
                                </p:cTn>
                              </p:par>
                              <p:par>
                                <p:cTn id="140" presetID="3" presetClass="entr" presetSubtype="10" fill="hold" nodeType="withEffect">
                                  <p:stCondLst>
                                    <p:cond delay="0"/>
                                  </p:stCondLst>
                                  <p:childTnLst>
                                    <p:set>
                                      <p:cBhvr>
                                        <p:cTn id="141" dur="1" fill="hold">
                                          <p:stCondLst>
                                            <p:cond delay="0"/>
                                          </p:stCondLst>
                                        </p:cTn>
                                        <p:tgtEl>
                                          <p:spTgt spid="257"/>
                                        </p:tgtEl>
                                        <p:attrNameLst>
                                          <p:attrName>style.visibility</p:attrName>
                                        </p:attrNameLst>
                                      </p:cBhvr>
                                      <p:to>
                                        <p:strVal val="visible"/>
                                      </p:to>
                                    </p:set>
                                    <p:animEffect transition="in" filter="blinds(horizontal)">
                                      <p:cBhvr>
                                        <p:cTn id="142" dur="500"/>
                                        <p:tgtEl>
                                          <p:spTgt spid="257"/>
                                        </p:tgtEl>
                                      </p:cBhvr>
                                    </p:animEffect>
                                  </p:childTnLst>
                                </p:cTn>
                              </p:par>
                              <p:par>
                                <p:cTn id="143" presetID="3" presetClass="entr" presetSubtype="1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blinds(horizontal)">
                                      <p:cBhvr>
                                        <p:cTn id="145" dur="500"/>
                                        <p:tgtEl>
                                          <p:spTgt spid="5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75"/>
                                        </p:tgtEl>
                                        <p:attrNameLst>
                                          <p:attrName>style.visibility</p:attrName>
                                        </p:attrNameLst>
                                      </p:cBhvr>
                                      <p:to>
                                        <p:strVal val="visible"/>
                                      </p:to>
                                    </p:set>
                                    <p:animEffect transition="in" filter="blinds(horizontal)">
                                      <p:cBhvr>
                                        <p:cTn id="148" dur="500"/>
                                        <p:tgtEl>
                                          <p:spTgt spid="275"/>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80"/>
                                        </p:tgtEl>
                                        <p:attrNameLst>
                                          <p:attrName>style.visibility</p:attrName>
                                        </p:attrNameLst>
                                      </p:cBhvr>
                                      <p:to>
                                        <p:strVal val="visible"/>
                                      </p:to>
                                    </p:set>
                                    <p:animEffect transition="in" filter="blinds(horizontal)">
                                      <p:cBhvr>
                                        <p:cTn id="151"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8" grpId="0"/>
      <p:bldP spid="109" grpId="0"/>
      <p:bldP spid="110" grpId="0"/>
      <p:bldP spid="196" grpId="0"/>
      <p:bldP spid="265" grpId="0"/>
      <p:bldP spid="266" grpId="0"/>
      <p:bldP spid="267" grpId="0"/>
      <p:bldP spid="268" grpId="0"/>
      <p:bldP spid="275" grpId="0"/>
      <p:bldP spid="276" grpId="0"/>
      <p:bldP spid="277" grpId="0"/>
      <p:bldP spid="280" grpId="0"/>
      <p:bldP spid="281" grpId="0"/>
      <p:bldP spid="2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36788" y="4772025"/>
            <a:ext cx="3567245" cy="274637"/>
          </a:xfrm>
          <a:prstGeom prst="rect">
            <a:avLst/>
          </a:prstGeom>
        </p:spPr>
        <p:txBody>
          <a:bodyPr/>
          <a:lstStyle/>
          <a:p>
            <a:r>
              <a:rPr lang="en-US" dirty="0"/>
              <a:t>© 2016 Amazon Web Services, Inc. and its affiliates. All rights reserved.</a:t>
            </a:r>
          </a:p>
        </p:txBody>
      </p:sp>
      <p:sp>
        <p:nvSpPr>
          <p:cNvPr id="5" name="Rounded Rectangle 4"/>
          <p:cNvSpPr/>
          <p:nvPr/>
        </p:nvSpPr>
        <p:spPr>
          <a:xfrm>
            <a:off x="1527118" y="1141428"/>
            <a:ext cx="7216832" cy="3644754"/>
          </a:xfrm>
          <a:prstGeom prst="roundRect">
            <a:avLst>
              <a:gd name="adj" fmla="val 9818"/>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lumMod val="50000"/>
                </a:schemeClr>
              </a:solidFill>
              <a:latin typeface="Calibri Light"/>
            </a:endParaRPr>
          </a:p>
        </p:txBody>
      </p:sp>
      <p:sp>
        <p:nvSpPr>
          <p:cNvPr id="6" name="Rounded Rectangle 5"/>
          <p:cNvSpPr/>
          <p:nvPr/>
        </p:nvSpPr>
        <p:spPr>
          <a:xfrm>
            <a:off x="1339355" y="1529957"/>
            <a:ext cx="7496035" cy="3256226"/>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Calibri Light"/>
              <a:cs typeface="Calibri Light"/>
            </a:endParaRPr>
          </a:p>
        </p:txBody>
      </p:sp>
      <p:pic>
        <p:nvPicPr>
          <p:cNvPr id="12" name="Picture 11" descr="User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25808" y="373387"/>
            <a:ext cx="731520" cy="731520"/>
          </a:xfrm>
          <a:prstGeom prst="rect">
            <a:avLst/>
          </a:prstGeom>
        </p:spPr>
      </p:pic>
      <p:pic>
        <p:nvPicPr>
          <p:cNvPr id="19" name="Picture 18" descr="AWS-Clou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95822" y="1322576"/>
            <a:ext cx="621656" cy="621656"/>
          </a:xfrm>
          <a:prstGeom prst="rect">
            <a:avLst/>
          </a:prstGeom>
        </p:spPr>
      </p:pic>
      <p:sp>
        <p:nvSpPr>
          <p:cNvPr id="32" name="TextBox 31"/>
          <p:cNvSpPr txBox="1"/>
          <p:nvPr/>
        </p:nvSpPr>
        <p:spPr>
          <a:xfrm>
            <a:off x="6877292" y="1030022"/>
            <a:ext cx="471738" cy="169277"/>
          </a:xfrm>
          <a:prstGeom prst="rect">
            <a:avLst/>
          </a:prstGeom>
          <a:noFill/>
        </p:spPr>
        <p:txBody>
          <a:bodyPr wrap="square" lIns="0" tIns="0" rIns="0" bIns="0" rtlCol="0">
            <a:spAutoFit/>
          </a:bodyPr>
          <a:lstStyle/>
          <a:p>
            <a:pPr algn="ctr"/>
            <a:r>
              <a:rPr lang="en-US" sz="1100" dirty="0">
                <a:solidFill>
                  <a:schemeClr val="tx1">
                    <a:lumMod val="50000"/>
                  </a:schemeClr>
                </a:solidFill>
                <a:latin typeface="Helvetica Neue"/>
                <a:cs typeface="Helvetica Neue"/>
              </a:rPr>
              <a:t>U</a:t>
            </a:r>
            <a:r>
              <a:rPr lang="en-US" sz="1100" dirty="0" smtClean="0">
                <a:solidFill>
                  <a:schemeClr val="tx1">
                    <a:lumMod val="50000"/>
                  </a:schemeClr>
                </a:solidFill>
                <a:latin typeface="Helvetica Neue"/>
                <a:cs typeface="Helvetica Neue"/>
              </a:rPr>
              <a:t>sers</a:t>
            </a:r>
            <a:endParaRPr lang="en-US" sz="1100" dirty="0">
              <a:solidFill>
                <a:schemeClr val="tx1">
                  <a:lumMod val="50000"/>
                </a:schemeClr>
              </a:solidFill>
              <a:latin typeface="Helvetica Neue"/>
              <a:cs typeface="Helvetica Neue"/>
            </a:endParaRPr>
          </a:p>
        </p:txBody>
      </p:sp>
      <p:pic>
        <p:nvPicPr>
          <p:cNvPr id="78" name="Picture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1483" y="694548"/>
            <a:ext cx="431541" cy="517848"/>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5688" y="597184"/>
            <a:ext cx="460168" cy="546449"/>
          </a:xfrm>
          <a:prstGeom prst="rect">
            <a:avLst/>
          </a:prstGeom>
        </p:spPr>
      </p:pic>
      <p:pic>
        <p:nvPicPr>
          <p:cNvPr id="81" name="Picture 8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3435" y="2724198"/>
            <a:ext cx="471334" cy="565600"/>
          </a:xfrm>
          <a:prstGeom prst="rect">
            <a:avLst/>
          </a:prstGeom>
        </p:spPr>
      </p:pic>
      <p:cxnSp>
        <p:nvCxnSpPr>
          <p:cNvPr id="99" name="Straight Arrow Connector 98"/>
          <p:cNvCxnSpPr>
            <a:stCxn id="12" idx="1"/>
            <a:endCxn id="79" idx="3"/>
          </p:cNvCxnSpPr>
          <p:nvPr/>
        </p:nvCxnSpPr>
        <p:spPr>
          <a:xfrm flipH="1">
            <a:off x="6675856" y="739147"/>
            <a:ext cx="49952" cy="1312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8" name="TextBox 34"/>
          <p:cNvSpPr txBox="1">
            <a:spLocks noChangeArrowheads="1"/>
          </p:cNvSpPr>
          <p:nvPr/>
        </p:nvSpPr>
        <p:spPr bwMode="auto">
          <a:xfrm>
            <a:off x="4658520" y="1170819"/>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CloudFront</a:t>
            </a:r>
            <a:endParaRPr lang="en-US" sz="1050" dirty="0">
              <a:solidFill>
                <a:schemeClr val="tx1">
                  <a:lumMod val="50000"/>
                </a:schemeClr>
              </a:solidFill>
              <a:latin typeface="Arial"/>
              <a:ea typeface="Verdana" pitchFamily="34" charset="0"/>
              <a:cs typeface="Arial"/>
            </a:endParaRPr>
          </a:p>
        </p:txBody>
      </p:sp>
      <p:sp>
        <p:nvSpPr>
          <p:cNvPr id="109" name="TextBox 34"/>
          <p:cNvSpPr txBox="1">
            <a:spLocks noChangeArrowheads="1"/>
          </p:cNvSpPr>
          <p:nvPr/>
        </p:nvSpPr>
        <p:spPr bwMode="auto">
          <a:xfrm>
            <a:off x="6704432" y="2921202"/>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API Gateway</a:t>
            </a:r>
            <a:endParaRPr lang="en-US" sz="1050" dirty="0">
              <a:solidFill>
                <a:schemeClr val="tx1">
                  <a:lumMod val="50000"/>
                </a:schemeClr>
              </a:solidFill>
              <a:latin typeface="Arial"/>
              <a:ea typeface="Verdana" pitchFamily="34" charset="0"/>
              <a:cs typeface="Arial"/>
            </a:endParaRPr>
          </a:p>
        </p:txBody>
      </p:sp>
      <p:sp>
        <p:nvSpPr>
          <p:cNvPr id="110" name="TextBox 34"/>
          <p:cNvSpPr txBox="1">
            <a:spLocks noChangeArrowheads="1"/>
          </p:cNvSpPr>
          <p:nvPr/>
        </p:nvSpPr>
        <p:spPr bwMode="auto">
          <a:xfrm>
            <a:off x="5990322" y="1194594"/>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Route 53</a:t>
            </a:r>
            <a:endParaRPr lang="en-US" sz="1050" dirty="0">
              <a:solidFill>
                <a:schemeClr val="tx1">
                  <a:lumMod val="50000"/>
                </a:schemeClr>
              </a:solidFill>
              <a:latin typeface="Arial"/>
              <a:ea typeface="Verdana" pitchFamily="34" charset="0"/>
              <a:cs typeface="Arial"/>
            </a:endParaRPr>
          </a:p>
        </p:txBody>
      </p:sp>
      <p:cxnSp>
        <p:nvCxnSpPr>
          <p:cNvPr id="111" name="Straight Arrow Connector 110"/>
          <p:cNvCxnSpPr>
            <a:stCxn id="79" idx="2"/>
            <a:endCxn id="81" idx="0"/>
          </p:cNvCxnSpPr>
          <p:nvPr/>
        </p:nvCxnSpPr>
        <p:spPr>
          <a:xfrm>
            <a:off x="6445772" y="1143633"/>
            <a:ext cx="3330" cy="15805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79" idx="1"/>
            <a:endCxn id="78" idx="3"/>
          </p:cNvCxnSpPr>
          <p:nvPr/>
        </p:nvCxnSpPr>
        <p:spPr>
          <a:xfrm rot="10800000" flipV="1">
            <a:off x="5343024" y="870408"/>
            <a:ext cx="872664" cy="8306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9013" y="2672335"/>
            <a:ext cx="461155" cy="47924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2594" y="3322095"/>
            <a:ext cx="409538" cy="461847"/>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1636" y="1757340"/>
            <a:ext cx="441444" cy="533629"/>
          </a:xfrm>
          <a:prstGeom prst="rect">
            <a:avLst/>
          </a:prstGeom>
        </p:spPr>
      </p:pic>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8065" y="3651827"/>
            <a:ext cx="470733" cy="489193"/>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9104" y="2182149"/>
            <a:ext cx="453036" cy="453036"/>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7328" y="592674"/>
            <a:ext cx="268550" cy="411582"/>
          </a:xfrm>
          <a:prstGeom prst="rect">
            <a:avLst/>
          </a:prstGeom>
        </p:spPr>
      </p:pic>
      <p:pic>
        <p:nvPicPr>
          <p:cNvPr id="1026" name="Picture 2" descr="ttp://www.freeiconspng.com/uploads/car-icon-27.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87269" y="327716"/>
            <a:ext cx="809303" cy="809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www.freeiconspng.com/uploads/camera-icon-png-camera-icon-png-transparent-16.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1419" y="317230"/>
            <a:ext cx="638902" cy="63890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p:cNvCxnSpPr>
            <a:stCxn id="17" idx="2"/>
            <a:endCxn id="9" idx="0"/>
          </p:cNvCxnSpPr>
          <p:nvPr/>
        </p:nvCxnSpPr>
        <p:spPr>
          <a:xfrm flipH="1">
            <a:off x="3539591" y="2290969"/>
            <a:ext cx="2767" cy="381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225" idx="0"/>
            <a:endCxn id="20" idx="2"/>
          </p:cNvCxnSpPr>
          <p:nvPr/>
        </p:nvCxnSpPr>
        <p:spPr>
          <a:xfrm flipV="1">
            <a:off x="8415622" y="2635185"/>
            <a:ext cx="0" cy="10568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Elbow Connector 102"/>
          <p:cNvCxnSpPr>
            <a:stCxn id="20" idx="1"/>
            <a:endCxn id="21" idx="3"/>
          </p:cNvCxnSpPr>
          <p:nvPr/>
        </p:nvCxnSpPr>
        <p:spPr>
          <a:xfrm rot="10800000">
            <a:off x="7725878" y="798465"/>
            <a:ext cx="463226" cy="16102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9251" y="4054333"/>
            <a:ext cx="409557" cy="490990"/>
          </a:xfrm>
          <a:prstGeom prst="rect">
            <a:avLst/>
          </a:prstGeom>
        </p:spPr>
      </p:pic>
      <p:cxnSp>
        <p:nvCxnSpPr>
          <p:cNvPr id="170" name="Elbow Connector 169"/>
          <p:cNvCxnSpPr>
            <a:stCxn id="1028" idx="2"/>
          </p:cNvCxnSpPr>
          <p:nvPr/>
        </p:nvCxnSpPr>
        <p:spPr>
          <a:xfrm rot="16200000" flipH="1">
            <a:off x="3141010" y="1355992"/>
            <a:ext cx="801208" cy="148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88" name="Straight Arrow Connector 187"/>
          <p:cNvCxnSpPr>
            <a:stCxn id="81" idx="2"/>
            <a:endCxn id="60" idx="0"/>
          </p:cNvCxnSpPr>
          <p:nvPr/>
        </p:nvCxnSpPr>
        <p:spPr>
          <a:xfrm>
            <a:off x="6449102" y="3289798"/>
            <a:ext cx="4330" cy="3620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6" name="TextBox 34"/>
          <p:cNvSpPr txBox="1">
            <a:spLocks noChangeArrowheads="1"/>
          </p:cNvSpPr>
          <p:nvPr/>
        </p:nvSpPr>
        <p:spPr bwMode="auto">
          <a:xfrm>
            <a:off x="2595226" y="1610092"/>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S3</a:t>
            </a:r>
            <a:endParaRPr lang="en-US" sz="1050" dirty="0">
              <a:solidFill>
                <a:schemeClr val="tx1">
                  <a:lumMod val="50000"/>
                </a:schemeClr>
              </a:solidFill>
              <a:latin typeface="Arial"/>
              <a:ea typeface="Verdana" pitchFamily="34" charset="0"/>
              <a:cs typeface="Arial"/>
            </a:endParaRPr>
          </a:p>
        </p:txBody>
      </p:sp>
      <p:cxnSp>
        <p:nvCxnSpPr>
          <p:cNvPr id="197" name="Straight Arrow Connector 196"/>
          <p:cNvCxnSpPr>
            <a:stCxn id="17" idx="3"/>
            <a:endCxn id="78" idx="1"/>
          </p:cNvCxnSpPr>
          <p:nvPr/>
        </p:nvCxnSpPr>
        <p:spPr>
          <a:xfrm flipV="1">
            <a:off x="3763080" y="953472"/>
            <a:ext cx="1148403" cy="1070683"/>
          </a:xfrm>
          <a:prstGeom prst="straightConnector1">
            <a:avLst/>
          </a:prstGeom>
          <a:ln>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21493" y="390831"/>
            <a:ext cx="428088" cy="516224"/>
          </a:xfrm>
          <a:prstGeom prst="rect">
            <a:avLst/>
          </a:prstGeom>
        </p:spPr>
      </p:pic>
      <p:pic>
        <p:nvPicPr>
          <p:cNvPr id="225" name="Picture 2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5044" y="3691998"/>
            <a:ext cx="461155" cy="479240"/>
          </a:xfrm>
          <a:prstGeom prst="rect">
            <a:avLst/>
          </a:prstGeom>
        </p:spPr>
      </p:pic>
      <p:cxnSp>
        <p:nvCxnSpPr>
          <p:cNvPr id="232" name="Elbow Connector 231"/>
          <p:cNvCxnSpPr>
            <a:stCxn id="11" idx="2"/>
            <a:endCxn id="225" idx="2"/>
          </p:cNvCxnSpPr>
          <p:nvPr/>
        </p:nvCxnSpPr>
        <p:spPr>
          <a:xfrm rot="16200000" flipH="1">
            <a:off x="6512844" y="2268460"/>
            <a:ext cx="387296" cy="3418259"/>
          </a:xfrm>
          <a:prstGeom prst="bentConnector3">
            <a:avLst>
              <a:gd name="adj1" fmla="val 159025"/>
            </a:avLst>
          </a:prstGeom>
          <a:ln>
            <a:tailEnd type="triangle"/>
          </a:ln>
        </p:spPr>
        <p:style>
          <a:lnRef idx="2">
            <a:schemeClr val="dk1"/>
          </a:lnRef>
          <a:fillRef idx="0">
            <a:schemeClr val="dk1"/>
          </a:fillRef>
          <a:effectRef idx="1">
            <a:schemeClr val="dk1"/>
          </a:effectRef>
          <a:fontRef idx="minor">
            <a:schemeClr val="tx1"/>
          </a:fontRef>
        </p:style>
      </p:cxnSp>
      <p:cxnSp>
        <p:nvCxnSpPr>
          <p:cNvPr id="240" name="Elbow Connector 239"/>
          <p:cNvCxnSpPr>
            <a:stCxn id="60" idx="1"/>
            <a:endCxn id="11" idx="3"/>
          </p:cNvCxnSpPr>
          <p:nvPr/>
        </p:nvCxnSpPr>
        <p:spPr>
          <a:xfrm rot="10800000">
            <a:off x="5202133" y="3553020"/>
            <a:ext cx="1015933" cy="34340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49" name="Elbow Connector 248"/>
          <p:cNvCxnSpPr>
            <a:stCxn id="9" idx="3"/>
            <a:endCxn id="11" idx="0"/>
          </p:cNvCxnSpPr>
          <p:nvPr/>
        </p:nvCxnSpPr>
        <p:spPr>
          <a:xfrm>
            <a:off x="3770168" y="2911955"/>
            <a:ext cx="1227195" cy="41014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252" name="Picture 2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4201" y="4054333"/>
            <a:ext cx="461155" cy="479240"/>
          </a:xfrm>
          <a:prstGeom prst="rect">
            <a:avLst/>
          </a:prstGeom>
        </p:spPr>
      </p:pic>
      <p:cxnSp>
        <p:nvCxnSpPr>
          <p:cNvPr id="253" name="Elbow Connector 252"/>
          <p:cNvCxnSpPr>
            <a:stCxn id="252" idx="0"/>
            <a:endCxn id="11" idx="1"/>
          </p:cNvCxnSpPr>
          <p:nvPr/>
        </p:nvCxnSpPr>
        <p:spPr>
          <a:xfrm rot="5400000" flipH="1" flipV="1">
            <a:off x="3908029" y="3169769"/>
            <a:ext cx="501314" cy="1267815"/>
          </a:xfrm>
          <a:prstGeom prst="bentConnector2">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257" name="Straight Arrow Connector 256"/>
          <p:cNvCxnSpPr>
            <a:stCxn id="252" idx="1"/>
            <a:endCxn id="55" idx="3"/>
          </p:cNvCxnSpPr>
          <p:nvPr/>
        </p:nvCxnSpPr>
        <p:spPr>
          <a:xfrm flipH="1">
            <a:off x="2278808" y="4293953"/>
            <a:ext cx="1015393" cy="58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87" name="Picture 6" descr="mage result for carpark gate icon 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9184" y="521171"/>
            <a:ext cx="1285203" cy="963903"/>
          </a:xfrm>
          <a:prstGeom prst="rect">
            <a:avLst/>
          </a:prstGeom>
          <a:noFill/>
          <a:extLst>
            <a:ext uri="{909E8E84-426E-40DD-AFC4-6F175D3DCCD1}">
              <a14:hiddenFill xmlns:a14="http://schemas.microsoft.com/office/drawing/2010/main">
                <a:solidFill>
                  <a:srgbClr val="FFFFFF"/>
                </a:solidFill>
              </a14:hiddenFill>
            </a:ext>
          </a:extLst>
        </p:spPr>
      </p:pic>
      <p:sp>
        <p:nvSpPr>
          <p:cNvPr id="265" name="TextBox 34"/>
          <p:cNvSpPr txBox="1">
            <a:spLocks noChangeArrowheads="1"/>
          </p:cNvSpPr>
          <p:nvPr/>
        </p:nvSpPr>
        <p:spPr bwMode="auto">
          <a:xfrm>
            <a:off x="6607970" y="3761750"/>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Booking</a:t>
            </a:r>
            <a:endParaRPr lang="en-US" sz="1050" dirty="0">
              <a:solidFill>
                <a:schemeClr val="tx1">
                  <a:lumMod val="50000"/>
                </a:schemeClr>
              </a:solidFill>
              <a:latin typeface="Arial"/>
              <a:ea typeface="Verdana" pitchFamily="34" charset="0"/>
              <a:cs typeface="Arial"/>
            </a:endParaRPr>
          </a:p>
        </p:txBody>
      </p:sp>
      <p:sp>
        <p:nvSpPr>
          <p:cNvPr id="266" name="TextBox 34"/>
          <p:cNvSpPr txBox="1">
            <a:spLocks noChangeArrowheads="1"/>
          </p:cNvSpPr>
          <p:nvPr/>
        </p:nvSpPr>
        <p:spPr bwMode="auto">
          <a:xfrm>
            <a:off x="8173255" y="4130190"/>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SMS</a:t>
            </a:r>
            <a:endParaRPr lang="en-US" sz="1050" dirty="0">
              <a:solidFill>
                <a:schemeClr val="tx1">
                  <a:lumMod val="50000"/>
                </a:schemeClr>
              </a:solidFill>
              <a:latin typeface="Arial"/>
              <a:ea typeface="Verdana" pitchFamily="34" charset="0"/>
              <a:cs typeface="Arial"/>
            </a:endParaRPr>
          </a:p>
        </p:txBody>
      </p:sp>
      <p:sp>
        <p:nvSpPr>
          <p:cNvPr id="267" name="TextBox 34"/>
          <p:cNvSpPr txBox="1">
            <a:spLocks noChangeArrowheads="1"/>
          </p:cNvSpPr>
          <p:nvPr/>
        </p:nvSpPr>
        <p:spPr bwMode="auto">
          <a:xfrm>
            <a:off x="3061555" y="3117025"/>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OCR</a:t>
            </a:r>
            <a:endParaRPr lang="en-US" sz="1050" dirty="0">
              <a:solidFill>
                <a:schemeClr val="tx1">
                  <a:lumMod val="50000"/>
                </a:schemeClr>
              </a:solidFill>
              <a:latin typeface="Arial"/>
              <a:ea typeface="Verdana" pitchFamily="34" charset="0"/>
              <a:cs typeface="Arial"/>
            </a:endParaRPr>
          </a:p>
        </p:txBody>
      </p:sp>
      <p:sp>
        <p:nvSpPr>
          <p:cNvPr id="268" name="TextBox 34"/>
          <p:cNvSpPr txBox="1">
            <a:spLocks noChangeArrowheads="1"/>
          </p:cNvSpPr>
          <p:nvPr/>
        </p:nvSpPr>
        <p:spPr bwMode="auto">
          <a:xfrm>
            <a:off x="3703758" y="4005413"/>
            <a:ext cx="956071" cy="577081"/>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Welcome message + open gate</a:t>
            </a:r>
            <a:endParaRPr lang="en-US" sz="1050" dirty="0">
              <a:solidFill>
                <a:schemeClr val="tx1">
                  <a:lumMod val="50000"/>
                </a:schemeClr>
              </a:solidFill>
              <a:latin typeface="Arial"/>
              <a:ea typeface="Verdana" pitchFamily="34" charset="0"/>
              <a:cs typeface="Arial"/>
            </a:endParaRPr>
          </a:p>
        </p:txBody>
      </p:sp>
      <p:cxnSp>
        <p:nvCxnSpPr>
          <p:cNvPr id="269" name="Elbow Connector 268"/>
          <p:cNvCxnSpPr/>
          <p:nvPr/>
        </p:nvCxnSpPr>
        <p:spPr>
          <a:xfrm rot="16200000" flipH="1">
            <a:off x="1463577" y="2302689"/>
            <a:ext cx="2849808" cy="811437"/>
          </a:xfrm>
          <a:prstGeom prst="bentConnector3">
            <a:avLst>
              <a:gd name="adj1" fmla="val 100298"/>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275" name="TextBox 34"/>
          <p:cNvSpPr txBox="1">
            <a:spLocks noChangeArrowheads="1"/>
          </p:cNvSpPr>
          <p:nvPr/>
        </p:nvSpPr>
        <p:spPr bwMode="auto">
          <a:xfrm>
            <a:off x="1536078" y="3813474"/>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Polly</a:t>
            </a:r>
            <a:endParaRPr lang="en-US" sz="1050" dirty="0">
              <a:solidFill>
                <a:schemeClr val="tx1">
                  <a:lumMod val="50000"/>
                </a:schemeClr>
              </a:solidFill>
              <a:latin typeface="Arial"/>
              <a:ea typeface="Verdana" pitchFamily="34" charset="0"/>
              <a:cs typeface="Arial"/>
            </a:endParaRPr>
          </a:p>
        </p:txBody>
      </p:sp>
      <p:sp>
        <p:nvSpPr>
          <p:cNvPr id="276" name="TextBox 34"/>
          <p:cNvSpPr txBox="1">
            <a:spLocks noChangeArrowheads="1"/>
          </p:cNvSpPr>
          <p:nvPr/>
        </p:nvSpPr>
        <p:spPr bwMode="auto">
          <a:xfrm>
            <a:off x="4849253" y="3761542"/>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DynamoDB</a:t>
            </a:r>
            <a:endParaRPr lang="en-US" sz="1050" dirty="0">
              <a:solidFill>
                <a:schemeClr val="tx1">
                  <a:lumMod val="50000"/>
                </a:schemeClr>
              </a:solidFill>
              <a:latin typeface="Arial"/>
              <a:ea typeface="Verdana" pitchFamily="34" charset="0"/>
              <a:cs typeface="Arial"/>
            </a:endParaRPr>
          </a:p>
        </p:txBody>
      </p:sp>
      <p:sp>
        <p:nvSpPr>
          <p:cNvPr id="277" name="TextBox 34"/>
          <p:cNvSpPr txBox="1">
            <a:spLocks noChangeArrowheads="1"/>
          </p:cNvSpPr>
          <p:nvPr/>
        </p:nvSpPr>
        <p:spPr bwMode="auto">
          <a:xfrm>
            <a:off x="7976919" y="1943077"/>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SNS</a:t>
            </a:r>
            <a:endParaRPr lang="en-US" sz="1050" dirty="0">
              <a:solidFill>
                <a:schemeClr val="tx1">
                  <a:lumMod val="50000"/>
                </a:schemeClr>
              </a:solidFill>
              <a:latin typeface="Arial"/>
              <a:ea typeface="Verdana" pitchFamily="34" charset="0"/>
              <a:cs typeface="Arial"/>
            </a:endParaRPr>
          </a:p>
        </p:txBody>
      </p:sp>
      <p:sp>
        <p:nvSpPr>
          <p:cNvPr id="280" name="TextBox 34"/>
          <p:cNvSpPr txBox="1">
            <a:spLocks noChangeArrowheads="1"/>
          </p:cNvSpPr>
          <p:nvPr/>
        </p:nvSpPr>
        <p:spPr bwMode="auto">
          <a:xfrm>
            <a:off x="992423" y="876071"/>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Open the gate</a:t>
            </a:r>
            <a:endParaRPr lang="en-US" sz="1050" dirty="0">
              <a:solidFill>
                <a:schemeClr val="tx1">
                  <a:lumMod val="50000"/>
                </a:schemeClr>
              </a:solidFill>
              <a:latin typeface="Arial"/>
              <a:ea typeface="Verdana" pitchFamily="34" charset="0"/>
              <a:cs typeface="Arial"/>
            </a:endParaRPr>
          </a:p>
        </p:txBody>
      </p:sp>
      <p:sp>
        <p:nvSpPr>
          <p:cNvPr id="281" name="TextBox 34"/>
          <p:cNvSpPr txBox="1">
            <a:spLocks noChangeArrowheads="1"/>
          </p:cNvSpPr>
          <p:nvPr/>
        </p:nvSpPr>
        <p:spPr bwMode="auto">
          <a:xfrm>
            <a:off x="3807807" y="511834"/>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License Plate Picture</a:t>
            </a:r>
            <a:endParaRPr lang="en-US" sz="1050" dirty="0">
              <a:solidFill>
                <a:schemeClr val="tx1">
                  <a:lumMod val="50000"/>
                </a:schemeClr>
              </a:solidFill>
              <a:latin typeface="Arial"/>
              <a:ea typeface="Verdana" pitchFamily="34" charset="0"/>
              <a:cs typeface="Arial"/>
            </a:endParaRPr>
          </a:p>
        </p:txBody>
      </p:sp>
      <p:sp>
        <p:nvSpPr>
          <p:cNvPr id="282" name="TextBox 34"/>
          <p:cNvSpPr txBox="1">
            <a:spLocks noChangeArrowheads="1"/>
          </p:cNvSpPr>
          <p:nvPr/>
        </p:nvSpPr>
        <p:spPr bwMode="auto">
          <a:xfrm>
            <a:off x="7814286" y="882897"/>
            <a:ext cx="1069265"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a:t>
            </a:r>
            <a:r>
              <a:rPr lang="en-US" sz="1050" dirty="0" err="1" smtClean="0">
                <a:solidFill>
                  <a:schemeClr val="tx1">
                    <a:lumMod val="50000"/>
                  </a:schemeClr>
                </a:solidFill>
                <a:latin typeface="Arial"/>
                <a:ea typeface="Verdana" pitchFamily="34" charset="0"/>
                <a:cs typeface="Arial"/>
              </a:rPr>
              <a:t>Cognito</a:t>
            </a:r>
            <a:endParaRPr lang="en-US" sz="1050" dirty="0">
              <a:solidFill>
                <a:schemeClr val="tx1">
                  <a:lumMod val="50000"/>
                </a:schemeClr>
              </a:solidFill>
              <a:latin typeface="Arial"/>
              <a:ea typeface="Verdana" pitchFamily="34" charset="0"/>
              <a:cs typeface="Arial"/>
            </a:endParaRPr>
          </a:p>
        </p:txBody>
      </p:sp>
    </p:spTree>
    <p:extLst>
      <p:ext uri="{BB962C8B-B14F-4D97-AF65-F5344CB8AC3E}">
        <p14:creationId xmlns:p14="http://schemas.microsoft.com/office/powerpoint/2010/main" val="86748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blinds(horizontal)">
                                      <p:cBhvr>
                                        <p:cTn id="21" dur="500"/>
                                        <p:tgtEl>
                                          <p:spTgt spid="110"/>
                                        </p:tgtEl>
                                      </p:cBhvr>
                                    </p:animEffect>
                                  </p:childTnLst>
                                </p:cTn>
                              </p:par>
                              <p:par>
                                <p:cTn id="22" presetID="3" presetClass="entr" presetSubtype="1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blinds(horizontal)">
                                      <p:cBhvr>
                                        <p:cTn id="24" dur="500"/>
                                        <p:tgtEl>
                                          <p:spTgt spid="79"/>
                                        </p:tgtEl>
                                      </p:cBhvr>
                                    </p:animEffect>
                                  </p:childTnLst>
                                </p:cTn>
                              </p:par>
                              <p:par>
                                <p:cTn id="25" presetID="3" presetClass="entr" presetSubtype="1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blinds(horizontal)">
                                      <p:cBhvr>
                                        <p:cTn id="27" dur="500"/>
                                        <p:tgtEl>
                                          <p:spTgt spid="119"/>
                                        </p:tgtEl>
                                      </p:cBhvr>
                                    </p:animEffect>
                                  </p:childTnLst>
                                </p:cTn>
                              </p:par>
                              <p:par>
                                <p:cTn id="28" presetID="3" presetClass="entr" presetSubtype="1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blinds(horizontal)">
                                      <p:cBhvr>
                                        <p:cTn id="30" dur="500"/>
                                        <p:tgtEl>
                                          <p:spTgt spid="7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blinds(horizontal)">
                                      <p:cBhvr>
                                        <p:cTn id="33" dur="500"/>
                                        <p:tgtEl>
                                          <p:spTgt spid="108"/>
                                        </p:tgtEl>
                                      </p:cBhvr>
                                    </p:animEffect>
                                  </p:childTnLst>
                                </p:cTn>
                              </p:par>
                              <p:par>
                                <p:cTn id="34" presetID="3" presetClass="entr" presetSubtype="10" fill="hold" nodeType="withEffect">
                                  <p:stCondLst>
                                    <p:cond delay="0"/>
                                  </p:stCondLst>
                                  <p:childTnLst>
                                    <p:set>
                                      <p:cBhvr>
                                        <p:cTn id="35" dur="1" fill="hold">
                                          <p:stCondLst>
                                            <p:cond delay="0"/>
                                          </p:stCondLst>
                                        </p:cTn>
                                        <p:tgtEl>
                                          <p:spTgt spid="197"/>
                                        </p:tgtEl>
                                        <p:attrNameLst>
                                          <p:attrName>style.visibility</p:attrName>
                                        </p:attrNameLst>
                                      </p:cBhvr>
                                      <p:to>
                                        <p:strVal val="visible"/>
                                      </p:to>
                                    </p:set>
                                    <p:animEffect transition="in" filter="blinds(horizontal)">
                                      <p:cBhvr>
                                        <p:cTn id="36" dur="500"/>
                                        <p:tgtEl>
                                          <p:spTgt spid="197"/>
                                        </p:tgtEl>
                                      </p:cBhvr>
                                    </p:animEffect>
                                  </p:childTnLst>
                                </p:cTn>
                              </p:par>
                              <p:par>
                                <p:cTn id="37" presetID="3" presetClass="entr" presetSubtype="1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6"/>
                                        </p:tgtEl>
                                        <p:attrNameLst>
                                          <p:attrName>style.visibility</p:attrName>
                                        </p:attrNameLst>
                                      </p:cBhvr>
                                      <p:to>
                                        <p:strVal val="visible"/>
                                      </p:to>
                                    </p:set>
                                    <p:animEffect transition="in" filter="blinds(horizontal)">
                                      <p:cBhvr>
                                        <p:cTn id="42" dur="500"/>
                                        <p:tgtEl>
                                          <p:spTgt spid="196"/>
                                        </p:tgtEl>
                                      </p:cBhvr>
                                    </p:animEffect>
                                  </p:childTnLst>
                                </p:cTn>
                              </p:par>
                              <p:par>
                                <p:cTn id="43" presetID="3" presetClass="entr" presetSubtype="10" fill="hold" nodeType="with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blinds(horizontal)">
                                      <p:cBhvr>
                                        <p:cTn id="45" dur="500"/>
                                        <p:tgtEl>
                                          <p:spTgt spid="13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2"/>
                                        </p:tgtEl>
                                        <p:attrNameLst>
                                          <p:attrName>style.visibility</p:attrName>
                                        </p:attrNameLst>
                                      </p:cBhvr>
                                      <p:to>
                                        <p:strVal val="visible"/>
                                      </p:to>
                                    </p:set>
                                    <p:animEffect transition="in" filter="blinds(horizontal)">
                                      <p:cBhvr>
                                        <p:cTn id="48" dur="500"/>
                                        <p:tgtEl>
                                          <p:spTgt spid="28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blinds(horizontal)">
                                      <p:cBhvr>
                                        <p:cTn id="53" dur="500"/>
                                        <p:tgtEl>
                                          <p:spTgt spid="11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blinds(horizontal)">
                                      <p:cBhvr>
                                        <p:cTn id="56" dur="500"/>
                                        <p:tgtEl>
                                          <p:spTgt spid="109"/>
                                        </p:tgtEl>
                                      </p:cBhvr>
                                    </p:animEffect>
                                  </p:childTnLst>
                                </p:cTn>
                              </p:par>
                              <p:par>
                                <p:cTn id="57" presetID="3" presetClass="entr" presetSubtype="1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blinds(horizontal)">
                                      <p:cBhvr>
                                        <p:cTn id="59" dur="500"/>
                                        <p:tgtEl>
                                          <p:spTgt spid="81"/>
                                        </p:tgtEl>
                                      </p:cBhvr>
                                    </p:animEffect>
                                  </p:childTnLst>
                                </p:cTn>
                              </p:par>
                              <p:par>
                                <p:cTn id="60" presetID="3" presetClass="entr" presetSubtype="10" fill="hold" nodeType="withEffect">
                                  <p:stCondLst>
                                    <p:cond delay="0"/>
                                  </p:stCondLst>
                                  <p:childTnLst>
                                    <p:set>
                                      <p:cBhvr>
                                        <p:cTn id="61" dur="1" fill="hold">
                                          <p:stCondLst>
                                            <p:cond delay="0"/>
                                          </p:stCondLst>
                                        </p:cTn>
                                        <p:tgtEl>
                                          <p:spTgt spid="188"/>
                                        </p:tgtEl>
                                        <p:attrNameLst>
                                          <p:attrName>style.visibility</p:attrName>
                                        </p:attrNameLst>
                                      </p:cBhvr>
                                      <p:to>
                                        <p:strVal val="visible"/>
                                      </p:to>
                                    </p:set>
                                    <p:animEffect transition="in" filter="blinds(horizontal)">
                                      <p:cBhvr>
                                        <p:cTn id="62" dur="500"/>
                                        <p:tgtEl>
                                          <p:spTgt spid="188"/>
                                        </p:tgtEl>
                                      </p:cBhvr>
                                    </p:animEffect>
                                  </p:childTnLst>
                                </p:cTn>
                              </p:par>
                              <p:par>
                                <p:cTn id="63" presetID="3" presetClass="entr" presetSubtype="1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blinds(horizontal)">
                                      <p:cBhvr>
                                        <p:cTn id="65" dur="500"/>
                                        <p:tgtEl>
                                          <p:spTgt spid="6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5"/>
                                        </p:tgtEl>
                                        <p:attrNameLst>
                                          <p:attrName>style.visibility</p:attrName>
                                        </p:attrNameLst>
                                      </p:cBhvr>
                                      <p:to>
                                        <p:strVal val="visible"/>
                                      </p:to>
                                    </p:set>
                                    <p:animEffect transition="in" filter="blinds(horizontal)">
                                      <p:cBhvr>
                                        <p:cTn id="68" dur="500"/>
                                        <p:tgtEl>
                                          <p:spTgt spid="265"/>
                                        </p:tgtEl>
                                      </p:cBhvr>
                                    </p:animEffect>
                                  </p:childTnLst>
                                </p:cTn>
                              </p:par>
                              <p:par>
                                <p:cTn id="69" presetID="3" presetClass="entr" presetSubtype="10" fill="hold" nodeType="with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blinds(horizontal)">
                                      <p:cBhvr>
                                        <p:cTn id="71" dur="500"/>
                                        <p:tgtEl>
                                          <p:spTgt spid="24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76"/>
                                        </p:tgtEl>
                                        <p:attrNameLst>
                                          <p:attrName>style.visibility</p:attrName>
                                        </p:attrNameLst>
                                      </p:cBhvr>
                                      <p:to>
                                        <p:strVal val="visible"/>
                                      </p:to>
                                    </p:set>
                                    <p:animEffect transition="in" filter="blinds(horizontal)">
                                      <p:cBhvr>
                                        <p:cTn id="74" dur="500"/>
                                        <p:tgtEl>
                                          <p:spTgt spid="276"/>
                                        </p:tgtEl>
                                      </p:cBhvr>
                                    </p:animEffect>
                                  </p:childTnLst>
                                </p:cTn>
                              </p:par>
                              <p:par>
                                <p:cTn id="75" presetID="3" presetClass="entr" presetSubtype="1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par>
                                <p:cTn id="78" presetID="3" presetClass="entr" presetSubtype="1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blinds(horizontal)">
                                      <p:cBhvr>
                                        <p:cTn id="80" dur="500"/>
                                        <p:tgtEl>
                                          <p:spTgt spid="232"/>
                                        </p:tgtEl>
                                      </p:cBhvr>
                                    </p:animEffect>
                                  </p:childTnLst>
                                </p:cTn>
                              </p:par>
                              <p:par>
                                <p:cTn id="81" presetID="3" presetClass="entr" presetSubtype="10" fill="hold" nodeType="withEffect">
                                  <p:stCondLst>
                                    <p:cond delay="0"/>
                                  </p:stCondLst>
                                  <p:childTnLst>
                                    <p:set>
                                      <p:cBhvr>
                                        <p:cTn id="82" dur="1" fill="hold">
                                          <p:stCondLst>
                                            <p:cond delay="0"/>
                                          </p:stCondLst>
                                        </p:cTn>
                                        <p:tgtEl>
                                          <p:spTgt spid="225"/>
                                        </p:tgtEl>
                                        <p:attrNameLst>
                                          <p:attrName>style.visibility</p:attrName>
                                        </p:attrNameLst>
                                      </p:cBhvr>
                                      <p:to>
                                        <p:strVal val="visible"/>
                                      </p:to>
                                    </p:set>
                                    <p:animEffect transition="in" filter="blinds(horizontal)">
                                      <p:cBhvr>
                                        <p:cTn id="83" dur="500"/>
                                        <p:tgtEl>
                                          <p:spTgt spid="22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66"/>
                                        </p:tgtEl>
                                        <p:attrNameLst>
                                          <p:attrName>style.visibility</p:attrName>
                                        </p:attrNameLst>
                                      </p:cBhvr>
                                      <p:to>
                                        <p:strVal val="visible"/>
                                      </p:to>
                                    </p:set>
                                    <p:animEffect transition="in" filter="blinds(horizontal)">
                                      <p:cBhvr>
                                        <p:cTn id="86" dur="500"/>
                                        <p:tgtEl>
                                          <p:spTgt spid="266"/>
                                        </p:tgtEl>
                                      </p:cBhvr>
                                    </p:animEffect>
                                  </p:childTnLst>
                                </p:cTn>
                              </p:par>
                              <p:par>
                                <p:cTn id="87" presetID="3" presetClass="entr" presetSubtype="10" fill="hold"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blinds(horizontal)">
                                      <p:cBhvr>
                                        <p:cTn id="89" dur="500"/>
                                        <p:tgtEl>
                                          <p:spTgt spid="101"/>
                                        </p:tgtEl>
                                      </p:cBhvr>
                                    </p:animEffect>
                                  </p:childTnLst>
                                </p:cTn>
                              </p:par>
                              <p:par>
                                <p:cTn id="90" presetID="3" presetClass="entr" presetSubtype="1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77"/>
                                        </p:tgtEl>
                                        <p:attrNameLst>
                                          <p:attrName>style.visibility</p:attrName>
                                        </p:attrNameLst>
                                      </p:cBhvr>
                                      <p:to>
                                        <p:strVal val="visible"/>
                                      </p:to>
                                    </p:set>
                                    <p:animEffect transition="in" filter="blinds(horizontal)">
                                      <p:cBhvr>
                                        <p:cTn id="95" dur="500"/>
                                        <p:tgtEl>
                                          <p:spTgt spid="277"/>
                                        </p:tgtEl>
                                      </p:cBhvr>
                                    </p:animEffect>
                                  </p:childTnLst>
                                </p:cTn>
                              </p:par>
                              <p:par>
                                <p:cTn id="96" presetID="3" presetClass="entr" presetSubtype="10" fill="hold" nodeType="withEffect">
                                  <p:stCondLst>
                                    <p:cond delay="0"/>
                                  </p:stCondLst>
                                  <p:childTnLst>
                                    <p:set>
                                      <p:cBhvr>
                                        <p:cTn id="97" dur="1" fill="hold">
                                          <p:stCondLst>
                                            <p:cond delay="0"/>
                                          </p:stCondLst>
                                        </p:cTn>
                                        <p:tgtEl>
                                          <p:spTgt spid="103"/>
                                        </p:tgtEl>
                                        <p:attrNameLst>
                                          <p:attrName>style.visibility</p:attrName>
                                        </p:attrNameLst>
                                      </p:cBhvr>
                                      <p:to>
                                        <p:strVal val="visible"/>
                                      </p:to>
                                    </p:set>
                                    <p:animEffect transition="in" filter="blinds(horizontal)">
                                      <p:cBhvr>
                                        <p:cTn id="98" dur="500"/>
                                        <p:tgtEl>
                                          <p:spTgt spid="10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81"/>
                                        </p:tgtEl>
                                        <p:attrNameLst>
                                          <p:attrName>style.visibility</p:attrName>
                                        </p:attrNameLst>
                                      </p:cBhvr>
                                      <p:to>
                                        <p:strVal val="visible"/>
                                      </p:to>
                                    </p:set>
                                    <p:animEffect transition="in" filter="blinds(horizontal)">
                                      <p:cBhvr>
                                        <p:cTn id="103" dur="500"/>
                                        <p:tgtEl>
                                          <p:spTgt spid="281"/>
                                        </p:tgtEl>
                                      </p:cBhvr>
                                    </p:animEffect>
                                  </p:childTnLst>
                                </p:cTn>
                              </p:par>
                              <p:par>
                                <p:cTn id="104" presetID="3" presetClass="entr" presetSubtype="10" fill="hold" nodeType="withEffect">
                                  <p:stCondLst>
                                    <p:cond delay="0"/>
                                  </p:stCondLst>
                                  <p:childTnLst>
                                    <p:set>
                                      <p:cBhvr>
                                        <p:cTn id="105" dur="1" fill="hold">
                                          <p:stCondLst>
                                            <p:cond delay="0"/>
                                          </p:stCondLst>
                                        </p:cTn>
                                        <p:tgtEl>
                                          <p:spTgt spid="1028"/>
                                        </p:tgtEl>
                                        <p:attrNameLst>
                                          <p:attrName>style.visibility</p:attrName>
                                        </p:attrNameLst>
                                      </p:cBhvr>
                                      <p:to>
                                        <p:strVal val="visible"/>
                                      </p:to>
                                    </p:set>
                                    <p:animEffect transition="in" filter="blinds(horizontal)">
                                      <p:cBhvr>
                                        <p:cTn id="106" dur="500"/>
                                        <p:tgtEl>
                                          <p:spTgt spid="1028"/>
                                        </p:tgtEl>
                                      </p:cBhvr>
                                    </p:animEffect>
                                  </p:childTnLst>
                                </p:cTn>
                              </p:par>
                              <p:par>
                                <p:cTn id="107" presetID="3" presetClass="entr" presetSubtype="10" fill="hold" nodeType="withEffect">
                                  <p:stCondLst>
                                    <p:cond delay="0"/>
                                  </p:stCondLst>
                                  <p:childTnLst>
                                    <p:set>
                                      <p:cBhvr>
                                        <p:cTn id="108" dur="1" fill="hold">
                                          <p:stCondLst>
                                            <p:cond delay="0"/>
                                          </p:stCondLst>
                                        </p:cTn>
                                        <p:tgtEl>
                                          <p:spTgt spid="170"/>
                                        </p:tgtEl>
                                        <p:attrNameLst>
                                          <p:attrName>style.visibility</p:attrName>
                                        </p:attrNameLst>
                                      </p:cBhvr>
                                      <p:to>
                                        <p:strVal val="visible"/>
                                      </p:to>
                                    </p:set>
                                    <p:animEffect transition="in" filter="blinds(horizontal)">
                                      <p:cBhvr>
                                        <p:cTn id="109" dur="500"/>
                                        <p:tgtEl>
                                          <p:spTgt spid="170"/>
                                        </p:tgtEl>
                                      </p:cBhvr>
                                    </p:animEffect>
                                  </p:childTnLst>
                                </p:cTn>
                              </p:par>
                              <p:par>
                                <p:cTn id="110" presetID="3" presetClass="entr" presetSubtype="10" fill="hold" nodeType="withEffect">
                                  <p:stCondLst>
                                    <p:cond delay="0"/>
                                  </p:stCondLst>
                                  <p:childTnLst>
                                    <p:set>
                                      <p:cBhvr>
                                        <p:cTn id="111" dur="1" fill="hold">
                                          <p:stCondLst>
                                            <p:cond delay="0"/>
                                          </p:stCondLst>
                                        </p:cTn>
                                        <p:tgtEl>
                                          <p:spTgt spid="187"/>
                                        </p:tgtEl>
                                        <p:attrNameLst>
                                          <p:attrName>style.visibility</p:attrName>
                                        </p:attrNameLst>
                                      </p:cBhvr>
                                      <p:to>
                                        <p:strVal val="visible"/>
                                      </p:to>
                                    </p:set>
                                    <p:animEffect transition="in" filter="blinds(horizontal)">
                                      <p:cBhvr>
                                        <p:cTn id="112" dur="500"/>
                                        <p:tgtEl>
                                          <p:spTgt spid="187"/>
                                        </p:tgtEl>
                                      </p:cBhvr>
                                    </p:animEffect>
                                  </p:childTnLst>
                                </p:cTn>
                              </p:par>
                              <p:par>
                                <p:cTn id="113" presetID="3" presetClass="entr" presetSubtype="10" fill="hold" nodeType="withEffect">
                                  <p:stCondLst>
                                    <p:cond delay="0"/>
                                  </p:stCondLst>
                                  <p:childTnLst>
                                    <p:set>
                                      <p:cBhvr>
                                        <p:cTn id="114" dur="1" fill="hold">
                                          <p:stCondLst>
                                            <p:cond delay="0"/>
                                          </p:stCondLst>
                                        </p:cTn>
                                        <p:tgtEl>
                                          <p:spTgt spid="1026"/>
                                        </p:tgtEl>
                                        <p:attrNameLst>
                                          <p:attrName>style.visibility</p:attrName>
                                        </p:attrNameLst>
                                      </p:cBhvr>
                                      <p:to>
                                        <p:strVal val="visible"/>
                                      </p:to>
                                    </p:set>
                                    <p:animEffect transition="in" filter="blinds(horizontal)">
                                      <p:cBhvr>
                                        <p:cTn id="115" dur="500"/>
                                        <p:tgtEl>
                                          <p:spTgt spid="1026"/>
                                        </p:tgtEl>
                                      </p:cBhvr>
                                    </p:animEffect>
                                  </p:childTnLst>
                                </p:cTn>
                              </p:par>
                              <p:par>
                                <p:cTn id="116" presetID="3" presetClass="entr" presetSubtype="10" fill="hold" nodeType="withEffect">
                                  <p:stCondLst>
                                    <p:cond delay="0"/>
                                  </p:stCondLst>
                                  <p:childTnLst>
                                    <p:set>
                                      <p:cBhvr>
                                        <p:cTn id="117" dur="1" fill="hold">
                                          <p:stCondLst>
                                            <p:cond delay="0"/>
                                          </p:stCondLst>
                                        </p:cTn>
                                        <p:tgtEl>
                                          <p:spTgt spid="269"/>
                                        </p:tgtEl>
                                        <p:attrNameLst>
                                          <p:attrName>style.visibility</p:attrName>
                                        </p:attrNameLst>
                                      </p:cBhvr>
                                      <p:to>
                                        <p:strVal val="visible"/>
                                      </p:to>
                                    </p:set>
                                    <p:animEffect transition="in" filter="blinds(horizontal)">
                                      <p:cBhvr>
                                        <p:cTn id="118" dur="500"/>
                                        <p:tgtEl>
                                          <p:spTgt spid="269"/>
                                        </p:tgtEl>
                                      </p:cBhvr>
                                    </p:animEffect>
                                  </p:childTnLst>
                                </p:cTn>
                              </p:par>
                              <p:par>
                                <p:cTn id="119" presetID="3" presetClass="entr" presetSubtype="10" fill="hold" nodeType="with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blinds(horizontal)">
                                      <p:cBhvr>
                                        <p:cTn id="121" dur="500"/>
                                        <p:tgtEl>
                                          <p:spTgt spid="73"/>
                                        </p:tgtEl>
                                      </p:cBhvr>
                                    </p:animEffect>
                                  </p:childTnLst>
                                </p:cTn>
                              </p:par>
                              <p:par>
                                <p:cTn id="122" presetID="3" presetClass="entr" presetSubtype="10" fill="hold" nodeType="with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blinds(horizontal)">
                                      <p:cBhvr>
                                        <p:cTn id="124" dur="500"/>
                                        <p:tgtEl>
                                          <p:spTgt spid="9"/>
                                        </p:tgtEl>
                                      </p:cBhvr>
                                    </p:animEffect>
                                  </p:childTnLst>
                                </p:cTn>
                              </p:par>
                              <p:par>
                                <p:cTn id="125" presetID="3" presetClass="entr" presetSubtype="10" fill="hold" nodeType="withEffect">
                                  <p:stCondLst>
                                    <p:cond delay="0"/>
                                  </p:stCondLst>
                                  <p:childTnLst>
                                    <p:set>
                                      <p:cBhvr>
                                        <p:cTn id="126" dur="1" fill="hold">
                                          <p:stCondLst>
                                            <p:cond delay="0"/>
                                          </p:stCondLst>
                                        </p:cTn>
                                        <p:tgtEl>
                                          <p:spTgt spid="249"/>
                                        </p:tgtEl>
                                        <p:attrNameLst>
                                          <p:attrName>style.visibility</p:attrName>
                                        </p:attrNameLst>
                                      </p:cBhvr>
                                      <p:to>
                                        <p:strVal val="visible"/>
                                      </p:to>
                                    </p:set>
                                    <p:animEffect transition="in" filter="blinds(horizontal)">
                                      <p:cBhvr>
                                        <p:cTn id="127" dur="500"/>
                                        <p:tgtEl>
                                          <p:spTgt spid="249"/>
                                        </p:tgtEl>
                                      </p:cBhvr>
                                    </p:animEffect>
                                  </p:childTnLst>
                                </p:cTn>
                              </p:par>
                              <p:par>
                                <p:cTn id="128" presetID="3" presetClass="entr" presetSubtype="10" fill="hold" nodeType="withEffect">
                                  <p:stCondLst>
                                    <p:cond delay="0"/>
                                  </p:stCondLst>
                                  <p:childTnLst>
                                    <p:set>
                                      <p:cBhvr>
                                        <p:cTn id="129" dur="1" fill="hold">
                                          <p:stCondLst>
                                            <p:cond delay="0"/>
                                          </p:stCondLst>
                                        </p:cTn>
                                        <p:tgtEl>
                                          <p:spTgt spid="253"/>
                                        </p:tgtEl>
                                        <p:attrNameLst>
                                          <p:attrName>style.visibility</p:attrName>
                                        </p:attrNameLst>
                                      </p:cBhvr>
                                      <p:to>
                                        <p:strVal val="visible"/>
                                      </p:to>
                                    </p:set>
                                    <p:animEffect transition="in" filter="blinds(horizontal)">
                                      <p:cBhvr>
                                        <p:cTn id="130" dur="500"/>
                                        <p:tgtEl>
                                          <p:spTgt spid="253"/>
                                        </p:tgtEl>
                                      </p:cBhvr>
                                    </p:animEffect>
                                  </p:childTnLst>
                                </p:cTn>
                              </p:par>
                              <p:par>
                                <p:cTn id="131" presetID="3" presetClass="entr" presetSubtype="10" fill="hold" nodeType="withEffect">
                                  <p:stCondLst>
                                    <p:cond delay="0"/>
                                  </p:stCondLst>
                                  <p:childTnLst>
                                    <p:set>
                                      <p:cBhvr>
                                        <p:cTn id="132" dur="1" fill="hold">
                                          <p:stCondLst>
                                            <p:cond delay="0"/>
                                          </p:stCondLst>
                                        </p:cTn>
                                        <p:tgtEl>
                                          <p:spTgt spid="252"/>
                                        </p:tgtEl>
                                        <p:attrNameLst>
                                          <p:attrName>style.visibility</p:attrName>
                                        </p:attrNameLst>
                                      </p:cBhvr>
                                      <p:to>
                                        <p:strVal val="visible"/>
                                      </p:to>
                                    </p:set>
                                    <p:animEffect transition="in" filter="blinds(horizontal)">
                                      <p:cBhvr>
                                        <p:cTn id="133" dur="500"/>
                                        <p:tgtEl>
                                          <p:spTgt spid="252"/>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68"/>
                                        </p:tgtEl>
                                        <p:attrNameLst>
                                          <p:attrName>style.visibility</p:attrName>
                                        </p:attrNameLst>
                                      </p:cBhvr>
                                      <p:to>
                                        <p:strVal val="visible"/>
                                      </p:to>
                                    </p:set>
                                    <p:animEffect transition="in" filter="blinds(horizontal)">
                                      <p:cBhvr>
                                        <p:cTn id="136" dur="500"/>
                                        <p:tgtEl>
                                          <p:spTgt spid="268"/>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67"/>
                                        </p:tgtEl>
                                        <p:attrNameLst>
                                          <p:attrName>style.visibility</p:attrName>
                                        </p:attrNameLst>
                                      </p:cBhvr>
                                      <p:to>
                                        <p:strVal val="visible"/>
                                      </p:to>
                                    </p:set>
                                    <p:animEffect transition="in" filter="blinds(horizontal)">
                                      <p:cBhvr>
                                        <p:cTn id="139" dur="500"/>
                                        <p:tgtEl>
                                          <p:spTgt spid="267"/>
                                        </p:tgtEl>
                                      </p:cBhvr>
                                    </p:animEffect>
                                  </p:childTnLst>
                                </p:cTn>
                              </p:par>
                              <p:par>
                                <p:cTn id="140" presetID="3" presetClass="entr" presetSubtype="10" fill="hold" nodeType="withEffect">
                                  <p:stCondLst>
                                    <p:cond delay="0"/>
                                  </p:stCondLst>
                                  <p:childTnLst>
                                    <p:set>
                                      <p:cBhvr>
                                        <p:cTn id="141" dur="1" fill="hold">
                                          <p:stCondLst>
                                            <p:cond delay="0"/>
                                          </p:stCondLst>
                                        </p:cTn>
                                        <p:tgtEl>
                                          <p:spTgt spid="257"/>
                                        </p:tgtEl>
                                        <p:attrNameLst>
                                          <p:attrName>style.visibility</p:attrName>
                                        </p:attrNameLst>
                                      </p:cBhvr>
                                      <p:to>
                                        <p:strVal val="visible"/>
                                      </p:to>
                                    </p:set>
                                    <p:animEffect transition="in" filter="blinds(horizontal)">
                                      <p:cBhvr>
                                        <p:cTn id="142" dur="500"/>
                                        <p:tgtEl>
                                          <p:spTgt spid="257"/>
                                        </p:tgtEl>
                                      </p:cBhvr>
                                    </p:animEffect>
                                  </p:childTnLst>
                                </p:cTn>
                              </p:par>
                              <p:par>
                                <p:cTn id="143" presetID="3" presetClass="entr" presetSubtype="1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blinds(horizontal)">
                                      <p:cBhvr>
                                        <p:cTn id="145" dur="500"/>
                                        <p:tgtEl>
                                          <p:spTgt spid="5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75"/>
                                        </p:tgtEl>
                                        <p:attrNameLst>
                                          <p:attrName>style.visibility</p:attrName>
                                        </p:attrNameLst>
                                      </p:cBhvr>
                                      <p:to>
                                        <p:strVal val="visible"/>
                                      </p:to>
                                    </p:set>
                                    <p:animEffect transition="in" filter="blinds(horizontal)">
                                      <p:cBhvr>
                                        <p:cTn id="148" dur="500"/>
                                        <p:tgtEl>
                                          <p:spTgt spid="275"/>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80"/>
                                        </p:tgtEl>
                                        <p:attrNameLst>
                                          <p:attrName>style.visibility</p:attrName>
                                        </p:attrNameLst>
                                      </p:cBhvr>
                                      <p:to>
                                        <p:strVal val="visible"/>
                                      </p:to>
                                    </p:set>
                                    <p:animEffect transition="in" filter="blinds(horizontal)">
                                      <p:cBhvr>
                                        <p:cTn id="151"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8" grpId="0"/>
      <p:bldP spid="109" grpId="0"/>
      <p:bldP spid="110" grpId="0"/>
      <p:bldP spid="196" grpId="0"/>
      <p:bldP spid="265" grpId="0"/>
      <p:bldP spid="266" grpId="0"/>
      <p:bldP spid="267" grpId="0"/>
      <p:bldP spid="268" grpId="0"/>
      <p:bldP spid="275" grpId="0"/>
      <p:bldP spid="276" grpId="0"/>
      <p:bldP spid="277" grpId="0"/>
      <p:bldP spid="280" grpId="0"/>
      <p:bldP spid="281" grpId="0"/>
      <p:bldP spid="282" grpId="0"/>
    </p:bldLst>
  </p:timing>
</p:sld>
</file>

<file path=ppt/theme/theme1.xml><?xml version="1.0" encoding="utf-8"?>
<a:theme xmlns:a="http://schemas.openxmlformats.org/drawingml/2006/main" name="DeckTemplate-AWS">
  <a:themeElements>
    <a:clrScheme name="Custom 3">
      <a:dk1>
        <a:srgbClr val="474746"/>
      </a:dk1>
      <a:lt1>
        <a:sysClr val="window" lastClr="FFFFFF"/>
      </a:lt1>
      <a:dk2>
        <a:srgbClr val="6D6E6D"/>
      </a:dk2>
      <a:lt2>
        <a:srgbClr val="F8F8F8"/>
      </a:lt2>
      <a:accent1>
        <a:srgbClr val="F7A028"/>
      </a:accent1>
      <a:accent2>
        <a:srgbClr val="0C67AE"/>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_PPT_Template_2016rev" id="{FCC36722-3C0C-4104-8239-B107E7CE7D73}" vid="{B965C5E3-BED9-4963-B612-5FBBCBB482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228ACFB690DF47A98B289D97A23B1C" ma:contentTypeVersion="1" ma:contentTypeDescription="Create a new document." ma:contentTypeScope="" ma:versionID="90521453f8316360c1638baee89bcb78">
  <xsd:schema xmlns:xsd="http://www.w3.org/2001/XMLSchema" xmlns:xs="http://www.w3.org/2001/XMLSchema" xmlns:p="http://schemas.microsoft.com/office/2006/metadata/properties" xmlns:ns2="610c11cb-1be1-44ad-96bd-1936ba709450" targetNamespace="http://schemas.microsoft.com/office/2006/metadata/properties" ma:root="true" ma:fieldsID="8f98b7a73ff55b7d2c9c898400d06866" ns2:_="">
    <xsd:import namespace="610c11cb-1be1-44ad-96bd-1936ba709450"/>
    <xsd:element name="properties">
      <xsd:complexType>
        <xsd:sequence>
          <xsd:element name="documentManagement">
            <xsd:complexType>
              <xsd:all>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0c11cb-1be1-44ad-96bd-1936ba709450" elementFormDefault="qualified">
    <xsd:import namespace="http://schemas.microsoft.com/office/2006/documentManagement/types"/>
    <xsd:import namespace="http://schemas.microsoft.com/office/infopath/2007/PartnerControls"/>
    <xsd:element name="Status" ma:index="8" nillable="true" ma:displayName="Status" ma:default="&lt;Choose One&gt;" ma:format="Dropdown" ma:internalName="Status">
      <xsd:simpleType>
        <xsd:restriction base="dms:Choice">
          <xsd:enumeration value="&lt;Choose One&gt;"/>
          <xsd:enumeration value="Green"/>
          <xsd:enumeration value="Yellow"/>
          <xsd:enumeration value="R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tatus xmlns="610c11cb-1be1-44ad-96bd-1936ba709450">Green</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28432D-0FB4-4F71-87BC-3ADBCE6660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0c11cb-1be1-44ad-96bd-1936ba7094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610c11cb-1be1-44ad-96bd-1936ba709450"/>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terms/"/>
    <ds:schemaRef ds:uri="http://purl.org/dc/dcmityp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ILT PPT Template 2016</Template>
  <TotalTime>4314</TotalTime>
  <Words>790</Words>
  <Application>Microsoft Macintosh PowerPoint</Application>
  <PresentationFormat>On-screen Show (16:9)</PresentationFormat>
  <Paragraphs>100</Paragraphs>
  <Slides>13</Slides>
  <Notes>6</Notes>
  <HiddenSlides>1</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Calibri Light</vt:lpstr>
      <vt:lpstr>Consolas</vt:lpstr>
      <vt:lpstr>Courier New</vt:lpstr>
      <vt:lpstr>Helvetica Neue</vt:lpstr>
      <vt:lpstr>Lucida Console</vt:lpstr>
      <vt:lpstr>Mangal</vt:lpstr>
      <vt:lpstr>Times New Roman</vt:lpstr>
      <vt:lpstr>Verdana</vt:lpstr>
      <vt:lpstr>DeckTemplate-AWS</vt:lpstr>
      <vt:lpstr>PowerPoint Presentation</vt:lpstr>
      <vt:lpstr>Customers - Are you enjoy looking for parking?</vt:lpstr>
      <vt:lpstr>In London, up to 30 percent of traffic congestion can be blamed on people looking for parking.</vt:lpstr>
      <vt:lpstr>Customers – Pain points</vt:lpstr>
      <vt:lpstr>Octank – What’s your challenge?</vt:lpstr>
      <vt:lpstr>What if?</vt:lpstr>
      <vt:lpstr>Demo</vt:lpstr>
      <vt:lpstr>Architecture</vt:lpstr>
      <vt:lpstr>PowerPoint Presentation</vt:lpstr>
      <vt:lpstr>Integration with Alexa</vt:lpstr>
      <vt:lpstr>Wrap up</vt:lpstr>
      <vt:lpstr>Questions</vt:lpstr>
      <vt:lpstr>Thank you</vt:lpstr>
    </vt:vector>
  </TitlesOfParts>
  <Company>Amazon.com</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Building Resilience</dc:title>
  <dc:creator>Origin QA</dc:creator>
  <cp:lastModifiedBy>marvelousgame@gmail.com</cp:lastModifiedBy>
  <cp:revision>194</cp:revision>
  <cp:lastPrinted>2014-02-24T20:13:24Z</cp:lastPrinted>
  <dcterms:created xsi:type="dcterms:W3CDTF">2016-04-29T06:19:58Z</dcterms:created>
  <dcterms:modified xsi:type="dcterms:W3CDTF">2017-06-30T14:40:04Z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0x010100D8228ACFB690DF47A98B289D97A23B1C</vt:lpwstr>
  </property>
</Properties>
</file>