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mp3" ContentType="audio/mpeg"/>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5" r:id="rId4"/>
  </p:sldMasterIdLst>
  <p:notesMasterIdLst>
    <p:notesMasterId r:id="rId17"/>
  </p:notesMasterIdLst>
  <p:handoutMasterIdLst>
    <p:handoutMasterId r:id="rId18"/>
  </p:handoutMasterIdLst>
  <p:sldIdLst>
    <p:sldId id="294" r:id="rId5"/>
    <p:sldId id="531" r:id="rId6"/>
    <p:sldId id="540" r:id="rId7"/>
    <p:sldId id="535" r:id="rId8"/>
    <p:sldId id="532" r:id="rId9"/>
    <p:sldId id="541" r:id="rId10"/>
    <p:sldId id="537" r:id="rId11"/>
    <p:sldId id="529" r:id="rId12"/>
    <p:sldId id="542" r:id="rId13"/>
    <p:sldId id="544" r:id="rId14"/>
    <p:sldId id="543" r:id="rId15"/>
    <p:sldId id="530" r:id="rId16"/>
  </p:sldIdLst>
  <p:sldSz cx="9144000" cy="5143500" type="screen16x9"/>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 uri="{2D200454-40CA-4A62-9FC3-DE9A4176ACB9}">
      <p15:notesGuideLst xmlns:p15="http://schemas.microsoft.com/office/powerpoint/2012/main">
        <p15:guide id="1" orient="horz" pos="3025" userDrawn="1">
          <p15:clr>
            <a:srgbClr val="A4A3A4"/>
          </p15:clr>
        </p15:guide>
        <p15:guide id="2" pos="2305"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 id="2" name="Kabik, Gabriel" initials="KG" lastIdx="65" clrIdx="2">
    <p:extLst/>
  </p:cmAuthor>
  <p:cmAuthor id="3" name="QA" initials="QA" lastIdx="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FC0B9"/>
    <a:srgbClr val="595A5D"/>
    <a:srgbClr val="414042"/>
    <a:srgbClr val="DCDCDC"/>
    <a:srgbClr val="4F81BD"/>
    <a:srgbClr val="0C9B2E"/>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9" autoAdjust="0"/>
    <p:restoredTop sz="82095" autoAdjust="0"/>
  </p:normalViewPr>
  <p:slideViewPr>
    <p:cSldViewPr snapToGrid="0" showGuides="1">
      <p:cViewPr>
        <p:scale>
          <a:sx n="110" d="100"/>
          <a:sy n="110" d="100"/>
        </p:scale>
        <p:origin x="1144" y="464"/>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snapToGrid="0">
      <p:cViewPr varScale="1">
        <p:scale>
          <a:sx n="64" d="100"/>
          <a:sy n="64" d="100"/>
        </p:scale>
        <p:origin x="3204" y="84"/>
      </p:cViewPr>
      <p:guideLst>
        <p:guide orient="horz" pos="3025"/>
        <p:guide pos="2305"/>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commentAuthors" Target="commentAuthor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38" tIns="48321" rIns="96638" bIns="48321" rtlCol="0"/>
          <a:lstStyle>
            <a:lvl1pPr algn="l">
              <a:defRPr sz="1200"/>
            </a:lvl1pPr>
          </a:lstStyle>
          <a:p>
            <a:r>
              <a:rPr lang="en-US"/>
              <a:t>AWS Training and Certification</a:t>
            </a:r>
          </a:p>
        </p:txBody>
      </p:sp>
      <p:sp>
        <p:nvSpPr>
          <p:cNvPr id="3" name="Date Placeholder 2"/>
          <p:cNvSpPr>
            <a:spLocks noGrp="1"/>
          </p:cNvSpPr>
          <p:nvPr>
            <p:ph type="dt" sz="quarter" idx="1"/>
          </p:nvPr>
        </p:nvSpPr>
        <p:spPr>
          <a:xfrm>
            <a:off x="4143587" y="1"/>
            <a:ext cx="3169920" cy="480060"/>
          </a:xfrm>
          <a:prstGeom prst="rect">
            <a:avLst/>
          </a:prstGeom>
        </p:spPr>
        <p:txBody>
          <a:bodyPr vert="horz" lIns="96638" tIns="48321" rIns="96638" bIns="48321" rtlCol="0"/>
          <a:lstStyle>
            <a:lvl1pPr algn="r">
              <a:defRPr sz="1200"/>
            </a:lvl1pPr>
          </a:lstStyle>
          <a:p>
            <a:fld id="{2ED4DAAF-DBCD-4337-9277-0A528F50CD79}" type="datetimeFigureOut">
              <a:rPr lang="en-US" smtClean="0"/>
              <a:t>6/30/17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38" tIns="48321" rIns="96638" bIns="48321" rtlCol="0" anchor="b"/>
          <a:lstStyle>
            <a:lvl1pPr algn="l">
              <a:defRPr sz="1200"/>
            </a:lvl1pPr>
          </a:lstStyle>
          <a:p>
            <a:r>
              <a:rPr lang="en-US"/>
              <a:t>© 2013, 2014 Amazon Web Services, Inc. or its affiliates. All rights reserved.</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38" tIns="48321" rIns="96638" bIns="48321" rtlCol="0" anchor="b"/>
          <a:lstStyle>
            <a:lvl1pPr algn="r">
              <a:defRPr sz="1200"/>
            </a:lvl1pPr>
          </a:lstStyle>
          <a:p>
            <a:fld id="{1DAAEEFA-5D48-4BB4-9A72-AD41288C7C5D}" type="slidenum">
              <a:rPr lang="en-US" smtClean="0"/>
              <a:t>‹#›</a:t>
            </a:fld>
            <a:endParaRPr lang="en-US"/>
          </a:p>
        </p:txBody>
      </p:sp>
    </p:spTree>
    <p:extLst>
      <p:ext uri="{BB962C8B-B14F-4D97-AF65-F5344CB8AC3E}">
        <p14:creationId xmlns:p14="http://schemas.microsoft.com/office/powerpoint/2010/main" val="108795966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5613" y="717550"/>
            <a:ext cx="6407150" cy="3603625"/>
          </a:xfrm>
          <a:prstGeom prst="rect">
            <a:avLst/>
          </a:prstGeom>
          <a:noFill/>
          <a:ln w="12700">
            <a:solidFill>
              <a:prstClr val="black"/>
            </a:solidFill>
          </a:ln>
        </p:spPr>
        <p:txBody>
          <a:bodyPr vert="horz" lIns="96638" tIns="48321" rIns="96638" bIns="48321" rtlCol="0" anchor="ctr"/>
          <a:lstStyle/>
          <a:p>
            <a:endParaRPr lang="en-US" dirty="0"/>
          </a:p>
        </p:txBody>
      </p:sp>
      <p:sp>
        <p:nvSpPr>
          <p:cNvPr id="5" name="Notes Placeholder 4"/>
          <p:cNvSpPr>
            <a:spLocks noGrp="1"/>
          </p:cNvSpPr>
          <p:nvPr>
            <p:ph type="body" sz="quarter" idx="3"/>
          </p:nvPr>
        </p:nvSpPr>
        <p:spPr>
          <a:xfrm>
            <a:off x="731522" y="4560571"/>
            <a:ext cx="5852159" cy="4320539"/>
          </a:xfrm>
          <a:prstGeom prst="rect">
            <a:avLst/>
          </a:prstGeom>
        </p:spPr>
        <p:txBody>
          <a:bodyPr vert="horz" lIns="96638" tIns="48321" rIns="96638" bIns="48321" rtlCol="0"/>
          <a:lstStyle/>
          <a:p>
            <a:pPr lvl="0"/>
            <a:r>
              <a:rPr lang="en-US" dirty="0"/>
              <a:t>Click to edit Master text styles</a:t>
            </a:r>
          </a:p>
          <a:p>
            <a:pPr lvl="1"/>
            <a:r>
              <a:rPr lang="en-US" dirty="0"/>
              <a:t>First level</a:t>
            </a:r>
          </a:p>
          <a:p>
            <a:pPr lvl="2"/>
            <a:r>
              <a:rPr lang="en-US" dirty="0"/>
              <a:t>Second level</a:t>
            </a:r>
          </a:p>
          <a:p>
            <a:pPr lvl="3"/>
            <a:r>
              <a:rPr lang="en-US" dirty="0"/>
              <a:t>Third level</a:t>
            </a:r>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hf/>
  <p:notesStyle>
    <a:lvl1pPr marL="0" indent="0" algn="l" defTabSz="457200" rtl="0" eaLnBrk="1" latinLnBrk="0" hangingPunct="1">
      <a:spcAft>
        <a:spcPts val="600"/>
      </a:spcAft>
      <a:buFontTx/>
      <a:buNone/>
      <a:defRPr sz="1100" kern="1200">
        <a:solidFill>
          <a:schemeClr val="tx1"/>
        </a:solidFill>
        <a:latin typeface="Arial"/>
        <a:ea typeface="+mn-ea"/>
        <a:cs typeface="+mn-cs"/>
      </a:defRPr>
    </a:lvl1pPr>
    <a:lvl2pPr marL="173038" indent="-171450" algn="l" defTabSz="457200" rtl="0" eaLnBrk="1" latinLnBrk="0" hangingPunct="1">
      <a:spcAft>
        <a:spcPts val="600"/>
      </a:spcAft>
      <a:buSzPct val="100000"/>
      <a:buFont typeface="Arial" panose="020B0604020202020204" pitchFamily="34" charset="0"/>
      <a:buChar char="●"/>
      <a:defRPr sz="1100" kern="1200" baseline="0">
        <a:solidFill>
          <a:schemeClr val="tx1"/>
        </a:solidFill>
        <a:latin typeface="Arial"/>
        <a:ea typeface="+mn-ea"/>
        <a:cs typeface="+mn-cs"/>
      </a:defRPr>
    </a:lvl2pPr>
    <a:lvl3pPr marL="342900" indent="-171450" algn="l" defTabSz="457200" rtl="0" eaLnBrk="1" latinLnBrk="0" hangingPunct="1">
      <a:spcAft>
        <a:spcPts val="600"/>
      </a:spcAft>
      <a:buSzPct val="100000"/>
      <a:buFont typeface="Courier New" panose="02070309020205020404" pitchFamily="49" charset="0"/>
      <a:buChar char="o"/>
      <a:defRPr sz="1100" kern="1200" baseline="0">
        <a:solidFill>
          <a:schemeClr val="tx1"/>
        </a:solidFill>
        <a:latin typeface="Arial"/>
        <a:ea typeface="+mn-ea"/>
        <a:cs typeface="+mn-cs"/>
      </a:defRPr>
    </a:lvl3pPr>
    <a:lvl4pPr marL="514350" indent="-171450" algn="l" defTabSz="457200" rtl="0" eaLnBrk="1" latinLnBrk="0" hangingPunct="1">
      <a:spcAft>
        <a:spcPts val="600"/>
      </a:spcAft>
      <a:buFont typeface="Arial" panose="020B0604020202020204" pitchFamily="34" charset="0"/>
      <a:buChar char="−"/>
      <a:tabLst/>
      <a:defRPr sz="1100" kern="1200">
        <a:solidFill>
          <a:schemeClr val="tx1"/>
        </a:solidFill>
        <a:latin typeface="Arial"/>
        <a:ea typeface="+mn-ea"/>
        <a:cs typeface="+mn-cs"/>
      </a:defRPr>
    </a:lvl4pPr>
    <a:lvl5pPr marL="400050" indent="0" algn="l" defTabSz="457200" rtl="0" eaLnBrk="1" latinLnBrk="0" hangingPunct="1">
      <a:spcAft>
        <a:spcPts val="600"/>
      </a:spcAft>
      <a:buFont typeface="Arial" panose="020B0604020202020204" pitchFamily="34" charset="0"/>
      <a:buNone/>
      <a:defRPr sz="11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a:latin typeface="Arial"/>
              <a:cs typeface="Arial"/>
            </a:endParaRPr>
          </a:p>
        </p:txBody>
      </p:sp>
    </p:spTree>
    <p:extLst>
      <p:ext uri="{BB962C8B-B14F-4D97-AF65-F5344CB8AC3E}">
        <p14:creationId xmlns:p14="http://schemas.microsoft.com/office/powerpoint/2010/main" val="2829269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these DDoS trends in mind, let’s look at some of the challenges customers have told us they face today</a:t>
            </a:r>
            <a:r>
              <a:rPr lang="en-US" baseline="0" dirty="0" smtClean="0"/>
              <a:t> when preparing for and mitigating DDoS attacks.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744358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these DDoS trends in mind, let’s look at some of the challenges customers have told us they face today</a:t>
            </a:r>
            <a:r>
              <a:rPr lang="en-US" baseline="0" dirty="0" smtClean="0"/>
              <a:t> when preparing for and mitigating DDoS attacks.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903611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2" y="4560572"/>
            <a:ext cx="5852159" cy="3651611"/>
          </a:xfrm>
        </p:spPr>
        <p:txBody>
          <a:bodyPr/>
          <a:lstStyle/>
          <a:p>
            <a:r>
              <a:rPr lang="en-US" dirty="0" smtClean="0"/>
              <a:t>AWS infrastructure is DDoS-resilient by design and is supported by DDoS mitigation systems that can automatically detect and filter excess traffic. To protect the availability of your application, it is necessary to implement an architecture that allows you to take advantage of these capabilities. One of the most common AWS use cases is a web application that serves static and dynamic content to users over the Internet. For a </a:t>
            </a:r>
            <a:r>
              <a:rPr lang="en-US" dirty="0" err="1" smtClean="0"/>
              <a:t>DDoS</a:t>
            </a:r>
            <a:r>
              <a:rPr lang="en-US" dirty="0" smtClean="0"/>
              <a:t>-resilient reference architecture commonly used with web applications, see the above diagram.</a:t>
            </a:r>
          </a:p>
          <a:p>
            <a:r>
              <a:rPr lang="en-US" dirty="0" smtClean="0"/>
              <a:t>This reference architecture includes many AWS services that can help you improve the resiliency of your web application against DDoS attacks,</a:t>
            </a:r>
            <a:r>
              <a:rPr lang="en-US" baseline="0" dirty="0" smtClean="0"/>
              <a:t> including 7 best practices that we will review one by one now.</a:t>
            </a:r>
            <a:endParaRPr lang="en-US" b="0" dirty="0"/>
          </a:p>
        </p:txBody>
      </p:sp>
    </p:spTree>
    <p:extLst>
      <p:ext uri="{BB962C8B-B14F-4D97-AF65-F5344CB8AC3E}">
        <p14:creationId xmlns:p14="http://schemas.microsoft.com/office/powerpoint/2010/main" val="545836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these DDoS trends in mind, let’s look at some of the challenges customers have told us they face today</a:t>
            </a:r>
            <a:r>
              <a:rPr lang="en-US" baseline="0" dirty="0" smtClean="0"/>
              <a:t> when preparing for and mitigating DDoS attacks.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1274058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smtClean="0"/>
              <a:t>Click to edit Master text styles</a:t>
            </a:r>
          </a:p>
        </p:txBody>
      </p:sp>
      <p:sp>
        <p:nvSpPr>
          <p:cNvPr id="2" name="Footer Placeholder 1"/>
          <p:cNvSpPr>
            <a:spLocks noGrp="1"/>
          </p:cNvSpPr>
          <p:nvPr>
            <p:ph type="ftr" sz="quarter" idx="14"/>
          </p:nvPr>
        </p:nvSpPr>
        <p:spPr/>
        <p:txBody>
          <a:bodyPr/>
          <a:lstStyle/>
          <a:p>
            <a:r>
              <a:rPr lang="en-US" dirty="0" smtClean="0"/>
              <a:t>© 2017, Amazon Web Services, Inc. or its Affiliates. All rights reserved.</a:t>
            </a:r>
            <a:endParaRPr lang="en-US" dirty="0"/>
          </a:p>
        </p:txBody>
      </p:sp>
    </p:spTree>
    <p:extLst>
      <p:ext uri="{BB962C8B-B14F-4D97-AF65-F5344CB8AC3E}">
        <p14:creationId xmlns:p14="http://schemas.microsoft.com/office/powerpoint/2010/main" val="12467424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r>
              <a:rPr lang="en-US" smtClean="0"/>
              <a:t>© 2016, Amazon Web Services, Inc. or its Affiliates. All rights reserved.</a:t>
            </a:r>
            <a:endParaRPr lang="en-US" dirty="0"/>
          </a:p>
        </p:txBody>
      </p:sp>
    </p:spTree>
    <p:extLst>
      <p:ext uri="{BB962C8B-B14F-4D97-AF65-F5344CB8AC3E}">
        <p14:creationId xmlns:p14="http://schemas.microsoft.com/office/powerpoint/2010/main" val="3184947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 2016, Amazon Web Services, Inc. or its Affiliates. All rights reserved.</a:t>
            </a:r>
            <a:endParaRPr lang="en-US" dirty="0"/>
          </a:p>
        </p:txBody>
      </p:sp>
    </p:spTree>
    <p:extLst>
      <p:ext uri="{BB962C8B-B14F-4D97-AF65-F5344CB8AC3E}">
        <p14:creationId xmlns:p14="http://schemas.microsoft.com/office/powerpoint/2010/main" val="3394498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 2016, Amazon Web Services, Inc. or its Affiliates. All rights reserved.</a:t>
            </a:r>
            <a:endParaRPr lang="en-US" dirty="0"/>
          </a:p>
        </p:txBody>
      </p:sp>
    </p:spTree>
    <p:extLst>
      <p:ext uri="{BB962C8B-B14F-4D97-AF65-F5344CB8AC3E}">
        <p14:creationId xmlns:p14="http://schemas.microsoft.com/office/powerpoint/2010/main" val="3262054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r>
              <a:rPr lang="en-US" smtClean="0"/>
              <a:t>© 2016, Amazon Web Services, Inc. or its Affiliates. All rights reserved.</a:t>
            </a:r>
            <a:endParaRPr lang="en-US" dirty="0"/>
          </a:p>
        </p:txBody>
      </p:sp>
    </p:spTree>
    <p:extLst>
      <p:ext uri="{BB962C8B-B14F-4D97-AF65-F5344CB8AC3E}">
        <p14:creationId xmlns:p14="http://schemas.microsoft.com/office/powerpoint/2010/main" val="2521341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smtClean="0"/>
              <a:t>Thank you!</a:t>
            </a:r>
            <a:endParaRPr lang="en-US" dirty="0"/>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smtClean="0"/>
              <a:t>Click to edit Master text styles</a:t>
            </a:r>
          </a:p>
        </p:txBody>
      </p:sp>
      <p:sp>
        <p:nvSpPr>
          <p:cNvPr id="4" name="Footer Placeholder 3"/>
          <p:cNvSpPr>
            <a:spLocks noGrp="1"/>
          </p:cNvSpPr>
          <p:nvPr>
            <p:ph type="ftr" sz="quarter" idx="11"/>
          </p:nvPr>
        </p:nvSpPr>
        <p:spPr/>
        <p:txBody>
          <a:bodyPr/>
          <a:lstStyle/>
          <a:p>
            <a:r>
              <a:rPr lang="en-US" smtClean="0"/>
              <a:t>© 2016, Amazon Web Services, Inc. or its Affiliates. All rights reserved.</a:t>
            </a:r>
            <a:endParaRPr lang="en-US" dirty="0"/>
          </a:p>
        </p:txBody>
      </p:sp>
    </p:spTree>
    <p:extLst>
      <p:ext uri="{BB962C8B-B14F-4D97-AF65-F5344CB8AC3E}">
        <p14:creationId xmlns:p14="http://schemas.microsoft.com/office/powerpoint/2010/main" val="2024418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p>
            <a:r>
              <a:rPr lang="en-US" smtClean="0"/>
              <a:t>© 2016, Amazon Web Services, Inc. or its Affiliates. All rights reserved.</a:t>
            </a:r>
            <a:endParaRPr lang="en-US" dirty="0"/>
          </a:p>
        </p:txBody>
      </p:sp>
    </p:spTree>
    <p:extLst>
      <p:ext uri="{BB962C8B-B14F-4D97-AF65-F5344CB8AC3E}">
        <p14:creationId xmlns:p14="http://schemas.microsoft.com/office/powerpoint/2010/main" val="1494405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dirty="0" smtClean="0"/>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Footer Placeholder 2"/>
          <p:cNvSpPr>
            <a:spLocks noGrp="1"/>
          </p:cNvSpPr>
          <p:nvPr>
            <p:ph type="ftr" sz="quarter" idx="12"/>
          </p:nvPr>
        </p:nvSpPr>
        <p:spPr/>
        <p:txBody>
          <a:bodyPr/>
          <a:lstStyle/>
          <a:p>
            <a:r>
              <a:rPr lang="en-US" smtClean="0"/>
              <a:t>© 2016, Amazon Web Services, Inc. or its Affiliates. All rights reserved.</a:t>
            </a:r>
            <a:endParaRPr lang="en-US" dirty="0"/>
          </a:p>
        </p:txBody>
      </p:sp>
    </p:spTree>
    <p:extLst>
      <p:ext uri="{BB962C8B-B14F-4D97-AF65-F5344CB8AC3E}">
        <p14:creationId xmlns:p14="http://schemas.microsoft.com/office/powerpoint/2010/main" val="5837101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r>
              <a:rPr lang="en-US" smtClean="0"/>
              <a:t>© 2016, Amazon Web Services, Inc. or its Affiliates. All rights reserved.</a:t>
            </a:r>
            <a:endParaRPr lang="en-US" dirty="0"/>
          </a:p>
        </p:txBody>
      </p:sp>
    </p:spTree>
    <p:extLst>
      <p:ext uri="{BB962C8B-B14F-4D97-AF65-F5344CB8AC3E}">
        <p14:creationId xmlns:p14="http://schemas.microsoft.com/office/powerpoint/2010/main" val="201611428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p:txBody>
          <a:bodyPr/>
          <a:lstStyle/>
          <a:p>
            <a:r>
              <a:rPr lang="en-US" smtClean="0"/>
              <a:t>© 2016, Amazon Web Services, Inc. or its Affiliates. All rights reserved.</a:t>
            </a:r>
            <a:endParaRPr lang="en-US" dirty="0"/>
          </a:p>
        </p:txBody>
      </p:sp>
    </p:spTree>
    <p:extLst>
      <p:ext uri="{BB962C8B-B14F-4D97-AF65-F5344CB8AC3E}">
        <p14:creationId xmlns:p14="http://schemas.microsoft.com/office/powerpoint/2010/main" val="14887112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Footer Placeholder 1"/>
          <p:cNvSpPr>
            <a:spLocks noGrp="1"/>
          </p:cNvSpPr>
          <p:nvPr>
            <p:ph type="ftr" sz="quarter" idx="10"/>
          </p:nvPr>
        </p:nvSpPr>
        <p:spPr/>
        <p:txBody>
          <a:bodyPr/>
          <a:lstStyle/>
          <a:p>
            <a:r>
              <a:rPr lang="en-US" smtClean="0"/>
              <a:t>© 2016, Amazon Web Services, Inc. or its Affiliates. All rights reserved.</a:t>
            </a:r>
            <a:endParaRPr lang="en-US" dirty="0"/>
          </a:p>
        </p:txBody>
      </p:sp>
    </p:spTree>
    <p:extLst>
      <p:ext uri="{BB962C8B-B14F-4D97-AF65-F5344CB8AC3E}">
        <p14:creationId xmlns:p14="http://schemas.microsoft.com/office/powerpoint/2010/main" val="367666663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Footer Placeholder 5"/>
          <p:cNvSpPr>
            <a:spLocks noGrp="1"/>
          </p:cNvSpPr>
          <p:nvPr>
            <p:ph type="ftr" sz="quarter" idx="12"/>
          </p:nvPr>
        </p:nvSpPr>
        <p:spPr/>
        <p:txBody>
          <a:bodyPr/>
          <a:lstStyle/>
          <a:p>
            <a:r>
              <a:rPr lang="en-US" smtClean="0"/>
              <a:t>© 2016, Amazon Web Services, Inc. or its Affiliates. All rights reserved.</a:t>
            </a:r>
            <a:endParaRPr lang="en-US" dirty="0"/>
          </a:p>
        </p:txBody>
      </p:sp>
    </p:spTree>
    <p:extLst>
      <p:ext uri="{BB962C8B-B14F-4D97-AF65-F5344CB8AC3E}">
        <p14:creationId xmlns:p14="http://schemas.microsoft.com/office/powerpoint/2010/main" val="3803403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smtClean="0"/>
              <a:t>Click icon to add picture</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smtClean="0"/>
              <a:t>Click icon to add picture</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smtClean="0"/>
              <a:t>Click icon to add picture</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smtClean="0"/>
              <a:t>Click icon to add picture</a:t>
            </a:r>
            <a:endParaRPr lang="en-US" dirty="0"/>
          </a:p>
        </p:txBody>
      </p:sp>
      <p:sp>
        <p:nvSpPr>
          <p:cNvPr id="3" name="Footer Placeholder 2"/>
          <p:cNvSpPr>
            <a:spLocks noGrp="1"/>
          </p:cNvSpPr>
          <p:nvPr>
            <p:ph type="ftr" sz="quarter" idx="20"/>
          </p:nvPr>
        </p:nvSpPr>
        <p:spPr/>
        <p:txBody>
          <a:bodyPr/>
          <a:lstStyle/>
          <a:p>
            <a:r>
              <a:rPr lang="en-US" smtClean="0"/>
              <a:t>© 2016, Amazon Web Services, Inc. or its Affiliates. All rights reserved.</a:t>
            </a:r>
            <a:endParaRPr lang="en-US" dirty="0"/>
          </a:p>
        </p:txBody>
      </p:sp>
    </p:spTree>
    <p:extLst>
      <p:ext uri="{BB962C8B-B14F-4D97-AF65-F5344CB8AC3E}">
        <p14:creationId xmlns:p14="http://schemas.microsoft.com/office/powerpoint/2010/main" val="2533232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smtClean="0"/>
              <a:t>Click icon to add picture</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smtClean="0"/>
              <a:t>Click icon to add picture</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smtClean="0"/>
              <a:t>Click icon to add picture</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smtClean="0"/>
              <a:t>Click icon to add picture</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smtClean="0"/>
              <a:t>Click icon to add picture</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smtClean="0"/>
              <a:t>Click icon to add picture</a:t>
            </a:r>
            <a:endParaRPr lang="en-US" dirty="0"/>
          </a:p>
        </p:txBody>
      </p:sp>
      <p:sp>
        <p:nvSpPr>
          <p:cNvPr id="15" name="Footer Placeholder 14"/>
          <p:cNvSpPr>
            <a:spLocks noGrp="1"/>
          </p:cNvSpPr>
          <p:nvPr>
            <p:ph type="ftr" sz="quarter" idx="26"/>
          </p:nvPr>
        </p:nvSpPr>
        <p:spPr/>
        <p:txBody>
          <a:bodyPr/>
          <a:lstStyle/>
          <a:p>
            <a:r>
              <a:rPr lang="en-US" smtClean="0"/>
              <a:t>© 2016, Amazon Web Services, Inc. or its Affiliates. All rights reserved.</a:t>
            </a:r>
            <a:endParaRPr lang="en-US" dirty="0"/>
          </a:p>
        </p:txBody>
      </p:sp>
    </p:spTree>
    <p:extLst>
      <p:ext uri="{BB962C8B-B14F-4D97-AF65-F5344CB8AC3E}">
        <p14:creationId xmlns:p14="http://schemas.microsoft.com/office/powerpoint/2010/main" val="20647748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rotWithShape="1">
          <a:blip r:embed="rId16">
            <a:extLst>
              <a:ext uri="{28A0092B-C50C-407E-A947-70E740481C1C}">
                <a14:useLocalDpi xmlns:a14="http://schemas.microsoft.com/office/drawing/2010/main" val="0"/>
              </a:ext>
            </a:extLst>
          </a:blip>
          <a:srcRect t="5725" r="43700"/>
          <a:stretch/>
        </p:blipFill>
        <p:spPr>
          <a:xfrm>
            <a:off x="7835891" y="4685309"/>
            <a:ext cx="706202" cy="302160"/>
          </a:xfrm>
          <a:prstGeom prst="rect">
            <a:avLst/>
          </a:prstGeom>
        </p:spPr>
      </p:pic>
      <p:sp>
        <p:nvSpPr>
          <p:cNvPr id="6" name="TextBox 5"/>
          <p:cNvSpPr txBox="1"/>
          <p:nvPr userDrawn="1"/>
        </p:nvSpPr>
        <p:spPr>
          <a:xfrm>
            <a:off x="8610600" y="4772025"/>
            <a:ext cx="381000" cy="215444"/>
          </a:xfrm>
          <a:prstGeom prst="rect">
            <a:avLst/>
          </a:prstGeom>
          <a:noFill/>
        </p:spPr>
        <p:txBody>
          <a:bodyPr wrap="square" rtlCol="0" anchor="t">
            <a:spAutoFit/>
          </a:bodyPr>
          <a:lstStyle/>
          <a:p>
            <a:pPr algn="r"/>
            <a:fld id="{D3F98E8E-FB43-4DA6-974E-3B35B088249A}" type="slidenum">
              <a:rPr lang="en-US" sz="800" smtClean="0"/>
              <a:pPr algn="r"/>
              <a:t>‹#›</a:t>
            </a:fld>
            <a:endParaRPr lang="en-US" sz="800" dirty="0"/>
          </a:p>
        </p:txBody>
      </p:sp>
      <p:sp>
        <p:nvSpPr>
          <p:cNvPr id="4" name="Footer Placeholder 3"/>
          <p:cNvSpPr>
            <a:spLocks noGrp="1"/>
          </p:cNvSpPr>
          <p:nvPr>
            <p:ph type="ftr" sz="quarter" idx="3"/>
          </p:nvPr>
        </p:nvSpPr>
        <p:spPr>
          <a:xfrm>
            <a:off x="336788" y="4772025"/>
            <a:ext cx="3567245" cy="274637"/>
          </a:xfrm>
          <a:prstGeom prst="rect">
            <a:avLst/>
          </a:prstGeom>
        </p:spPr>
        <p:txBody>
          <a:bodyPr vert="horz" lIns="91440" tIns="45720" rIns="91440" bIns="45720" rtlCol="0" anchor="t"/>
          <a:lstStyle>
            <a:lvl1pPr algn="ctr">
              <a:defRPr sz="800">
                <a:solidFill>
                  <a:schemeClr val="tx1">
                    <a:tint val="75000"/>
                  </a:schemeClr>
                </a:solidFill>
              </a:defRPr>
            </a:lvl1pPr>
          </a:lstStyle>
          <a:p>
            <a:r>
              <a:rPr lang="en-US" dirty="0" smtClean="0"/>
              <a:t>© 2017, Amazon Web Services, Inc. or its Affiliates. All rights reserved.</a:t>
            </a:r>
            <a:endParaRPr lang="en-US" dirty="0"/>
          </a:p>
        </p:txBody>
      </p:sp>
    </p:spTree>
    <p:extLst>
      <p:ext uri="{BB962C8B-B14F-4D97-AF65-F5344CB8AC3E}">
        <p14:creationId xmlns:p14="http://schemas.microsoft.com/office/powerpoint/2010/main" val="272552887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Lst>
  <p:timing>
    <p:tnLst>
      <p:par>
        <p:cTn id="1" dur="indefinite" restart="never" nodeType="tmRoot"/>
      </p:par>
    </p:tnLst>
  </p:timing>
  <p:hf hdr="0" dt="0"/>
  <p:txStyles>
    <p:title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angnv@amazon.com" TargetMode="External"/><Relationship Id="rId4" Type="http://schemas.openxmlformats.org/officeDocument/2006/relationships/hyperlink" Target="mailto:slinsola@amazon.com" TargetMode="External"/><Relationship Id="rId5" Type="http://schemas.openxmlformats.org/officeDocument/2006/relationships/hyperlink" Target="mailto:imarhus@amazon.com" TargetMode="External"/><Relationship Id="rId6" Type="http://schemas.openxmlformats.org/officeDocument/2006/relationships/hyperlink" Target="mailto:khchan@amazon.com"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jpeg"/><Relationship Id="rId3" Type="http://schemas.openxmlformats.org/officeDocument/2006/relationships/image" Target="../media/image2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29.jpeg"/></Relationships>
</file>

<file path=ppt/slides/_rels/slide12.xml.rels><?xml version="1.0" encoding="UTF-8" standalone="yes"?>
<Relationships xmlns="http://schemas.openxmlformats.org/package/2006/relationships"><Relationship Id="rId3" Type="http://schemas.openxmlformats.org/officeDocument/2006/relationships/hyperlink" Target="mailto:slinsola@amazon.com" TargetMode="External"/><Relationship Id="rId4" Type="http://schemas.openxmlformats.org/officeDocument/2006/relationships/hyperlink" Target="mailto:imarhus@amazon.com" TargetMode="External"/><Relationship Id="rId5" Type="http://schemas.openxmlformats.org/officeDocument/2006/relationships/hyperlink" Target="mailto:khchan@amazon.com" TargetMode="External"/><Relationship Id="rId1" Type="http://schemas.openxmlformats.org/officeDocument/2006/relationships/slideLayout" Target="../slideLayouts/slideLayout4.xml"/><Relationship Id="rId2" Type="http://schemas.openxmlformats.org/officeDocument/2006/relationships/hyperlink" Target="mailto:hoangnv@amazon.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gif"/><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5.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 Id="rId3" Type="http://schemas.openxmlformats.org/officeDocument/2006/relationships/image" Target="../media/image8.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1" Type="http://schemas.openxmlformats.org/officeDocument/2006/relationships/image" Target="../media/image19.png"/><Relationship Id="rId12" Type="http://schemas.openxmlformats.org/officeDocument/2006/relationships/image" Target="../media/image20.png"/><Relationship Id="rId13" Type="http://schemas.openxmlformats.org/officeDocument/2006/relationships/image" Target="../media/image21.png"/><Relationship Id="rId14" Type="http://schemas.openxmlformats.org/officeDocument/2006/relationships/image" Target="../media/image22.png"/><Relationship Id="rId15" Type="http://schemas.openxmlformats.org/officeDocument/2006/relationships/image" Target="../media/image23.png"/><Relationship Id="rId16" Type="http://schemas.openxmlformats.org/officeDocument/2006/relationships/image" Target="../media/image24.png"/><Relationship Id="rId17" Type="http://schemas.openxmlformats.org/officeDocument/2006/relationships/image" Target="../media/image25.gif"/><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microsoft.com/office/2007/relationships/media" Target="../media/media2.mp3"/><Relationship Id="rId4" Type="http://schemas.openxmlformats.org/officeDocument/2006/relationships/audio" Target="../media/media2.mp3"/><Relationship Id="rId5" Type="http://schemas.openxmlformats.org/officeDocument/2006/relationships/slideLayout" Target="../slideLayouts/slideLayout10.xml"/><Relationship Id="rId6" Type="http://schemas.openxmlformats.org/officeDocument/2006/relationships/image" Target="../media/image26.png"/><Relationship Id="rId1" Type="http://schemas.microsoft.com/office/2007/relationships/media" Target="../media/media1.mp3"/><Relationship Id="rId2" Type="http://schemas.openxmlformats.org/officeDocument/2006/relationships/audio" Target="../media/media1.mp3"/></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487898" y="1250571"/>
            <a:ext cx="8059753" cy="744537"/>
          </a:xfrm>
        </p:spPr>
        <p:txBody>
          <a:bodyPr/>
          <a:lstStyle/>
          <a:p>
            <a:r>
              <a:rPr lang="en-US" dirty="0" err="1" smtClean="0"/>
              <a:t>EZPark</a:t>
            </a:r>
            <a:endParaRPr lang="en-US" dirty="0"/>
          </a:p>
        </p:txBody>
      </p:sp>
      <p:sp>
        <p:nvSpPr>
          <p:cNvPr id="7" name="Text Placeholder 6"/>
          <p:cNvSpPr>
            <a:spLocks noGrp="1"/>
          </p:cNvSpPr>
          <p:nvPr>
            <p:ph type="body" sz="quarter" idx="13"/>
          </p:nvPr>
        </p:nvSpPr>
        <p:spPr>
          <a:xfrm>
            <a:off x="487899" y="2000918"/>
            <a:ext cx="7330884" cy="487849"/>
          </a:xfrm>
        </p:spPr>
        <p:txBody>
          <a:bodyPr/>
          <a:lstStyle/>
          <a:p>
            <a:r>
              <a:rPr lang="en-US" dirty="0" smtClean="0"/>
              <a:t>Find a car park and enjoy your time</a:t>
            </a:r>
          </a:p>
          <a:p>
            <a:endParaRPr lang="en-US" dirty="0"/>
          </a:p>
        </p:txBody>
      </p:sp>
      <p:sp>
        <p:nvSpPr>
          <p:cNvPr id="3" name="Footer Placeholder 2"/>
          <p:cNvSpPr>
            <a:spLocks noGrp="1"/>
          </p:cNvSpPr>
          <p:nvPr>
            <p:ph type="ftr" sz="quarter" idx="14"/>
          </p:nvPr>
        </p:nvSpPr>
        <p:spPr/>
        <p:txBody>
          <a:bodyPr/>
          <a:lstStyle/>
          <a:p>
            <a:r>
              <a:rPr lang="en-US" dirty="0"/>
              <a:t>© </a:t>
            </a:r>
            <a:r>
              <a:rPr lang="en-US" dirty="0" smtClean="0"/>
              <a:t>2017 </a:t>
            </a:r>
            <a:r>
              <a:rPr lang="en-US" dirty="0"/>
              <a:t>Amazon Web Services, Inc. and its affiliates. All rights reserved.</a:t>
            </a:r>
          </a:p>
        </p:txBody>
      </p:sp>
      <p:sp>
        <p:nvSpPr>
          <p:cNvPr id="15" name="Text Placeholder 4"/>
          <p:cNvSpPr txBox="1">
            <a:spLocks/>
          </p:cNvSpPr>
          <p:nvPr/>
        </p:nvSpPr>
        <p:spPr>
          <a:xfrm>
            <a:off x="487898" y="3715042"/>
            <a:ext cx="6473341" cy="761238"/>
          </a:xfrm>
          <a:prstGeom prst="rect">
            <a:avLst/>
          </a:prstGeom>
        </p:spPr>
        <p:txBody>
          <a:bodyPr>
            <a:noAutofit/>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a:t>Hoang Nguyen - </a:t>
            </a:r>
            <a:r>
              <a:rPr lang="en-US" sz="1200" b="1" dirty="0" smtClean="0">
                <a:hlinkClick r:id="rId3"/>
              </a:rPr>
              <a:t>hoangnv@amazon.com</a:t>
            </a:r>
            <a:endParaRPr lang="en-US" sz="1200" b="1" dirty="0" smtClean="0"/>
          </a:p>
          <a:p>
            <a:r>
              <a:rPr lang="en-US" sz="1200" b="1" dirty="0" smtClean="0"/>
              <a:t>Sebastien </a:t>
            </a:r>
            <a:r>
              <a:rPr lang="en-US" sz="1200" b="1" dirty="0" err="1"/>
              <a:t>Linsolas</a:t>
            </a:r>
            <a:r>
              <a:rPr lang="en-US" sz="1200" b="1" dirty="0"/>
              <a:t> </a:t>
            </a:r>
            <a:r>
              <a:rPr lang="mr-IN" sz="1200" b="1" dirty="0"/>
              <a:t>–</a:t>
            </a:r>
            <a:r>
              <a:rPr lang="en-US" sz="1200" b="1" dirty="0"/>
              <a:t> </a:t>
            </a:r>
            <a:r>
              <a:rPr lang="en-US" sz="1200" b="1" dirty="0">
                <a:hlinkClick r:id="rId4"/>
              </a:rPr>
              <a:t>slinsola@amazon.com</a:t>
            </a:r>
            <a:endParaRPr lang="en-US" sz="1200" b="1" dirty="0"/>
          </a:p>
          <a:p>
            <a:r>
              <a:rPr lang="en-US" sz="1200" b="1" dirty="0"/>
              <a:t>Ivan Cheng </a:t>
            </a:r>
            <a:r>
              <a:rPr lang="mr-IN" sz="1200" b="1" dirty="0"/>
              <a:t>–</a:t>
            </a:r>
            <a:r>
              <a:rPr lang="en-US" sz="1200" b="1" dirty="0"/>
              <a:t> </a:t>
            </a:r>
            <a:r>
              <a:rPr lang="en-US" sz="1200" b="1" dirty="0">
                <a:hlinkClick r:id="rId5"/>
              </a:rPr>
              <a:t>imarhus@amazon.com</a:t>
            </a:r>
            <a:endParaRPr lang="en-US" sz="1200" b="1" dirty="0"/>
          </a:p>
          <a:p>
            <a:r>
              <a:rPr lang="en-US" sz="1200" b="1" dirty="0" err="1"/>
              <a:t>Kwun</a:t>
            </a:r>
            <a:r>
              <a:rPr lang="en-US" sz="1200" b="1" dirty="0"/>
              <a:t> </a:t>
            </a:r>
            <a:r>
              <a:rPr lang="en-US" sz="1200" b="1" dirty="0" err="1"/>
              <a:t>Hok</a:t>
            </a:r>
            <a:r>
              <a:rPr lang="en-US" sz="1200" b="1" dirty="0"/>
              <a:t> Chan - </a:t>
            </a:r>
            <a:r>
              <a:rPr lang="en-US" sz="1200" b="1" dirty="0">
                <a:hlinkClick r:id="rId6"/>
              </a:rPr>
              <a:t>khchan@amazon.com</a:t>
            </a:r>
            <a:endParaRPr lang="en-US" sz="1200" b="1" dirty="0"/>
          </a:p>
        </p:txBody>
      </p:sp>
      <p:sp>
        <p:nvSpPr>
          <p:cNvPr id="2" name="Rectangle 1"/>
          <p:cNvSpPr/>
          <p:nvPr/>
        </p:nvSpPr>
        <p:spPr>
          <a:xfrm>
            <a:off x="487898" y="3347423"/>
            <a:ext cx="4220194" cy="369332"/>
          </a:xfrm>
          <a:prstGeom prst="rect">
            <a:avLst/>
          </a:prstGeom>
        </p:spPr>
        <p:txBody>
          <a:bodyPr wrap="none">
            <a:spAutoFit/>
          </a:bodyPr>
          <a:lstStyle/>
          <a:p>
            <a:r>
              <a:rPr lang="en-US" smtClean="0"/>
              <a:t>One </a:t>
            </a:r>
            <a:r>
              <a:rPr lang="en-US" smtClean="0"/>
              <a:t>Dim Sum </a:t>
            </a:r>
            <a:r>
              <a:rPr lang="en-US" dirty="0" smtClean="0"/>
              <a:t>- Amazon </a:t>
            </a:r>
            <a:r>
              <a:rPr lang="en-US" dirty="0"/>
              <a:t>Web Services </a:t>
            </a:r>
          </a:p>
        </p:txBody>
      </p:sp>
    </p:spTree>
    <p:extLst>
      <p:ext uri="{BB962C8B-B14F-4D97-AF65-F5344CB8AC3E}">
        <p14:creationId xmlns:p14="http://schemas.microsoft.com/office/powerpoint/2010/main" val="3663897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 up</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Customer obsessed</a:t>
            </a:r>
          </a:p>
          <a:p>
            <a:pPr marL="342900" indent="-342900">
              <a:buFont typeface="Arial" charset="0"/>
              <a:buChar char="•"/>
            </a:pPr>
            <a:r>
              <a:rPr lang="en-US" dirty="0" smtClean="0"/>
              <a:t>Improved user experience</a:t>
            </a:r>
          </a:p>
          <a:p>
            <a:pPr marL="342900" indent="-342900">
              <a:buFont typeface="Arial" charset="0"/>
              <a:buChar char="•"/>
            </a:pPr>
            <a:r>
              <a:rPr lang="en-US" dirty="0" smtClean="0"/>
              <a:t>Optimized car park usage</a:t>
            </a:r>
          </a:p>
        </p:txBody>
      </p:sp>
      <p:sp>
        <p:nvSpPr>
          <p:cNvPr id="4" name="Footer Placeholder 3"/>
          <p:cNvSpPr>
            <a:spLocks noGrp="1"/>
          </p:cNvSpPr>
          <p:nvPr>
            <p:ph type="ftr" sz="quarter" idx="10"/>
          </p:nvPr>
        </p:nvSpPr>
        <p:spPr/>
        <p:txBody>
          <a:bodyPr/>
          <a:lstStyle/>
          <a:p>
            <a:r>
              <a:rPr lang="en-US" smtClean="0"/>
              <a:t>© 2016, Amazon Web Services, Inc. or its Affiliates. All rights reserved.</a:t>
            </a:r>
            <a:endParaRPr lang="en-US" dirty="0"/>
          </a:p>
        </p:txBody>
      </p:sp>
      <p:pic>
        <p:nvPicPr>
          <p:cNvPr id="3076" name="Picture 4" descr="ttps://i.ytimg.com/vi/Eb2blvW2P6o/maxresdefa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5701" y="256631"/>
            <a:ext cx="4823749" cy="271541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3948" y="2371725"/>
            <a:ext cx="240030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6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animEffect transition="in" filter="blinds(horizontal)">
                                      <p:cBhvr>
                                        <p:cTn id="15" dur="500"/>
                                        <p:tgtEl>
                                          <p:spTgt spid="307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086"/>
                                        </p:tgtEl>
                                        <p:attrNameLst>
                                          <p:attrName>style.visibility</p:attrName>
                                        </p:attrNameLst>
                                      </p:cBhvr>
                                      <p:to>
                                        <p:strVal val="visible"/>
                                      </p:to>
                                    </p:set>
                                    <p:animEffect transition="in" filter="blinds(horizontal)">
                                      <p:cBhvr>
                                        <p:cTn id="25" dur="500"/>
                                        <p:tgtEl>
                                          <p:spTgt spid="3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243" y="2191162"/>
            <a:ext cx="6752501" cy="545192"/>
          </a:xfrm>
        </p:spPr>
        <p:txBody>
          <a:bodyPr/>
          <a:lstStyle/>
          <a:p>
            <a:r>
              <a:rPr lang="en-US" sz="3600" dirty="0" smtClean="0"/>
              <a:t>Questions</a:t>
            </a:r>
            <a:endParaRPr lang="en-US" dirty="0"/>
          </a:p>
        </p:txBody>
      </p:sp>
      <p:pic>
        <p:nvPicPr>
          <p:cNvPr id="2052" name="Picture 4" desc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210" y="477795"/>
            <a:ext cx="3971925"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774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11" name="Footer Placeholder 10"/>
          <p:cNvSpPr>
            <a:spLocks noGrp="1"/>
          </p:cNvSpPr>
          <p:nvPr>
            <p:ph type="ftr" sz="quarter" idx="10"/>
          </p:nvPr>
        </p:nvSpPr>
        <p:spPr/>
        <p:txBody>
          <a:bodyPr/>
          <a:lstStyle/>
          <a:p>
            <a:r>
              <a:rPr lang="en-US" smtClean="0"/>
              <a:t>© 2016, Amazon Web Services, Inc. or its Affiliates. All rights reserved.</a:t>
            </a:r>
            <a:endParaRPr lang="en-US" dirty="0"/>
          </a:p>
        </p:txBody>
      </p:sp>
      <p:sp>
        <p:nvSpPr>
          <p:cNvPr id="3" name="Rectangle 2"/>
          <p:cNvSpPr/>
          <p:nvPr/>
        </p:nvSpPr>
        <p:spPr>
          <a:xfrm>
            <a:off x="396394" y="3235501"/>
            <a:ext cx="5518269" cy="1200329"/>
          </a:xfrm>
          <a:prstGeom prst="rect">
            <a:avLst/>
          </a:prstGeom>
        </p:spPr>
        <p:txBody>
          <a:bodyPr wrap="square">
            <a:spAutoFit/>
          </a:bodyPr>
          <a:lstStyle/>
          <a:p>
            <a:r>
              <a:rPr lang="en-US" b="1" dirty="0"/>
              <a:t>Hoang Nguyen - </a:t>
            </a:r>
            <a:r>
              <a:rPr lang="en-US" b="1" dirty="0">
                <a:hlinkClick r:id="rId2"/>
              </a:rPr>
              <a:t>hoangnv@amazon.com</a:t>
            </a:r>
            <a:endParaRPr lang="en-US" b="1" dirty="0"/>
          </a:p>
          <a:p>
            <a:r>
              <a:rPr lang="en-US" b="1" dirty="0"/>
              <a:t>Sebastien </a:t>
            </a:r>
            <a:r>
              <a:rPr lang="en-US" b="1" dirty="0" err="1"/>
              <a:t>Linsolas</a:t>
            </a:r>
            <a:r>
              <a:rPr lang="en-US" b="1" dirty="0"/>
              <a:t> </a:t>
            </a:r>
            <a:r>
              <a:rPr lang="mr-IN" b="1" dirty="0"/>
              <a:t>–</a:t>
            </a:r>
            <a:r>
              <a:rPr lang="en-US" b="1" dirty="0"/>
              <a:t> </a:t>
            </a:r>
            <a:r>
              <a:rPr lang="en-US" b="1" dirty="0">
                <a:hlinkClick r:id="rId3"/>
              </a:rPr>
              <a:t>slinsola@amazon.com</a:t>
            </a:r>
            <a:endParaRPr lang="en-US" b="1" dirty="0"/>
          </a:p>
          <a:p>
            <a:r>
              <a:rPr lang="en-US" b="1" dirty="0"/>
              <a:t>Ivan Cheng </a:t>
            </a:r>
            <a:r>
              <a:rPr lang="mr-IN" b="1" dirty="0"/>
              <a:t>–</a:t>
            </a:r>
            <a:r>
              <a:rPr lang="en-US" b="1" dirty="0"/>
              <a:t> </a:t>
            </a:r>
            <a:r>
              <a:rPr lang="en-US" b="1" dirty="0">
                <a:hlinkClick r:id="rId4"/>
              </a:rPr>
              <a:t>imarhus@amazon.com</a:t>
            </a:r>
            <a:endParaRPr lang="en-US" b="1" dirty="0"/>
          </a:p>
          <a:p>
            <a:r>
              <a:rPr lang="en-US" b="1" dirty="0" err="1"/>
              <a:t>Kwun</a:t>
            </a:r>
            <a:r>
              <a:rPr lang="en-US" b="1" dirty="0"/>
              <a:t> </a:t>
            </a:r>
            <a:r>
              <a:rPr lang="en-US" b="1" dirty="0" err="1"/>
              <a:t>Hok</a:t>
            </a:r>
            <a:r>
              <a:rPr lang="en-US" b="1" dirty="0"/>
              <a:t> Chan - </a:t>
            </a:r>
            <a:r>
              <a:rPr lang="en-US" b="1" dirty="0">
                <a:hlinkClick r:id="rId5"/>
              </a:rPr>
              <a:t>khchan@amazon.com</a:t>
            </a:r>
            <a:endParaRPr lang="en-US" b="1" dirty="0"/>
          </a:p>
        </p:txBody>
      </p:sp>
    </p:spTree>
    <p:extLst>
      <p:ext uri="{BB962C8B-B14F-4D97-AF65-F5344CB8AC3E}">
        <p14:creationId xmlns:p14="http://schemas.microsoft.com/office/powerpoint/2010/main" val="1860359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587078" cy="545741"/>
          </a:xfrm>
        </p:spPr>
        <p:txBody>
          <a:bodyPr/>
          <a:lstStyle/>
          <a:p>
            <a:r>
              <a:rPr lang="en-US" dirty="0" smtClean="0"/>
              <a:t>Customers - Are you enjoy looking for parking?</a:t>
            </a:r>
            <a:endParaRPr lang="en-US" dirty="0"/>
          </a:p>
        </p:txBody>
      </p:sp>
      <p:sp>
        <p:nvSpPr>
          <p:cNvPr id="4" name="Footer Placeholder 3"/>
          <p:cNvSpPr>
            <a:spLocks noGrp="1"/>
          </p:cNvSpPr>
          <p:nvPr>
            <p:ph type="ftr" sz="quarter" idx="10"/>
          </p:nvPr>
        </p:nvSpPr>
        <p:spPr/>
        <p:txBody>
          <a:bodyPr/>
          <a:lstStyle/>
          <a:p>
            <a:r>
              <a:rPr lang="en-US" smtClean="0"/>
              <a:t>© 2016, Amazon Web Services, Inc. or its Affiliates. All rights reserved.</a:t>
            </a:r>
            <a:endParaRPr lang="en-US" dirty="0"/>
          </a:p>
        </p:txBody>
      </p:sp>
      <p:pic>
        <p:nvPicPr>
          <p:cNvPr id="1026" name="Picture 2" descr="mage result for car park que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788" y="782391"/>
            <a:ext cx="4151532" cy="28667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ge result for car park que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8449" y="1972734"/>
            <a:ext cx="4091939" cy="255746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tp://images.myparkingsign.com/img/lg/K/No-Parking-Sorry-Sign-K-8880.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3240" y="782391"/>
            <a:ext cx="258127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93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checkerboard(across)">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dissolve">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099" y="1918565"/>
            <a:ext cx="6752501" cy="545192"/>
          </a:xfrm>
        </p:spPr>
        <p:txBody>
          <a:bodyPr/>
          <a:lstStyle/>
          <a:p>
            <a:r>
              <a:rPr lang="en-US" dirty="0"/>
              <a:t>In London, up to 30 percent of traffic congestion can be blamed on people looking for </a:t>
            </a:r>
            <a:r>
              <a:rPr lang="en-US" dirty="0" smtClean="0"/>
              <a:t>parking</a:t>
            </a:r>
            <a:r>
              <a:rPr lang="en-US" dirty="0"/>
              <a:t>.</a:t>
            </a:r>
          </a:p>
        </p:txBody>
      </p:sp>
      <p:pic>
        <p:nvPicPr>
          <p:cNvPr id="1026" name="Picture 2" descr="mage result for scratching head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901" y="905242"/>
            <a:ext cx="1373424" cy="33297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37166" y="4532172"/>
            <a:ext cx="1762024" cy="369332"/>
          </a:xfrm>
          <a:prstGeom prst="rect">
            <a:avLst/>
          </a:prstGeom>
          <a:noFill/>
        </p:spPr>
        <p:txBody>
          <a:bodyPr wrap="square" rtlCol="0">
            <a:spAutoFit/>
          </a:bodyPr>
          <a:lstStyle/>
          <a:p>
            <a:r>
              <a:rPr lang="en-US" dirty="0" smtClean="0"/>
              <a:t>Source: Ford</a:t>
            </a:r>
            <a:endParaRPr lang="en-US" dirty="0"/>
          </a:p>
        </p:txBody>
      </p:sp>
    </p:spTree>
    <p:extLst>
      <p:ext uri="{BB962C8B-B14F-4D97-AF65-F5344CB8AC3E}">
        <p14:creationId xmlns:p14="http://schemas.microsoft.com/office/powerpoint/2010/main" val="45466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Customers </a:t>
            </a:r>
            <a:r>
              <a:rPr lang="mr-IN" dirty="0" smtClean="0"/>
              <a:t>–</a:t>
            </a:r>
            <a:r>
              <a:rPr lang="en-US" dirty="0" smtClean="0"/>
              <a:t> Pain points</a:t>
            </a:r>
            <a:endParaRPr lang="en-US" dirty="0"/>
          </a:p>
        </p:txBody>
      </p:sp>
      <p:sp>
        <p:nvSpPr>
          <p:cNvPr id="4" name="Footer Placeholder 3"/>
          <p:cNvSpPr>
            <a:spLocks noGrp="1"/>
          </p:cNvSpPr>
          <p:nvPr>
            <p:ph type="ftr" sz="quarter" idx="10"/>
          </p:nvPr>
        </p:nvSpPr>
        <p:spPr/>
        <p:txBody>
          <a:bodyPr/>
          <a:lstStyle/>
          <a:p>
            <a:r>
              <a:rPr lang="en-US" smtClean="0"/>
              <a:t>© 2016, Amazon Web Services, Inc. or its Affiliates. All rights reserved.</a:t>
            </a:r>
            <a:endParaRPr lang="en-US" dirty="0"/>
          </a:p>
        </p:txBody>
      </p:sp>
      <p:sp>
        <p:nvSpPr>
          <p:cNvPr id="5" name="TextBox 4"/>
          <p:cNvSpPr txBox="1"/>
          <p:nvPr/>
        </p:nvSpPr>
        <p:spPr>
          <a:xfrm>
            <a:off x="751496" y="1445790"/>
            <a:ext cx="630936" cy="369332"/>
          </a:xfrm>
          <a:prstGeom prst="rect">
            <a:avLst/>
          </a:prstGeom>
          <a:noFill/>
        </p:spPr>
        <p:txBody>
          <a:bodyPr wrap="square" rtlCol="0">
            <a:spAutoFit/>
          </a:bodyPr>
          <a:lstStyle/>
          <a:p>
            <a:r>
              <a:rPr lang="en-US" dirty="0" smtClean="0"/>
              <a:t>Late </a:t>
            </a:r>
            <a:endParaRPr lang="en-US" dirty="0"/>
          </a:p>
        </p:txBody>
      </p:sp>
      <p:sp>
        <p:nvSpPr>
          <p:cNvPr id="6" name="TextBox 5"/>
          <p:cNvSpPr txBox="1"/>
          <p:nvPr/>
        </p:nvSpPr>
        <p:spPr>
          <a:xfrm>
            <a:off x="3418377" y="722257"/>
            <a:ext cx="1475232" cy="646331"/>
          </a:xfrm>
          <a:prstGeom prst="rect">
            <a:avLst/>
          </a:prstGeom>
          <a:noFill/>
        </p:spPr>
        <p:txBody>
          <a:bodyPr wrap="square" rtlCol="0">
            <a:spAutoFit/>
          </a:bodyPr>
          <a:lstStyle/>
          <a:p>
            <a:r>
              <a:rPr lang="en-US" dirty="0" smtClean="0"/>
              <a:t>Waste of gas/money</a:t>
            </a:r>
            <a:endParaRPr lang="en-US" dirty="0"/>
          </a:p>
        </p:txBody>
      </p:sp>
      <p:sp>
        <p:nvSpPr>
          <p:cNvPr id="7" name="TextBox 6"/>
          <p:cNvSpPr txBox="1"/>
          <p:nvPr/>
        </p:nvSpPr>
        <p:spPr>
          <a:xfrm>
            <a:off x="3409114" y="4294800"/>
            <a:ext cx="1688592" cy="369332"/>
          </a:xfrm>
          <a:prstGeom prst="rect">
            <a:avLst/>
          </a:prstGeom>
          <a:noFill/>
        </p:spPr>
        <p:txBody>
          <a:bodyPr wrap="square" rtlCol="0">
            <a:spAutoFit/>
          </a:bodyPr>
          <a:lstStyle/>
          <a:p>
            <a:r>
              <a:rPr lang="en-US" smtClean="0"/>
              <a:t>Waste of time</a:t>
            </a:r>
            <a:endParaRPr lang="en-US" dirty="0"/>
          </a:p>
        </p:txBody>
      </p:sp>
      <p:sp>
        <p:nvSpPr>
          <p:cNvPr id="8" name="TextBox 7"/>
          <p:cNvSpPr txBox="1"/>
          <p:nvPr/>
        </p:nvSpPr>
        <p:spPr>
          <a:xfrm>
            <a:off x="6378936" y="2508454"/>
            <a:ext cx="1908048" cy="646331"/>
          </a:xfrm>
          <a:prstGeom prst="rect">
            <a:avLst/>
          </a:prstGeom>
          <a:noFill/>
        </p:spPr>
        <p:txBody>
          <a:bodyPr wrap="square" rtlCol="0">
            <a:spAutoFit/>
          </a:bodyPr>
          <a:lstStyle/>
          <a:p>
            <a:r>
              <a:rPr lang="en-US" smtClean="0"/>
              <a:t>Have something else to do</a:t>
            </a:r>
            <a:endParaRPr lang="en-US"/>
          </a:p>
        </p:txBody>
      </p:sp>
      <p:sp>
        <p:nvSpPr>
          <p:cNvPr id="9" name="TextBox 8"/>
          <p:cNvSpPr txBox="1"/>
          <p:nvPr/>
        </p:nvSpPr>
        <p:spPr>
          <a:xfrm>
            <a:off x="5257272" y="1162114"/>
            <a:ext cx="2075688" cy="369332"/>
          </a:xfrm>
          <a:prstGeom prst="rect">
            <a:avLst/>
          </a:prstGeom>
          <a:noFill/>
        </p:spPr>
        <p:txBody>
          <a:bodyPr wrap="square" rtlCol="0">
            <a:spAutoFit/>
          </a:bodyPr>
          <a:lstStyle/>
          <a:p>
            <a:r>
              <a:rPr lang="en-US" dirty="0" smtClean="0"/>
              <a:t>Fear of driving out</a:t>
            </a:r>
            <a:endParaRPr lang="en-US" dirty="0"/>
          </a:p>
        </p:txBody>
      </p:sp>
      <p:sp>
        <p:nvSpPr>
          <p:cNvPr id="10" name="TextBox 9"/>
          <p:cNvSpPr txBox="1"/>
          <p:nvPr/>
        </p:nvSpPr>
        <p:spPr>
          <a:xfrm>
            <a:off x="1681591" y="1064996"/>
            <a:ext cx="1373124" cy="369332"/>
          </a:xfrm>
          <a:prstGeom prst="rect">
            <a:avLst/>
          </a:prstGeom>
          <a:noFill/>
        </p:spPr>
        <p:txBody>
          <a:bodyPr wrap="square" rtlCol="0">
            <a:spAutoFit/>
          </a:bodyPr>
          <a:lstStyle/>
          <a:p>
            <a:r>
              <a:rPr lang="en-US" dirty="0" smtClean="0"/>
              <a:t>Frustration</a:t>
            </a:r>
            <a:endParaRPr lang="en-US" dirty="0"/>
          </a:p>
        </p:txBody>
      </p:sp>
      <p:sp>
        <p:nvSpPr>
          <p:cNvPr id="11" name="TextBox 10"/>
          <p:cNvSpPr txBox="1"/>
          <p:nvPr/>
        </p:nvSpPr>
        <p:spPr>
          <a:xfrm>
            <a:off x="5459555" y="4094660"/>
            <a:ext cx="1373124" cy="369332"/>
          </a:xfrm>
          <a:prstGeom prst="rect">
            <a:avLst/>
          </a:prstGeom>
          <a:noFill/>
        </p:spPr>
        <p:txBody>
          <a:bodyPr wrap="square" rtlCol="0">
            <a:spAutoFit/>
          </a:bodyPr>
          <a:lstStyle/>
          <a:p>
            <a:r>
              <a:rPr lang="en-US" dirty="0" smtClean="0"/>
              <a:t>Frustration</a:t>
            </a:r>
            <a:endParaRPr lang="en-US" dirty="0"/>
          </a:p>
        </p:txBody>
      </p:sp>
      <p:pic>
        <p:nvPicPr>
          <p:cNvPr id="2050" name="Picture 2" descr="ttps://s-media-cache-ak0.pinimg.com/736x/8b/a7/30/8ba730e235da0e7e70fbe14bacbb65dd--funny-facial-expr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318" y="1369678"/>
            <a:ext cx="2440566" cy="286162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633936" y="3154785"/>
            <a:ext cx="1373124" cy="369332"/>
          </a:xfrm>
          <a:prstGeom prst="rect">
            <a:avLst/>
          </a:prstGeom>
          <a:noFill/>
        </p:spPr>
        <p:txBody>
          <a:bodyPr wrap="square" rtlCol="0">
            <a:spAutoFit/>
          </a:bodyPr>
          <a:lstStyle/>
          <a:p>
            <a:r>
              <a:rPr lang="en-US" dirty="0" smtClean="0"/>
              <a:t>Frustration</a:t>
            </a:r>
            <a:endParaRPr lang="en-US" dirty="0"/>
          </a:p>
        </p:txBody>
      </p:sp>
      <p:sp>
        <p:nvSpPr>
          <p:cNvPr id="15" name="TextBox 14"/>
          <p:cNvSpPr txBox="1"/>
          <p:nvPr/>
        </p:nvSpPr>
        <p:spPr>
          <a:xfrm>
            <a:off x="1106760" y="3771494"/>
            <a:ext cx="1599358" cy="646331"/>
          </a:xfrm>
          <a:prstGeom prst="rect">
            <a:avLst/>
          </a:prstGeom>
          <a:noFill/>
        </p:spPr>
        <p:txBody>
          <a:bodyPr wrap="square" rtlCol="0">
            <a:spAutoFit/>
          </a:bodyPr>
          <a:lstStyle/>
          <a:p>
            <a:r>
              <a:rPr lang="en-US" dirty="0" smtClean="0"/>
              <a:t>Traffic congestion</a:t>
            </a:r>
            <a:endParaRPr lang="en-US" dirty="0"/>
          </a:p>
        </p:txBody>
      </p:sp>
      <p:sp>
        <p:nvSpPr>
          <p:cNvPr id="16" name="TextBox 15"/>
          <p:cNvSpPr txBox="1"/>
          <p:nvPr/>
        </p:nvSpPr>
        <p:spPr>
          <a:xfrm>
            <a:off x="299709" y="2224540"/>
            <a:ext cx="1834083" cy="646331"/>
          </a:xfrm>
          <a:prstGeom prst="rect">
            <a:avLst/>
          </a:prstGeom>
          <a:noFill/>
        </p:spPr>
        <p:txBody>
          <a:bodyPr wrap="square" rtlCol="0">
            <a:spAutoFit/>
          </a:bodyPr>
          <a:lstStyle/>
          <a:p>
            <a:r>
              <a:rPr lang="en-US" dirty="0" smtClean="0"/>
              <a:t>Illegal parking on </a:t>
            </a:r>
            <a:r>
              <a:rPr lang="en-US" smtClean="0"/>
              <a:t>the street</a:t>
            </a:r>
            <a:endParaRPr lang="en-US" dirty="0"/>
          </a:p>
        </p:txBody>
      </p:sp>
      <p:sp>
        <p:nvSpPr>
          <p:cNvPr id="17" name="TextBox 16"/>
          <p:cNvSpPr txBox="1"/>
          <p:nvPr/>
        </p:nvSpPr>
        <p:spPr>
          <a:xfrm>
            <a:off x="5459555" y="1753638"/>
            <a:ext cx="1873405" cy="369332"/>
          </a:xfrm>
          <a:prstGeom prst="rect">
            <a:avLst/>
          </a:prstGeom>
          <a:noFill/>
        </p:spPr>
        <p:txBody>
          <a:bodyPr wrap="square" rtlCol="0">
            <a:spAutoFit/>
          </a:bodyPr>
          <a:lstStyle/>
          <a:p>
            <a:r>
              <a:rPr lang="en-US" smtClean="0"/>
              <a:t>Getting a ticket</a:t>
            </a:r>
            <a:endParaRPr lang="en-US" dirty="0"/>
          </a:p>
        </p:txBody>
      </p:sp>
      <p:sp>
        <p:nvSpPr>
          <p:cNvPr id="18" name="TextBox 17"/>
          <p:cNvSpPr txBox="1"/>
          <p:nvPr/>
        </p:nvSpPr>
        <p:spPr>
          <a:xfrm>
            <a:off x="5576918" y="3479788"/>
            <a:ext cx="1873405" cy="369332"/>
          </a:xfrm>
          <a:prstGeom prst="rect">
            <a:avLst/>
          </a:prstGeom>
          <a:noFill/>
        </p:spPr>
        <p:txBody>
          <a:bodyPr wrap="square" rtlCol="0">
            <a:spAutoFit/>
          </a:bodyPr>
          <a:lstStyle/>
          <a:p>
            <a:r>
              <a:rPr lang="en-US" dirty="0" smtClean="0"/>
              <a:t>Not eco friendly</a:t>
            </a:r>
            <a:endParaRPr lang="en-US" dirty="0"/>
          </a:p>
        </p:txBody>
      </p:sp>
    </p:spTree>
    <p:extLst>
      <p:ext uri="{BB962C8B-B14F-4D97-AF65-F5344CB8AC3E}">
        <p14:creationId xmlns:p14="http://schemas.microsoft.com/office/powerpoint/2010/main" val="70127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dissolve">
                                      <p:cBhvr>
                                        <p:cTn id="35" dur="500"/>
                                        <p:tgtEl>
                                          <p:spTgt spid="13"/>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dissolve">
                                      <p:cBhvr>
                                        <p:cTn id="39" dur="500"/>
                                        <p:tgtEl>
                                          <p:spTgt spid="15"/>
                                        </p:tgtEl>
                                      </p:cBhvr>
                                    </p:animEffect>
                                  </p:childTnLst>
                                </p:cTn>
                              </p:par>
                            </p:childTnLst>
                          </p:cTn>
                        </p:par>
                        <p:par>
                          <p:cTn id="40" fill="hold">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childTnLst>
                          </p:cTn>
                        </p:par>
                        <p:par>
                          <p:cTn id="44" fill="hold">
                            <p:stCondLst>
                              <p:cond delay="5000"/>
                            </p:stCondLst>
                            <p:childTnLst>
                              <p:par>
                                <p:cTn id="45" presetID="9" presetClass="entr" presetSubtype="0"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dissolve">
                                      <p:cBhvr>
                                        <p:cTn id="47" dur="500"/>
                                        <p:tgtEl>
                                          <p:spTgt spid="17"/>
                                        </p:tgtEl>
                                      </p:cBhvr>
                                    </p:animEffect>
                                  </p:childTnLst>
                                </p:cTn>
                              </p:par>
                            </p:childTnLst>
                          </p:cTn>
                        </p:par>
                        <p:par>
                          <p:cTn id="48" fill="hold">
                            <p:stCondLst>
                              <p:cond delay="5500"/>
                            </p:stCondLst>
                            <p:childTnLst>
                              <p:par>
                                <p:cTn id="49" presetID="9" presetClass="entr" presetSubtype="0"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dissolve">
                                      <p:cBhvr>
                                        <p:cTn id="51" dur="500"/>
                                        <p:tgtEl>
                                          <p:spTgt spid="18"/>
                                        </p:tgtEl>
                                      </p:cBhvr>
                                    </p:animEffect>
                                  </p:childTnLst>
                                </p:cTn>
                              </p:par>
                              <p:par>
                                <p:cTn id="52" presetID="23" presetClass="entr" presetSubtype="16" fill="hold" nodeType="withEffect">
                                  <p:stCondLst>
                                    <p:cond delay="500"/>
                                  </p:stCondLst>
                                  <p:childTnLst>
                                    <p:set>
                                      <p:cBhvr>
                                        <p:cTn id="53" dur="1" fill="hold">
                                          <p:stCondLst>
                                            <p:cond delay="0"/>
                                          </p:stCondLst>
                                        </p:cTn>
                                        <p:tgtEl>
                                          <p:spTgt spid="2050"/>
                                        </p:tgtEl>
                                        <p:attrNameLst>
                                          <p:attrName>style.visibility</p:attrName>
                                        </p:attrNameLst>
                                      </p:cBhvr>
                                      <p:to>
                                        <p:strVal val="visible"/>
                                      </p:to>
                                    </p:set>
                                    <p:anim calcmode="lin" valueType="num">
                                      <p:cBhvr>
                                        <p:cTn id="54" dur="500" fill="hold"/>
                                        <p:tgtEl>
                                          <p:spTgt spid="2050"/>
                                        </p:tgtEl>
                                        <p:attrNameLst>
                                          <p:attrName>ppt_w</p:attrName>
                                        </p:attrNameLst>
                                      </p:cBhvr>
                                      <p:tavLst>
                                        <p:tav tm="0">
                                          <p:val>
                                            <p:fltVal val="0"/>
                                          </p:val>
                                        </p:tav>
                                        <p:tav tm="100000">
                                          <p:val>
                                            <p:strVal val="#ppt_w"/>
                                          </p:val>
                                        </p:tav>
                                      </p:tavLst>
                                    </p:anim>
                                    <p:anim calcmode="lin" valueType="num">
                                      <p:cBhvr>
                                        <p:cTn id="55" dur="500" fill="hold"/>
                                        <p:tgtEl>
                                          <p:spTgt spid="20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3" grpId="0"/>
      <p:bldP spid="15" grpId="0"/>
      <p:bldP spid="16" grpId="0"/>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Octank</a:t>
            </a:r>
            <a:r>
              <a:rPr lang="en-US" dirty="0" smtClean="0"/>
              <a:t> </a:t>
            </a:r>
            <a:r>
              <a:rPr lang="mr-IN" dirty="0" smtClean="0"/>
              <a:t>–</a:t>
            </a:r>
            <a:r>
              <a:rPr lang="en-US" dirty="0"/>
              <a:t> </a:t>
            </a:r>
            <a:r>
              <a:rPr lang="en-US" dirty="0" smtClean="0"/>
              <a:t>What’s your challenge?</a:t>
            </a:r>
            <a:endParaRPr lang="en-US" dirty="0"/>
          </a:p>
        </p:txBody>
      </p:sp>
      <p:sp>
        <p:nvSpPr>
          <p:cNvPr id="4" name="Footer Placeholder 3"/>
          <p:cNvSpPr>
            <a:spLocks noGrp="1"/>
          </p:cNvSpPr>
          <p:nvPr>
            <p:ph type="ftr" sz="quarter" idx="10"/>
          </p:nvPr>
        </p:nvSpPr>
        <p:spPr/>
        <p:txBody>
          <a:bodyPr/>
          <a:lstStyle/>
          <a:p>
            <a:r>
              <a:rPr lang="en-US" smtClean="0"/>
              <a:t>© 2016, Amazon Web Services, Inc. or its Affiliates. All rights reserved.</a:t>
            </a:r>
            <a:endParaRPr lang="en-US" dirty="0"/>
          </a:p>
        </p:txBody>
      </p:sp>
      <p:pic>
        <p:nvPicPr>
          <p:cNvPr id="5" name="Picture 6" descr="mage result for empty car p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3757" y="1212760"/>
            <a:ext cx="4324492" cy="28851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235966" y="1344168"/>
            <a:ext cx="3946214" cy="2379978"/>
          </a:xfrm>
          <a:prstGeom prst="rect">
            <a:avLst/>
          </a:prstGeom>
        </p:spPr>
      </p:pic>
    </p:spTree>
    <p:extLst>
      <p:ext uri="{BB962C8B-B14F-4D97-AF65-F5344CB8AC3E}">
        <p14:creationId xmlns:p14="http://schemas.microsoft.com/office/powerpoint/2010/main" val="76729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Guaranteed parking slot</a:t>
            </a:r>
          </a:p>
          <a:p>
            <a:pPr marL="342900" indent="-342900">
              <a:buFont typeface="Arial" charset="0"/>
              <a:buChar char="•"/>
            </a:pPr>
            <a:r>
              <a:rPr lang="en-US" dirty="0" smtClean="0"/>
              <a:t>Reservation</a:t>
            </a:r>
          </a:p>
          <a:p>
            <a:pPr marL="342900" indent="-342900">
              <a:buFont typeface="Arial" charset="0"/>
              <a:buChar char="•"/>
            </a:pPr>
            <a:r>
              <a:rPr lang="en-US" dirty="0" smtClean="0"/>
              <a:t>Cashless</a:t>
            </a:r>
          </a:p>
          <a:p>
            <a:pPr marL="342900" indent="-342900">
              <a:buFont typeface="Arial" charset="0"/>
              <a:buChar char="•"/>
            </a:pPr>
            <a:r>
              <a:rPr lang="en-US" dirty="0" smtClean="0"/>
              <a:t>Free of hassle</a:t>
            </a:r>
          </a:p>
          <a:p>
            <a:pPr marL="342900" indent="-342900">
              <a:buFont typeface="Arial" charset="0"/>
              <a:buChar char="•"/>
            </a:pPr>
            <a:r>
              <a:rPr lang="en-US" dirty="0" smtClean="0"/>
              <a:t>Notifications</a:t>
            </a:r>
          </a:p>
          <a:p>
            <a:pPr marL="342900" indent="-342900">
              <a:buFont typeface="Arial" charset="0"/>
              <a:buChar char="•"/>
            </a:pPr>
            <a:r>
              <a:rPr lang="en-US" dirty="0" smtClean="0"/>
              <a:t>Optimized park slot occupation</a:t>
            </a:r>
          </a:p>
          <a:p>
            <a:pPr marL="342900" indent="-342900">
              <a:buFont typeface="Arial" charset="0"/>
              <a:buChar char="•"/>
            </a:pPr>
            <a:r>
              <a:rPr lang="en-US" dirty="0" smtClean="0"/>
              <a:t>Optimized pricing benefits</a:t>
            </a:r>
          </a:p>
        </p:txBody>
      </p:sp>
      <p:sp>
        <p:nvSpPr>
          <p:cNvPr id="4" name="Footer Placeholder 3"/>
          <p:cNvSpPr>
            <a:spLocks noGrp="1"/>
          </p:cNvSpPr>
          <p:nvPr>
            <p:ph type="ftr" sz="quarter" idx="10"/>
          </p:nvPr>
        </p:nvSpPr>
        <p:spPr/>
        <p:txBody>
          <a:bodyPr/>
          <a:lstStyle/>
          <a:p>
            <a:r>
              <a:rPr lang="en-US" smtClean="0"/>
              <a:t>© 2016, Amazon Web Services, Inc. or its Affiliates. All rights reserved.</a:t>
            </a:r>
            <a:endParaRPr lang="en-US" dirty="0"/>
          </a:p>
        </p:txBody>
      </p:sp>
      <p:pic>
        <p:nvPicPr>
          <p:cNvPr id="5" name="Picture 4" descr="thoughtfu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3746" y="766430"/>
            <a:ext cx="1206545" cy="3394655"/>
          </a:xfrm>
          <a:prstGeom prst="rect">
            <a:avLst/>
          </a:prstGeom>
        </p:spPr>
      </p:pic>
    </p:spTree>
    <p:extLst>
      <p:ext uri="{BB962C8B-B14F-4D97-AF65-F5344CB8AC3E}">
        <p14:creationId xmlns:p14="http://schemas.microsoft.com/office/powerpoint/2010/main" val="70398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1000"/>
                                        <p:tgtEl>
                                          <p:spTgt spid="3">
                                            <p:txEl>
                                              <p:pRg st="0" end="0"/>
                                            </p:txEl>
                                          </p:spTgt>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1000"/>
                                        <p:tgtEl>
                                          <p:spTgt spid="3">
                                            <p:txEl>
                                              <p:pRg st="1" end="1"/>
                                            </p:txEl>
                                          </p:spTgt>
                                        </p:tgtEl>
                                      </p:cBhvr>
                                    </p:animEffect>
                                  </p:childTnLst>
                                </p:cTn>
                              </p:par>
                            </p:childTnLst>
                          </p:cTn>
                        </p:par>
                        <p:par>
                          <p:cTn id="12" fill="hold">
                            <p:stCondLst>
                              <p:cond delay="2000"/>
                            </p:stCondLst>
                            <p:childTnLst>
                              <p:par>
                                <p:cTn id="13" presetID="9"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1000"/>
                                        <p:tgtEl>
                                          <p:spTgt spid="3">
                                            <p:txEl>
                                              <p:pRg st="2" end="2"/>
                                            </p:txEl>
                                          </p:spTgt>
                                        </p:tgtEl>
                                      </p:cBhvr>
                                    </p:animEffect>
                                  </p:childTnLst>
                                </p:cTn>
                              </p:par>
                            </p:childTnLst>
                          </p:cTn>
                        </p:par>
                        <p:par>
                          <p:cTn id="16" fill="hold">
                            <p:stCondLst>
                              <p:cond delay="3000"/>
                            </p:stCondLst>
                            <p:childTnLst>
                              <p:par>
                                <p:cTn id="17" presetID="9"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dissolve">
                                      <p:cBhvr>
                                        <p:cTn id="19" dur="1000"/>
                                        <p:tgtEl>
                                          <p:spTgt spid="3">
                                            <p:txEl>
                                              <p:pRg st="3" end="3"/>
                                            </p:txEl>
                                          </p:spTgt>
                                        </p:tgtEl>
                                      </p:cBhvr>
                                    </p:animEffect>
                                  </p:childTnLst>
                                </p:cTn>
                              </p:par>
                            </p:childTnLst>
                          </p:cTn>
                        </p:par>
                        <p:par>
                          <p:cTn id="20" fill="hold">
                            <p:stCondLst>
                              <p:cond delay="4000"/>
                            </p:stCondLst>
                            <p:childTnLst>
                              <p:par>
                                <p:cTn id="21" presetID="9"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1000"/>
                                        <p:tgtEl>
                                          <p:spTgt spid="3">
                                            <p:txEl>
                                              <p:pRg st="4" end="4"/>
                                            </p:txEl>
                                          </p:spTgt>
                                        </p:tgtEl>
                                      </p:cBhvr>
                                    </p:animEffect>
                                  </p:childTnLst>
                                </p:cTn>
                              </p:par>
                            </p:childTnLst>
                          </p:cTn>
                        </p:par>
                        <p:par>
                          <p:cTn id="24" fill="hold">
                            <p:stCondLst>
                              <p:cond delay="5000"/>
                            </p:stCondLst>
                            <p:childTnLst>
                              <p:par>
                                <p:cTn id="25" presetID="9"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1000"/>
                                        <p:tgtEl>
                                          <p:spTgt spid="3">
                                            <p:txEl>
                                              <p:pRg st="5" end="5"/>
                                            </p:txEl>
                                          </p:spTgt>
                                        </p:tgtEl>
                                      </p:cBhvr>
                                    </p:animEffect>
                                  </p:childTnLst>
                                </p:cTn>
                              </p:par>
                            </p:childTnLst>
                          </p:cTn>
                        </p:par>
                        <p:par>
                          <p:cTn id="28" fill="hold">
                            <p:stCondLst>
                              <p:cond delay="6000"/>
                            </p:stCondLst>
                            <p:childTnLst>
                              <p:par>
                                <p:cTn id="29" presetID="9"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243" y="2191162"/>
            <a:ext cx="6752501" cy="545192"/>
          </a:xfrm>
        </p:spPr>
        <p:txBody>
          <a:bodyPr/>
          <a:lstStyle/>
          <a:p>
            <a:r>
              <a:rPr lang="en-US" sz="3600" dirty="0" smtClean="0"/>
              <a:t>Demo</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0941" y="1052975"/>
            <a:ext cx="4064000" cy="3048000"/>
          </a:xfrm>
          <a:prstGeom prst="rect">
            <a:avLst/>
          </a:prstGeom>
        </p:spPr>
      </p:pic>
    </p:spTree>
    <p:extLst>
      <p:ext uri="{BB962C8B-B14F-4D97-AF65-F5344CB8AC3E}">
        <p14:creationId xmlns:p14="http://schemas.microsoft.com/office/powerpoint/2010/main" val="30336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952" y="49577"/>
            <a:ext cx="8644477" cy="545192"/>
          </a:xfrm>
        </p:spPr>
        <p:txBody>
          <a:bodyPr/>
          <a:lstStyle/>
          <a:p>
            <a:r>
              <a:rPr lang="en-US" dirty="0" smtClean="0"/>
              <a:t>Architecture</a:t>
            </a:r>
            <a:endParaRPr lang="en-US" dirty="0"/>
          </a:p>
        </p:txBody>
      </p:sp>
      <p:sp>
        <p:nvSpPr>
          <p:cNvPr id="4" name="Footer Placeholder 3"/>
          <p:cNvSpPr>
            <a:spLocks noGrp="1"/>
          </p:cNvSpPr>
          <p:nvPr>
            <p:ph type="ftr" sz="quarter" idx="4294967295"/>
          </p:nvPr>
        </p:nvSpPr>
        <p:spPr>
          <a:xfrm>
            <a:off x="336788" y="4772025"/>
            <a:ext cx="3567245" cy="274637"/>
          </a:xfrm>
          <a:prstGeom prst="rect">
            <a:avLst/>
          </a:prstGeom>
        </p:spPr>
        <p:txBody>
          <a:bodyPr/>
          <a:lstStyle/>
          <a:p>
            <a:r>
              <a:rPr lang="en-US" dirty="0"/>
              <a:t>© 2016 Amazon Web Services, Inc. and its affiliates. All rights reserved.</a:t>
            </a:r>
          </a:p>
        </p:txBody>
      </p:sp>
      <p:sp>
        <p:nvSpPr>
          <p:cNvPr id="5" name="Rounded Rectangle 4"/>
          <p:cNvSpPr/>
          <p:nvPr/>
        </p:nvSpPr>
        <p:spPr>
          <a:xfrm>
            <a:off x="1527118" y="1141428"/>
            <a:ext cx="7216832" cy="3644754"/>
          </a:xfrm>
          <a:prstGeom prst="roundRect">
            <a:avLst>
              <a:gd name="adj" fmla="val 9818"/>
            </a:avLst>
          </a:prstGeom>
          <a:no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chemeClr val="tx1">
                  <a:lumMod val="50000"/>
                </a:schemeClr>
              </a:solidFill>
              <a:latin typeface="Calibri Light"/>
            </a:endParaRPr>
          </a:p>
        </p:txBody>
      </p:sp>
      <p:sp>
        <p:nvSpPr>
          <p:cNvPr id="6" name="Rounded Rectangle 5"/>
          <p:cNvSpPr/>
          <p:nvPr/>
        </p:nvSpPr>
        <p:spPr>
          <a:xfrm>
            <a:off x="1339355" y="1529957"/>
            <a:ext cx="7496035" cy="3256226"/>
          </a:xfrm>
          <a:prstGeom prst="roundRect">
            <a:avLst>
              <a:gd name="adj" fmla="val 9818"/>
            </a:avLst>
          </a:prstGeom>
          <a:noFill/>
          <a:ln w="1270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lumMod val="50000"/>
                </a:schemeClr>
              </a:solidFill>
              <a:latin typeface="Calibri Light"/>
              <a:cs typeface="Calibri Light"/>
            </a:endParaRPr>
          </a:p>
        </p:txBody>
      </p:sp>
      <p:pic>
        <p:nvPicPr>
          <p:cNvPr id="12" name="Picture 11" descr="Users.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075341" y="469004"/>
            <a:ext cx="731520" cy="731520"/>
          </a:xfrm>
          <a:prstGeom prst="rect">
            <a:avLst/>
          </a:prstGeom>
        </p:spPr>
      </p:pic>
      <p:pic>
        <p:nvPicPr>
          <p:cNvPr id="19" name="Picture 18" descr="AWS-Cloud.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495822" y="1322576"/>
            <a:ext cx="621656" cy="621656"/>
          </a:xfrm>
          <a:prstGeom prst="rect">
            <a:avLst/>
          </a:prstGeom>
        </p:spPr>
      </p:pic>
      <p:sp>
        <p:nvSpPr>
          <p:cNvPr id="32" name="TextBox 31"/>
          <p:cNvSpPr txBox="1"/>
          <p:nvPr/>
        </p:nvSpPr>
        <p:spPr>
          <a:xfrm>
            <a:off x="6872396" y="836154"/>
            <a:ext cx="471738" cy="169277"/>
          </a:xfrm>
          <a:prstGeom prst="rect">
            <a:avLst/>
          </a:prstGeom>
          <a:noFill/>
        </p:spPr>
        <p:txBody>
          <a:bodyPr wrap="square" lIns="0" tIns="0" rIns="0" bIns="0" rtlCol="0">
            <a:spAutoFit/>
          </a:bodyPr>
          <a:lstStyle/>
          <a:p>
            <a:pPr algn="ctr"/>
            <a:r>
              <a:rPr lang="en-US" sz="1100" dirty="0">
                <a:solidFill>
                  <a:schemeClr val="tx1">
                    <a:lumMod val="50000"/>
                  </a:schemeClr>
                </a:solidFill>
                <a:latin typeface="Helvetica Neue"/>
                <a:cs typeface="Helvetica Neue"/>
              </a:rPr>
              <a:t>U</a:t>
            </a:r>
            <a:r>
              <a:rPr lang="en-US" sz="1100" dirty="0" smtClean="0">
                <a:solidFill>
                  <a:schemeClr val="tx1">
                    <a:lumMod val="50000"/>
                  </a:schemeClr>
                </a:solidFill>
                <a:latin typeface="Helvetica Neue"/>
                <a:cs typeface="Helvetica Neue"/>
              </a:rPr>
              <a:t>sers</a:t>
            </a:r>
            <a:endParaRPr lang="en-US" sz="1100" dirty="0">
              <a:solidFill>
                <a:schemeClr val="tx1">
                  <a:lumMod val="50000"/>
                </a:schemeClr>
              </a:solidFill>
              <a:latin typeface="Helvetica Neue"/>
              <a:cs typeface="Helvetica Neue"/>
            </a:endParaRPr>
          </a:p>
        </p:txBody>
      </p:sp>
      <p:pic>
        <p:nvPicPr>
          <p:cNvPr id="78" name="Picture 7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5741" y="1768772"/>
            <a:ext cx="431541" cy="517848"/>
          </a:xfrm>
          <a:prstGeom prst="rect">
            <a:avLst/>
          </a:prstGeom>
        </p:spPr>
      </p:pic>
      <p:pic>
        <p:nvPicPr>
          <p:cNvPr id="79" name="Picture 7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11771" y="1755878"/>
            <a:ext cx="460168" cy="546449"/>
          </a:xfrm>
          <a:prstGeom prst="rect">
            <a:avLst/>
          </a:prstGeom>
        </p:spPr>
      </p:pic>
      <p:pic>
        <p:nvPicPr>
          <p:cNvPr id="81" name="Picture 8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13435" y="2724198"/>
            <a:ext cx="471334" cy="565600"/>
          </a:xfrm>
          <a:prstGeom prst="rect">
            <a:avLst/>
          </a:prstGeom>
        </p:spPr>
      </p:pic>
      <p:cxnSp>
        <p:nvCxnSpPr>
          <p:cNvPr id="99" name="Straight Arrow Connector 98"/>
          <p:cNvCxnSpPr>
            <a:stCxn id="12" idx="2"/>
            <a:endCxn id="79" idx="0"/>
          </p:cNvCxnSpPr>
          <p:nvPr/>
        </p:nvCxnSpPr>
        <p:spPr>
          <a:xfrm>
            <a:off x="6441101" y="1200524"/>
            <a:ext cx="754" cy="55535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08" name="TextBox 34"/>
          <p:cNvSpPr txBox="1">
            <a:spLocks noChangeArrowheads="1"/>
          </p:cNvSpPr>
          <p:nvPr/>
        </p:nvSpPr>
        <p:spPr bwMode="auto">
          <a:xfrm>
            <a:off x="4064953" y="2261471"/>
            <a:ext cx="956071" cy="415498"/>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Amazon CloudFront</a:t>
            </a:r>
            <a:endParaRPr lang="en-US" sz="1050" dirty="0">
              <a:solidFill>
                <a:schemeClr val="tx1">
                  <a:lumMod val="50000"/>
                </a:schemeClr>
              </a:solidFill>
              <a:latin typeface="Arial"/>
              <a:ea typeface="Verdana" pitchFamily="34" charset="0"/>
              <a:cs typeface="Arial"/>
            </a:endParaRPr>
          </a:p>
        </p:txBody>
      </p:sp>
      <p:sp>
        <p:nvSpPr>
          <p:cNvPr id="109" name="TextBox 34"/>
          <p:cNvSpPr txBox="1">
            <a:spLocks noChangeArrowheads="1"/>
          </p:cNvSpPr>
          <p:nvPr/>
        </p:nvSpPr>
        <p:spPr bwMode="auto">
          <a:xfrm>
            <a:off x="6704432" y="2921202"/>
            <a:ext cx="956071" cy="415498"/>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Amazon API Gateway</a:t>
            </a:r>
            <a:endParaRPr lang="en-US" sz="1050" dirty="0">
              <a:solidFill>
                <a:schemeClr val="tx1">
                  <a:lumMod val="50000"/>
                </a:schemeClr>
              </a:solidFill>
              <a:latin typeface="Arial"/>
              <a:ea typeface="Verdana" pitchFamily="34" charset="0"/>
              <a:cs typeface="Arial"/>
            </a:endParaRPr>
          </a:p>
        </p:txBody>
      </p:sp>
      <p:sp>
        <p:nvSpPr>
          <p:cNvPr id="110" name="TextBox 34"/>
          <p:cNvSpPr txBox="1">
            <a:spLocks noChangeArrowheads="1"/>
          </p:cNvSpPr>
          <p:nvPr/>
        </p:nvSpPr>
        <p:spPr bwMode="auto">
          <a:xfrm>
            <a:off x="6630190" y="1785692"/>
            <a:ext cx="956071" cy="415498"/>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Amazon Route 53</a:t>
            </a:r>
            <a:endParaRPr lang="en-US" sz="1050" dirty="0">
              <a:solidFill>
                <a:schemeClr val="tx1">
                  <a:lumMod val="50000"/>
                </a:schemeClr>
              </a:solidFill>
              <a:latin typeface="Arial"/>
              <a:ea typeface="Verdana" pitchFamily="34" charset="0"/>
              <a:cs typeface="Arial"/>
            </a:endParaRPr>
          </a:p>
        </p:txBody>
      </p:sp>
      <p:cxnSp>
        <p:nvCxnSpPr>
          <p:cNvPr id="111" name="Straight Arrow Connector 110"/>
          <p:cNvCxnSpPr>
            <a:stCxn id="79" idx="2"/>
            <a:endCxn id="81" idx="0"/>
          </p:cNvCxnSpPr>
          <p:nvPr/>
        </p:nvCxnSpPr>
        <p:spPr>
          <a:xfrm>
            <a:off x="6441855" y="2302327"/>
            <a:ext cx="7247" cy="42187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Elbow Connector 118"/>
          <p:cNvCxnSpPr>
            <a:stCxn id="79" idx="1"/>
            <a:endCxn id="78" idx="3"/>
          </p:cNvCxnSpPr>
          <p:nvPr/>
        </p:nvCxnSpPr>
        <p:spPr>
          <a:xfrm rot="10800000">
            <a:off x="4817283" y="2027697"/>
            <a:ext cx="1394489" cy="1407"/>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09013" y="2672335"/>
            <a:ext cx="461155" cy="479240"/>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92594" y="3322095"/>
            <a:ext cx="409538" cy="461847"/>
          </a:xfrm>
          <a:prstGeom prst="rect">
            <a:avLst/>
          </a:prstGeom>
        </p:spPr>
      </p:pic>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21636" y="1757340"/>
            <a:ext cx="441444" cy="533629"/>
          </a:xfrm>
          <a:prstGeom prst="rect">
            <a:avLst/>
          </a:prstGeom>
        </p:spPr>
      </p:pic>
      <p:pic>
        <p:nvPicPr>
          <p:cNvPr id="60" name="Picture 5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18065" y="3651827"/>
            <a:ext cx="470733" cy="489193"/>
          </a:xfrm>
          <a:prstGeom prst="rect">
            <a:avLst/>
          </a:prstGeom>
        </p:spPr>
      </p:pic>
      <p:pic>
        <p:nvPicPr>
          <p:cNvPr id="20" name="Picture 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189104" y="2182149"/>
            <a:ext cx="453036" cy="453036"/>
          </a:xfrm>
          <a:prstGeom prst="rect">
            <a:avLst/>
          </a:prstGeom>
        </p:spPr>
      </p:pic>
      <p:pic>
        <p:nvPicPr>
          <p:cNvPr id="21" name="Picture 2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57328" y="592674"/>
            <a:ext cx="268550" cy="411582"/>
          </a:xfrm>
          <a:prstGeom prst="rect">
            <a:avLst/>
          </a:prstGeom>
        </p:spPr>
      </p:pic>
      <p:pic>
        <p:nvPicPr>
          <p:cNvPr id="1026" name="Picture 2" descr="ttp://www.freeiconspng.com/uploads/car-icon-27.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87269" y="327716"/>
            <a:ext cx="809303" cy="8093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tp://www.freeiconspng.com/uploads/camera-icon-png-camera-icon-png-transparent-16.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21419" y="317230"/>
            <a:ext cx="638902" cy="638902"/>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Arrow Connector 72"/>
          <p:cNvCxnSpPr>
            <a:stCxn id="17" idx="2"/>
            <a:endCxn id="9" idx="0"/>
          </p:cNvCxnSpPr>
          <p:nvPr/>
        </p:nvCxnSpPr>
        <p:spPr>
          <a:xfrm flipH="1">
            <a:off x="3539591" y="2290969"/>
            <a:ext cx="2767" cy="381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a:stCxn id="225" idx="0"/>
            <a:endCxn id="20" idx="2"/>
          </p:cNvCxnSpPr>
          <p:nvPr/>
        </p:nvCxnSpPr>
        <p:spPr>
          <a:xfrm flipV="1">
            <a:off x="8415622" y="2635185"/>
            <a:ext cx="0" cy="10568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3" name="Elbow Connector 102"/>
          <p:cNvCxnSpPr>
            <a:stCxn id="20" idx="1"/>
            <a:endCxn id="21" idx="3"/>
          </p:cNvCxnSpPr>
          <p:nvPr/>
        </p:nvCxnSpPr>
        <p:spPr>
          <a:xfrm rot="10800000">
            <a:off x="7725878" y="798465"/>
            <a:ext cx="463226" cy="161020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pic>
        <p:nvPicPr>
          <p:cNvPr id="55" name="Picture 5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69251" y="4054333"/>
            <a:ext cx="409557" cy="490990"/>
          </a:xfrm>
          <a:prstGeom prst="rect">
            <a:avLst/>
          </a:prstGeom>
        </p:spPr>
      </p:pic>
      <p:cxnSp>
        <p:nvCxnSpPr>
          <p:cNvPr id="170" name="Elbow Connector 169"/>
          <p:cNvCxnSpPr>
            <a:stCxn id="1028" idx="2"/>
          </p:cNvCxnSpPr>
          <p:nvPr/>
        </p:nvCxnSpPr>
        <p:spPr>
          <a:xfrm rot="16200000" flipH="1">
            <a:off x="3141010" y="1355992"/>
            <a:ext cx="801208" cy="148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88" name="Straight Arrow Connector 187"/>
          <p:cNvCxnSpPr>
            <a:stCxn id="81" idx="2"/>
            <a:endCxn id="60" idx="0"/>
          </p:cNvCxnSpPr>
          <p:nvPr/>
        </p:nvCxnSpPr>
        <p:spPr>
          <a:xfrm>
            <a:off x="6449102" y="3289798"/>
            <a:ext cx="4330" cy="36202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96" name="TextBox 34"/>
          <p:cNvSpPr txBox="1">
            <a:spLocks noChangeArrowheads="1"/>
          </p:cNvSpPr>
          <p:nvPr/>
        </p:nvSpPr>
        <p:spPr bwMode="auto">
          <a:xfrm>
            <a:off x="2595226" y="1610092"/>
            <a:ext cx="956071" cy="253916"/>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Amazon S3</a:t>
            </a:r>
            <a:endParaRPr lang="en-US" sz="1050" dirty="0">
              <a:solidFill>
                <a:schemeClr val="tx1">
                  <a:lumMod val="50000"/>
                </a:schemeClr>
              </a:solidFill>
              <a:latin typeface="Arial"/>
              <a:ea typeface="Verdana" pitchFamily="34" charset="0"/>
              <a:cs typeface="Arial"/>
            </a:endParaRPr>
          </a:p>
        </p:txBody>
      </p:sp>
      <p:cxnSp>
        <p:nvCxnSpPr>
          <p:cNvPr id="197" name="Straight Arrow Connector 196"/>
          <p:cNvCxnSpPr>
            <a:stCxn id="17" idx="3"/>
            <a:endCxn id="78" idx="1"/>
          </p:cNvCxnSpPr>
          <p:nvPr/>
        </p:nvCxnSpPr>
        <p:spPr>
          <a:xfrm>
            <a:off x="3763080" y="2024155"/>
            <a:ext cx="622661" cy="3541"/>
          </a:xfrm>
          <a:prstGeom prst="straightConnector1">
            <a:avLst/>
          </a:prstGeom>
          <a:ln>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pic>
        <p:nvPicPr>
          <p:cNvPr id="133" name="Picture 13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314208" y="495803"/>
            <a:ext cx="428088" cy="516224"/>
          </a:xfrm>
          <a:prstGeom prst="rect">
            <a:avLst/>
          </a:prstGeom>
        </p:spPr>
      </p:pic>
      <p:pic>
        <p:nvPicPr>
          <p:cNvPr id="225" name="Picture 2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85044" y="3691998"/>
            <a:ext cx="461155" cy="479240"/>
          </a:xfrm>
          <a:prstGeom prst="rect">
            <a:avLst/>
          </a:prstGeom>
        </p:spPr>
      </p:pic>
      <p:cxnSp>
        <p:nvCxnSpPr>
          <p:cNvPr id="232" name="Elbow Connector 231"/>
          <p:cNvCxnSpPr>
            <a:stCxn id="11" idx="2"/>
            <a:endCxn id="225" idx="2"/>
          </p:cNvCxnSpPr>
          <p:nvPr/>
        </p:nvCxnSpPr>
        <p:spPr>
          <a:xfrm rot="16200000" flipH="1">
            <a:off x="6512844" y="2268460"/>
            <a:ext cx="387296" cy="3418259"/>
          </a:xfrm>
          <a:prstGeom prst="bentConnector3">
            <a:avLst>
              <a:gd name="adj1" fmla="val 159025"/>
            </a:avLst>
          </a:prstGeom>
          <a:ln>
            <a:tailEnd type="triangle"/>
          </a:ln>
        </p:spPr>
        <p:style>
          <a:lnRef idx="2">
            <a:schemeClr val="dk1"/>
          </a:lnRef>
          <a:fillRef idx="0">
            <a:schemeClr val="dk1"/>
          </a:fillRef>
          <a:effectRef idx="1">
            <a:schemeClr val="dk1"/>
          </a:effectRef>
          <a:fontRef idx="minor">
            <a:schemeClr val="tx1"/>
          </a:fontRef>
        </p:style>
      </p:cxnSp>
      <p:cxnSp>
        <p:nvCxnSpPr>
          <p:cNvPr id="240" name="Elbow Connector 239"/>
          <p:cNvCxnSpPr>
            <a:stCxn id="60" idx="1"/>
            <a:endCxn id="11" idx="3"/>
          </p:cNvCxnSpPr>
          <p:nvPr/>
        </p:nvCxnSpPr>
        <p:spPr>
          <a:xfrm rot="10800000">
            <a:off x="5202133" y="3553020"/>
            <a:ext cx="1015933" cy="34340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49" name="Elbow Connector 248"/>
          <p:cNvCxnSpPr>
            <a:stCxn id="9" idx="3"/>
            <a:endCxn id="11" idx="0"/>
          </p:cNvCxnSpPr>
          <p:nvPr/>
        </p:nvCxnSpPr>
        <p:spPr>
          <a:xfrm>
            <a:off x="3770168" y="2911955"/>
            <a:ext cx="1227195" cy="410140"/>
          </a:xfrm>
          <a:prstGeom prst="bentConnector2">
            <a:avLst/>
          </a:prstGeom>
          <a:ln>
            <a:tailEnd type="triangle"/>
          </a:ln>
        </p:spPr>
        <p:style>
          <a:lnRef idx="2">
            <a:schemeClr val="dk1"/>
          </a:lnRef>
          <a:fillRef idx="0">
            <a:schemeClr val="dk1"/>
          </a:fillRef>
          <a:effectRef idx="1">
            <a:schemeClr val="dk1"/>
          </a:effectRef>
          <a:fontRef idx="minor">
            <a:schemeClr val="tx1"/>
          </a:fontRef>
        </p:style>
      </p:cxnSp>
      <p:pic>
        <p:nvPicPr>
          <p:cNvPr id="252" name="Picture 2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94201" y="4054333"/>
            <a:ext cx="461155" cy="479240"/>
          </a:xfrm>
          <a:prstGeom prst="rect">
            <a:avLst/>
          </a:prstGeom>
        </p:spPr>
      </p:pic>
      <p:cxnSp>
        <p:nvCxnSpPr>
          <p:cNvPr id="253" name="Elbow Connector 252"/>
          <p:cNvCxnSpPr>
            <a:stCxn id="252" idx="0"/>
            <a:endCxn id="11" idx="1"/>
          </p:cNvCxnSpPr>
          <p:nvPr/>
        </p:nvCxnSpPr>
        <p:spPr>
          <a:xfrm rot="5400000" flipH="1" flipV="1">
            <a:off x="3908029" y="3169769"/>
            <a:ext cx="501314" cy="1267815"/>
          </a:xfrm>
          <a:prstGeom prst="bentConnector2">
            <a:avLst/>
          </a:prstGeom>
          <a:ln>
            <a:headEnd type="triangle"/>
            <a:tailEnd type="none"/>
          </a:ln>
        </p:spPr>
        <p:style>
          <a:lnRef idx="2">
            <a:schemeClr val="dk1"/>
          </a:lnRef>
          <a:fillRef idx="0">
            <a:schemeClr val="dk1"/>
          </a:fillRef>
          <a:effectRef idx="1">
            <a:schemeClr val="dk1"/>
          </a:effectRef>
          <a:fontRef idx="minor">
            <a:schemeClr val="tx1"/>
          </a:fontRef>
        </p:style>
      </p:cxnSp>
      <p:cxnSp>
        <p:nvCxnSpPr>
          <p:cNvPr id="257" name="Straight Arrow Connector 256"/>
          <p:cNvCxnSpPr>
            <a:stCxn id="252" idx="1"/>
            <a:endCxn id="55" idx="3"/>
          </p:cNvCxnSpPr>
          <p:nvPr/>
        </p:nvCxnSpPr>
        <p:spPr>
          <a:xfrm flipH="1">
            <a:off x="2278808" y="4293953"/>
            <a:ext cx="1015393" cy="587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187" name="Picture 6" descr="mage result for carpark gate icon 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29184" y="521171"/>
            <a:ext cx="1285203" cy="963903"/>
          </a:xfrm>
          <a:prstGeom prst="rect">
            <a:avLst/>
          </a:prstGeom>
          <a:noFill/>
          <a:extLst>
            <a:ext uri="{909E8E84-426E-40DD-AFC4-6F175D3DCCD1}">
              <a14:hiddenFill xmlns:a14="http://schemas.microsoft.com/office/drawing/2010/main">
                <a:solidFill>
                  <a:srgbClr val="FFFFFF"/>
                </a:solidFill>
              </a14:hiddenFill>
            </a:ext>
          </a:extLst>
        </p:spPr>
      </p:pic>
      <p:sp>
        <p:nvSpPr>
          <p:cNvPr id="265" name="TextBox 34"/>
          <p:cNvSpPr txBox="1">
            <a:spLocks noChangeArrowheads="1"/>
          </p:cNvSpPr>
          <p:nvPr/>
        </p:nvSpPr>
        <p:spPr bwMode="auto">
          <a:xfrm>
            <a:off x="6607970" y="3761750"/>
            <a:ext cx="956071" cy="253916"/>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Booking</a:t>
            </a:r>
            <a:endParaRPr lang="en-US" sz="1050" dirty="0">
              <a:solidFill>
                <a:schemeClr val="tx1">
                  <a:lumMod val="50000"/>
                </a:schemeClr>
              </a:solidFill>
              <a:latin typeface="Arial"/>
              <a:ea typeface="Verdana" pitchFamily="34" charset="0"/>
              <a:cs typeface="Arial"/>
            </a:endParaRPr>
          </a:p>
        </p:txBody>
      </p:sp>
      <p:sp>
        <p:nvSpPr>
          <p:cNvPr id="266" name="TextBox 34"/>
          <p:cNvSpPr txBox="1">
            <a:spLocks noChangeArrowheads="1"/>
          </p:cNvSpPr>
          <p:nvPr/>
        </p:nvSpPr>
        <p:spPr bwMode="auto">
          <a:xfrm>
            <a:off x="8173255" y="4130190"/>
            <a:ext cx="956071" cy="253916"/>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SMS</a:t>
            </a:r>
            <a:endParaRPr lang="en-US" sz="1050" dirty="0">
              <a:solidFill>
                <a:schemeClr val="tx1">
                  <a:lumMod val="50000"/>
                </a:schemeClr>
              </a:solidFill>
              <a:latin typeface="Arial"/>
              <a:ea typeface="Verdana" pitchFamily="34" charset="0"/>
              <a:cs typeface="Arial"/>
            </a:endParaRPr>
          </a:p>
        </p:txBody>
      </p:sp>
      <p:sp>
        <p:nvSpPr>
          <p:cNvPr id="267" name="TextBox 34"/>
          <p:cNvSpPr txBox="1">
            <a:spLocks noChangeArrowheads="1"/>
          </p:cNvSpPr>
          <p:nvPr/>
        </p:nvSpPr>
        <p:spPr bwMode="auto">
          <a:xfrm>
            <a:off x="3061555" y="3117025"/>
            <a:ext cx="956071" cy="253916"/>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OCR</a:t>
            </a:r>
            <a:endParaRPr lang="en-US" sz="1050" dirty="0">
              <a:solidFill>
                <a:schemeClr val="tx1">
                  <a:lumMod val="50000"/>
                </a:schemeClr>
              </a:solidFill>
              <a:latin typeface="Arial"/>
              <a:ea typeface="Verdana" pitchFamily="34" charset="0"/>
              <a:cs typeface="Arial"/>
            </a:endParaRPr>
          </a:p>
        </p:txBody>
      </p:sp>
      <p:sp>
        <p:nvSpPr>
          <p:cNvPr id="268" name="TextBox 34"/>
          <p:cNvSpPr txBox="1">
            <a:spLocks noChangeArrowheads="1"/>
          </p:cNvSpPr>
          <p:nvPr/>
        </p:nvSpPr>
        <p:spPr bwMode="auto">
          <a:xfrm>
            <a:off x="3703758" y="4005413"/>
            <a:ext cx="956071" cy="577081"/>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Welcome message + open gate</a:t>
            </a:r>
            <a:endParaRPr lang="en-US" sz="1050" dirty="0">
              <a:solidFill>
                <a:schemeClr val="tx1">
                  <a:lumMod val="50000"/>
                </a:schemeClr>
              </a:solidFill>
              <a:latin typeface="Arial"/>
              <a:ea typeface="Verdana" pitchFamily="34" charset="0"/>
              <a:cs typeface="Arial"/>
            </a:endParaRPr>
          </a:p>
        </p:txBody>
      </p:sp>
      <p:cxnSp>
        <p:nvCxnSpPr>
          <p:cNvPr id="269" name="Elbow Connector 268"/>
          <p:cNvCxnSpPr/>
          <p:nvPr/>
        </p:nvCxnSpPr>
        <p:spPr>
          <a:xfrm rot="16200000" flipH="1">
            <a:off x="1463577" y="2302689"/>
            <a:ext cx="2849808" cy="811437"/>
          </a:xfrm>
          <a:prstGeom prst="bentConnector3">
            <a:avLst>
              <a:gd name="adj1" fmla="val 100298"/>
            </a:avLst>
          </a:prstGeom>
          <a:ln>
            <a:headEnd type="triangle"/>
            <a:tailEnd type="none"/>
          </a:ln>
        </p:spPr>
        <p:style>
          <a:lnRef idx="2">
            <a:schemeClr val="dk1"/>
          </a:lnRef>
          <a:fillRef idx="0">
            <a:schemeClr val="dk1"/>
          </a:fillRef>
          <a:effectRef idx="1">
            <a:schemeClr val="dk1"/>
          </a:effectRef>
          <a:fontRef idx="minor">
            <a:schemeClr val="tx1"/>
          </a:fontRef>
        </p:style>
      </p:cxnSp>
      <p:sp>
        <p:nvSpPr>
          <p:cNvPr id="275" name="TextBox 34"/>
          <p:cNvSpPr txBox="1">
            <a:spLocks noChangeArrowheads="1"/>
          </p:cNvSpPr>
          <p:nvPr/>
        </p:nvSpPr>
        <p:spPr bwMode="auto">
          <a:xfrm>
            <a:off x="1536078" y="3813474"/>
            <a:ext cx="956071" cy="253916"/>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Polly</a:t>
            </a:r>
            <a:endParaRPr lang="en-US" sz="1050" dirty="0">
              <a:solidFill>
                <a:schemeClr val="tx1">
                  <a:lumMod val="50000"/>
                </a:schemeClr>
              </a:solidFill>
              <a:latin typeface="Arial"/>
              <a:ea typeface="Verdana" pitchFamily="34" charset="0"/>
              <a:cs typeface="Arial"/>
            </a:endParaRPr>
          </a:p>
        </p:txBody>
      </p:sp>
      <p:sp>
        <p:nvSpPr>
          <p:cNvPr id="276" name="TextBox 34"/>
          <p:cNvSpPr txBox="1">
            <a:spLocks noChangeArrowheads="1"/>
          </p:cNvSpPr>
          <p:nvPr/>
        </p:nvSpPr>
        <p:spPr bwMode="auto">
          <a:xfrm>
            <a:off x="4872090" y="3739745"/>
            <a:ext cx="956071" cy="253916"/>
          </a:xfrm>
          <a:prstGeom prst="rect">
            <a:avLst/>
          </a:prstGeom>
          <a:noFill/>
          <a:ln w="9525">
            <a:noFill/>
            <a:miter lim="800000"/>
            <a:headEnd/>
            <a:tailEnd/>
          </a:ln>
        </p:spPr>
        <p:txBody>
          <a:bodyPr wrap="square" anchor="ctr" anchorCtr="0">
            <a:spAutoFit/>
          </a:bodyPr>
          <a:lstStyle/>
          <a:p>
            <a:pPr algn="ctr"/>
            <a:r>
              <a:rPr lang="en-US" sz="1050" dirty="0" err="1" smtClean="0">
                <a:solidFill>
                  <a:schemeClr val="tx1">
                    <a:lumMod val="50000"/>
                  </a:schemeClr>
                </a:solidFill>
                <a:latin typeface="Arial"/>
                <a:ea typeface="Verdana" pitchFamily="34" charset="0"/>
                <a:cs typeface="Arial"/>
              </a:rPr>
              <a:t>DynamoDB</a:t>
            </a:r>
            <a:endParaRPr lang="en-US" sz="1050" dirty="0">
              <a:solidFill>
                <a:schemeClr val="tx1">
                  <a:lumMod val="50000"/>
                </a:schemeClr>
              </a:solidFill>
              <a:latin typeface="Arial"/>
              <a:ea typeface="Verdana" pitchFamily="34" charset="0"/>
              <a:cs typeface="Arial"/>
            </a:endParaRPr>
          </a:p>
        </p:txBody>
      </p:sp>
      <p:sp>
        <p:nvSpPr>
          <p:cNvPr id="277" name="TextBox 34"/>
          <p:cNvSpPr txBox="1">
            <a:spLocks noChangeArrowheads="1"/>
          </p:cNvSpPr>
          <p:nvPr/>
        </p:nvSpPr>
        <p:spPr bwMode="auto">
          <a:xfrm>
            <a:off x="7976919" y="1943077"/>
            <a:ext cx="956071" cy="253916"/>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SNS</a:t>
            </a:r>
            <a:endParaRPr lang="en-US" sz="1050" dirty="0">
              <a:solidFill>
                <a:schemeClr val="tx1">
                  <a:lumMod val="50000"/>
                </a:schemeClr>
              </a:solidFill>
              <a:latin typeface="Arial"/>
              <a:ea typeface="Verdana" pitchFamily="34" charset="0"/>
              <a:cs typeface="Arial"/>
            </a:endParaRPr>
          </a:p>
        </p:txBody>
      </p:sp>
      <p:sp>
        <p:nvSpPr>
          <p:cNvPr id="280" name="TextBox 34"/>
          <p:cNvSpPr txBox="1">
            <a:spLocks noChangeArrowheads="1"/>
          </p:cNvSpPr>
          <p:nvPr/>
        </p:nvSpPr>
        <p:spPr bwMode="auto">
          <a:xfrm>
            <a:off x="992423" y="876071"/>
            <a:ext cx="956071" cy="415498"/>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Open the gate</a:t>
            </a:r>
            <a:endParaRPr lang="en-US" sz="1050" dirty="0">
              <a:solidFill>
                <a:schemeClr val="tx1">
                  <a:lumMod val="50000"/>
                </a:schemeClr>
              </a:solidFill>
              <a:latin typeface="Arial"/>
              <a:ea typeface="Verdana" pitchFamily="34" charset="0"/>
              <a:cs typeface="Arial"/>
            </a:endParaRPr>
          </a:p>
        </p:txBody>
      </p:sp>
      <p:sp>
        <p:nvSpPr>
          <p:cNvPr id="281" name="TextBox 34"/>
          <p:cNvSpPr txBox="1">
            <a:spLocks noChangeArrowheads="1"/>
          </p:cNvSpPr>
          <p:nvPr/>
        </p:nvSpPr>
        <p:spPr bwMode="auto">
          <a:xfrm>
            <a:off x="3807807" y="511834"/>
            <a:ext cx="956071" cy="415498"/>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License Plate Picture</a:t>
            </a:r>
            <a:endParaRPr lang="en-US" sz="1050" dirty="0">
              <a:solidFill>
                <a:schemeClr val="tx1">
                  <a:lumMod val="50000"/>
                </a:schemeClr>
              </a:solidFill>
              <a:latin typeface="Arial"/>
              <a:ea typeface="Verdana" pitchFamily="34" charset="0"/>
              <a:cs typeface="Arial"/>
            </a:endParaRPr>
          </a:p>
        </p:txBody>
      </p:sp>
      <p:sp>
        <p:nvSpPr>
          <p:cNvPr id="282" name="TextBox 34"/>
          <p:cNvSpPr txBox="1">
            <a:spLocks noChangeArrowheads="1"/>
          </p:cNvSpPr>
          <p:nvPr/>
        </p:nvSpPr>
        <p:spPr bwMode="auto">
          <a:xfrm>
            <a:off x="8007001" y="1068660"/>
            <a:ext cx="1069265" cy="253916"/>
          </a:xfrm>
          <a:prstGeom prst="rect">
            <a:avLst/>
          </a:prstGeom>
          <a:noFill/>
          <a:ln w="9525">
            <a:noFill/>
            <a:miter lim="800000"/>
            <a:headEnd/>
            <a:tailEnd/>
          </a:ln>
        </p:spPr>
        <p:txBody>
          <a:bodyPr wrap="square" anchor="ctr" anchorCtr="0">
            <a:spAutoFit/>
          </a:bodyPr>
          <a:lstStyle/>
          <a:p>
            <a:pPr algn="ctr"/>
            <a:r>
              <a:rPr lang="en-US" sz="1050" dirty="0" smtClean="0">
                <a:solidFill>
                  <a:schemeClr val="tx1">
                    <a:lumMod val="50000"/>
                  </a:schemeClr>
                </a:solidFill>
                <a:latin typeface="Arial"/>
                <a:ea typeface="Verdana" pitchFamily="34" charset="0"/>
                <a:cs typeface="Arial"/>
              </a:rPr>
              <a:t>Authentication</a:t>
            </a:r>
            <a:endParaRPr lang="en-US" sz="1050" dirty="0">
              <a:solidFill>
                <a:schemeClr val="tx1">
                  <a:lumMod val="50000"/>
                </a:schemeClr>
              </a:solidFill>
              <a:latin typeface="Arial"/>
              <a:ea typeface="Verdana" pitchFamily="34" charset="0"/>
              <a:cs typeface="Arial"/>
            </a:endParaRPr>
          </a:p>
        </p:txBody>
      </p:sp>
    </p:spTree>
    <p:extLst>
      <p:ext uri="{BB962C8B-B14F-4D97-AF65-F5344CB8AC3E}">
        <p14:creationId xmlns:p14="http://schemas.microsoft.com/office/powerpoint/2010/main" val="212272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par>
                                <p:cTn id="11" presetID="3" presetClass="entr" presetSubtype="1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linds(horizontal)">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9"/>
                                        </p:tgtEl>
                                        <p:attrNameLst>
                                          <p:attrName>style.visibility</p:attrName>
                                        </p:attrNameLst>
                                      </p:cBhvr>
                                      <p:to>
                                        <p:strVal val="visible"/>
                                      </p:to>
                                    </p:set>
                                    <p:animEffect transition="in" filter="blinds(horizontal)">
                                      <p:cBhvr>
                                        <p:cTn id="18" dur="500"/>
                                        <p:tgtEl>
                                          <p:spTgt spid="9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0"/>
                                        </p:tgtEl>
                                        <p:attrNameLst>
                                          <p:attrName>style.visibility</p:attrName>
                                        </p:attrNameLst>
                                      </p:cBhvr>
                                      <p:to>
                                        <p:strVal val="visible"/>
                                      </p:to>
                                    </p:set>
                                    <p:animEffect transition="in" filter="blinds(horizontal)">
                                      <p:cBhvr>
                                        <p:cTn id="21" dur="500"/>
                                        <p:tgtEl>
                                          <p:spTgt spid="110"/>
                                        </p:tgtEl>
                                      </p:cBhvr>
                                    </p:animEffect>
                                  </p:childTnLst>
                                </p:cTn>
                              </p:par>
                              <p:par>
                                <p:cTn id="22" presetID="3" presetClass="entr" presetSubtype="10" fill="hold" nodeType="withEffect">
                                  <p:stCondLst>
                                    <p:cond delay="0"/>
                                  </p:stCondLst>
                                  <p:childTnLst>
                                    <p:set>
                                      <p:cBhvr>
                                        <p:cTn id="23" dur="1" fill="hold">
                                          <p:stCondLst>
                                            <p:cond delay="0"/>
                                          </p:stCondLst>
                                        </p:cTn>
                                        <p:tgtEl>
                                          <p:spTgt spid="79"/>
                                        </p:tgtEl>
                                        <p:attrNameLst>
                                          <p:attrName>style.visibility</p:attrName>
                                        </p:attrNameLst>
                                      </p:cBhvr>
                                      <p:to>
                                        <p:strVal val="visible"/>
                                      </p:to>
                                    </p:set>
                                    <p:animEffect transition="in" filter="blinds(horizontal)">
                                      <p:cBhvr>
                                        <p:cTn id="24" dur="500"/>
                                        <p:tgtEl>
                                          <p:spTgt spid="79"/>
                                        </p:tgtEl>
                                      </p:cBhvr>
                                    </p:animEffect>
                                  </p:childTnLst>
                                </p:cTn>
                              </p:par>
                              <p:par>
                                <p:cTn id="25" presetID="3" presetClass="entr" presetSubtype="10" fill="hold" nodeType="withEffect">
                                  <p:stCondLst>
                                    <p:cond delay="0"/>
                                  </p:stCondLst>
                                  <p:childTnLst>
                                    <p:set>
                                      <p:cBhvr>
                                        <p:cTn id="26" dur="1" fill="hold">
                                          <p:stCondLst>
                                            <p:cond delay="0"/>
                                          </p:stCondLst>
                                        </p:cTn>
                                        <p:tgtEl>
                                          <p:spTgt spid="119"/>
                                        </p:tgtEl>
                                        <p:attrNameLst>
                                          <p:attrName>style.visibility</p:attrName>
                                        </p:attrNameLst>
                                      </p:cBhvr>
                                      <p:to>
                                        <p:strVal val="visible"/>
                                      </p:to>
                                    </p:set>
                                    <p:animEffect transition="in" filter="blinds(horizontal)">
                                      <p:cBhvr>
                                        <p:cTn id="27" dur="500"/>
                                        <p:tgtEl>
                                          <p:spTgt spid="119"/>
                                        </p:tgtEl>
                                      </p:cBhvr>
                                    </p:animEffect>
                                  </p:childTnLst>
                                </p:cTn>
                              </p:par>
                              <p:par>
                                <p:cTn id="28" presetID="3" presetClass="entr" presetSubtype="10" fill="hold"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blinds(horizontal)">
                                      <p:cBhvr>
                                        <p:cTn id="30" dur="500"/>
                                        <p:tgtEl>
                                          <p:spTgt spid="7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08"/>
                                        </p:tgtEl>
                                        <p:attrNameLst>
                                          <p:attrName>style.visibility</p:attrName>
                                        </p:attrNameLst>
                                      </p:cBhvr>
                                      <p:to>
                                        <p:strVal val="visible"/>
                                      </p:to>
                                    </p:set>
                                    <p:animEffect transition="in" filter="blinds(horizontal)">
                                      <p:cBhvr>
                                        <p:cTn id="33" dur="500"/>
                                        <p:tgtEl>
                                          <p:spTgt spid="108"/>
                                        </p:tgtEl>
                                      </p:cBhvr>
                                    </p:animEffect>
                                  </p:childTnLst>
                                </p:cTn>
                              </p:par>
                              <p:par>
                                <p:cTn id="34" presetID="3" presetClass="entr" presetSubtype="10" fill="hold" nodeType="withEffect">
                                  <p:stCondLst>
                                    <p:cond delay="0"/>
                                  </p:stCondLst>
                                  <p:childTnLst>
                                    <p:set>
                                      <p:cBhvr>
                                        <p:cTn id="35" dur="1" fill="hold">
                                          <p:stCondLst>
                                            <p:cond delay="0"/>
                                          </p:stCondLst>
                                        </p:cTn>
                                        <p:tgtEl>
                                          <p:spTgt spid="197"/>
                                        </p:tgtEl>
                                        <p:attrNameLst>
                                          <p:attrName>style.visibility</p:attrName>
                                        </p:attrNameLst>
                                      </p:cBhvr>
                                      <p:to>
                                        <p:strVal val="visible"/>
                                      </p:to>
                                    </p:set>
                                    <p:animEffect transition="in" filter="blinds(horizontal)">
                                      <p:cBhvr>
                                        <p:cTn id="36" dur="500"/>
                                        <p:tgtEl>
                                          <p:spTgt spid="197"/>
                                        </p:tgtEl>
                                      </p:cBhvr>
                                    </p:animEffect>
                                  </p:childTnLst>
                                </p:cTn>
                              </p:par>
                              <p:par>
                                <p:cTn id="37" presetID="3" presetClass="entr" presetSubtype="1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96"/>
                                        </p:tgtEl>
                                        <p:attrNameLst>
                                          <p:attrName>style.visibility</p:attrName>
                                        </p:attrNameLst>
                                      </p:cBhvr>
                                      <p:to>
                                        <p:strVal val="visible"/>
                                      </p:to>
                                    </p:set>
                                    <p:animEffect transition="in" filter="blinds(horizontal)">
                                      <p:cBhvr>
                                        <p:cTn id="42" dur="500"/>
                                        <p:tgtEl>
                                          <p:spTgt spid="196"/>
                                        </p:tgtEl>
                                      </p:cBhvr>
                                    </p:animEffect>
                                  </p:childTnLst>
                                </p:cTn>
                              </p:par>
                              <p:par>
                                <p:cTn id="43" presetID="3" presetClass="entr" presetSubtype="10" fill="hold" nodeType="withEffect">
                                  <p:stCondLst>
                                    <p:cond delay="0"/>
                                  </p:stCondLst>
                                  <p:childTnLst>
                                    <p:set>
                                      <p:cBhvr>
                                        <p:cTn id="44" dur="1" fill="hold">
                                          <p:stCondLst>
                                            <p:cond delay="0"/>
                                          </p:stCondLst>
                                        </p:cTn>
                                        <p:tgtEl>
                                          <p:spTgt spid="133"/>
                                        </p:tgtEl>
                                        <p:attrNameLst>
                                          <p:attrName>style.visibility</p:attrName>
                                        </p:attrNameLst>
                                      </p:cBhvr>
                                      <p:to>
                                        <p:strVal val="visible"/>
                                      </p:to>
                                    </p:set>
                                    <p:animEffect transition="in" filter="blinds(horizontal)">
                                      <p:cBhvr>
                                        <p:cTn id="45" dur="500"/>
                                        <p:tgtEl>
                                          <p:spTgt spid="133"/>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82"/>
                                        </p:tgtEl>
                                        <p:attrNameLst>
                                          <p:attrName>style.visibility</p:attrName>
                                        </p:attrNameLst>
                                      </p:cBhvr>
                                      <p:to>
                                        <p:strVal val="visible"/>
                                      </p:to>
                                    </p:set>
                                    <p:animEffect transition="in" filter="blinds(horizontal)">
                                      <p:cBhvr>
                                        <p:cTn id="48" dur="500"/>
                                        <p:tgtEl>
                                          <p:spTgt spid="282"/>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11"/>
                                        </p:tgtEl>
                                        <p:attrNameLst>
                                          <p:attrName>style.visibility</p:attrName>
                                        </p:attrNameLst>
                                      </p:cBhvr>
                                      <p:to>
                                        <p:strVal val="visible"/>
                                      </p:to>
                                    </p:set>
                                    <p:animEffect transition="in" filter="blinds(horizontal)">
                                      <p:cBhvr>
                                        <p:cTn id="53" dur="500"/>
                                        <p:tgtEl>
                                          <p:spTgt spid="111"/>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09"/>
                                        </p:tgtEl>
                                        <p:attrNameLst>
                                          <p:attrName>style.visibility</p:attrName>
                                        </p:attrNameLst>
                                      </p:cBhvr>
                                      <p:to>
                                        <p:strVal val="visible"/>
                                      </p:to>
                                    </p:set>
                                    <p:animEffect transition="in" filter="blinds(horizontal)">
                                      <p:cBhvr>
                                        <p:cTn id="56" dur="500"/>
                                        <p:tgtEl>
                                          <p:spTgt spid="109"/>
                                        </p:tgtEl>
                                      </p:cBhvr>
                                    </p:animEffect>
                                  </p:childTnLst>
                                </p:cTn>
                              </p:par>
                              <p:par>
                                <p:cTn id="57" presetID="3" presetClass="entr" presetSubtype="10" fill="hold" nodeType="withEffect">
                                  <p:stCondLst>
                                    <p:cond delay="0"/>
                                  </p:stCondLst>
                                  <p:childTnLst>
                                    <p:set>
                                      <p:cBhvr>
                                        <p:cTn id="58" dur="1" fill="hold">
                                          <p:stCondLst>
                                            <p:cond delay="0"/>
                                          </p:stCondLst>
                                        </p:cTn>
                                        <p:tgtEl>
                                          <p:spTgt spid="81"/>
                                        </p:tgtEl>
                                        <p:attrNameLst>
                                          <p:attrName>style.visibility</p:attrName>
                                        </p:attrNameLst>
                                      </p:cBhvr>
                                      <p:to>
                                        <p:strVal val="visible"/>
                                      </p:to>
                                    </p:set>
                                    <p:animEffect transition="in" filter="blinds(horizontal)">
                                      <p:cBhvr>
                                        <p:cTn id="59" dur="500"/>
                                        <p:tgtEl>
                                          <p:spTgt spid="81"/>
                                        </p:tgtEl>
                                      </p:cBhvr>
                                    </p:animEffect>
                                  </p:childTnLst>
                                </p:cTn>
                              </p:par>
                              <p:par>
                                <p:cTn id="60" presetID="3" presetClass="entr" presetSubtype="10" fill="hold" nodeType="withEffect">
                                  <p:stCondLst>
                                    <p:cond delay="0"/>
                                  </p:stCondLst>
                                  <p:childTnLst>
                                    <p:set>
                                      <p:cBhvr>
                                        <p:cTn id="61" dur="1" fill="hold">
                                          <p:stCondLst>
                                            <p:cond delay="0"/>
                                          </p:stCondLst>
                                        </p:cTn>
                                        <p:tgtEl>
                                          <p:spTgt spid="188"/>
                                        </p:tgtEl>
                                        <p:attrNameLst>
                                          <p:attrName>style.visibility</p:attrName>
                                        </p:attrNameLst>
                                      </p:cBhvr>
                                      <p:to>
                                        <p:strVal val="visible"/>
                                      </p:to>
                                    </p:set>
                                    <p:animEffect transition="in" filter="blinds(horizontal)">
                                      <p:cBhvr>
                                        <p:cTn id="62" dur="500"/>
                                        <p:tgtEl>
                                          <p:spTgt spid="188"/>
                                        </p:tgtEl>
                                      </p:cBhvr>
                                    </p:animEffect>
                                  </p:childTnLst>
                                </p:cTn>
                              </p:par>
                              <p:par>
                                <p:cTn id="63" presetID="3" presetClass="entr" presetSubtype="10" fill="hold" nodeType="withEffect">
                                  <p:stCondLst>
                                    <p:cond delay="0"/>
                                  </p:stCondLst>
                                  <p:childTnLst>
                                    <p:set>
                                      <p:cBhvr>
                                        <p:cTn id="64" dur="1" fill="hold">
                                          <p:stCondLst>
                                            <p:cond delay="0"/>
                                          </p:stCondLst>
                                        </p:cTn>
                                        <p:tgtEl>
                                          <p:spTgt spid="60"/>
                                        </p:tgtEl>
                                        <p:attrNameLst>
                                          <p:attrName>style.visibility</p:attrName>
                                        </p:attrNameLst>
                                      </p:cBhvr>
                                      <p:to>
                                        <p:strVal val="visible"/>
                                      </p:to>
                                    </p:set>
                                    <p:animEffect transition="in" filter="blinds(horizontal)">
                                      <p:cBhvr>
                                        <p:cTn id="65" dur="500"/>
                                        <p:tgtEl>
                                          <p:spTgt spid="60"/>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265"/>
                                        </p:tgtEl>
                                        <p:attrNameLst>
                                          <p:attrName>style.visibility</p:attrName>
                                        </p:attrNameLst>
                                      </p:cBhvr>
                                      <p:to>
                                        <p:strVal val="visible"/>
                                      </p:to>
                                    </p:set>
                                    <p:animEffect transition="in" filter="blinds(horizontal)">
                                      <p:cBhvr>
                                        <p:cTn id="68" dur="500"/>
                                        <p:tgtEl>
                                          <p:spTgt spid="265"/>
                                        </p:tgtEl>
                                      </p:cBhvr>
                                    </p:animEffect>
                                  </p:childTnLst>
                                </p:cTn>
                              </p:par>
                              <p:par>
                                <p:cTn id="69" presetID="3" presetClass="entr" presetSubtype="10" fill="hold" nodeType="withEffect">
                                  <p:stCondLst>
                                    <p:cond delay="0"/>
                                  </p:stCondLst>
                                  <p:childTnLst>
                                    <p:set>
                                      <p:cBhvr>
                                        <p:cTn id="70" dur="1" fill="hold">
                                          <p:stCondLst>
                                            <p:cond delay="0"/>
                                          </p:stCondLst>
                                        </p:cTn>
                                        <p:tgtEl>
                                          <p:spTgt spid="240"/>
                                        </p:tgtEl>
                                        <p:attrNameLst>
                                          <p:attrName>style.visibility</p:attrName>
                                        </p:attrNameLst>
                                      </p:cBhvr>
                                      <p:to>
                                        <p:strVal val="visible"/>
                                      </p:to>
                                    </p:set>
                                    <p:animEffect transition="in" filter="blinds(horizontal)">
                                      <p:cBhvr>
                                        <p:cTn id="71" dur="500"/>
                                        <p:tgtEl>
                                          <p:spTgt spid="240"/>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276"/>
                                        </p:tgtEl>
                                        <p:attrNameLst>
                                          <p:attrName>style.visibility</p:attrName>
                                        </p:attrNameLst>
                                      </p:cBhvr>
                                      <p:to>
                                        <p:strVal val="visible"/>
                                      </p:to>
                                    </p:set>
                                    <p:animEffect transition="in" filter="blinds(horizontal)">
                                      <p:cBhvr>
                                        <p:cTn id="74" dur="500"/>
                                        <p:tgtEl>
                                          <p:spTgt spid="276"/>
                                        </p:tgtEl>
                                      </p:cBhvr>
                                    </p:animEffect>
                                  </p:childTnLst>
                                </p:cTn>
                              </p:par>
                              <p:par>
                                <p:cTn id="75" presetID="3" presetClass="entr" presetSubtype="10" fill="hold" nodeType="with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blinds(horizontal)">
                                      <p:cBhvr>
                                        <p:cTn id="77" dur="500"/>
                                        <p:tgtEl>
                                          <p:spTgt spid="11"/>
                                        </p:tgtEl>
                                      </p:cBhvr>
                                    </p:animEffect>
                                  </p:childTnLst>
                                </p:cTn>
                              </p:par>
                              <p:par>
                                <p:cTn id="78" presetID="3" presetClass="entr" presetSubtype="10" fill="hold" nodeType="withEffect">
                                  <p:stCondLst>
                                    <p:cond delay="0"/>
                                  </p:stCondLst>
                                  <p:childTnLst>
                                    <p:set>
                                      <p:cBhvr>
                                        <p:cTn id="79" dur="1" fill="hold">
                                          <p:stCondLst>
                                            <p:cond delay="0"/>
                                          </p:stCondLst>
                                        </p:cTn>
                                        <p:tgtEl>
                                          <p:spTgt spid="232"/>
                                        </p:tgtEl>
                                        <p:attrNameLst>
                                          <p:attrName>style.visibility</p:attrName>
                                        </p:attrNameLst>
                                      </p:cBhvr>
                                      <p:to>
                                        <p:strVal val="visible"/>
                                      </p:to>
                                    </p:set>
                                    <p:animEffect transition="in" filter="blinds(horizontal)">
                                      <p:cBhvr>
                                        <p:cTn id="80" dur="500"/>
                                        <p:tgtEl>
                                          <p:spTgt spid="232"/>
                                        </p:tgtEl>
                                      </p:cBhvr>
                                    </p:animEffect>
                                  </p:childTnLst>
                                </p:cTn>
                              </p:par>
                              <p:par>
                                <p:cTn id="81" presetID="3" presetClass="entr" presetSubtype="10" fill="hold" nodeType="withEffect">
                                  <p:stCondLst>
                                    <p:cond delay="0"/>
                                  </p:stCondLst>
                                  <p:childTnLst>
                                    <p:set>
                                      <p:cBhvr>
                                        <p:cTn id="82" dur="1" fill="hold">
                                          <p:stCondLst>
                                            <p:cond delay="0"/>
                                          </p:stCondLst>
                                        </p:cTn>
                                        <p:tgtEl>
                                          <p:spTgt spid="225"/>
                                        </p:tgtEl>
                                        <p:attrNameLst>
                                          <p:attrName>style.visibility</p:attrName>
                                        </p:attrNameLst>
                                      </p:cBhvr>
                                      <p:to>
                                        <p:strVal val="visible"/>
                                      </p:to>
                                    </p:set>
                                    <p:animEffect transition="in" filter="blinds(horizontal)">
                                      <p:cBhvr>
                                        <p:cTn id="83" dur="500"/>
                                        <p:tgtEl>
                                          <p:spTgt spid="225"/>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266"/>
                                        </p:tgtEl>
                                        <p:attrNameLst>
                                          <p:attrName>style.visibility</p:attrName>
                                        </p:attrNameLst>
                                      </p:cBhvr>
                                      <p:to>
                                        <p:strVal val="visible"/>
                                      </p:to>
                                    </p:set>
                                    <p:animEffect transition="in" filter="blinds(horizontal)">
                                      <p:cBhvr>
                                        <p:cTn id="86" dur="500"/>
                                        <p:tgtEl>
                                          <p:spTgt spid="266"/>
                                        </p:tgtEl>
                                      </p:cBhvr>
                                    </p:animEffect>
                                  </p:childTnLst>
                                </p:cTn>
                              </p:par>
                              <p:par>
                                <p:cTn id="87" presetID="3" presetClass="entr" presetSubtype="10" fill="hold" nodeType="withEffect">
                                  <p:stCondLst>
                                    <p:cond delay="0"/>
                                  </p:stCondLst>
                                  <p:childTnLst>
                                    <p:set>
                                      <p:cBhvr>
                                        <p:cTn id="88" dur="1" fill="hold">
                                          <p:stCondLst>
                                            <p:cond delay="0"/>
                                          </p:stCondLst>
                                        </p:cTn>
                                        <p:tgtEl>
                                          <p:spTgt spid="101"/>
                                        </p:tgtEl>
                                        <p:attrNameLst>
                                          <p:attrName>style.visibility</p:attrName>
                                        </p:attrNameLst>
                                      </p:cBhvr>
                                      <p:to>
                                        <p:strVal val="visible"/>
                                      </p:to>
                                    </p:set>
                                    <p:animEffect transition="in" filter="blinds(horizontal)">
                                      <p:cBhvr>
                                        <p:cTn id="89" dur="500"/>
                                        <p:tgtEl>
                                          <p:spTgt spid="101"/>
                                        </p:tgtEl>
                                      </p:cBhvr>
                                    </p:animEffect>
                                  </p:childTnLst>
                                </p:cTn>
                              </p:par>
                              <p:par>
                                <p:cTn id="90" presetID="3" presetClass="entr" presetSubtype="10" fill="hold" nodeType="with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blinds(horizontal)">
                                      <p:cBhvr>
                                        <p:cTn id="92" dur="500"/>
                                        <p:tgtEl>
                                          <p:spTgt spid="20"/>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277"/>
                                        </p:tgtEl>
                                        <p:attrNameLst>
                                          <p:attrName>style.visibility</p:attrName>
                                        </p:attrNameLst>
                                      </p:cBhvr>
                                      <p:to>
                                        <p:strVal val="visible"/>
                                      </p:to>
                                    </p:set>
                                    <p:animEffect transition="in" filter="blinds(horizontal)">
                                      <p:cBhvr>
                                        <p:cTn id="95" dur="500"/>
                                        <p:tgtEl>
                                          <p:spTgt spid="277"/>
                                        </p:tgtEl>
                                      </p:cBhvr>
                                    </p:animEffect>
                                  </p:childTnLst>
                                </p:cTn>
                              </p:par>
                              <p:par>
                                <p:cTn id="96" presetID="3" presetClass="entr" presetSubtype="10" fill="hold" nodeType="withEffect">
                                  <p:stCondLst>
                                    <p:cond delay="0"/>
                                  </p:stCondLst>
                                  <p:childTnLst>
                                    <p:set>
                                      <p:cBhvr>
                                        <p:cTn id="97" dur="1" fill="hold">
                                          <p:stCondLst>
                                            <p:cond delay="0"/>
                                          </p:stCondLst>
                                        </p:cTn>
                                        <p:tgtEl>
                                          <p:spTgt spid="103"/>
                                        </p:tgtEl>
                                        <p:attrNameLst>
                                          <p:attrName>style.visibility</p:attrName>
                                        </p:attrNameLst>
                                      </p:cBhvr>
                                      <p:to>
                                        <p:strVal val="visible"/>
                                      </p:to>
                                    </p:set>
                                    <p:animEffect transition="in" filter="blinds(horizontal)">
                                      <p:cBhvr>
                                        <p:cTn id="98" dur="500"/>
                                        <p:tgtEl>
                                          <p:spTgt spid="103"/>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281"/>
                                        </p:tgtEl>
                                        <p:attrNameLst>
                                          <p:attrName>style.visibility</p:attrName>
                                        </p:attrNameLst>
                                      </p:cBhvr>
                                      <p:to>
                                        <p:strVal val="visible"/>
                                      </p:to>
                                    </p:set>
                                    <p:animEffect transition="in" filter="blinds(horizontal)">
                                      <p:cBhvr>
                                        <p:cTn id="103" dur="500"/>
                                        <p:tgtEl>
                                          <p:spTgt spid="281"/>
                                        </p:tgtEl>
                                      </p:cBhvr>
                                    </p:animEffect>
                                  </p:childTnLst>
                                </p:cTn>
                              </p:par>
                              <p:par>
                                <p:cTn id="104" presetID="3" presetClass="entr" presetSubtype="10" fill="hold" nodeType="withEffect">
                                  <p:stCondLst>
                                    <p:cond delay="0"/>
                                  </p:stCondLst>
                                  <p:childTnLst>
                                    <p:set>
                                      <p:cBhvr>
                                        <p:cTn id="105" dur="1" fill="hold">
                                          <p:stCondLst>
                                            <p:cond delay="0"/>
                                          </p:stCondLst>
                                        </p:cTn>
                                        <p:tgtEl>
                                          <p:spTgt spid="1028"/>
                                        </p:tgtEl>
                                        <p:attrNameLst>
                                          <p:attrName>style.visibility</p:attrName>
                                        </p:attrNameLst>
                                      </p:cBhvr>
                                      <p:to>
                                        <p:strVal val="visible"/>
                                      </p:to>
                                    </p:set>
                                    <p:animEffect transition="in" filter="blinds(horizontal)">
                                      <p:cBhvr>
                                        <p:cTn id="106" dur="500"/>
                                        <p:tgtEl>
                                          <p:spTgt spid="1028"/>
                                        </p:tgtEl>
                                      </p:cBhvr>
                                    </p:animEffect>
                                  </p:childTnLst>
                                </p:cTn>
                              </p:par>
                              <p:par>
                                <p:cTn id="107" presetID="3" presetClass="entr" presetSubtype="10" fill="hold" nodeType="withEffect">
                                  <p:stCondLst>
                                    <p:cond delay="0"/>
                                  </p:stCondLst>
                                  <p:childTnLst>
                                    <p:set>
                                      <p:cBhvr>
                                        <p:cTn id="108" dur="1" fill="hold">
                                          <p:stCondLst>
                                            <p:cond delay="0"/>
                                          </p:stCondLst>
                                        </p:cTn>
                                        <p:tgtEl>
                                          <p:spTgt spid="170"/>
                                        </p:tgtEl>
                                        <p:attrNameLst>
                                          <p:attrName>style.visibility</p:attrName>
                                        </p:attrNameLst>
                                      </p:cBhvr>
                                      <p:to>
                                        <p:strVal val="visible"/>
                                      </p:to>
                                    </p:set>
                                    <p:animEffect transition="in" filter="blinds(horizontal)">
                                      <p:cBhvr>
                                        <p:cTn id="109" dur="500"/>
                                        <p:tgtEl>
                                          <p:spTgt spid="170"/>
                                        </p:tgtEl>
                                      </p:cBhvr>
                                    </p:animEffect>
                                  </p:childTnLst>
                                </p:cTn>
                              </p:par>
                              <p:par>
                                <p:cTn id="110" presetID="3" presetClass="entr" presetSubtype="10" fill="hold" nodeType="withEffect">
                                  <p:stCondLst>
                                    <p:cond delay="0"/>
                                  </p:stCondLst>
                                  <p:childTnLst>
                                    <p:set>
                                      <p:cBhvr>
                                        <p:cTn id="111" dur="1" fill="hold">
                                          <p:stCondLst>
                                            <p:cond delay="0"/>
                                          </p:stCondLst>
                                        </p:cTn>
                                        <p:tgtEl>
                                          <p:spTgt spid="187"/>
                                        </p:tgtEl>
                                        <p:attrNameLst>
                                          <p:attrName>style.visibility</p:attrName>
                                        </p:attrNameLst>
                                      </p:cBhvr>
                                      <p:to>
                                        <p:strVal val="visible"/>
                                      </p:to>
                                    </p:set>
                                    <p:animEffect transition="in" filter="blinds(horizontal)">
                                      <p:cBhvr>
                                        <p:cTn id="112" dur="500"/>
                                        <p:tgtEl>
                                          <p:spTgt spid="187"/>
                                        </p:tgtEl>
                                      </p:cBhvr>
                                    </p:animEffect>
                                  </p:childTnLst>
                                </p:cTn>
                              </p:par>
                              <p:par>
                                <p:cTn id="113" presetID="3" presetClass="entr" presetSubtype="10" fill="hold" nodeType="withEffect">
                                  <p:stCondLst>
                                    <p:cond delay="0"/>
                                  </p:stCondLst>
                                  <p:childTnLst>
                                    <p:set>
                                      <p:cBhvr>
                                        <p:cTn id="114" dur="1" fill="hold">
                                          <p:stCondLst>
                                            <p:cond delay="0"/>
                                          </p:stCondLst>
                                        </p:cTn>
                                        <p:tgtEl>
                                          <p:spTgt spid="1026"/>
                                        </p:tgtEl>
                                        <p:attrNameLst>
                                          <p:attrName>style.visibility</p:attrName>
                                        </p:attrNameLst>
                                      </p:cBhvr>
                                      <p:to>
                                        <p:strVal val="visible"/>
                                      </p:to>
                                    </p:set>
                                    <p:animEffect transition="in" filter="blinds(horizontal)">
                                      <p:cBhvr>
                                        <p:cTn id="115" dur="500"/>
                                        <p:tgtEl>
                                          <p:spTgt spid="1026"/>
                                        </p:tgtEl>
                                      </p:cBhvr>
                                    </p:animEffect>
                                  </p:childTnLst>
                                </p:cTn>
                              </p:par>
                              <p:par>
                                <p:cTn id="116" presetID="3" presetClass="entr" presetSubtype="10" fill="hold" nodeType="withEffect">
                                  <p:stCondLst>
                                    <p:cond delay="0"/>
                                  </p:stCondLst>
                                  <p:childTnLst>
                                    <p:set>
                                      <p:cBhvr>
                                        <p:cTn id="117" dur="1" fill="hold">
                                          <p:stCondLst>
                                            <p:cond delay="0"/>
                                          </p:stCondLst>
                                        </p:cTn>
                                        <p:tgtEl>
                                          <p:spTgt spid="269"/>
                                        </p:tgtEl>
                                        <p:attrNameLst>
                                          <p:attrName>style.visibility</p:attrName>
                                        </p:attrNameLst>
                                      </p:cBhvr>
                                      <p:to>
                                        <p:strVal val="visible"/>
                                      </p:to>
                                    </p:set>
                                    <p:animEffect transition="in" filter="blinds(horizontal)">
                                      <p:cBhvr>
                                        <p:cTn id="118" dur="500"/>
                                        <p:tgtEl>
                                          <p:spTgt spid="269"/>
                                        </p:tgtEl>
                                      </p:cBhvr>
                                    </p:animEffect>
                                  </p:childTnLst>
                                </p:cTn>
                              </p:par>
                              <p:par>
                                <p:cTn id="119" presetID="3" presetClass="entr" presetSubtype="10" fill="hold" nodeType="withEffect">
                                  <p:stCondLst>
                                    <p:cond delay="0"/>
                                  </p:stCondLst>
                                  <p:childTnLst>
                                    <p:set>
                                      <p:cBhvr>
                                        <p:cTn id="120" dur="1" fill="hold">
                                          <p:stCondLst>
                                            <p:cond delay="0"/>
                                          </p:stCondLst>
                                        </p:cTn>
                                        <p:tgtEl>
                                          <p:spTgt spid="73"/>
                                        </p:tgtEl>
                                        <p:attrNameLst>
                                          <p:attrName>style.visibility</p:attrName>
                                        </p:attrNameLst>
                                      </p:cBhvr>
                                      <p:to>
                                        <p:strVal val="visible"/>
                                      </p:to>
                                    </p:set>
                                    <p:animEffect transition="in" filter="blinds(horizontal)">
                                      <p:cBhvr>
                                        <p:cTn id="121" dur="500"/>
                                        <p:tgtEl>
                                          <p:spTgt spid="73"/>
                                        </p:tgtEl>
                                      </p:cBhvr>
                                    </p:animEffect>
                                  </p:childTnLst>
                                </p:cTn>
                              </p:par>
                              <p:par>
                                <p:cTn id="122" presetID="3" presetClass="entr" presetSubtype="10" fill="hold" nodeType="withEffect">
                                  <p:stCondLst>
                                    <p:cond delay="0"/>
                                  </p:stCondLst>
                                  <p:childTnLst>
                                    <p:set>
                                      <p:cBhvr>
                                        <p:cTn id="123" dur="1" fill="hold">
                                          <p:stCondLst>
                                            <p:cond delay="0"/>
                                          </p:stCondLst>
                                        </p:cTn>
                                        <p:tgtEl>
                                          <p:spTgt spid="9"/>
                                        </p:tgtEl>
                                        <p:attrNameLst>
                                          <p:attrName>style.visibility</p:attrName>
                                        </p:attrNameLst>
                                      </p:cBhvr>
                                      <p:to>
                                        <p:strVal val="visible"/>
                                      </p:to>
                                    </p:set>
                                    <p:animEffect transition="in" filter="blinds(horizontal)">
                                      <p:cBhvr>
                                        <p:cTn id="124" dur="500"/>
                                        <p:tgtEl>
                                          <p:spTgt spid="9"/>
                                        </p:tgtEl>
                                      </p:cBhvr>
                                    </p:animEffect>
                                  </p:childTnLst>
                                </p:cTn>
                              </p:par>
                              <p:par>
                                <p:cTn id="125" presetID="3" presetClass="entr" presetSubtype="10" fill="hold" nodeType="withEffect">
                                  <p:stCondLst>
                                    <p:cond delay="0"/>
                                  </p:stCondLst>
                                  <p:childTnLst>
                                    <p:set>
                                      <p:cBhvr>
                                        <p:cTn id="126" dur="1" fill="hold">
                                          <p:stCondLst>
                                            <p:cond delay="0"/>
                                          </p:stCondLst>
                                        </p:cTn>
                                        <p:tgtEl>
                                          <p:spTgt spid="249"/>
                                        </p:tgtEl>
                                        <p:attrNameLst>
                                          <p:attrName>style.visibility</p:attrName>
                                        </p:attrNameLst>
                                      </p:cBhvr>
                                      <p:to>
                                        <p:strVal val="visible"/>
                                      </p:to>
                                    </p:set>
                                    <p:animEffect transition="in" filter="blinds(horizontal)">
                                      <p:cBhvr>
                                        <p:cTn id="127" dur="500"/>
                                        <p:tgtEl>
                                          <p:spTgt spid="249"/>
                                        </p:tgtEl>
                                      </p:cBhvr>
                                    </p:animEffect>
                                  </p:childTnLst>
                                </p:cTn>
                              </p:par>
                              <p:par>
                                <p:cTn id="128" presetID="3" presetClass="entr" presetSubtype="10" fill="hold" nodeType="withEffect">
                                  <p:stCondLst>
                                    <p:cond delay="0"/>
                                  </p:stCondLst>
                                  <p:childTnLst>
                                    <p:set>
                                      <p:cBhvr>
                                        <p:cTn id="129" dur="1" fill="hold">
                                          <p:stCondLst>
                                            <p:cond delay="0"/>
                                          </p:stCondLst>
                                        </p:cTn>
                                        <p:tgtEl>
                                          <p:spTgt spid="253"/>
                                        </p:tgtEl>
                                        <p:attrNameLst>
                                          <p:attrName>style.visibility</p:attrName>
                                        </p:attrNameLst>
                                      </p:cBhvr>
                                      <p:to>
                                        <p:strVal val="visible"/>
                                      </p:to>
                                    </p:set>
                                    <p:animEffect transition="in" filter="blinds(horizontal)">
                                      <p:cBhvr>
                                        <p:cTn id="130" dur="500"/>
                                        <p:tgtEl>
                                          <p:spTgt spid="253"/>
                                        </p:tgtEl>
                                      </p:cBhvr>
                                    </p:animEffect>
                                  </p:childTnLst>
                                </p:cTn>
                              </p:par>
                              <p:par>
                                <p:cTn id="131" presetID="3" presetClass="entr" presetSubtype="10" fill="hold" nodeType="withEffect">
                                  <p:stCondLst>
                                    <p:cond delay="0"/>
                                  </p:stCondLst>
                                  <p:childTnLst>
                                    <p:set>
                                      <p:cBhvr>
                                        <p:cTn id="132" dur="1" fill="hold">
                                          <p:stCondLst>
                                            <p:cond delay="0"/>
                                          </p:stCondLst>
                                        </p:cTn>
                                        <p:tgtEl>
                                          <p:spTgt spid="252"/>
                                        </p:tgtEl>
                                        <p:attrNameLst>
                                          <p:attrName>style.visibility</p:attrName>
                                        </p:attrNameLst>
                                      </p:cBhvr>
                                      <p:to>
                                        <p:strVal val="visible"/>
                                      </p:to>
                                    </p:set>
                                    <p:animEffect transition="in" filter="blinds(horizontal)">
                                      <p:cBhvr>
                                        <p:cTn id="133" dur="500"/>
                                        <p:tgtEl>
                                          <p:spTgt spid="252"/>
                                        </p:tgtEl>
                                      </p:cBhvr>
                                    </p:animEffect>
                                  </p:childTnLst>
                                </p:cTn>
                              </p:par>
                              <p:par>
                                <p:cTn id="134" presetID="3" presetClass="entr" presetSubtype="10" fill="hold" grpId="0" nodeType="withEffect">
                                  <p:stCondLst>
                                    <p:cond delay="0"/>
                                  </p:stCondLst>
                                  <p:childTnLst>
                                    <p:set>
                                      <p:cBhvr>
                                        <p:cTn id="135" dur="1" fill="hold">
                                          <p:stCondLst>
                                            <p:cond delay="0"/>
                                          </p:stCondLst>
                                        </p:cTn>
                                        <p:tgtEl>
                                          <p:spTgt spid="268"/>
                                        </p:tgtEl>
                                        <p:attrNameLst>
                                          <p:attrName>style.visibility</p:attrName>
                                        </p:attrNameLst>
                                      </p:cBhvr>
                                      <p:to>
                                        <p:strVal val="visible"/>
                                      </p:to>
                                    </p:set>
                                    <p:animEffect transition="in" filter="blinds(horizontal)">
                                      <p:cBhvr>
                                        <p:cTn id="136" dur="500"/>
                                        <p:tgtEl>
                                          <p:spTgt spid="268"/>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267"/>
                                        </p:tgtEl>
                                        <p:attrNameLst>
                                          <p:attrName>style.visibility</p:attrName>
                                        </p:attrNameLst>
                                      </p:cBhvr>
                                      <p:to>
                                        <p:strVal val="visible"/>
                                      </p:to>
                                    </p:set>
                                    <p:animEffect transition="in" filter="blinds(horizontal)">
                                      <p:cBhvr>
                                        <p:cTn id="139" dur="500"/>
                                        <p:tgtEl>
                                          <p:spTgt spid="267"/>
                                        </p:tgtEl>
                                      </p:cBhvr>
                                    </p:animEffect>
                                  </p:childTnLst>
                                </p:cTn>
                              </p:par>
                              <p:par>
                                <p:cTn id="140" presetID="3" presetClass="entr" presetSubtype="10" fill="hold" nodeType="withEffect">
                                  <p:stCondLst>
                                    <p:cond delay="0"/>
                                  </p:stCondLst>
                                  <p:childTnLst>
                                    <p:set>
                                      <p:cBhvr>
                                        <p:cTn id="141" dur="1" fill="hold">
                                          <p:stCondLst>
                                            <p:cond delay="0"/>
                                          </p:stCondLst>
                                        </p:cTn>
                                        <p:tgtEl>
                                          <p:spTgt spid="257"/>
                                        </p:tgtEl>
                                        <p:attrNameLst>
                                          <p:attrName>style.visibility</p:attrName>
                                        </p:attrNameLst>
                                      </p:cBhvr>
                                      <p:to>
                                        <p:strVal val="visible"/>
                                      </p:to>
                                    </p:set>
                                    <p:animEffect transition="in" filter="blinds(horizontal)">
                                      <p:cBhvr>
                                        <p:cTn id="142" dur="500"/>
                                        <p:tgtEl>
                                          <p:spTgt spid="257"/>
                                        </p:tgtEl>
                                      </p:cBhvr>
                                    </p:animEffect>
                                  </p:childTnLst>
                                </p:cTn>
                              </p:par>
                              <p:par>
                                <p:cTn id="143" presetID="3" presetClass="entr" presetSubtype="10" fill="hold" nodeType="with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blinds(horizontal)">
                                      <p:cBhvr>
                                        <p:cTn id="145" dur="500"/>
                                        <p:tgtEl>
                                          <p:spTgt spid="55"/>
                                        </p:tgtEl>
                                      </p:cBhvr>
                                    </p:animEffect>
                                  </p:childTnLst>
                                </p:cTn>
                              </p:par>
                              <p:par>
                                <p:cTn id="146" presetID="3" presetClass="entr" presetSubtype="10" fill="hold" grpId="0" nodeType="withEffect">
                                  <p:stCondLst>
                                    <p:cond delay="0"/>
                                  </p:stCondLst>
                                  <p:childTnLst>
                                    <p:set>
                                      <p:cBhvr>
                                        <p:cTn id="147" dur="1" fill="hold">
                                          <p:stCondLst>
                                            <p:cond delay="0"/>
                                          </p:stCondLst>
                                        </p:cTn>
                                        <p:tgtEl>
                                          <p:spTgt spid="275"/>
                                        </p:tgtEl>
                                        <p:attrNameLst>
                                          <p:attrName>style.visibility</p:attrName>
                                        </p:attrNameLst>
                                      </p:cBhvr>
                                      <p:to>
                                        <p:strVal val="visible"/>
                                      </p:to>
                                    </p:set>
                                    <p:animEffect transition="in" filter="blinds(horizontal)">
                                      <p:cBhvr>
                                        <p:cTn id="148" dur="500"/>
                                        <p:tgtEl>
                                          <p:spTgt spid="275"/>
                                        </p:tgtEl>
                                      </p:cBhvr>
                                    </p:animEffect>
                                  </p:childTnLst>
                                </p:cTn>
                              </p:par>
                              <p:par>
                                <p:cTn id="149" presetID="3" presetClass="entr" presetSubtype="10" fill="hold" grpId="0" nodeType="withEffect">
                                  <p:stCondLst>
                                    <p:cond delay="0"/>
                                  </p:stCondLst>
                                  <p:childTnLst>
                                    <p:set>
                                      <p:cBhvr>
                                        <p:cTn id="150" dur="1" fill="hold">
                                          <p:stCondLst>
                                            <p:cond delay="0"/>
                                          </p:stCondLst>
                                        </p:cTn>
                                        <p:tgtEl>
                                          <p:spTgt spid="280"/>
                                        </p:tgtEl>
                                        <p:attrNameLst>
                                          <p:attrName>style.visibility</p:attrName>
                                        </p:attrNameLst>
                                      </p:cBhvr>
                                      <p:to>
                                        <p:strVal val="visible"/>
                                      </p:to>
                                    </p:set>
                                    <p:animEffect transition="in" filter="blinds(horizontal)">
                                      <p:cBhvr>
                                        <p:cTn id="151" dur="500"/>
                                        <p:tgtEl>
                                          <p:spTgt spid="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08" grpId="0"/>
      <p:bldP spid="109" grpId="0"/>
      <p:bldP spid="110" grpId="0"/>
      <p:bldP spid="196" grpId="0"/>
      <p:bldP spid="265" grpId="0"/>
      <p:bldP spid="266" grpId="0"/>
      <p:bldP spid="267" grpId="0"/>
      <p:bldP spid="268" grpId="0"/>
      <p:bldP spid="275" grpId="0"/>
      <p:bldP spid="276" grpId="0"/>
      <p:bldP spid="277" grpId="0"/>
      <p:bldP spid="280" grpId="0"/>
      <p:bldP spid="281" grpId="0"/>
      <p:bldP spid="28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with Alexa</a:t>
            </a:r>
            <a:endParaRPr lang="en-US" dirty="0"/>
          </a:p>
        </p:txBody>
      </p:sp>
      <p:sp>
        <p:nvSpPr>
          <p:cNvPr id="4" name="Footer Placeholder 3"/>
          <p:cNvSpPr>
            <a:spLocks noGrp="1"/>
          </p:cNvSpPr>
          <p:nvPr>
            <p:ph type="ftr" sz="quarter" idx="10"/>
          </p:nvPr>
        </p:nvSpPr>
        <p:spPr/>
        <p:txBody>
          <a:bodyPr/>
          <a:lstStyle/>
          <a:p>
            <a:r>
              <a:rPr lang="en-US" smtClean="0"/>
              <a:t>© 2016, Amazon Web Services, Inc. or its Affiliates. All rights reserved.</a:t>
            </a:r>
            <a:endParaRPr lang="en-US" dirty="0"/>
          </a:p>
        </p:txBody>
      </p:sp>
      <p:sp>
        <p:nvSpPr>
          <p:cNvPr id="5" name="Rounded Rectangular Callout 4"/>
          <p:cNvSpPr/>
          <p:nvPr/>
        </p:nvSpPr>
        <p:spPr>
          <a:xfrm>
            <a:off x="723490" y="1341427"/>
            <a:ext cx="2511707" cy="810228"/>
          </a:xfrm>
          <a:prstGeom prst="wedgeRoundRectCallout">
            <a:avLst>
              <a:gd name="adj1" fmla="val -45890"/>
              <a:gd name="adj2" fmla="val 99944"/>
              <a:gd name="adj3" fmla="val 16667"/>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I’ve found 15 available slots at Secure Parking </a:t>
            </a:r>
            <a:r>
              <a:rPr lang="mr-IN" sz="1200" dirty="0" smtClean="0"/>
              <a:t>–</a:t>
            </a:r>
            <a:r>
              <a:rPr lang="en-US" sz="1200" dirty="0" smtClean="0"/>
              <a:t> </a:t>
            </a:r>
            <a:r>
              <a:rPr lang="en-US" sz="1200" dirty="0" err="1" smtClean="0"/>
              <a:t>Flinder</a:t>
            </a:r>
            <a:r>
              <a:rPr lang="en-US" sz="1200" dirty="0" smtClean="0"/>
              <a:t> Lane Car Park, do you want to make a booking?</a:t>
            </a:r>
            <a:endParaRPr lang="en-US" sz="1200" dirty="0"/>
          </a:p>
        </p:txBody>
      </p:sp>
      <p:sp>
        <p:nvSpPr>
          <p:cNvPr id="6" name="Rounded Rectangular Callout 5"/>
          <p:cNvSpPr/>
          <p:nvPr/>
        </p:nvSpPr>
        <p:spPr>
          <a:xfrm>
            <a:off x="4990618" y="756676"/>
            <a:ext cx="3115520" cy="665359"/>
          </a:xfrm>
          <a:prstGeom prst="wedgeRoundRectCallout">
            <a:avLst>
              <a:gd name="adj1" fmla="val 45145"/>
              <a:gd name="adj2" fmla="val 89214"/>
              <a:gd name="adj3" fmla="val 16667"/>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Alexa, find me a parking space near Collins Place.</a:t>
            </a:r>
            <a:endParaRPr lang="en-US" dirty="0"/>
          </a:p>
        </p:txBody>
      </p:sp>
      <p:sp>
        <p:nvSpPr>
          <p:cNvPr id="7" name="Rounded Rectangular Callout 6"/>
          <p:cNvSpPr/>
          <p:nvPr/>
        </p:nvSpPr>
        <p:spPr>
          <a:xfrm>
            <a:off x="4990618" y="2183943"/>
            <a:ext cx="3115520" cy="665359"/>
          </a:xfrm>
          <a:prstGeom prst="wedgeRoundRectCallout">
            <a:avLst>
              <a:gd name="adj1" fmla="val 45145"/>
              <a:gd name="adj2" fmla="val 89214"/>
              <a:gd name="adj3" fmla="val 16667"/>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Yes, book me a parking slot at 7pm.</a:t>
            </a:r>
            <a:endParaRPr lang="en-US" dirty="0"/>
          </a:p>
        </p:txBody>
      </p:sp>
      <p:sp>
        <p:nvSpPr>
          <p:cNvPr id="9" name="Rounded Rectangular Callout 8"/>
          <p:cNvSpPr/>
          <p:nvPr/>
        </p:nvSpPr>
        <p:spPr>
          <a:xfrm>
            <a:off x="771959" y="2939969"/>
            <a:ext cx="2318481" cy="1006998"/>
          </a:xfrm>
          <a:prstGeom prst="wedgeRoundRectCallout">
            <a:avLst>
              <a:gd name="adj1" fmla="val -47734"/>
              <a:gd name="adj2" fmla="val 84279"/>
              <a:gd name="adj3" fmla="val 16667"/>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Your booking is confirmed. A confirmation message has been sent to your phone.</a:t>
            </a:r>
          </a:p>
          <a:p>
            <a:r>
              <a:rPr lang="en-US" sz="1200" dirty="0" smtClean="0"/>
              <a:t>Have a nice day. Don’t drink and drive.</a:t>
            </a:r>
            <a:endParaRPr lang="en-US" sz="1200" dirty="0"/>
          </a:p>
        </p:txBody>
      </p:sp>
      <p:pic>
        <p:nvPicPr>
          <p:cNvPr id="10" name="speech_20170630004507449.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282366" y="4097880"/>
            <a:ext cx="489593" cy="489593"/>
          </a:xfrm>
          <a:prstGeom prst="rect">
            <a:avLst/>
          </a:prstGeom>
        </p:spPr>
      </p:pic>
      <p:pic>
        <p:nvPicPr>
          <p:cNvPr id="12" name="speech_20170630005404811.mp3">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6"/>
          <a:stretch>
            <a:fillRect/>
          </a:stretch>
        </p:blipFill>
        <p:spPr>
          <a:xfrm>
            <a:off x="187598" y="2338407"/>
            <a:ext cx="535892" cy="535892"/>
          </a:xfrm>
          <a:prstGeom prst="rect">
            <a:avLst/>
          </a:prstGeom>
        </p:spPr>
      </p:pic>
    </p:spTree>
    <p:extLst>
      <p:ext uri="{BB962C8B-B14F-4D97-AF65-F5344CB8AC3E}">
        <p14:creationId xmlns:p14="http://schemas.microsoft.com/office/powerpoint/2010/main" val="134609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1" presetClass="mediacall" presetSubtype="0" fill="hold" nodeType="withEffect">
                                  <p:stCondLst>
                                    <p:cond delay="0"/>
                                  </p:stCondLst>
                                  <p:childTnLst>
                                    <p:cmd type="call" cmd="playFrom(0.0)">
                                      <p:cBhvr>
                                        <p:cTn id="14" dur="6347" fill="hold"/>
                                        <p:tgtEl>
                                          <p:spTgt spid="12"/>
                                        </p:tgtEl>
                                      </p:cBhvr>
                                    </p:cmd>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right)">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1"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1" presetClass="mediacall" presetSubtype="0" fill="hold" nodeType="withEffect">
                                  <p:stCondLst>
                                    <p:cond delay="0"/>
                                  </p:stCondLst>
                                  <p:childTnLst>
                                    <p:cmd type="call" cmd="playFrom(0.0)">
                                      <p:cBhvr>
                                        <p:cTn id="26" dur="7575"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27" fill="hold" display="0">
                  <p:stCondLst>
                    <p:cond delay="indefinite"/>
                  </p:stCondLst>
                  <p:endCondLst>
                    <p:cond evt="onStopAudio" delay="0">
                      <p:tgtEl>
                        <p:sldTgt/>
                      </p:tgtEl>
                    </p:cond>
                  </p:endCondLst>
                </p:cTn>
                <p:tgtEl>
                  <p:spTgt spid="10"/>
                </p:tgtEl>
              </p:cMediaNode>
            </p:audio>
            <p:audio>
              <p:cMediaNode vol="80000" showWhenStopped="0">
                <p:cTn id="28" fill="hold" display="0">
                  <p:stCondLst>
                    <p:cond delay="indefinite"/>
                  </p:stCondLst>
                  <p:endCondLst>
                    <p:cond evt="onStopAudio" delay="0">
                      <p:tgtEl>
                        <p:sldTgt/>
                      </p:tgtEl>
                    </p:cond>
                  </p:endCondLst>
                </p:cTn>
                <p:tgtEl>
                  <p:spTgt spid="12"/>
                </p:tgtEl>
              </p:cMediaNode>
            </p:audio>
          </p:childTnLst>
        </p:cTn>
      </p:par>
    </p:tnLst>
    <p:bldLst>
      <p:bldP spid="5" grpId="0" animBg="1"/>
      <p:bldP spid="6" grpId="0" animBg="1"/>
      <p:bldP spid="7" grpId="0" animBg="1"/>
      <p:bldP spid="9" grpId="1" animBg="1"/>
    </p:bldLst>
  </p:timing>
</p:sld>
</file>

<file path=ppt/theme/theme1.xml><?xml version="1.0" encoding="utf-8"?>
<a:theme xmlns:a="http://schemas.openxmlformats.org/drawingml/2006/main" name="DeckTemplate-AWS">
  <a:themeElements>
    <a:clrScheme name="Custom 3">
      <a:dk1>
        <a:srgbClr val="474746"/>
      </a:dk1>
      <a:lt1>
        <a:sysClr val="window" lastClr="FFFFFF"/>
      </a:lt1>
      <a:dk2>
        <a:srgbClr val="6D6E6D"/>
      </a:dk2>
      <a:lt2>
        <a:srgbClr val="F8F8F8"/>
      </a:lt2>
      <a:accent1>
        <a:srgbClr val="F7A028"/>
      </a:accent1>
      <a:accent2>
        <a:srgbClr val="0C67AE"/>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LT_PPT_Template_2016rev" id="{FCC36722-3C0C-4104-8239-B107E7CE7D73}" vid="{B965C5E3-BED9-4963-B612-5FBBCBB482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228ACFB690DF47A98B289D97A23B1C" ma:contentTypeVersion="1" ma:contentTypeDescription="Create a new document." ma:contentTypeScope="" ma:versionID="90521453f8316360c1638baee89bcb78">
  <xsd:schema xmlns:xsd="http://www.w3.org/2001/XMLSchema" xmlns:xs="http://www.w3.org/2001/XMLSchema" xmlns:p="http://schemas.microsoft.com/office/2006/metadata/properties" xmlns:ns2="610c11cb-1be1-44ad-96bd-1936ba709450" targetNamespace="http://schemas.microsoft.com/office/2006/metadata/properties" ma:root="true" ma:fieldsID="8f98b7a73ff55b7d2c9c898400d06866" ns2:_="">
    <xsd:import namespace="610c11cb-1be1-44ad-96bd-1936ba709450"/>
    <xsd:element name="properties">
      <xsd:complexType>
        <xsd:sequence>
          <xsd:element name="documentManagement">
            <xsd:complexType>
              <xsd:all>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0c11cb-1be1-44ad-96bd-1936ba709450" elementFormDefault="qualified">
    <xsd:import namespace="http://schemas.microsoft.com/office/2006/documentManagement/types"/>
    <xsd:import namespace="http://schemas.microsoft.com/office/infopath/2007/PartnerControls"/>
    <xsd:element name="Status" ma:index="8" nillable="true" ma:displayName="Status" ma:default="&lt;Choose One&gt;" ma:format="Dropdown" ma:internalName="Status">
      <xsd:simpleType>
        <xsd:restriction base="dms:Choice">
          <xsd:enumeration value="&lt;Choose One&gt;"/>
          <xsd:enumeration value="Green"/>
          <xsd:enumeration value="Yellow"/>
          <xsd:enumeration value="Red"/>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Status xmlns="610c11cb-1be1-44ad-96bd-1936ba709450">Green</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28432D-0FB4-4F71-87BC-3ADBCE6660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0c11cb-1be1-44ad-96bd-1936ba7094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597C89A-FD0C-431E-81F6-90225B937683}">
  <ds:schemaRefs>
    <ds:schemaRef ds:uri="http://schemas.microsoft.com/office/infopath/2007/PartnerControls"/>
    <ds:schemaRef ds:uri="610c11cb-1be1-44ad-96bd-1936ba709450"/>
    <ds:schemaRef ds:uri="http://purl.org/dc/elements/1.1/"/>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 ds:uri="http://purl.org/dc/terms/"/>
    <ds:schemaRef ds:uri="http://purl.org/dc/dcmitype/"/>
  </ds:schemaRefs>
</ds:datastoreItem>
</file>

<file path=customXml/itemProps3.xml><?xml version="1.0" encoding="utf-8"?>
<ds:datastoreItem xmlns:ds="http://schemas.openxmlformats.org/officeDocument/2006/customXml" ds:itemID="{705B35A6-8B52-46A5-AE45-B98C6459DC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ILT PPT Template 2016</Template>
  <TotalTime>4308</TotalTime>
  <Words>621</Words>
  <Application>Microsoft Macintosh PowerPoint</Application>
  <PresentationFormat>On-screen Show (16:9)</PresentationFormat>
  <Paragraphs>82</Paragraphs>
  <Slides>12</Slides>
  <Notes>5</Notes>
  <HiddenSlides>0</HiddenSlides>
  <MMClips>2</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Calibri</vt:lpstr>
      <vt:lpstr>Calibri Light</vt:lpstr>
      <vt:lpstr>Consolas</vt:lpstr>
      <vt:lpstr>Courier New</vt:lpstr>
      <vt:lpstr>Helvetica Neue</vt:lpstr>
      <vt:lpstr>Lucida Console</vt:lpstr>
      <vt:lpstr>Mangal</vt:lpstr>
      <vt:lpstr>Times New Roman</vt:lpstr>
      <vt:lpstr>Verdana</vt:lpstr>
      <vt:lpstr>Arial</vt:lpstr>
      <vt:lpstr>DeckTemplate-AWS</vt:lpstr>
      <vt:lpstr>PowerPoint Presentation</vt:lpstr>
      <vt:lpstr>Customers - Are you enjoy looking for parking?</vt:lpstr>
      <vt:lpstr>In London, up to 30 percent of traffic congestion can be blamed on people looking for parking.</vt:lpstr>
      <vt:lpstr>Customers – Pain points</vt:lpstr>
      <vt:lpstr>Octank – What’s your challenge?</vt:lpstr>
      <vt:lpstr>What if?</vt:lpstr>
      <vt:lpstr>Demo</vt:lpstr>
      <vt:lpstr>Architecture</vt:lpstr>
      <vt:lpstr>Integration with Alexa</vt:lpstr>
      <vt:lpstr>Wrap up</vt:lpstr>
      <vt:lpstr>Questions</vt:lpstr>
      <vt:lpstr>Thank you</vt:lpstr>
    </vt:vector>
  </TitlesOfParts>
  <Company>Amazon.com</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 Building Resilience</dc:title>
  <dc:creator>Origin QA</dc:creator>
  <cp:lastModifiedBy>Microsoft Office User</cp:lastModifiedBy>
  <cp:revision>193</cp:revision>
  <cp:lastPrinted>2014-02-24T20:13:24Z</cp:lastPrinted>
  <dcterms:created xsi:type="dcterms:W3CDTF">2016-04-29T06:19:58Z</dcterms:created>
  <dcterms:modified xsi:type="dcterms:W3CDTF">2017-06-30T04:29:31Z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0x010100D8228ACFB690DF47A98B289D97A23B1C</vt:lpwstr>
  </property>
</Properties>
</file>