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9" r:id="rId14"/>
    <p:sldId id="280" r:id="rId15"/>
    <p:sldId id="281" r:id="rId16"/>
    <p:sldId id="283" r:id="rId17"/>
    <p:sldId id="282" r:id="rId18"/>
    <p:sldId id="285" r:id="rId19"/>
    <p:sldId id="284" r:id="rId20"/>
    <p:sldId id="276" r:id="rId21"/>
    <p:sldId id="293" r:id="rId22"/>
    <p:sldId id="286" r:id="rId23"/>
    <p:sldId id="287" r:id="rId24"/>
    <p:sldId id="288" r:id="rId25"/>
    <p:sldId id="289" r:id="rId26"/>
    <p:sldId id="290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6"/>
    <p:restoredTop sz="94798"/>
  </p:normalViewPr>
  <p:slideViewPr>
    <p:cSldViewPr snapToGrid="0" snapToObjects="1">
      <p:cViewPr varScale="1">
        <p:scale>
          <a:sx n="114" d="100"/>
          <a:sy n="114" d="100"/>
        </p:scale>
        <p:origin x="4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3429F-3A0D-594B-9F3E-A02A7616ED0E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00B28-93B7-844D-853A-73481102FE8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5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00B28-93B7-844D-853A-73481102F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910.png"/><Relationship Id="rId7" Type="http://schemas.openxmlformats.org/officeDocument/2006/relationships/image" Target="../media/image950.png"/><Relationship Id="rId12" Type="http://schemas.openxmlformats.org/officeDocument/2006/relationships/image" Target="../media/image1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image" Target="../media/image99.png"/><Relationship Id="rId5" Type="http://schemas.openxmlformats.org/officeDocument/2006/relationships/image" Target="../media/image930.png"/><Relationship Id="rId10" Type="http://schemas.openxmlformats.org/officeDocument/2006/relationships/image" Target="../media/image98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Probability Theory and Information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Deep Dive into Probability Spaces, Shannon Entropy, and Mutual Information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Applications in Real-World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Compression: Shannon’s source coding theorem defines the minimum bits required.</a:t>
            </a:r>
          </a:p>
          <a:p>
            <a:r>
              <a:rPr dirty="0"/>
              <a:t>Cryptography: Mutual information helps ensure secure communication.</a:t>
            </a:r>
          </a:p>
          <a:p>
            <a:r>
              <a:rPr dirty="0"/>
              <a:t>Machine Learning: Information gain (based on entropy) helps build decision trees.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Quantum Information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Historical Background, Key Concepts, and Modern Developments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Historical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Early Quantum Mechanics: Developed in the early 20th century to explain phenomena like blackbody radiation and the photoelectric effect.</a:t>
            </a:r>
          </a:p>
          <a:p>
            <a:r>
              <a:rPr dirty="0"/>
              <a:t>Key Experiments:</a:t>
            </a:r>
          </a:p>
          <a:p>
            <a:pPr lvl="1"/>
            <a:r>
              <a:rPr dirty="0"/>
              <a:t> Double-Slit Experiment: Demonstrated wave-particle duality.</a:t>
            </a:r>
          </a:p>
          <a:p>
            <a:pPr lvl="1"/>
            <a:r>
              <a:rPr dirty="0"/>
              <a:t>Stern-Gerlach Experiment: Showed intrinsic quantum properties (spin).</a:t>
            </a:r>
          </a:p>
          <a:p>
            <a:pPr lvl="1"/>
            <a:r>
              <a:rPr dirty="0"/>
              <a:t>EPR Paradox: Introduced the concept of quantum entanglement.</a:t>
            </a:r>
          </a:p>
          <a:p>
            <a:r>
              <a:rPr dirty="0"/>
              <a:t>Rise of Quantum Information Theory: Quantum computing and cryptography in the 1990s revolutionized information processing.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A6A7AA-D2E6-E69C-B434-608E0A07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202"/>
          </a:xfrm>
        </p:spPr>
        <p:txBody>
          <a:bodyPr>
            <a:normAutofit/>
          </a:bodyPr>
          <a:lstStyle/>
          <a:p>
            <a:r>
              <a:rPr lang="it-IT" sz="3200" dirty="0" err="1"/>
              <a:t>Wavefunction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5358CE-2144-351E-496E-42A806D5A0A3}"/>
                  </a:ext>
                </a:extLst>
              </p:cNvPr>
              <p:cNvSpPr txBox="1"/>
              <p:nvPr/>
            </p:nvSpPr>
            <p:spPr>
              <a:xfrm>
                <a:off x="173736" y="1908068"/>
                <a:ext cx="2980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 complex-valued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5358CE-2144-351E-496E-42A806D5A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" y="1908068"/>
                <a:ext cx="2980944" cy="646331"/>
              </a:xfrm>
              <a:prstGeom prst="rect">
                <a:avLst/>
              </a:prstGeom>
              <a:blipFill>
                <a:blip r:embed="rId2"/>
                <a:stretch>
                  <a:fillRect t="-3846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0033DA-BED9-0AF8-6E8F-16B73A417689}"/>
                  </a:ext>
                </a:extLst>
              </p:cNvPr>
              <p:cNvSpPr txBox="1"/>
              <p:nvPr/>
            </p:nvSpPr>
            <p:spPr>
              <a:xfrm>
                <a:off x="3785616" y="1778837"/>
                <a:ext cx="1423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C0033DA-BED9-0AF8-6E8F-16B73A417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616" y="1778837"/>
                <a:ext cx="1423338" cy="276999"/>
              </a:xfrm>
              <a:prstGeom prst="rect">
                <a:avLst/>
              </a:prstGeom>
              <a:blipFill>
                <a:blip r:embed="rId3"/>
                <a:stretch>
                  <a:fillRect l="-3571" t="-454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6E6DA51-808A-ED73-0119-F649EEC2354C}"/>
                  </a:ext>
                </a:extLst>
              </p:cNvPr>
              <p:cNvSpPr txBox="1"/>
              <p:nvPr/>
            </p:nvSpPr>
            <p:spPr>
              <a:xfrm>
                <a:off x="3695366" y="2231234"/>
                <a:ext cx="1603837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6E6DA51-808A-ED73-0119-F649EEC23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66" y="2231234"/>
                <a:ext cx="1603837" cy="597599"/>
              </a:xfrm>
              <a:prstGeom prst="rect">
                <a:avLst/>
              </a:prstGeom>
              <a:blipFill>
                <a:blip r:embed="rId4"/>
                <a:stretch>
                  <a:fillRect l="-58594" t="-189583" r="-2344" b="-2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5D9E70-7BF9-8506-AF56-8762CC323640}"/>
              </a:ext>
            </a:extLst>
          </p:cNvPr>
          <p:cNvSpPr txBox="1"/>
          <p:nvPr/>
        </p:nvSpPr>
        <p:spPr>
          <a:xfrm>
            <a:off x="1664208" y="1272288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continuous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C29886F-9E5E-BF20-BF9E-61D948AF8D1A}"/>
                  </a:ext>
                </a:extLst>
              </p:cNvPr>
              <p:cNvSpPr txBox="1"/>
              <p:nvPr/>
            </p:nvSpPr>
            <p:spPr>
              <a:xfrm>
                <a:off x="173736" y="4529348"/>
                <a:ext cx="2980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 complex-valued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C29886F-9E5E-BF20-BF9E-61D948AF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" y="4529348"/>
                <a:ext cx="2980944" cy="646331"/>
              </a:xfrm>
              <a:prstGeom prst="rect">
                <a:avLst/>
              </a:prstGeom>
              <a:blipFill>
                <a:blip r:embed="rId5"/>
                <a:stretch>
                  <a:fillRect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58B54CF-7CB9-3D96-072E-B3275AC0565C}"/>
                  </a:ext>
                </a:extLst>
              </p:cNvPr>
              <p:cNvSpPr txBox="1"/>
              <p:nvPr/>
            </p:nvSpPr>
            <p:spPr>
              <a:xfrm>
                <a:off x="3785616" y="4400117"/>
                <a:ext cx="1423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58B54CF-7CB9-3D96-072E-B3275AC05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616" y="4400117"/>
                <a:ext cx="1423338" cy="276999"/>
              </a:xfrm>
              <a:prstGeom prst="rect">
                <a:avLst/>
              </a:prstGeom>
              <a:blipFill>
                <a:blip r:embed="rId6"/>
                <a:stretch>
                  <a:fillRect l="-357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D2518D8-35C7-C48D-1F2C-3C0D676B4893}"/>
                  </a:ext>
                </a:extLst>
              </p:cNvPr>
              <p:cNvSpPr txBox="1"/>
              <p:nvPr/>
            </p:nvSpPr>
            <p:spPr>
              <a:xfrm>
                <a:off x="3695366" y="4852514"/>
                <a:ext cx="1587358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D2518D8-35C7-C48D-1F2C-3C0D676B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66" y="4852514"/>
                <a:ext cx="1587358" cy="755528"/>
              </a:xfrm>
              <a:prstGeom prst="rect">
                <a:avLst/>
              </a:prstGeom>
              <a:blipFill>
                <a:blip r:embed="rId7"/>
                <a:stretch>
                  <a:fillRect l="-50394" t="-118333" r="-2362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ECBE33-A136-8476-D2F7-38A12470BA76}"/>
              </a:ext>
            </a:extLst>
          </p:cNvPr>
          <p:cNvSpPr txBox="1"/>
          <p:nvPr/>
        </p:nvSpPr>
        <p:spPr>
          <a:xfrm>
            <a:off x="1664208" y="3893568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discrete variables </a:t>
            </a:r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A8684DA6-02DE-3957-9E31-F76A437015A6}"/>
              </a:ext>
            </a:extLst>
          </p:cNvPr>
          <p:cNvSpPr/>
          <p:nvPr/>
        </p:nvSpPr>
        <p:spPr>
          <a:xfrm>
            <a:off x="4724400" y="3429000"/>
            <a:ext cx="1850571" cy="97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ABADAF5-7A69-FB8E-1E2F-E10E337E788C}"/>
              </a:ext>
            </a:extLst>
          </p:cNvPr>
          <p:cNvSpPr txBox="1"/>
          <p:nvPr/>
        </p:nvSpPr>
        <p:spPr>
          <a:xfrm>
            <a:off x="5110082" y="3096564"/>
            <a:ext cx="107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8EBE717-A931-A891-4A03-613F76D3D59B}"/>
                  </a:ext>
                </a:extLst>
              </p:cNvPr>
              <p:cNvSpPr txBox="1"/>
              <p:nvPr/>
            </p:nvSpPr>
            <p:spPr>
              <a:xfrm>
                <a:off x="6814457" y="3293319"/>
                <a:ext cx="10792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8EBE717-A931-A891-4A03-613F76D3D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457" y="3293319"/>
                <a:ext cx="1079206" cy="369332"/>
              </a:xfrm>
              <a:prstGeom prst="rect">
                <a:avLst/>
              </a:prstGeom>
              <a:blipFill>
                <a:blip r:embed="rId8"/>
                <a:stretch>
                  <a:fillRect l="-11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0F5A43-CCBF-7CA6-8838-BE2AB06A36FF}"/>
              </a:ext>
            </a:extLst>
          </p:cNvPr>
          <p:cNvSpPr txBox="1"/>
          <p:nvPr/>
        </p:nvSpPr>
        <p:spPr>
          <a:xfrm>
            <a:off x="7305073" y="2595349"/>
            <a:ext cx="1461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Space of                 wavefunction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DC74035-CEC7-B18D-9831-F33A618C5024}"/>
                  </a:ext>
                </a:extLst>
              </p:cNvPr>
              <p:cNvSpPr txBox="1"/>
              <p:nvPr/>
            </p:nvSpPr>
            <p:spPr>
              <a:xfrm>
                <a:off x="6760787" y="2674086"/>
                <a:ext cx="544286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DC74035-CEC7-B18D-9831-F33A618C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787" y="2674086"/>
                <a:ext cx="544286" cy="573427"/>
              </a:xfrm>
              <a:prstGeom prst="rect">
                <a:avLst/>
              </a:prstGeom>
              <a:blipFill>
                <a:blip r:embed="rId9"/>
                <a:stretch>
                  <a:fillRect l="-9091"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40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5F2ED-E1C7-8FFA-D1F9-215661A52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2A7808-CB37-D1B4-5507-16BBBF21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202"/>
          </a:xfrm>
        </p:spPr>
        <p:txBody>
          <a:bodyPr>
            <a:normAutofit/>
          </a:bodyPr>
          <a:lstStyle/>
          <a:p>
            <a:r>
              <a:rPr lang="it-IT" sz="3200" dirty="0" err="1"/>
              <a:t>Wavefunction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7E8A494-8958-BBB2-6D3C-377ECECDBEF8}"/>
                  </a:ext>
                </a:extLst>
              </p:cNvPr>
              <p:cNvSpPr txBox="1"/>
              <p:nvPr/>
            </p:nvSpPr>
            <p:spPr>
              <a:xfrm>
                <a:off x="585652" y="2768038"/>
                <a:ext cx="2980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 complex-valued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7E8A494-8958-BBB2-6D3C-377ECECDB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2" y="2768038"/>
                <a:ext cx="2980944" cy="646331"/>
              </a:xfrm>
              <a:prstGeom prst="rect">
                <a:avLst/>
              </a:prstGeom>
              <a:blipFill>
                <a:blip r:embed="rId3"/>
                <a:stretch>
                  <a:fillRect t="-192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82E3E3-9BD6-94B7-D259-A5885C1AA153}"/>
                  </a:ext>
                </a:extLst>
              </p:cNvPr>
              <p:cNvSpPr txBox="1"/>
              <p:nvPr/>
            </p:nvSpPr>
            <p:spPr>
              <a:xfrm>
                <a:off x="1595262" y="1364621"/>
                <a:ext cx="1423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82E3E3-9BD6-94B7-D259-A5885C1AA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262" y="1364621"/>
                <a:ext cx="1423338" cy="276999"/>
              </a:xfrm>
              <a:prstGeom prst="rect">
                <a:avLst/>
              </a:prstGeom>
              <a:blipFill>
                <a:blip r:embed="rId4"/>
                <a:stretch>
                  <a:fillRect l="-354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B09DBFC-8C7F-A37F-6C87-F200AFB9CE37}"/>
                  </a:ext>
                </a:extLst>
              </p:cNvPr>
              <p:cNvSpPr txBox="1"/>
              <p:nvPr/>
            </p:nvSpPr>
            <p:spPr>
              <a:xfrm>
                <a:off x="1274205" y="3467264"/>
                <a:ext cx="1603837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B09DBFC-8C7F-A37F-6C87-F200AFB9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05" y="3467264"/>
                <a:ext cx="1603837" cy="597599"/>
              </a:xfrm>
              <a:prstGeom prst="rect">
                <a:avLst/>
              </a:prstGeom>
              <a:blipFill>
                <a:blip r:embed="rId5"/>
                <a:stretch>
                  <a:fillRect l="-59843" t="-191667" r="-3150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121B76-54F5-2786-AACC-D61A8896D0CA}"/>
              </a:ext>
            </a:extLst>
          </p:cNvPr>
          <p:cNvSpPr txBox="1"/>
          <p:nvPr/>
        </p:nvSpPr>
        <p:spPr>
          <a:xfrm>
            <a:off x="1043284" y="2197573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continuous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C21B139-CA93-28C9-6535-5C675728FFD5}"/>
                  </a:ext>
                </a:extLst>
              </p:cNvPr>
              <p:cNvSpPr txBox="1"/>
              <p:nvPr/>
            </p:nvSpPr>
            <p:spPr>
              <a:xfrm>
                <a:off x="585652" y="5171604"/>
                <a:ext cx="2980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 complex-valued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C21B139-CA93-28C9-6535-5C675728F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2" y="5171604"/>
                <a:ext cx="2980944" cy="646331"/>
              </a:xfrm>
              <a:prstGeom prst="rect">
                <a:avLst/>
              </a:prstGeom>
              <a:blipFill>
                <a:blip r:embed="rId6"/>
                <a:stretch>
                  <a:fillRect t="-392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6D7D81E-35B4-F690-5183-E520E88C2E6C}"/>
                  </a:ext>
                </a:extLst>
              </p:cNvPr>
              <p:cNvSpPr txBox="1"/>
              <p:nvPr/>
            </p:nvSpPr>
            <p:spPr>
              <a:xfrm>
                <a:off x="1309379" y="5879859"/>
                <a:ext cx="1587358" cy="75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6D7D81E-35B4-F690-5183-E520E88C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79" y="5879859"/>
                <a:ext cx="1587358" cy="755528"/>
              </a:xfrm>
              <a:prstGeom prst="rect">
                <a:avLst/>
              </a:prstGeom>
              <a:blipFill>
                <a:blip r:embed="rId7"/>
                <a:stretch>
                  <a:fillRect l="-52381" t="-120000" r="-2381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7F0B94B-C843-B95D-E800-60D9C824635A}"/>
              </a:ext>
            </a:extLst>
          </p:cNvPr>
          <p:cNvSpPr txBox="1"/>
          <p:nvPr/>
        </p:nvSpPr>
        <p:spPr>
          <a:xfrm>
            <a:off x="1043284" y="4601139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discrete variables </a:t>
            </a:r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E65E9DDC-6586-0AF5-830B-32C53BC99DBA}"/>
              </a:ext>
            </a:extLst>
          </p:cNvPr>
          <p:cNvCxnSpPr/>
          <p:nvPr/>
        </p:nvCxnSpPr>
        <p:spPr>
          <a:xfrm flipH="1">
            <a:off x="4018747" y="822960"/>
            <a:ext cx="16479" cy="603504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C81DED-A967-B85A-0A5A-F88E24E25555}"/>
              </a:ext>
            </a:extLst>
          </p:cNvPr>
          <p:cNvSpPr txBox="1"/>
          <p:nvPr/>
        </p:nvSpPr>
        <p:spPr>
          <a:xfrm>
            <a:off x="5830824" y="723647"/>
            <a:ext cx="232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Hilbert space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55A5499-56F3-DD0D-B51B-F643CD48996E}"/>
                  </a:ext>
                </a:extLst>
              </p:cNvPr>
              <p:cNvSpPr txBox="1"/>
              <p:nvPr/>
            </p:nvSpPr>
            <p:spPr>
              <a:xfrm>
                <a:off x="4576319" y="1096408"/>
                <a:ext cx="456768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space of wavefunctions is usually considered as a complete vectorial space with </a:t>
                </a:r>
                <a:r>
                  <a:rPr lang="en-US" b="1" dirty="0"/>
                  <a:t>Inner Product:</a:t>
                </a:r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Conjugate Symmetry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Linearity </a:t>
                </a:r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Positive-definiteness</a:t>
                </a:r>
              </a:p>
              <a:p>
                <a:r>
                  <a:rPr lang="en-US" dirty="0"/>
                  <a:t>	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=0 only if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the 0 element of 	the vector space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55A5499-56F3-DD0D-B51B-F643CD48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19" y="1096408"/>
                <a:ext cx="4567681" cy="3970318"/>
              </a:xfrm>
              <a:prstGeom prst="rect">
                <a:avLst/>
              </a:prstGeom>
              <a:blipFill>
                <a:blip r:embed="rId8"/>
                <a:stretch>
                  <a:fillRect l="-2778" t="-639" b="-8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6525B1-16D8-6663-28C7-1CFE50BE5CA1}"/>
              </a:ext>
            </a:extLst>
          </p:cNvPr>
          <p:cNvSpPr txBox="1"/>
          <p:nvPr/>
        </p:nvSpPr>
        <p:spPr>
          <a:xfrm>
            <a:off x="4035226" y="5392260"/>
            <a:ext cx="22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Completeness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F85D815-61FD-6B49-B22D-F3E260F8234C}"/>
                  </a:ext>
                </a:extLst>
              </p:cNvPr>
              <p:cNvSpPr txBox="1"/>
              <p:nvPr/>
            </p:nvSpPr>
            <p:spPr>
              <a:xfrm>
                <a:off x="4232048" y="5761592"/>
                <a:ext cx="1896533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F85D815-61FD-6B49-B22D-F3E260F82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48" y="5761592"/>
                <a:ext cx="1896533" cy="672172"/>
              </a:xfrm>
              <a:prstGeom prst="rect">
                <a:avLst/>
              </a:prstGeom>
              <a:blipFill>
                <a:blip r:embed="rId9"/>
                <a:stretch>
                  <a:fillRect l="-30000"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767D5A3-4FAF-0949-6937-1C64CF4A8A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30404" y="6051480"/>
            <a:ext cx="1094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E19CFCD-9E40-4031-CC58-6015F254D936}"/>
                  </a:ext>
                </a:extLst>
              </p:cNvPr>
              <p:cNvSpPr txBox="1"/>
              <p:nvPr/>
            </p:nvSpPr>
            <p:spPr>
              <a:xfrm>
                <a:off x="7025244" y="5669196"/>
                <a:ext cx="166155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9E19CFCD-9E40-4031-CC58-6015F254D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244" y="5669196"/>
                <a:ext cx="1661556" cy="764568"/>
              </a:xfrm>
              <a:prstGeom prst="rect">
                <a:avLst/>
              </a:prstGeom>
              <a:blipFill>
                <a:blip r:embed="rId10"/>
                <a:stretch>
                  <a:fillRect l="-9091" t="-122951" r="-13636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52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24A96BC-1845-F043-D8C6-4ED5E403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52"/>
            <a:ext cx="8229600" cy="935915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Wavefunction</a:t>
            </a:r>
            <a:br>
              <a:rPr lang="it-IT" dirty="0"/>
            </a:br>
            <a:r>
              <a:rPr lang="it-IT" sz="2700" dirty="0" err="1"/>
              <a:t>Examples</a:t>
            </a:r>
            <a:endParaRPr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B7BD26C-E954-D988-DCA1-9D348301DF08}"/>
                  </a:ext>
                </a:extLst>
              </p:cNvPr>
              <p:cNvSpPr txBox="1"/>
              <p:nvPr/>
            </p:nvSpPr>
            <p:spPr>
              <a:xfrm>
                <a:off x="0" y="2214395"/>
                <a:ext cx="166155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B7BD26C-E954-D988-DCA1-9D348301D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4395"/>
                <a:ext cx="1661556" cy="764568"/>
              </a:xfrm>
              <a:prstGeom prst="rect">
                <a:avLst/>
              </a:prstGeom>
              <a:blipFill>
                <a:blip r:embed="rId2"/>
                <a:stretch>
                  <a:fillRect l="-9848" t="-122951" r="-12879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237BB3D-E79F-76CD-E94E-E7B553FFE44A}"/>
                  </a:ext>
                </a:extLst>
              </p:cNvPr>
              <p:cNvSpPr txBox="1"/>
              <p:nvPr/>
            </p:nvSpPr>
            <p:spPr>
              <a:xfrm>
                <a:off x="1553010" y="2227347"/>
                <a:ext cx="1137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237BB3D-E79F-76CD-E94E-E7B553FF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10" y="2227347"/>
                <a:ext cx="11373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CB38593-35F8-70FB-EB03-DDA8C44A0175}"/>
              </a:ext>
            </a:extLst>
          </p:cNvPr>
          <p:cNvCxnSpPr>
            <a:cxnSpLocks/>
          </p:cNvCxnSpPr>
          <p:nvPr/>
        </p:nvCxnSpPr>
        <p:spPr>
          <a:xfrm>
            <a:off x="1661556" y="2576760"/>
            <a:ext cx="9202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15004AA-8ED6-DF43-80EC-9E6F087D47A1}"/>
                  </a:ext>
                </a:extLst>
              </p:cNvPr>
              <p:cNvSpPr txBox="1"/>
              <p:nvPr/>
            </p:nvSpPr>
            <p:spPr>
              <a:xfrm>
                <a:off x="2556630" y="2242755"/>
                <a:ext cx="3100755" cy="626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√2</m:t>
                                </m:r>
                              </m:den>
                            </m:f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√2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15004AA-8ED6-DF43-80EC-9E6F087D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30" y="2242755"/>
                <a:ext cx="3100755" cy="626390"/>
              </a:xfrm>
              <a:prstGeom prst="rect">
                <a:avLst/>
              </a:prstGeom>
              <a:blipFill>
                <a:blip r:embed="rId4"/>
                <a:stretch>
                  <a:fillRect l="-2857" t="-47059" b="-7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5546CBB-ED04-5EB9-A027-3C9E45F1087A}"/>
              </a:ext>
            </a:extLst>
          </p:cNvPr>
          <p:cNvCxnSpPr/>
          <p:nvPr/>
        </p:nvCxnSpPr>
        <p:spPr>
          <a:xfrm>
            <a:off x="6001614" y="3079761"/>
            <a:ext cx="1839558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C175C6FA-3E14-8487-6E12-586A176C7CA7}"/>
              </a:ext>
            </a:extLst>
          </p:cNvPr>
          <p:cNvCxnSpPr/>
          <p:nvPr/>
        </p:nvCxnSpPr>
        <p:spPr>
          <a:xfrm>
            <a:off x="5231625" y="2310070"/>
            <a:ext cx="1839558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501AB70-3EA8-FD5A-2B5A-2E000BDC2C29}"/>
              </a:ext>
            </a:extLst>
          </p:cNvPr>
          <p:cNvCxnSpPr>
            <a:cxnSpLocks/>
          </p:cNvCxnSpPr>
          <p:nvPr/>
        </p:nvCxnSpPr>
        <p:spPr>
          <a:xfrm>
            <a:off x="6073538" y="2889940"/>
            <a:ext cx="50760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89422B1B-BFB3-D71A-CB65-81F74AB34D5A}"/>
              </a:ext>
            </a:extLst>
          </p:cNvPr>
          <p:cNvCxnSpPr/>
          <p:nvPr/>
        </p:nvCxnSpPr>
        <p:spPr>
          <a:xfrm>
            <a:off x="6147338" y="3077900"/>
            <a:ext cx="360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A67B47DE-7CB2-614A-B85D-4883397C13F4}"/>
              </a:ext>
            </a:extLst>
          </p:cNvPr>
          <p:cNvCxnSpPr>
            <a:cxnSpLocks/>
          </p:cNvCxnSpPr>
          <p:nvPr/>
        </p:nvCxnSpPr>
        <p:spPr>
          <a:xfrm rot="5400000">
            <a:off x="5939262" y="2905984"/>
            <a:ext cx="360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9AF4A25-108D-B934-B852-CF37F0F77546}"/>
                  </a:ext>
                </a:extLst>
              </p:cNvPr>
              <p:cNvSpPr txBox="1"/>
              <p:nvPr/>
            </p:nvSpPr>
            <p:spPr>
              <a:xfrm>
                <a:off x="5670942" y="1113051"/>
                <a:ext cx="4763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39AF4A25-108D-B934-B852-CF37F0F77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42" y="1113051"/>
                <a:ext cx="476396" cy="369332"/>
              </a:xfrm>
              <a:prstGeom prst="rect">
                <a:avLst/>
              </a:prstGeom>
              <a:blipFill>
                <a:blip r:embed="rId5"/>
                <a:stretch>
                  <a:fillRect l="-23684" t="-110000" r="-5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CD242CB9-679F-D2A0-7FBC-57FA57B8C8F8}"/>
                  </a:ext>
                </a:extLst>
              </p:cNvPr>
              <p:cNvSpPr txBox="1"/>
              <p:nvPr/>
            </p:nvSpPr>
            <p:spPr>
              <a:xfrm>
                <a:off x="7648698" y="3085984"/>
                <a:ext cx="4763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CD242CB9-679F-D2A0-7FBC-57FA57B8C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698" y="3085984"/>
                <a:ext cx="476396" cy="369332"/>
              </a:xfrm>
              <a:prstGeom prst="rect">
                <a:avLst/>
              </a:prstGeom>
              <a:blipFill>
                <a:blip r:embed="rId6"/>
                <a:stretch>
                  <a:fillRect l="-23684" t="-106452" r="-50000" b="-16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5F3D181-991A-DB93-744B-5EFFB4DF4F33}"/>
                  </a:ext>
                </a:extLst>
              </p:cNvPr>
              <p:cNvSpPr txBox="1"/>
              <p:nvPr/>
            </p:nvSpPr>
            <p:spPr>
              <a:xfrm>
                <a:off x="5824284" y="2456781"/>
                <a:ext cx="36000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5F3D181-991A-DB93-744B-5EFFB4DF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84" y="2456781"/>
                <a:ext cx="360000" cy="40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8D491FF-956D-9F5E-E312-E95D16CBA7DC}"/>
                  </a:ext>
                </a:extLst>
              </p:cNvPr>
              <p:cNvSpPr txBox="1"/>
              <p:nvPr/>
            </p:nvSpPr>
            <p:spPr>
              <a:xfrm>
                <a:off x="6343980" y="3055337"/>
                <a:ext cx="36000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8D491FF-956D-9F5E-E312-E95D16CBA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980" y="3055337"/>
                <a:ext cx="3600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C18E47-A121-56CF-588F-B70A534F4457}"/>
              </a:ext>
            </a:extLst>
          </p:cNvPr>
          <p:cNvSpPr txBox="1"/>
          <p:nvPr/>
        </p:nvSpPr>
        <p:spPr>
          <a:xfrm>
            <a:off x="82625" y="1357381"/>
            <a:ext cx="54948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Superposition</a:t>
            </a:r>
            <a:r>
              <a:rPr lang="it-IT" dirty="0"/>
              <a:t>: </a:t>
            </a:r>
          </a:p>
          <a:p>
            <a:pPr algn="ctr"/>
            <a:r>
              <a:rPr lang="it-IT" dirty="0"/>
              <a:t>A quantum state </a:t>
            </a:r>
            <a:r>
              <a:rPr lang="it-IT" dirty="0" err="1"/>
              <a:t>is</a:t>
            </a:r>
            <a:r>
              <a:rPr lang="it-IT" dirty="0"/>
              <a:t> a linear </a:t>
            </a:r>
            <a:r>
              <a:rPr lang="it-IT" dirty="0" err="1"/>
              <a:t>combination</a:t>
            </a:r>
            <a:r>
              <a:rPr lang="it-IT" dirty="0"/>
              <a:t> of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.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E9B163C-E191-1FEE-B294-E35AFB687E2B}"/>
              </a:ext>
            </a:extLst>
          </p:cNvPr>
          <p:cNvSpPr txBox="1"/>
          <p:nvPr/>
        </p:nvSpPr>
        <p:spPr>
          <a:xfrm>
            <a:off x="162491" y="3077214"/>
            <a:ext cx="38256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                     </a:t>
            </a:r>
            <a:r>
              <a:rPr lang="it-IT" sz="2400" b="1" dirty="0" err="1"/>
              <a:t>Measurement</a:t>
            </a:r>
            <a:r>
              <a:rPr lang="it-IT" dirty="0"/>
              <a:t>: </a:t>
            </a:r>
          </a:p>
          <a:p>
            <a:pPr algn="ctr"/>
            <a:r>
              <a:rPr lang="it-IT" dirty="0" err="1"/>
              <a:t>Probability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of random </a:t>
            </a:r>
            <a:r>
              <a:rPr lang="it-IT" dirty="0" err="1"/>
              <a:t>projection</a:t>
            </a:r>
            <a:r>
              <a:rPr lang="it-IT" dirty="0"/>
              <a:t> over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3570AD39-9936-A4D2-9899-F2778C27F8CC}"/>
                  </a:ext>
                </a:extLst>
              </p:cNvPr>
              <p:cNvSpPr txBox="1"/>
              <p:nvPr/>
            </p:nvSpPr>
            <p:spPr>
              <a:xfrm>
                <a:off x="4233253" y="3342669"/>
                <a:ext cx="24707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=0.5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3570AD39-9936-A4D2-9899-F2778C27F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53" y="3342669"/>
                <a:ext cx="2470723" cy="369332"/>
              </a:xfrm>
              <a:prstGeom prst="rect">
                <a:avLst/>
              </a:prstGeom>
              <a:blipFill>
                <a:blip r:embed="rId9"/>
                <a:stretch>
                  <a:fillRect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C17A1C3-7FFA-EDE6-AB4C-4C8FF603F8E8}"/>
                  </a:ext>
                </a:extLst>
              </p:cNvPr>
              <p:cNvSpPr txBox="1"/>
              <p:nvPr/>
            </p:nvSpPr>
            <p:spPr>
              <a:xfrm>
                <a:off x="4233252" y="3774218"/>
                <a:ext cx="24707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=0.5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C17A1C3-7FFA-EDE6-AB4C-4C8FF603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52" y="3774218"/>
                <a:ext cx="2470723" cy="369332"/>
              </a:xfrm>
              <a:prstGeom prst="rect">
                <a:avLst/>
              </a:prstGeom>
              <a:blipFill>
                <a:blip r:embed="rId10"/>
                <a:stretch>
                  <a:fillRect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36973180-8C0F-7E32-66EB-5659D0386899}"/>
                  </a:ext>
                </a:extLst>
              </p:cNvPr>
              <p:cNvSpPr txBox="1"/>
              <p:nvPr/>
            </p:nvSpPr>
            <p:spPr>
              <a:xfrm>
                <a:off x="7527395" y="498443"/>
                <a:ext cx="1137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36973180-8C0F-7E32-66EB-5659D0386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95" y="498443"/>
                <a:ext cx="113737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1E0B61E-5F2C-4C4A-519F-0033160F0F05}"/>
              </a:ext>
            </a:extLst>
          </p:cNvPr>
          <p:cNvSpPr txBox="1"/>
          <p:nvPr/>
        </p:nvSpPr>
        <p:spPr>
          <a:xfrm>
            <a:off x="7216047" y="867775"/>
            <a:ext cx="199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Alphabet of a qubit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66DB250F-C761-9AC3-F9B7-DBDA49309C3F}"/>
              </a:ext>
            </a:extLst>
          </p:cNvPr>
          <p:cNvSpPr txBox="1"/>
          <p:nvPr/>
        </p:nvSpPr>
        <p:spPr>
          <a:xfrm>
            <a:off x="162490" y="4388925"/>
            <a:ext cx="54948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Change</a:t>
            </a:r>
            <a:r>
              <a:rPr lang="it-IT" sz="2400" b="1" dirty="0"/>
              <a:t> of </a:t>
            </a:r>
            <a:r>
              <a:rPr lang="it-IT" sz="2400" b="1" dirty="0" err="1"/>
              <a:t>basis</a:t>
            </a:r>
            <a:r>
              <a:rPr lang="it-IT" dirty="0"/>
              <a:t>: </a:t>
            </a:r>
          </a:p>
          <a:p>
            <a:pPr algn="ctr"/>
            <a:r>
              <a:rPr lang="it-IT" dirty="0"/>
              <a:t>One can </a:t>
            </a:r>
            <a:r>
              <a:rPr lang="it-IT" dirty="0" err="1"/>
              <a:t>change</a:t>
            </a:r>
            <a:r>
              <a:rPr lang="it-IT" dirty="0"/>
              <a:t> frame of </a:t>
            </a:r>
            <a:r>
              <a:rPr lang="it-IT" dirty="0" err="1"/>
              <a:t>reference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38248CCE-6AFB-609B-EFB5-03EF0493D661}"/>
                  </a:ext>
                </a:extLst>
              </p:cNvPr>
              <p:cNvSpPr txBox="1"/>
              <p:nvPr/>
            </p:nvSpPr>
            <p:spPr>
              <a:xfrm>
                <a:off x="335525" y="5314058"/>
                <a:ext cx="2771232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0′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38248CCE-6AFB-609B-EFB5-03EF0493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25" y="5314058"/>
                <a:ext cx="2771232" cy="490455"/>
              </a:xfrm>
              <a:prstGeom prst="rect">
                <a:avLst/>
              </a:prstGeom>
              <a:blipFill>
                <a:blip r:embed="rId12"/>
                <a:stretch>
                  <a:fillRect l="-2283" t="-74359" r="-6849" b="-1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21439091-57A3-A166-0022-FCEACDBBD841}"/>
                  </a:ext>
                </a:extLst>
              </p:cNvPr>
              <p:cNvSpPr txBox="1"/>
              <p:nvPr/>
            </p:nvSpPr>
            <p:spPr>
              <a:xfrm>
                <a:off x="320007" y="5990982"/>
                <a:ext cx="2683097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1′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21439091-57A3-A166-0022-FCEACDBB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7" y="5990982"/>
                <a:ext cx="2683097" cy="490455"/>
              </a:xfrm>
              <a:prstGeom prst="rect">
                <a:avLst/>
              </a:prstGeom>
              <a:blipFill>
                <a:blip r:embed="rId13"/>
                <a:stretch>
                  <a:fillRect l="-1878" t="-72500" r="-8451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D205B6AF-2017-D4F2-0001-B0E7F64375A6}"/>
              </a:ext>
            </a:extLst>
          </p:cNvPr>
          <p:cNvCxnSpPr>
            <a:cxnSpLocks/>
          </p:cNvCxnSpPr>
          <p:nvPr/>
        </p:nvCxnSpPr>
        <p:spPr>
          <a:xfrm>
            <a:off x="3106757" y="5895050"/>
            <a:ext cx="1094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40B27C7-1A41-9F4F-7339-83B4D7FC5D61}"/>
                  </a:ext>
                </a:extLst>
              </p:cNvPr>
              <p:cNvSpPr txBox="1"/>
              <p:nvPr/>
            </p:nvSpPr>
            <p:spPr>
              <a:xfrm>
                <a:off x="4120564" y="5675884"/>
                <a:ext cx="3100755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40B27C7-1A41-9F4F-7339-83B4D7FC5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64" y="5675884"/>
                <a:ext cx="3100755" cy="490455"/>
              </a:xfrm>
              <a:prstGeom prst="rect">
                <a:avLst/>
              </a:prstGeom>
              <a:blipFill>
                <a:blip r:embed="rId14"/>
                <a:stretch>
                  <a:fillRect l="-2857" t="-72500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AB7C4F6C-3D3F-F9B1-336E-EFD7F4B83D90}"/>
              </a:ext>
            </a:extLst>
          </p:cNvPr>
          <p:cNvCxnSpPr>
            <a:cxnSpLocks/>
          </p:cNvCxnSpPr>
          <p:nvPr/>
        </p:nvCxnSpPr>
        <p:spPr>
          <a:xfrm>
            <a:off x="6894282" y="6306419"/>
            <a:ext cx="1839558" cy="0"/>
          </a:xfrm>
          <a:prstGeom prst="straightConnector1">
            <a:avLst/>
          </a:prstGeom>
          <a:ln w="9525">
            <a:solidFill>
              <a:schemeClr val="tx1">
                <a:alpha val="50068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3AA3416B-8B99-6D3E-87DA-13FAB584ED52}"/>
              </a:ext>
            </a:extLst>
          </p:cNvPr>
          <p:cNvCxnSpPr>
            <a:cxnSpLocks/>
          </p:cNvCxnSpPr>
          <p:nvPr/>
        </p:nvCxnSpPr>
        <p:spPr>
          <a:xfrm>
            <a:off x="6124293" y="5536728"/>
            <a:ext cx="1839558" cy="0"/>
          </a:xfrm>
          <a:prstGeom prst="straightConnector1">
            <a:avLst/>
          </a:prstGeom>
          <a:ln w="9525">
            <a:solidFill>
              <a:schemeClr val="tx1">
                <a:alpha val="50068"/>
              </a:schemeClr>
            </a:solidFill>
            <a:prstDash val="sysDash"/>
            <a:tail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7CBA7D96-1DC8-8D81-56ED-241199C05DC1}"/>
              </a:ext>
            </a:extLst>
          </p:cNvPr>
          <p:cNvCxnSpPr>
            <a:cxnSpLocks/>
          </p:cNvCxnSpPr>
          <p:nvPr/>
        </p:nvCxnSpPr>
        <p:spPr>
          <a:xfrm>
            <a:off x="6953932" y="6104324"/>
            <a:ext cx="507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>
            <a:extLst>
              <a:ext uri="{FF2B5EF4-FFF2-40B4-BE49-F238E27FC236}">
                <a16:creationId xmlns:a16="http://schemas.microsoft.com/office/drawing/2014/main" id="{A6D6A280-7B74-3F8A-3324-3CFBC798AF42}"/>
              </a:ext>
            </a:extLst>
          </p:cNvPr>
          <p:cNvCxnSpPr/>
          <p:nvPr/>
        </p:nvCxnSpPr>
        <p:spPr>
          <a:xfrm>
            <a:off x="7040006" y="6342658"/>
            <a:ext cx="360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ttore 1 78">
            <a:extLst>
              <a:ext uri="{FF2B5EF4-FFF2-40B4-BE49-F238E27FC236}">
                <a16:creationId xmlns:a16="http://schemas.microsoft.com/office/drawing/2014/main" id="{26695A3F-87B9-1C29-9449-5F9E0E7C1BB5}"/>
              </a:ext>
            </a:extLst>
          </p:cNvPr>
          <p:cNvCxnSpPr>
            <a:cxnSpLocks/>
          </p:cNvCxnSpPr>
          <p:nvPr/>
        </p:nvCxnSpPr>
        <p:spPr>
          <a:xfrm rot="5400000">
            <a:off x="6831930" y="6132642"/>
            <a:ext cx="360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D64A0C65-55F5-EC2A-3B35-7D2F0E3B7119}"/>
                  </a:ext>
                </a:extLst>
              </p:cNvPr>
              <p:cNvSpPr txBox="1"/>
              <p:nvPr/>
            </p:nvSpPr>
            <p:spPr>
              <a:xfrm>
                <a:off x="6563610" y="4339709"/>
                <a:ext cx="4763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D64A0C65-55F5-EC2A-3B35-7D2F0E3B7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610" y="4339709"/>
                <a:ext cx="476396" cy="369332"/>
              </a:xfrm>
              <a:prstGeom prst="rect">
                <a:avLst/>
              </a:prstGeom>
              <a:blipFill>
                <a:blip r:embed="rId15"/>
                <a:stretch>
                  <a:fillRect l="-23077" t="-110000" r="-46154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501DB2B7-74D3-F698-0503-FB57BEEEF204}"/>
                  </a:ext>
                </a:extLst>
              </p:cNvPr>
              <p:cNvSpPr txBox="1"/>
              <p:nvPr/>
            </p:nvSpPr>
            <p:spPr>
              <a:xfrm>
                <a:off x="8541366" y="6312642"/>
                <a:ext cx="4763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501DB2B7-74D3-F698-0503-FB57BEEE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366" y="6312642"/>
                <a:ext cx="476396" cy="369332"/>
              </a:xfrm>
              <a:prstGeom prst="rect">
                <a:avLst/>
              </a:prstGeom>
              <a:blipFill>
                <a:blip r:embed="rId16"/>
                <a:stretch>
                  <a:fillRect l="-23684" t="-113333" r="-50000" b="-16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F4A33AF6-A7EB-D2B3-31CC-96782A98ACA6}"/>
                  </a:ext>
                </a:extLst>
              </p:cNvPr>
              <p:cNvSpPr txBox="1"/>
              <p:nvPr/>
            </p:nvSpPr>
            <p:spPr>
              <a:xfrm>
                <a:off x="6716952" y="5683439"/>
                <a:ext cx="36000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F4A33AF6-A7EB-D2B3-31CC-96782A98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52" y="5683439"/>
                <a:ext cx="360000" cy="401970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F6015C67-0D34-F3A4-B21E-CFF3EC220E7A}"/>
                  </a:ext>
                </a:extLst>
              </p:cNvPr>
              <p:cNvSpPr txBox="1"/>
              <p:nvPr/>
            </p:nvSpPr>
            <p:spPr>
              <a:xfrm>
                <a:off x="7236648" y="6281995"/>
                <a:ext cx="360000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F6015C67-0D34-F3A4-B21E-CFF3EC22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48" y="6281995"/>
                <a:ext cx="360000" cy="401970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8CA35A78-A85B-1B9E-0D4E-69DC90C8A06F}"/>
              </a:ext>
            </a:extLst>
          </p:cNvPr>
          <p:cNvCxnSpPr>
            <a:cxnSpLocks/>
          </p:cNvCxnSpPr>
          <p:nvPr/>
        </p:nvCxnSpPr>
        <p:spPr>
          <a:xfrm rot="2700000">
            <a:off x="5588518" y="5771694"/>
            <a:ext cx="1839558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FA0F9003-EAD3-B299-1562-653D0EDE8255}"/>
              </a:ext>
            </a:extLst>
          </p:cNvPr>
          <p:cNvCxnSpPr>
            <a:cxnSpLocks/>
          </p:cNvCxnSpPr>
          <p:nvPr/>
        </p:nvCxnSpPr>
        <p:spPr>
          <a:xfrm rot="2700000">
            <a:off x="6664326" y="5766049"/>
            <a:ext cx="1839558" cy="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91194A3C-96D4-4DE7-AFDE-B425B11B3FC2}"/>
                  </a:ext>
                </a:extLst>
              </p:cNvPr>
              <p:cNvSpPr txBox="1"/>
              <p:nvPr/>
            </p:nvSpPr>
            <p:spPr>
              <a:xfrm>
                <a:off x="5730782" y="4763436"/>
                <a:ext cx="4763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91194A3C-96D4-4DE7-AFDE-B425B11B3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782" y="4763436"/>
                <a:ext cx="476396" cy="369332"/>
              </a:xfrm>
              <a:prstGeom prst="rect">
                <a:avLst/>
              </a:prstGeom>
              <a:blipFill>
                <a:blip r:embed="rId19"/>
                <a:stretch>
                  <a:fillRect l="-15789" t="-106452" r="-57895" b="-16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8E9BF195-DC0C-C19B-E3D9-C8EDC88E9242}"/>
                  </a:ext>
                </a:extLst>
              </p:cNvPr>
              <p:cNvSpPr txBox="1"/>
              <p:nvPr/>
            </p:nvSpPr>
            <p:spPr>
              <a:xfrm>
                <a:off x="8019689" y="4719196"/>
                <a:ext cx="4763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8E9BF195-DC0C-C19B-E3D9-C8EDC88E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689" y="4719196"/>
                <a:ext cx="476396" cy="369332"/>
              </a:xfrm>
              <a:prstGeom prst="rect">
                <a:avLst/>
              </a:prstGeom>
              <a:blipFill>
                <a:blip r:embed="rId20"/>
                <a:stretch>
                  <a:fillRect l="-15385" t="-110000" r="-53846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ttore 1 87">
            <a:extLst>
              <a:ext uri="{FF2B5EF4-FFF2-40B4-BE49-F238E27FC236}">
                <a16:creationId xmlns:a16="http://schemas.microsoft.com/office/drawing/2014/main" id="{E64971F1-E2A8-276F-8F9F-94C8ECF49B8C}"/>
              </a:ext>
            </a:extLst>
          </p:cNvPr>
          <p:cNvCxnSpPr>
            <a:cxnSpLocks/>
          </p:cNvCxnSpPr>
          <p:nvPr/>
        </p:nvCxnSpPr>
        <p:spPr>
          <a:xfrm>
            <a:off x="6147338" y="3112359"/>
            <a:ext cx="360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4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05EF-DB8B-5EA1-6EA4-95E925203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D4D37BB-2A6F-884D-0468-9F73A042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52"/>
            <a:ext cx="8229600" cy="93591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Wavefunction</a:t>
            </a:r>
            <a:br>
              <a:rPr lang="it-IT" dirty="0"/>
            </a:br>
            <a:r>
              <a:rPr lang="it-IT" sz="2700" dirty="0" err="1"/>
              <a:t>Examples</a:t>
            </a:r>
            <a:endParaRPr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9199C47-A216-5C51-3DFB-5DC5CDE49515}"/>
                  </a:ext>
                </a:extLst>
              </p:cNvPr>
              <p:cNvSpPr txBox="1"/>
              <p:nvPr/>
            </p:nvSpPr>
            <p:spPr>
              <a:xfrm>
                <a:off x="148001" y="1542144"/>
                <a:ext cx="4070762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400" b="1" dirty="0"/>
                  <a:t>                     </a:t>
                </a:r>
                <a:r>
                  <a:rPr lang="it-IT" sz="2400" b="1" dirty="0" err="1"/>
                  <a:t>Tensor</a:t>
                </a:r>
                <a:r>
                  <a:rPr lang="it-IT" sz="2400" b="1" dirty="0"/>
                  <a:t> Product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sz="3200" b="1" i="1" smtClean="0">
                        <a:latin typeface="Cambria Math" panose="02040503050406030204" pitchFamily="18" charset="0"/>
                      </a:rPr>
                      <m:t>⨂</m:t>
                    </m:r>
                  </m:oMath>
                </a14:m>
                <a:endParaRPr lang="it-IT" sz="3200" b="1" dirty="0"/>
              </a:p>
              <a:p>
                <a:pPr algn="ctr"/>
                <a:r>
                  <a:rPr lang="it-IT" dirty="0"/>
                  <a:t>Construction of Hilbert </a:t>
                </a:r>
                <a:r>
                  <a:rPr lang="it-IT" dirty="0" err="1"/>
                  <a:t>space</a:t>
                </a:r>
                <a:r>
                  <a:rPr lang="it-IT" dirty="0"/>
                  <a:t> from </a:t>
                </a:r>
                <a:r>
                  <a:rPr lang="it-IT" dirty="0" err="1"/>
                  <a:t>smaller</a:t>
                </a:r>
                <a:r>
                  <a:rPr lang="it-IT" dirty="0"/>
                  <a:t> </a:t>
                </a:r>
                <a:r>
                  <a:rPr lang="it-IT" dirty="0" err="1"/>
                  <a:t>composing</a:t>
                </a:r>
                <a:r>
                  <a:rPr lang="it-IT" dirty="0"/>
                  <a:t> </a:t>
                </a:r>
                <a:r>
                  <a:rPr lang="it-IT" dirty="0" err="1"/>
                  <a:t>spaces</a:t>
                </a:r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9199C47-A216-5C51-3DFB-5DC5CDE49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1" y="1542144"/>
                <a:ext cx="4070762" cy="1138773"/>
              </a:xfrm>
              <a:prstGeom prst="rect">
                <a:avLst/>
              </a:prstGeom>
              <a:blipFill>
                <a:blip r:embed="rId2"/>
                <a:stretch>
                  <a:fillRect r="-3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0E348AE4-08AE-0448-5D1B-0CD492937C5C}"/>
                  </a:ext>
                </a:extLst>
              </p:cNvPr>
              <p:cNvSpPr txBox="1"/>
              <p:nvPr/>
            </p:nvSpPr>
            <p:spPr>
              <a:xfrm>
                <a:off x="4178517" y="1899473"/>
                <a:ext cx="24325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0E348AE4-08AE-0448-5D1B-0CD49293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517" y="1899473"/>
                <a:ext cx="2432576" cy="461665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C1345F6A-6D1D-5609-EFC8-2CB639FEAE68}"/>
                  </a:ext>
                </a:extLst>
              </p:cNvPr>
              <p:cNvSpPr txBox="1"/>
              <p:nvPr/>
            </p:nvSpPr>
            <p:spPr>
              <a:xfrm>
                <a:off x="0" y="2689445"/>
                <a:ext cx="166155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C1345F6A-6D1D-5609-EFC8-2CB639FEA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89445"/>
                <a:ext cx="1661556" cy="764568"/>
              </a:xfrm>
              <a:prstGeom prst="rect">
                <a:avLst/>
              </a:prstGeom>
              <a:blipFill>
                <a:blip r:embed="rId4"/>
                <a:stretch>
                  <a:fillRect l="-9848" t="-119355" r="-12879" b="-16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C2260CD1-154D-795E-5C3E-9C881BB0DC95}"/>
                  </a:ext>
                </a:extLst>
              </p:cNvPr>
              <p:cNvSpPr txBox="1"/>
              <p:nvPr/>
            </p:nvSpPr>
            <p:spPr>
              <a:xfrm>
                <a:off x="1553009" y="2702397"/>
                <a:ext cx="20129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={00,01,10,11}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C2260CD1-154D-795E-5C3E-9C881BB0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009" y="2702397"/>
                <a:ext cx="201298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1687694F-1103-0BA8-0B86-FCBFAD27A469}"/>
              </a:ext>
            </a:extLst>
          </p:cNvPr>
          <p:cNvCxnSpPr>
            <a:cxnSpLocks/>
          </p:cNvCxnSpPr>
          <p:nvPr/>
        </p:nvCxnSpPr>
        <p:spPr>
          <a:xfrm>
            <a:off x="1661556" y="3051810"/>
            <a:ext cx="1794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9675655A-762C-E80A-E165-C8F80008A717}"/>
                  </a:ext>
                </a:extLst>
              </p:cNvPr>
              <p:cNvSpPr txBox="1"/>
              <p:nvPr/>
            </p:nvSpPr>
            <p:spPr>
              <a:xfrm>
                <a:off x="3413176" y="2739782"/>
                <a:ext cx="36435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begChr m:val="|"/>
                        <m:endChr m:val="|"/>
                        <m:ctrlPr>
                          <a:rPr lang="it-IT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9675655A-762C-E80A-E165-C8F80008A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76" y="2739782"/>
                <a:ext cx="3643518" cy="369332"/>
              </a:xfrm>
              <a:prstGeom prst="rect">
                <a:avLst/>
              </a:prstGeom>
              <a:blipFill>
                <a:blip r:embed="rId6"/>
                <a:stretch>
                  <a:fillRect l="-2083" t="-110000" r="-4861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09E37E3E-CE39-A841-024E-BC50FC9BB171}"/>
                  </a:ext>
                </a:extLst>
              </p:cNvPr>
              <p:cNvSpPr txBox="1"/>
              <p:nvPr/>
            </p:nvSpPr>
            <p:spPr>
              <a:xfrm>
                <a:off x="1325853" y="3097633"/>
                <a:ext cx="2432576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09E37E3E-CE39-A841-024E-BC50FC9BB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53" y="3097633"/>
                <a:ext cx="2432576" cy="394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6FACA97C-A22A-F322-A276-9327EA11D970}"/>
                  </a:ext>
                </a:extLst>
              </p:cNvPr>
              <p:cNvSpPr txBox="1"/>
              <p:nvPr/>
            </p:nvSpPr>
            <p:spPr>
              <a:xfrm>
                <a:off x="3952946" y="3349258"/>
                <a:ext cx="2262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6FACA97C-A22A-F322-A276-9327EA11D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46" y="3349258"/>
                <a:ext cx="2262671" cy="276999"/>
              </a:xfrm>
              <a:prstGeom prst="rect">
                <a:avLst/>
              </a:prstGeom>
              <a:blipFill>
                <a:blip r:embed="rId8"/>
                <a:stretch>
                  <a:fillRect l="-1117" t="-4348" r="-167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8D9348B-0D52-C0FE-AE79-61FCCFF63AF0}"/>
                  </a:ext>
                </a:extLst>
              </p:cNvPr>
              <p:cNvSpPr txBox="1"/>
              <p:nvPr/>
            </p:nvSpPr>
            <p:spPr>
              <a:xfrm>
                <a:off x="465237" y="4409052"/>
                <a:ext cx="2342509" cy="490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8D9348B-0D52-C0FE-AE79-61FCCFF63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7" y="4409052"/>
                <a:ext cx="2342509" cy="490455"/>
              </a:xfrm>
              <a:prstGeom prst="rect">
                <a:avLst/>
              </a:prstGeom>
              <a:blipFill>
                <a:blip r:embed="rId9"/>
                <a:stretch>
                  <a:fillRect l="-3226" t="-76923" r="-4839" b="-1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DE5D4C-29FD-FA99-B1A2-14415FCD97B4}"/>
              </a:ext>
            </a:extLst>
          </p:cNvPr>
          <p:cNvSpPr txBox="1"/>
          <p:nvPr/>
        </p:nvSpPr>
        <p:spPr>
          <a:xfrm>
            <a:off x="77908" y="3627305"/>
            <a:ext cx="54948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/>
              <a:t>Entanglement</a:t>
            </a:r>
            <a:r>
              <a:rPr lang="it-IT" dirty="0"/>
              <a:t>: 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expression</a:t>
            </a:r>
            <a:r>
              <a:rPr lang="it-IT" dirty="0"/>
              <a:t> of strong quantum </a:t>
            </a:r>
            <a:r>
              <a:rPr lang="it-IT" dirty="0" err="1"/>
              <a:t>correlations</a:t>
            </a:r>
            <a:r>
              <a:rPr lang="it-IT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FFE802E-B4D9-34BD-997D-73680484EF0C}"/>
                  </a:ext>
                </a:extLst>
              </p:cNvPr>
              <p:cNvSpPr txBox="1"/>
              <p:nvPr/>
            </p:nvSpPr>
            <p:spPr>
              <a:xfrm>
                <a:off x="3413177" y="4689877"/>
                <a:ext cx="2802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=0.5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FFE802E-B4D9-34BD-997D-73680484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77" y="4689877"/>
                <a:ext cx="2802440" cy="369332"/>
              </a:xfrm>
              <a:prstGeom prst="rect">
                <a:avLst/>
              </a:prstGeom>
              <a:blipFill>
                <a:blip r:embed="rId10"/>
                <a:stretch>
                  <a:fillRect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BA5E66-1BF6-74EA-ADE0-39A861B0675C}"/>
                  </a:ext>
                </a:extLst>
              </p:cNvPr>
              <p:cNvSpPr txBox="1"/>
              <p:nvPr/>
            </p:nvSpPr>
            <p:spPr>
              <a:xfrm>
                <a:off x="3413176" y="5121426"/>
                <a:ext cx="25895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=0.5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BA5E66-1BF6-74EA-ADE0-39A861B06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76" y="5121426"/>
                <a:ext cx="2589591" cy="369332"/>
              </a:xfrm>
              <a:prstGeom prst="rect">
                <a:avLst/>
              </a:prstGeom>
              <a:blipFill>
                <a:blip r:embed="rId11"/>
                <a:stretch>
                  <a:fillRect t="-110000" r="-976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6E2B2D5-3C73-6180-03D6-90E31736DE15}"/>
                  </a:ext>
                </a:extLst>
              </p:cNvPr>
              <p:cNvSpPr txBox="1"/>
              <p:nvPr/>
            </p:nvSpPr>
            <p:spPr>
              <a:xfrm>
                <a:off x="1382603" y="4782210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6E2B2D5-3C73-6180-03D6-90E31736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03" y="4782210"/>
                <a:ext cx="503343" cy="276999"/>
              </a:xfrm>
              <a:prstGeom prst="rect">
                <a:avLst/>
              </a:prstGeom>
              <a:blipFill>
                <a:blip r:embed="rId12"/>
                <a:stretch>
                  <a:fillRect l="-9756" r="-243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9D140C3-50FE-31E6-E852-428361C36E65}"/>
                  </a:ext>
                </a:extLst>
              </p:cNvPr>
              <p:cNvSpPr txBox="1"/>
              <p:nvPr/>
            </p:nvSpPr>
            <p:spPr>
              <a:xfrm>
                <a:off x="2151694" y="4761007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9D140C3-50FE-31E6-E852-428361C3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694" y="4761007"/>
                <a:ext cx="503343" cy="276999"/>
              </a:xfrm>
              <a:prstGeom prst="rect">
                <a:avLst/>
              </a:prstGeom>
              <a:blipFill>
                <a:blip r:embed="rId13"/>
                <a:stretch>
                  <a:fillRect l="-9756" r="-243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1B40028-594E-4F3C-9004-0A72B1F09F8F}"/>
              </a:ext>
            </a:extLst>
          </p:cNvPr>
          <p:cNvCxnSpPr>
            <a:cxnSpLocks/>
          </p:cNvCxnSpPr>
          <p:nvPr/>
        </p:nvCxnSpPr>
        <p:spPr>
          <a:xfrm>
            <a:off x="7092757" y="4874543"/>
            <a:ext cx="451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163C0F9-AA45-7157-3DEA-B2BDC50CB741}"/>
                  </a:ext>
                </a:extLst>
              </p:cNvPr>
              <p:cNvSpPr txBox="1"/>
              <p:nvPr/>
            </p:nvSpPr>
            <p:spPr>
              <a:xfrm>
                <a:off x="6097157" y="4689877"/>
                <a:ext cx="1070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163C0F9-AA45-7157-3DEA-B2BDC50C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57" y="4689877"/>
                <a:ext cx="1070903" cy="369332"/>
              </a:xfrm>
              <a:prstGeom prst="rect">
                <a:avLst/>
              </a:prstGeom>
              <a:blipFill>
                <a:blip r:embed="rId14"/>
                <a:stretch>
                  <a:fillRect t="-110000" r="-17647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2E4B560-0EEC-3BF9-9A8B-91F1E77886DB}"/>
                  </a:ext>
                </a:extLst>
              </p:cNvPr>
              <p:cNvSpPr txBox="1"/>
              <p:nvPr/>
            </p:nvSpPr>
            <p:spPr>
              <a:xfrm>
                <a:off x="7508227" y="4647853"/>
                <a:ext cx="1070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2E4B560-0EEC-3BF9-9A8B-91F1E7788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227" y="4647853"/>
                <a:ext cx="1070903" cy="369332"/>
              </a:xfrm>
              <a:prstGeom prst="rect">
                <a:avLst/>
              </a:prstGeom>
              <a:blipFill>
                <a:blip r:embed="rId15"/>
                <a:stretch>
                  <a:fillRect t="-106452" r="-17647" b="-1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D5D1A76-40E0-DA03-4C77-58800CFD4201}"/>
              </a:ext>
            </a:extLst>
          </p:cNvPr>
          <p:cNvCxnSpPr>
            <a:cxnSpLocks/>
          </p:cNvCxnSpPr>
          <p:nvPr/>
        </p:nvCxnSpPr>
        <p:spPr>
          <a:xfrm>
            <a:off x="7092757" y="5306092"/>
            <a:ext cx="451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63EDF77-81BA-5B92-23CB-9C133CEB7144}"/>
                  </a:ext>
                </a:extLst>
              </p:cNvPr>
              <p:cNvSpPr txBox="1"/>
              <p:nvPr/>
            </p:nvSpPr>
            <p:spPr>
              <a:xfrm>
                <a:off x="6097157" y="5121426"/>
                <a:ext cx="1070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63EDF77-81BA-5B92-23CB-9C133CEB7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57" y="5121426"/>
                <a:ext cx="1070903" cy="369332"/>
              </a:xfrm>
              <a:prstGeom prst="rect">
                <a:avLst/>
              </a:prstGeom>
              <a:blipFill>
                <a:blip r:embed="rId16"/>
                <a:stretch>
                  <a:fillRect t="-110000" r="-17647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C43E81C-7CFA-6838-D143-035D4A5BCD74}"/>
                  </a:ext>
                </a:extLst>
              </p:cNvPr>
              <p:cNvSpPr txBox="1"/>
              <p:nvPr/>
            </p:nvSpPr>
            <p:spPr>
              <a:xfrm>
                <a:off x="7508227" y="5079402"/>
                <a:ext cx="10709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C43E81C-7CFA-6838-D143-035D4A5B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227" y="5079402"/>
                <a:ext cx="1070903" cy="369332"/>
              </a:xfrm>
              <a:prstGeom prst="rect">
                <a:avLst/>
              </a:prstGeom>
              <a:blipFill>
                <a:blip r:embed="rId17"/>
                <a:stretch>
                  <a:fillRect t="-106452" r="-17647" b="-16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6A4FA86-8583-034F-448D-8794D050B5D9}"/>
              </a:ext>
            </a:extLst>
          </p:cNvPr>
          <p:cNvSpPr txBox="1"/>
          <p:nvPr/>
        </p:nvSpPr>
        <p:spPr>
          <a:xfrm>
            <a:off x="-188758" y="5963127"/>
            <a:ext cx="54948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Separable</a:t>
            </a:r>
            <a:r>
              <a:rPr lang="it-IT" sz="2400" b="1" dirty="0"/>
              <a:t> </a:t>
            </a:r>
            <a:r>
              <a:rPr lang="it-IT" sz="2400" b="1" dirty="0" err="1"/>
              <a:t>states</a:t>
            </a:r>
            <a:r>
              <a:rPr lang="it-IT" dirty="0"/>
              <a:t>: </a:t>
            </a:r>
          </a:p>
          <a:p>
            <a:pPr algn="ctr"/>
            <a:r>
              <a:rPr lang="it-IT" dirty="0" err="1"/>
              <a:t>Completely</a:t>
            </a:r>
            <a:r>
              <a:rPr lang="it-IT" dirty="0"/>
              <a:t> </a:t>
            </a:r>
            <a:r>
              <a:rPr lang="it-IT" dirty="0" err="1"/>
              <a:t>uncorrelated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2A526B05-5970-7CAC-F957-8A0379A4F0F4}"/>
                  </a:ext>
                </a:extLst>
              </p:cNvPr>
              <p:cNvSpPr txBox="1"/>
              <p:nvPr/>
            </p:nvSpPr>
            <p:spPr>
              <a:xfrm>
                <a:off x="4134882" y="6087231"/>
                <a:ext cx="5009118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√2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√2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2A526B05-5970-7CAC-F957-8A0379A4F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882" y="6087231"/>
                <a:ext cx="5009118" cy="506870"/>
              </a:xfrm>
              <a:prstGeom prst="rect">
                <a:avLst/>
              </a:prstGeom>
              <a:blipFill>
                <a:blip r:embed="rId18"/>
                <a:stretch>
                  <a:fillRect l="-1519" t="-65854" b="-10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B176F9B-B2FB-DE93-0C22-BD7C26F686B6}"/>
                  </a:ext>
                </a:extLst>
              </p:cNvPr>
              <p:cNvSpPr txBox="1"/>
              <p:nvPr/>
            </p:nvSpPr>
            <p:spPr>
              <a:xfrm>
                <a:off x="5069460" y="6478637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B176F9B-B2FB-DE93-0C22-BD7C26F6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460" y="6478637"/>
                <a:ext cx="503343" cy="276999"/>
              </a:xfrm>
              <a:prstGeom prst="rect">
                <a:avLst/>
              </a:prstGeom>
              <a:blipFill>
                <a:blip r:embed="rId19"/>
                <a:stretch>
                  <a:fillRect l="-12500" r="-500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AF23B6A1-7488-2CEC-1DE0-E6B5984B3147}"/>
                  </a:ext>
                </a:extLst>
              </p:cNvPr>
              <p:cNvSpPr txBox="1"/>
              <p:nvPr/>
            </p:nvSpPr>
            <p:spPr>
              <a:xfrm>
                <a:off x="5845485" y="6467975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AF23B6A1-7488-2CEC-1DE0-E6B5984B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485" y="6467975"/>
                <a:ext cx="503343" cy="276999"/>
              </a:xfrm>
              <a:prstGeom prst="rect">
                <a:avLst/>
              </a:prstGeom>
              <a:blipFill>
                <a:blip r:embed="rId20"/>
                <a:stretch>
                  <a:fillRect l="-10000" r="-500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3559471-C65A-2DA1-833A-D4E3B50C73F4}"/>
                  </a:ext>
                </a:extLst>
              </p:cNvPr>
              <p:cNvSpPr txBox="1"/>
              <p:nvPr/>
            </p:nvSpPr>
            <p:spPr>
              <a:xfrm>
                <a:off x="6470702" y="6457259"/>
                <a:ext cx="28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3559471-C65A-2DA1-833A-D4E3B50C7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702" y="6457259"/>
                <a:ext cx="280781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B9F5DAA3-FD65-E369-03B4-C060EAA802BF}"/>
                  </a:ext>
                </a:extLst>
              </p:cNvPr>
              <p:cNvSpPr txBox="1"/>
              <p:nvPr/>
            </p:nvSpPr>
            <p:spPr>
              <a:xfrm>
                <a:off x="7404696" y="6457259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B9F5DAA3-FD65-E369-03B4-C060EAA8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96" y="6457259"/>
                <a:ext cx="275460" cy="276999"/>
              </a:xfrm>
              <a:prstGeom prst="rect">
                <a:avLst/>
              </a:prstGeom>
              <a:blipFill>
                <a:blip r:embed="rId22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A9D2D91A-8D33-3A8E-758F-6B4DCE520EF1}"/>
                  </a:ext>
                </a:extLst>
              </p:cNvPr>
              <p:cNvSpPr txBox="1"/>
              <p:nvPr/>
            </p:nvSpPr>
            <p:spPr>
              <a:xfrm>
                <a:off x="8052379" y="6424792"/>
                <a:ext cx="275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A9D2D91A-8D33-3A8E-758F-6B4DCE52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79" y="6424792"/>
                <a:ext cx="275460" cy="276999"/>
              </a:xfrm>
              <a:prstGeom prst="rect">
                <a:avLst/>
              </a:prstGeom>
              <a:blipFill>
                <a:blip r:embed="rId23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69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6431C8-8E6E-8DE7-3398-C1EB8465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52"/>
            <a:ext cx="8229600" cy="738665"/>
          </a:xfrm>
        </p:spPr>
        <p:txBody>
          <a:bodyPr>
            <a:noAutofit/>
          </a:bodyPr>
          <a:lstStyle/>
          <a:p>
            <a:r>
              <a:rPr lang="it-IT" sz="3200" dirty="0" err="1"/>
              <a:t>Density</a:t>
            </a:r>
            <a:r>
              <a:rPr lang="it-IT" sz="3200" dirty="0"/>
              <a:t> </a:t>
            </a:r>
            <a:r>
              <a:rPr lang="it-IT" sz="3200" dirty="0" err="1"/>
              <a:t>matrix</a:t>
            </a:r>
            <a:br>
              <a:rPr lang="it-IT" sz="3200" dirty="0"/>
            </a:br>
            <a:r>
              <a:rPr lang="it-IT" sz="1800" dirty="0"/>
              <a:t>A </a:t>
            </a:r>
            <a:r>
              <a:rPr lang="it-IT" sz="1800" dirty="0" err="1"/>
              <a:t>generalization</a:t>
            </a:r>
            <a:r>
              <a:rPr lang="it-IT" sz="1800" dirty="0"/>
              <a:t> of </a:t>
            </a:r>
            <a:r>
              <a:rPr lang="it-IT" sz="1800" dirty="0" err="1"/>
              <a:t>probability</a:t>
            </a:r>
            <a:r>
              <a:rPr lang="it-IT" sz="1800" dirty="0"/>
              <a:t> theory for quantum </a:t>
            </a:r>
            <a:r>
              <a:rPr lang="it-IT" sz="1800" dirty="0" err="1"/>
              <a:t>space</a:t>
            </a:r>
            <a:endParaRPr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E06186B-5012-EE57-2550-84F540E84BA0}"/>
                  </a:ext>
                </a:extLst>
              </p:cNvPr>
              <p:cNvSpPr txBox="1"/>
              <p:nvPr/>
            </p:nvSpPr>
            <p:spPr>
              <a:xfrm>
                <a:off x="1362369" y="1224822"/>
                <a:ext cx="1908699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E06186B-5012-EE57-2550-84F540E84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69" y="1224822"/>
                <a:ext cx="1908699" cy="672235"/>
              </a:xfrm>
              <a:prstGeom prst="rect">
                <a:avLst/>
              </a:prstGeom>
              <a:blipFill>
                <a:blip r:embed="rId2"/>
                <a:stretch>
                  <a:fillRect l="-17881" t="-144444" r="-1325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3C0ED8E-4C67-F389-8CFF-9E8F031222F1}"/>
                  </a:ext>
                </a:extLst>
              </p:cNvPr>
              <p:cNvSpPr txBox="1"/>
              <p:nvPr/>
            </p:nvSpPr>
            <p:spPr>
              <a:xfrm>
                <a:off x="3373502" y="1348184"/>
                <a:ext cx="50179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The </a:t>
                </a:r>
                <a:r>
                  <a:rPr lang="en-US" dirty="0"/>
                  <a:t>basis of the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might not be specified a priori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3C0ED8E-4C67-F389-8CFF-9E8F0312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02" y="1348184"/>
                <a:ext cx="5017952" cy="646331"/>
              </a:xfrm>
              <a:prstGeom prst="rect">
                <a:avLst/>
              </a:prstGeom>
              <a:blipFill>
                <a:blip r:embed="rId3"/>
                <a:stretch>
                  <a:fillRect l="-1010" t="-66667" b="-5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01353C-BD94-35D1-D779-984AB466002C}"/>
                  </a:ext>
                </a:extLst>
              </p:cNvPr>
              <p:cNvSpPr txBox="1"/>
              <p:nvPr/>
            </p:nvSpPr>
            <p:spPr>
              <a:xfrm>
                <a:off x="2043048" y="3346932"/>
                <a:ext cx="3189642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it-IT" dirty="0"/>
                          <m:t> </m:t>
                        </m:r>
                      </m:e>
                    </m:d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01353C-BD94-35D1-D779-984AB466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48" y="3346932"/>
                <a:ext cx="3189642" cy="400879"/>
              </a:xfrm>
              <a:prstGeom prst="rect">
                <a:avLst/>
              </a:prstGeom>
              <a:blipFill>
                <a:blip r:embed="rId4"/>
                <a:stretch>
                  <a:fillRect t="-103030" b="-14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82BC344-B1B6-68F7-6AAB-6A372F06A6AC}"/>
                  </a:ext>
                </a:extLst>
              </p:cNvPr>
              <p:cNvSpPr txBox="1"/>
              <p:nvPr/>
            </p:nvSpPr>
            <p:spPr>
              <a:xfrm>
                <a:off x="3668848" y="2671124"/>
                <a:ext cx="3765176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82BC344-B1B6-68F7-6AAB-6A372F06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48" y="2671124"/>
                <a:ext cx="3765176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6E450C1E-41CE-DB77-BA26-C11830792EBD}"/>
                  </a:ext>
                </a:extLst>
              </p:cNvPr>
              <p:cNvSpPr txBox="1"/>
              <p:nvPr/>
            </p:nvSpPr>
            <p:spPr>
              <a:xfrm>
                <a:off x="494852" y="2571078"/>
                <a:ext cx="3893502" cy="2585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Properties: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Trace </a:t>
                </a:r>
                <a:r>
                  <a:rPr lang="en-US" dirty="0"/>
                  <a:t>condition on density matrices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Self adjoint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Semipositive definite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 ∀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6E450C1E-41CE-DB77-BA26-C1183079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2" y="2571078"/>
                <a:ext cx="3893502" cy="2585580"/>
              </a:xfrm>
              <a:prstGeom prst="rect">
                <a:avLst/>
              </a:prstGeom>
              <a:blipFill>
                <a:blip r:embed="rId6"/>
                <a:stretch>
                  <a:fillRect l="-974" t="-976" b="-1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B82D5F4-3629-155F-52C3-41F46E1DA85D}"/>
                  </a:ext>
                </a:extLst>
              </p:cNvPr>
              <p:cNvSpPr txBox="1"/>
              <p:nvPr/>
            </p:nvSpPr>
            <p:spPr>
              <a:xfrm>
                <a:off x="2919729" y="3895941"/>
                <a:ext cx="7491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B82D5F4-3629-155F-52C3-41F46E1DA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29" y="3895941"/>
                <a:ext cx="749119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60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78A5-B7FC-815E-0002-1489B47A2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3A5613-910B-07F8-6C8A-6FE56460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52"/>
            <a:ext cx="8229600" cy="738665"/>
          </a:xfrm>
        </p:spPr>
        <p:txBody>
          <a:bodyPr>
            <a:noAutofit/>
          </a:bodyPr>
          <a:lstStyle/>
          <a:p>
            <a:r>
              <a:rPr lang="it-IT" sz="3200" dirty="0" err="1"/>
              <a:t>Density</a:t>
            </a:r>
            <a:r>
              <a:rPr lang="it-IT" sz="3200" dirty="0"/>
              <a:t> </a:t>
            </a:r>
            <a:r>
              <a:rPr lang="it-IT" sz="3200" dirty="0" err="1"/>
              <a:t>matrix</a:t>
            </a:r>
            <a:br>
              <a:rPr lang="it-IT" sz="3200" dirty="0"/>
            </a:br>
            <a:r>
              <a:rPr lang="it-IT" sz="1800" dirty="0"/>
              <a:t>A </a:t>
            </a:r>
            <a:r>
              <a:rPr lang="it-IT" sz="1800" dirty="0" err="1"/>
              <a:t>generalization</a:t>
            </a:r>
            <a:r>
              <a:rPr lang="it-IT" sz="1800" dirty="0"/>
              <a:t> of </a:t>
            </a:r>
            <a:r>
              <a:rPr lang="it-IT" sz="1800" dirty="0" err="1"/>
              <a:t>probability</a:t>
            </a:r>
            <a:r>
              <a:rPr lang="it-IT" sz="1800" dirty="0"/>
              <a:t> theory for quantum </a:t>
            </a:r>
            <a:r>
              <a:rPr lang="it-IT" sz="1800" dirty="0" err="1"/>
              <a:t>space</a:t>
            </a:r>
            <a:endParaRPr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51FD919-A003-7585-8BE8-F6DE2AACE988}"/>
                  </a:ext>
                </a:extLst>
              </p:cNvPr>
              <p:cNvSpPr txBox="1"/>
              <p:nvPr/>
            </p:nvSpPr>
            <p:spPr>
              <a:xfrm>
                <a:off x="3637869" y="1147676"/>
                <a:ext cx="1908699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51FD919-A003-7585-8BE8-F6DE2AAC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69" y="1147676"/>
                <a:ext cx="1908699" cy="672235"/>
              </a:xfrm>
              <a:prstGeom prst="rect">
                <a:avLst/>
              </a:prstGeom>
              <a:blipFill>
                <a:blip r:embed="rId2"/>
                <a:stretch>
                  <a:fillRect l="-17881" t="-144444" r="-1325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8346178-BC68-93A0-9C05-14EBA68CCDB3}"/>
                  </a:ext>
                </a:extLst>
              </p:cNvPr>
              <p:cNvSpPr txBox="1"/>
              <p:nvPr/>
            </p:nvSpPr>
            <p:spPr>
              <a:xfrm>
                <a:off x="2071495" y="2529447"/>
                <a:ext cx="40233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8346178-BC68-93A0-9C05-14EBA68CC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95" y="2529447"/>
                <a:ext cx="4023368" cy="369332"/>
              </a:xfrm>
              <a:prstGeom prst="rect">
                <a:avLst/>
              </a:prstGeom>
              <a:blipFill>
                <a:blip r:embed="rId3"/>
                <a:stretch>
                  <a:fillRect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C133E74-E1BA-8906-F1F3-020B327EA93E}"/>
              </a:ext>
            </a:extLst>
          </p:cNvPr>
          <p:cNvCxnSpPr>
            <a:cxnSpLocks/>
          </p:cNvCxnSpPr>
          <p:nvPr/>
        </p:nvCxnSpPr>
        <p:spPr>
          <a:xfrm>
            <a:off x="5793792" y="2723306"/>
            <a:ext cx="451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813361E-2164-AC08-027D-63FA9D20E2B6}"/>
              </a:ext>
            </a:extLst>
          </p:cNvPr>
          <p:cNvSpPr txBox="1"/>
          <p:nvPr/>
        </p:nvSpPr>
        <p:spPr>
          <a:xfrm>
            <a:off x="3956699" y="2154502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Pure</a:t>
            </a:r>
            <a:r>
              <a:rPr lang="en-US" dirty="0"/>
              <a:t>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525468-DD31-F13D-9DD7-89E69E3FE210}"/>
                  </a:ext>
                </a:extLst>
              </p:cNvPr>
              <p:cNvSpPr txBox="1"/>
              <p:nvPr/>
            </p:nvSpPr>
            <p:spPr>
              <a:xfrm>
                <a:off x="6245325" y="2523834"/>
                <a:ext cx="1302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8525468-DD31-F13D-9DD7-89E69E3FE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25" y="2523834"/>
                <a:ext cx="1302165" cy="369332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88B9112-6B57-CE9B-D63B-B969700459D2}"/>
                  </a:ext>
                </a:extLst>
              </p:cNvPr>
              <p:cNvSpPr txBox="1"/>
              <p:nvPr/>
            </p:nvSpPr>
            <p:spPr>
              <a:xfrm>
                <a:off x="199270" y="3511006"/>
                <a:ext cx="1335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88B9112-6B57-CE9B-D63B-B96970045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70" y="3511006"/>
                <a:ext cx="13359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014BD30-8E19-E0FE-6CE4-8C0313318B5D}"/>
              </a:ext>
            </a:extLst>
          </p:cNvPr>
          <p:cNvSpPr txBox="1"/>
          <p:nvPr/>
        </p:nvSpPr>
        <p:spPr>
          <a:xfrm>
            <a:off x="1085061" y="3137302"/>
            <a:ext cx="12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Mixed</a:t>
            </a:r>
            <a:r>
              <a:rPr lang="en-US" dirty="0"/>
              <a:t> state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F1BCC54-F6C4-9CA7-90F5-7997B53D4790}"/>
              </a:ext>
            </a:extLst>
          </p:cNvPr>
          <p:cNvCxnSpPr>
            <a:cxnSpLocks/>
          </p:cNvCxnSpPr>
          <p:nvPr/>
        </p:nvCxnSpPr>
        <p:spPr>
          <a:xfrm>
            <a:off x="1466924" y="3683013"/>
            <a:ext cx="451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0BFCD39-28CF-38AF-4182-27253DCB91A6}"/>
                  </a:ext>
                </a:extLst>
              </p:cNvPr>
              <p:cNvSpPr txBox="1"/>
              <p:nvPr/>
            </p:nvSpPr>
            <p:spPr>
              <a:xfrm>
                <a:off x="1930852" y="3369988"/>
                <a:ext cx="1908699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60BFCD39-28CF-38AF-4182-27253DCB9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852" y="3369988"/>
                <a:ext cx="1908699" cy="672235"/>
              </a:xfrm>
              <a:prstGeom prst="rect">
                <a:avLst/>
              </a:prstGeom>
              <a:blipFill>
                <a:blip r:embed="rId6"/>
                <a:stretch>
                  <a:fillRect l="-18543" t="-144444" r="-662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45EF204-5911-AB29-7C4D-172AEFA8A789}"/>
                  </a:ext>
                </a:extLst>
              </p:cNvPr>
              <p:cNvSpPr txBox="1"/>
              <p:nvPr/>
            </p:nvSpPr>
            <p:spPr>
              <a:xfrm>
                <a:off x="2086983" y="4063358"/>
                <a:ext cx="10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45EF204-5911-AB29-7C4D-172AEFA8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983" y="4063358"/>
                <a:ext cx="1073820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FE28DCB-BB35-A28A-492E-102358C3FF1C}"/>
                  </a:ext>
                </a:extLst>
              </p:cNvPr>
              <p:cNvSpPr txBox="1"/>
              <p:nvPr/>
            </p:nvSpPr>
            <p:spPr>
              <a:xfrm>
                <a:off x="4046994" y="3482087"/>
                <a:ext cx="48977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a distribution of possible states, the quantum state is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FE28DCB-BB35-A28A-492E-102358C3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994" y="3482087"/>
                <a:ext cx="4897736" cy="646331"/>
              </a:xfrm>
              <a:prstGeom prst="rect">
                <a:avLst/>
              </a:prstGeom>
              <a:blipFill>
                <a:blip r:embed="rId8"/>
                <a:stretch>
                  <a:fillRect l="-1034" t="-21569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8154F1B-275D-E76D-6E40-644F962A44E1}"/>
                  </a:ext>
                </a:extLst>
              </p:cNvPr>
              <p:cNvSpPr txBox="1"/>
              <p:nvPr/>
            </p:nvSpPr>
            <p:spPr>
              <a:xfrm>
                <a:off x="248919" y="4965795"/>
                <a:ext cx="3601697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Separable</a:t>
                </a:r>
                <a:r>
                  <a:rPr lang="en-US" dirty="0"/>
                  <a:t> state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quantum spaces,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can be written as: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8154F1B-275D-E76D-6E40-644F962A4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9" y="4965795"/>
                <a:ext cx="3601697" cy="935513"/>
              </a:xfrm>
              <a:prstGeom prst="rect">
                <a:avLst/>
              </a:prstGeom>
              <a:blipFill>
                <a:blip r:embed="rId9"/>
                <a:stretch>
                  <a:fillRect l="-1404" t="-405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4AE5F39-A1C2-AAB2-0380-4FCC44C30F25}"/>
                  </a:ext>
                </a:extLst>
              </p:cNvPr>
              <p:cNvSpPr txBox="1"/>
              <p:nvPr/>
            </p:nvSpPr>
            <p:spPr>
              <a:xfrm>
                <a:off x="438020" y="5902541"/>
                <a:ext cx="234974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4AE5F39-A1C2-AAB2-0380-4FCC44C30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0" y="5902541"/>
                <a:ext cx="2349746" cy="672235"/>
              </a:xfrm>
              <a:prstGeom prst="rect">
                <a:avLst/>
              </a:prstGeom>
              <a:blipFill>
                <a:blip r:embed="rId10"/>
                <a:stretch>
                  <a:fillRect l="-5914" t="-144444" r="-538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445D62-F092-B57A-4097-133806738CB4}"/>
              </a:ext>
            </a:extLst>
          </p:cNvPr>
          <p:cNvSpPr txBox="1"/>
          <p:nvPr/>
        </p:nvSpPr>
        <p:spPr>
          <a:xfrm>
            <a:off x="4475678" y="5264166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Entangled</a:t>
            </a:r>
            <a:r>
              <a:rPr lang="en-US" dirty="0"/>
              <a:t> state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85DCFFE-C33A-E32A-69EA-1B46329D38F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300615" y="5633498"/>
            <a:ext cx="1" cy="409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CF0D04B-71CB-046F-120D-6348F65FDA52}"/>
              </a:ext>
            </a:extLst>
          </p:cNvPr>
          <p:cNvSpPr txBox="1"/>
          <p:nvPr/>
        </p:nvSpPr>
        <p:spPr>
          <a:xfrm>
            <a:off x="4560435" y="6002424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Separable</a:t>
            </a:r>
            <a:r>
              <a:rPr lang="en-US" dirty="0"/>
              <a:t> </a:t>
            </a:r>
          </a:p>
        </p:txBody>
      </p:sp>
      <p:sp>
        <p:nvSpPr>
          <p:cNvPr id="18" name="Freccia giù 17">
            <a:extLst>
              <a:ext uri="{FF2B5EF4-FFF2-40B4-BE49-F238E27FC236}">
                <a16:creationId xmlns:a16="http://schemas.microsoft.com/office/drawing/2014/main" id="{CE266A89-6466-8172-E1FD-B346EB963236}"/>
              </a:ext>
            </a:extLst>
          </p:cNvPr>
          <p:cNvSpPr/>
          <p:nvPr/>
        </p:nvSpPr>
        <p:spPr>
          <a:xfrm rot="16200000">
            <a:off x="4007581" y="5515627"/>
            <a:ext cx="150606" cy="540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55ECB22-4B7C-EBAF-374A-9F9CDAEB6F63}"/>
              </a:ext>
            </a:extLst>
          </p:cNvPr>
          <p:cNvSpPr txBox="1"/>
          <p:nvPr/>
        </p:nvSpPr>
        <p:spPr>
          <a:xfrm>
            <a:off x="6694070" y="5264166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Uncorrelated</a:t>
            </a:r>
            <a:r>
              <a:rPr lang="en-US" dirty="0"/>
              <a:t> state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8FA6E21-175C-5161-EE81-92823036814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669145" y="5633498"/>
            <a:ext cx="0" cy="409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D2F0EE7-208D-C61F-15B0-DAB308E2B147}"/>
                  </a:ext>
                </a:extLst>
              </p:cNvPr>
              <p:cNvSpPr txBox="1"/>
              <p:nvPr/>
            </p:nvSpPr>
            <p:spPr>
              <a:xfrm>
                <a:off x="6851394" y="6047900"/>
                <a:ext cx="174019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D2F0EE7-208D-C61F-15B0-DAB308E2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94" y="6047900"/>
                <a:ext cx="1740199" cy="381515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2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06D968-8907-2BCD-6E84-068FDD17332F}"/>
              </a:ext>
            </a:extLst>
          </p:cNvPr>
          <p:cNvSpPr txBox="1"/>
          <p:nvPr/>
        </p:nvSpPr>
        <p:spPr>
          <a:xfrm>
            <a:off x="280837" y="3609247"/>
            <a:ext cx="4484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Measurement</a:t>
            </a:r>
            <a:r>
              <a:rPr lang="it-IT" dirty="0"/>
              <a:t>: </a:t>
            </a:r>
          </a:p>
          <a:p>
            <a:pPr algn="ctr"/>
            <a:r>
              <a:rPr lang="it-IT" dirty="0"/>
              <a:t>Random </a:t>
            </a:r>
            <a:r>
              <a:rPr lang="it-IT" dirty="0" err="1"/>
              <a:t>projection</a:t>
            </a:r>
            <a:r>
              <a:rPr lang="it-IT" dirty="0"/>
              <a:t> over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.</a:t>
            </a:r>
          </a:p>
          <a:p>
            <a:pPr algn="ctr"/>
            <a:r>
              <a:rPr lang="it-IT" dirty="0"/>
              <a:t>Or </a:t>
            </a:r>
            <a:r>
              <a:rPr lang="it-IT" dirty="0" err="1"/>
              <a:t>measurement</a:t>
            </a:r>
            <a:r>
              <a:rPr lang="it-IT" dirty="0"/>
              <a:t> </a:t>
            </a:r>
            <a:r>
              <a:rPr lang="it-IT" dirty="0" err="1"/>
              <a:t>channel</a:t>
            </a:r>
            <a:r>
              <a:rPr lang="it-IT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3FB4D13-A6F3-2BB8-0257-A5A496BB5FA8}"/>
                  </a:ext>
                </a:extLst>
              </p:cNvPr>
              <p:cNvSpPr txBox="1"/>
              <p:nvPr/>
            </p:nvSpPr>
            <p:spPr>
              <a:xfrm>
                <a:off x="5047607" y="3674477"/>
                <a:ext cx="24707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3FB4D13-A6F3-2BB8-0257-A5A496BB5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607" y="3674477"/>
                <a:ext cx="2470723" cy="369332"/>
              </a:xfrm>
              <a:prstGeom prst="rect">
                <a:avLst/>
              </a:prstGeom>
              <a:blipFill>
                <a:blip r:embed="rId2"/>
                <a:stretch>
                  <a:fillRect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0B00BB5-4ED9-41E3-5B7F-FEB8CE21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52"/>
            <a:ext cx="8229600" cy="738665"/>
          </a:xfrm>
        </p:spPr>
        <p:txBody>
          <a:bodyPr>
            <a:noAutofit/>
          </a:bodyPr>
          <a:lstStyle/>
          <a:p>
            <a:r>
              <a:rPr lang="it-IT" sz="3200" dirty="0"/>
              <a:t>Quantum </a:t>
            </a:r>
            <a:r>
              <a:rPr lang="it-IT" sz="3200" dirty="0" err="1"/>
              <a:t>channels</a:t>
            </a:r>
            <a:br>
              <a:rPr lang="it-IT" sz="3200" dirty="0"/>
            </a:br>
            <a:r>
              <a:rPr lang="it-IT" sz="1800" dirty="0" err="1"/>
              <a:t>Evolution</a:t>
            </a:r>
            <a:r>
              <a:rPr lang="it-IT" sz="1800" dirty="0"/>
              <a:t> of a quantum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A74FFED-C6A8-795A-236B-21091973D15E}"/>
                  </a:ext>
                </a:extLst>
              </p:cNvPr>
              <p:cNvSpPr txBox="1"/>
              <p:nvPr/>
            </p:nvSpPr>
            <p:spPr>
              <a:xfrm>
                <a:off x="116645" y="1173465"/>
                <a:ext cx="89107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Trace Preserving Completely Positive Map </a:t>
                </a:r>
                <a:r>
                  <a:rPr lang="en-US" dirty="0"/>
                  <a:t>(TPCPM) is an operation </a:t>
                </a:r>
                <a:r>
                  <a:rPr lang="en-US" i="1" dirty="0"/>
                  <a:t>O</a:t>
                </a:r>
                <a:r>
                  <a:rPr lang="en-US" dirty="0"/>
                  <a:t> defined on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such that: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A74FFED-C6A8-795A-236B-21091973D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5" y="1173465"/>
                <a:ext cx="8910709" cy="646331"/>
              </a:xfrm>
              <a:prstGeom prst="rect">
                <a:avLst/>
              </a:prstGeom>
              <a:blipFill>
                <a:blip r:embed="rId3"/>
                <a:stretch>
                  <a:fillRect l="-57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453809D-1C9C-8425-5628-AF2B493F95A4}"/>
                  </a:ext>
                </a:extLst>
              </p:cNvPr>
              <p:cNvSpPr txBox="1"/>
              <p:nvPr/>
            </p:nvSpPr>
            <p:spPr>
              <a:xfrm>
                <a:off x="954149" y="1829307"/>
                <a:ext cx="771499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∀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453809D-1C9C-8425-5628-AF2B493F9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49" y="1829307"/>
                <a:ext cx="7714996" cy="312650"/>
              </a:xfrm>
              <a:prstGeom prst="rect">
                <a:avLst/>
              </a:prstGeom>
              <a:blipFill>
                <a:blip r:embed="rId4"/>
                <a:stretch>
                  <a:fillRect l="-164" r="-65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9C233F3-97DB-3A22-7A30-1D02A4F9F2C7}"/>
                  </a:ext>
                </a:extLst>
              </p:cNvPr>
              <p:cNvSpPr txBox="1"/>
              <p:nvPr/>
            </p:nvSpPr>
            <p:spPr>
              <a:xfrm>
                <a:off x="5069123" y="4056100"/>
                <a:ext cx="276537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9C233F3-97DB-3A22-7A30-1D02A4F9F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23" y="4056100"/>
                <a:ext cx="2765372" cy="672235"/>
              </a:xfrm>
              <a:prstGeom prst="rect">
                <a:avLst/>
              </a:prstGeom>
              <a:blipFill>
                <a:blip r:embed="rId5"/>
                <a:stretch>
                  <a:fillRect t="-146296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DF06BF-7B28-5FEC-2711-AF92BD0AE549}"/>
              </a:ext>
            </a:extLst>
          </p:cNvPr>
          <p:cNvSpPr txBox="1"/>
          <p:nvPr/>
        </p:nvSpPr>
        <p:spPr>
          <a:xfrm>
            <a:off x="1624405" y="2378466"/>
            <a:ext cx="5540188" cy="65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Evolution of a quantum state by operator </a:t>
            </a:r>
            <a:r>
              <a:rPr lang="en-US" i="1" dirty="0"/>
              <a:t>O</a:t>
            </a:r>
          </a:p>
          <a:p>
            <a:pPr algn="ctr"/>
            <a:r>
              <a:rPr lang="en-US" dirty="0"/>
              <a:t>O is a physically meaningful operator           O is a TPCPM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8F9C1D9-D9BC-6F85-925D-5F3EAD624CEC}"/>
              </a:ext>
            </a:extLst>
          </p:cNvPr>
          <p:cNvCxnSpPr>
            <a:cxnSpLocks/>
          </p:cNvCxnSpPr>
          <p:nvPr/>
        </p:nvCxnSpPr>
        <p:spPr>
          <a:xfrm>
            <a:off x="5240759" y="2849741"/>
            <a:ext cx="451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9E1B40-55F2-C62B-B3F1-ACCA5933C4C3}"/>
              </a:ext>
            </a:extLst>
          </p:cNvPr>
          <p:cNvSpPr txBox="1"/>
          <p:nvPr/>
        </p:nvSpPr>
        <p:spPr>
          <a:xfrm>
            <a:off x="280837" y="5047279"/>
            <a:ext cx="4484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/>
              <a:t>Unitary</a:t>
            </a:r>
            <a:r>
              <a:rPr lang="it-IT" sz="2400" b="1" dirty="0"/>
              <a:t> gate</a:t>
            </a:r>
            <a:r>
              <a:rPr lang="it-IT" dirty="0"/>
              <a:t>: </a:t>
            </a:r>
          </a:p>
          <a:p>
            <a:pPr algn="ctr"/>
            <a:r>
              <a:rPr lang="it-IT" dirty="0" err="1"/>
              <a:t>Evolution</a:t>
            </a:r>
            <a:r>
              <a:rPr lang="it-IT" dirty="0"/>
              <a:t> of state by </a:t>
            </a:r>
            <a:r>
              <a:rPr lang="it-IT" dirty="0" err="1"/>
              <a:t>unitary</a:t>
            </a:r>
            <a:r>
              <a:rPr lang="it-IT" dirty="0"/>
              <a:t> operator </a:t>
            </a:r>
            <a:r>
              <a:rPr lang="it-IT" i="1" dirty="0"/>
              <a:t>O</a:t>
            </a:r>
            <a:r>
              <a:rPr lang="it-IT" dirty="0"/>
              <a:t>, </a:t>
            </a:r>
            <a:r>
              <a:rPr lang="it-IT" dirty="0" err="1"/>
              <a:t>a.k.a</a:t>
            </a:r>
            <a:r>
              <a:rPr lang="it-IT" dirty="0"/>
              <a:t>. </a:t>
            </a:r>
            <a:r>
              <a:rPr lang="it-IT" b="1" dirty="0"/>
              <a:t>Quantum gate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3B574B4-0810-37BD-568F-29A30783B404}"/>
                  </a:ext>
                </a:extLst>
              </p:cNvPr>
              <p:cNvSpPr txBox="1"/>
              <p:nvPr/>
            </p:nvSpPr>
            <p:spPr>
              <a:xfrm>
                <a:off x="5466525" y="5308085"/>
                <a:ext cx="1274781" cy="376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3B574B4-0810-37BD-568F-29A30783B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25" y="5308085"/>
                <a:ext cx="1274781" cy="376450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3E2115-9FF1-3AD7-7A3B-AFD57A626FC0}"/>
                  </a:ext>
                </a:extLst>
              </p:cNvPr>
              <p:cNvSpPr txBox="1"/>
              <p:nvPr/>
            </p:nvSpPr>
            <p:spPr>
              <a:xfrm>
                <a:off x="7664307" y="3890350"/>
                <a:ext cx="1425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Mixed state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63E2115-9FF1-3AD7-7A3B-AFD57A62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07" y="3890350"/>
                <a:ext cx="1425903" cy="646331"/>
              </a:xfrm>
              <a:prstGeom prst="rect">
                <a:avLst/>
              </a:prstGeom>
              <a:blipFill>
                <a:blip r:embed="rId7"/>
                <a:stretch>
                  <a:fillRect l="-3540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6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What is Probability?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dirty="0"/>
                  <a:t>Probability quantifies uncertainty in events in random experiments.</a:t>
                </a:r>
              </a:p>
              <a:p>
                <a:r>
                  <a:rPr lang="it-IT" dirty="0"/>
                  <a:t>Key Concept: If an event A has n(A) favorable outcomes, and the total number of outcomes is n(S),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Example: Tossing a coin – Probability of heads: P(Heads) = 1/2.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081" r="-2315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6066"/>
          </a:xfrm>
        </p:spPr>
        <p:txBody>
          <a:bodyPr/>
          <a:lstStyle/>
          <a:p>
            <a:r>
              <a:rPr dirty="0"/>
              <a:t>Von Neumann Entropy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648060-88EC-F00D-12C9-B91D14A0E1B0}"/>
              </a:ext>
            </a:extLst>
          </p:cNvPr>
          <p:cNvSpPr txBox="1"/>
          <p:nvPr/>
        </p:nvSpPr>
        <p:spPr>
          <a:xfrm>
            <a:off x="0" y="100884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Analogous to the entropy of statistical distributions, it values the entropy of a quantum state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19B259-EF05-305C-7592-48408D4873EF}"/>
              </a:ext>
            </a:extLst>
          </p:cNvPr>
          <p:cNvSpPr txBox="1"/>
          <p:nvPr/>
        </p:nvSpPr>
        <p:spPr>
          <a:xfrm>
            <a:off x="193637" y="3081117"/>
            <a:ext cx="48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Partial trace</a:t>
            </a:r>
            <a:endParaRPr lang="en-US" dirty="0"/>
          </a:p>
          <a:p>
            <a:r>
              <a:rPr lang="en-US" dirty="0"/>
              <a:t>Inverse operation than tensor product, analogous to marginalization in classical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5036FCB-28E5-3381-732E-5A208B33BBC8}"/>
                  </a:ext>
                </a:extLst>
              </p:cNvPr>
              <p:cNvSpPr txBox="1"/>
              <p:nvPr/>
            </p:nvSpPr>
            <p:spPr>
              <a:xfrm>
                <a:off x="5169050" y="3275039"/>
                <a:ext cx="3765176" cy="82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5036FCB-28E5-3381-732E-5A208B33B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50" y="3275039"/>
                <a:ext cx="3765176" cy="829010"/>
              </a:xfrm>
              <a:prstGeom prst="rect">
                <a:avLst/>
              </a:prstGeom>
              <a:blipFill>
                <a:blip r:embed="rId2"/>
                <a:stretch>
                  <a:fillRect t="-110448" r="-1684" b="-146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B9AB131-D3B4-9949-FC07-A793B7242977}"/>
                  </a:ext>
                </a:extLst>
              </p:cNvPr>
              <p:cNvSpPr txBox="1"/>
              <p:nvPr/>
            </p:nvSpPr>
            <p:spPr>
              <a:xfrm>
                <a:off x="3428385" y="1919441"/>
                <a:ext cx="2287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B9AB131-D3B4-9949-FC07-A793B7242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85" y="1919441"/>
                <a:ext cx="2287229" cy="276999"/>
              </a:xfrm>
              <a:prstGeom prst="rect">
                <a:avLst/>
              </a:prstGeom>
              <a:blipFill>
                <a:blip r:embed="rId3"/>
                <a:stretch>
                  <a:fillRect l="-1648" t="-4545" r="-329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6B99A7C-FCEF-8B45-6AA6-2FABF6AD5B76}"/>
              </a:ext>
            </a:extLst>
          </p:cNvPr>
          <p:cNvSpPr txBox="1"/>
          <p:nvPr/>
        </p:nvSpPr>
        <p:spPr>
          <a:xfrm>
            <a:off x="6271708" y="1872884"/>
            <a:ext cx="20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…for the total space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69584E-E653-FF44-C078-BAA043982929}"/>
              </a:ext>
            </a:extLst>
          </p:cNvPr>
          <p:cNvSpPr txBox="1"/>
          <p:nvPr/>
        </p:nvSpPr>
        <p:spPr>
          <a:xfrm>
            <a:off x="2044448" y="2682170"/>
            <a:ext cx="51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one wants the entropy of part of the system?</a:t>
            </a:r>
          </a:p>
        </p:txBody>
      </p:sp>
      <p:sp>
        <p:nvSpPr>
          <p:cNvPr id="13" name="Freccia giù 12">
            <a:extLst>
              <a:ext uri="{FF2B5EF4-FFF2-40B4-BE49-F238E27FC236}">
                <a16:creationId xmlns:a16="http://schemas.microsoft.com/office/drawing/2014/main" id="{DB7C6A00-6755-AC01-C979-C1ABE5FEFBE3}"/>
              </a:ext>
            </a:extLst>
          </p:cNvPr>
          <p:cNvSpPr/>
          <p:nvPr/>
        </p:nvSpPr>
        <p:spPr>
          <a:xfrm>
            <a:off x="6901032" y="4051136"/>
            <a:ext cx="150606" cy="540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D346C31-3541-02A8-8A39-FC7F15BDE597}"/>
                  </a:ext>
                </a:extLst>
              </p:cNvPr>
              <p:cNvSpPr txBox="1"/>
              <p:nvPr/>
            </p:nvSpPr>
            <p:spPr>
              <a:xfrm>
                <a:off x="5832720" y="4626979"/>
                <a:ext cx="2657202" cy="302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D346C31-3541-02A8-8A39-FC7F15BDE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720" y="4626979"/>
                <a:ext cx="2657202" cy="302327"/>
              </a:xfrm>
              <a:prstGeom prst="rect">
                <a:avLst/>
              </a:prstGeom>
              <a:blipFill>
                <a:blip r:embed="rId4"/>
                <a:stretch>
                  <a:fillRect l="-1429" t="-4000" r="-238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FE06F6F-BA50-D753-93F5-428FD97A5B85}"/>
                  </a:ext>
                </a:extLst>
              </p:cNvPr>
              <p:cNvSpPr txBox="1"/>
              <p:nvPr/>
            </p:nvSpPr>
            <p:spPr>
              <a:xfrm>
                <a:off x="2118146" y="6000911"/>
                <a:ext cx="4858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pure (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𝑠𝑜𝑚𝑒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FE06F6F-BA50-D753-93F5-428FD97A5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146" y="6000911"/>
                <a:ext cx="4858189" cy="276999"/>
              </a:xfrm>
              <a:prstGeom prst="rect">
                <a:avLst/>
              </a:prstGeom>
              <a:blipFill>
                <a:blip r:embed="rId5"/>
                <a:stretch>
                  <a:fillRect l="-1563" t="-160870" r="-3385" b="-2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e 15">
            <a:extLst>
              <a:ext uri="{FF2B5EF4-FFF2-40B4-BE49-F238E27FC236}">
                <a16:creationId xmlns:a16="http://schemas.microsoft.com/office/drawing/2014/main" id="{BBE14AE4-4611-2498-6E57-E68B03EB5A39}"/>
              </a:ext>
            </a:extLst>
          </p:cNvPr>
          <p:cNvSpPr/>
          <p:nvPr/>
        </p:nvSpPr>
        <p:spPr>
          <a:xfrm>
            <a:off x="441063" y="4327586"/>
            <a:ext cx="2506531" cy="13798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E02F95-409E-5857-CDE3-DB22C9E514B2}"/>
              </a:ext>
            </a:extLst>
          </p:cNvPr>
          <p:cNvSpPr txBox="1"/>
          <p:nvPr/>
        </p:nvSpPr>
        <p:spPr>
          <a:xfrm>
            <a:off x="1529860" y="431857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9E18B74-EB69-ABDD-A81B-B54557412E98}"/>
              </a:ext>
            </a:extLst>
          </p:cNvPr>
          <p:cNvSpPr/>
          <p:nvPr/>
        </p:nvSpPr>
        <p:spPr>
          <a:xfrm rot="2156651">
            <a:off x="832036" y="4497206"/>
            <a:ext cx="642260" cy="9580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03B8947-7A80-7849-9A4A-49284F332065}"/>
              </a:ext>
            </a:extLst>
          </p:cNvPr>
          <p:cNvSpPr/>
          <p:nvPr/>
        </p:nvSpPr>
        <p:spPr>
          <a:xfrm rot="18157913">
            <a:off x="1991531" y="4725869"/>
            <a:ext cx="520899" cy="826401"/>
          </a:xfrm>
          <a:prstGeom prst="ellipse">
            <a:avLst/>
          </a:prstGeom>
          <a:gradFill flip="none" rotWithShape="1"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360F3CA8-DF3D-D879-DABB-6DA134B3A2EB}"/>
                  </a:ext>
                </a:extLst>
              </p:cNvPr>
              <p:cNvSpPr txBox="1"/>
              <p:nvPr/>
            </p:nvSpPr>
            <p:spPr>
              <a:xfrm>
                <a:off x="2971088" y="4355495"/>
                <a:ext cx="2302938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⊗⋯⊗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360F3CA8-DF3D-D879-DABB-6DA134B3A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88" y="4355495"/>
                <a:ext cx="2302938" cy="394660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D7EA289-3997-CEC0-3131-2ADE472981A1}"/>
                  </a:ext>
                </a:extLst>
              </p:cNvPr>
              <p:cNvSpPr txBox="1"/>
              <p:nvPr/>
            </p:nvSpPr>
            <p:spPr>
              <a:xfrm>
                <a:off x="925964" y="4737061"/>
                <a:ext cx="4544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D7EA289-3997-CEC0-3131-2ADE4729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64" y="4737061"/>
                <a:ext cx="454403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980E8D41-CB32-799D-4A26-17BC74A3F4F9}"/>
                  </a:ext>
                </a:extLst>
              </p:cNvPr>
              <p:cNvSpPr txBox="1"/>
              <p:nvPr/>
            </p:nvSpPr>
            <p:spPr>
              <a:xfrm>
                <a:off x="2066410" y="4948364"/>
                <a:ext cx="3711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980E8D41-CB32-799D-4A26-17BC74A3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10" y="4948364"/>
                <a:ext cx="37113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EB2398A-BBC2-5332-54F3-1ED106F84E94}"/>
              </a:ext>
            </a:extLst>
          </p:cNvPr>
          <p:cNvSpPr txBox="1"/>
          <p:nvPr/>
        </p:nvSpPr>
        <p:spPr>
          <a:xfrm>
            <a:off x="996139" y="6357149"/>
            <a:ext cx="710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single wavefunction as no uncertainty, everything is known, entropy is 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A2101-3032-E902-272C-D0E9EE438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37D3DE7-BF91-4612-72FA-DA2DD911A13A}"/>
                  </a:ext>
                </a:extLst>
              </p:cNvPr>
              <p:cNvSpPr txBox="1"/>
              <p:nvPr/>
            </p:nvSpPr>
            <p:spPr>
              <a:xfrm>
                <a:off x="-161694" y="3429000"/>
                <a:ext cx="9467387" cy="3667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37D3DE7-BF91-4612-72FA-DA2DD911A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694" y="3429000"/>
                <a:ext cx="9467387" cy="3667414"/>
              </a:xfrm>
              <a:prstGeom prst="rect">
                <a:avLst/>
              </a:prstGeom>
              <a:blipFill>
                <a:blip r:embed="rId2"/>
                <a:stretch>
                  <a:fillRect t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46923B-43DF-8553-BE42-11F708EF2C15}"/>
              </a:ext>
            </a:extLst>
          </p:cNvPr>
          <p:cNvSpPr txBox="1"/>
          <p:nvPr/>
        </p:nvSpPr>
        <p:spPr>
          <a:xfrm>
            <a:off x="1792559" y="0"/>
            <a:ext cx="555888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Partial trace</a:t>
            </a:r>
          </a:p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1AE4F9B-8CA7-155A-6D62-B7AE58716B3C}"/>
                  </a:ext>
                </a:extLst>
              </p:cNvPr>
              <p:cNvSpPr txBox="1"/>
              <p:nvPr/>
            </p:nvSpPr>
            <p:spPr>
              <a:xfrm>
                <a:off x="362413" y="1153914"/>
                <a:ext cx="1368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1AE4F9B-8CA7-155A-6D62-B7AE5871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3" y="1153914"/>
                <a:ext cx="1368813" cy="369332"/>
              </a:xfrm>
              <a:prstGeom prst="rect">
                <a:avLst/>
              </a:prstGeom>
              <a:blipFill>
                <a:blip r:embed="rId3"/>
                <a:stretch>
                  <a:fillRect t="-106452" r="-917" b="-1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647E74E-E5A8-F3B7-13EF-80F6183E20A1}"/>
                  </a:ext>
                </a:extLst>
              </p:cNvPr>
              <p:cNvSpPr txBox="1"/>
              <p:nvPr/>
            </p:nvSpPr>
            <p:spPr>
              <a:xfrm>
                <a:off x="1919352" y="986897"/>
                <a:ext cx="20129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={00,01,10,11}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647E74E-E5A8-F3B7-13EF-80F6183E2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52" y="986897"/>
                <a:ext cx="20129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467164D-A070-B01F-EA8E-CAFED2B3CFF3}"/>
              </a:ext>
            </a:extLst>
          </p:cNvPr>
          <p:cNvCxnSpPr>
            <a:cxnSpLocks/>
          </p:cNvCxnSpPr>
          <p:nvPr/>
        </p:nvCxnSpPr>
        <p:spPr>
          <a:xfrm>
            <a:off x="2027899" y="1336310"/>
            <a:ext cx="1794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F9D7D90-48AB-6B8D-39E1-D869E35C9A06}"/>
                  </a:ext>
                </a:extLst>
              </p:cNvPr>
              <p:cNvSpPr txBox="1"/>
              <p:nvPr/>
            </p:nvSpPr>
            <p:spPr>
              <a:xfrm>
                <a:off x="3779518" y="1024282"/>
                <a:ext cx="47065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t-IT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F9D7D90-48AB-6B8D-39E1-D869E35C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18" y="1024282"/>
                <a:ext cx="4706559" cy="369332"/>
              </a:xfrm>
              <a:prstGeom prst="rect">
                <a:avLst/>
              </a:prstGeom>
              <a:blipFill>
                <a:blip r:embed="rId5"/>
                <a:stretch>
                  <a:fillRect l="-1882"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C034F44-7A29-8E99-3C8F-6B5CC01497A2}"/>
                  </a:ext>
                </a:extLst>
              </p:cNvPr>
              <p:cNvSpPr txBox="1"/>
              <p:nvPr/>
            </p:nvSpPr>
            <p:spPr>
              <a:xfrm>
                <a:off x="1692196" y="1382133"/>
                <a:ext cx="2432576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C034F44-7A29-8E99-3C8F-6B5CC0149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96" y="1382133"/>
                <a:ext cx="2432576" cy="394660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FDA7CE-9A35-155B-C005-57AE64BE0C4F}"/>
                  </a:ext>
                </a:extLst>
              </p:cNvPr>
              <p:cNvSpPr txBox="1"/>
              <p:nvPr/>
            </p:nvSpPr>
            <p:spPr>
              <a:xfrm>
                <a:off x="4879299" y="1475247"/>
                <a:ext cx="2520113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FDA7CE-9A35-155B-C005-57AE64BE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99" y="1475247"/>
                <a:ext cx="2520113" cy="282450"/>
              </a:xfrm>
              <a:prstGeom prst="rect">
                <a:avLst/>
              </a:prstGeom>
              <a:blipFill>
                <a:blip r:embed="rId7"/>
                <a:stretch>
                  <a:fillRect l="-1005" r="-150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7CDA8C0-E5DD-D314-205F-27EB1A2C6DE2}"/>
                  </a:ext>
                </a:extLst>
              </p:cNvPr>
              <p:cNvSpPr txBox="1"/>
              <p:nvPr/>
            </p:nvSpPr>
            <p:spPr>
              <a:xfrm>
                <a:off x="680224" y="2290201"/>
                <a:ext cx="3891776" cy="82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67CDA8C0-E5DD-D314-205F-27EB1A2C6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24" y="2290201"/>
                <a:ext cx="3891776" cy="82901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9DF1EEA-74D7-E127-518D-ABE46C9724D8}"/>
                  </a:ext>
                </a:extLst>
              </p:cNvPr>
              <p:cNvSpPr txBox="1"/>
              <p:nvPr/>
            </p:nvSpPr>
            <p:spPr>
              <a:xfrm>
                <a:off x="3763536" y="2063097"/>
                <a:ext cx="4572000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9DF1EEA-74D7-E127-518D-ABE46C97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36" y="2063097"/>
                <a:ext cx="4572000" cy="1191736"/>
              </a:xfrm>
              <a:prstGeom prst="rect">
                <a:avLst/>
              </a:prstGeom>
              <a:blipFill>
                <a:blip r:embed="rId9"/>
                <a:stretch>
                  <a:fillRect t="-67368" b="-9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77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55AA69-76E7-4196-5CAE-74FE43D8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6066"/>
          </a:xfrm>
        </p:spPr>
        <p:txBody>
          <a:bodyPr>
            <a:normAutofit/>
          </a:bodyPr>
          <a:lstStyle/>
          <a:p>
            <a:r>
              <a:rPr sz="3200" dirty="0"/>
              <a:t>Von Neumann </a:t>
            </a:r>
            <a:r>
              <a:rPr lang="it-IT" sz="3200" dirty="0" err="1"/>
              <a:t>Mutual</a:t>
            </a:r>
            <a:r>
              <a:rPr lang="it-IT" sz="3200" dirty="0"/>
              <a:t> information</a:t>
            </a:r>
            <a:endParaRPr sz="3200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B8DB4D9-63EC-7858-46F3-3FD5E7EC8019}"/>
              </a:ext>
            </a:extLst>
          </p:cNvPr>
          <p:cNvSpPr/>
          <p:nvPr/>
        </p:nvSpPr>
        <p:spPr>
          <a:xfrm>
            <a:off x="177502" y="1944436"/>
            <a:ext cx="2506531" cy="13798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D6912B-1B3C-88CE-C302-5E2C04D36B95}"/>
              </a:ext>
            </a:extLst>
          </p:cNvPr>
          <p:cNvSpPr txBox="1"/>
          <p:nvPr/>
        </p:nvSpPr>
        <p:spPr>
          <a:xfrm>
            <a:off x="1266299" y="193542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611C7DFA-F074-8529-C065-C9CA6C272D32}"/>
              </a:ext>
            </a:extLst>
          </p:cNvPr>
          <p:cNvSpPr/>
          <p:nvPr/>
        </p:nvSpPr>
        <p:spPr>
          <a:xfrm rot="2156651">
            <a:off x="568475" y="2114056"/>
            <a:ext cx="642260" cy="9580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F964D7C-4C1F-14C7-F2E1-B067F2187237}"/>
              </a:ext>
            </a:extLst>
          </p:cNvPr>
          <p:cNvSpPr/>
          <p:nvPr/>
        </p:nvSpPr>
        <p:spPr>
          <a:xfrm rot="18157913">
            <a:off x="1727970" y="2342719"/>
            <a:ext cx="520899" cy="826401"/>
          </a:xfrm>
          <a:prstGeom prst="ellipse">
            <a:avLst/>
          </a:prstGeom>
          <a:gradFill flip="none" rotWithShape="1"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2BC4FBF-02DC-FB2C-E771-7EDDF2EAEABB}"/>
                  </a:ext>
                </a:extLst>
              </p:cNvPr>
              <p:cNvSpPr txBox="1"/>
              <p:nvPr/>
            </p:nvSpPr>
            <p:spPr>
              <a:xfrm>
                <a:off x="443766" y="1513122"/>
                <a:ext cx="2302938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⊗⋯⊗</m:t>
                      </m:r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2BC4FBF-02DC-FB2C-E771-7EDDF2EAE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6" y="1513122"/>
                <a:ext cx="2302938" cy="394660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994B90C-DFF5-1426-9613-0E737C1177E9}"/>
                  </a:ext>
                </a:extLst>
              </p:cNvPr>
              <p:cNvSpPr txBox="1"/>
              <p:nvPr/>
            </p:nvSpPr>
            <p:spPr>
              <a:xfrm>
                <a:off x="662403" y="2353911"/>
                <a:ext cx="4544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994B90C-DFF5-1426-9613-0E737C117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3" y="2353911"/>
                <a:ext cx="45440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4E140D5-5142-97C7-96CB-D3C349B3F438}"/>
                  </a:ext>
                </a:extLst>
              </p:cNvPr>
              <p:cNvSpPr txBox="1"/>
              <p:nvPr/>
            </p:nvSpPr>
            <p:spPr>
              <a:xfrm>
                <a:off x="1802849" y="2565214"/>
                <a:ext cx="3711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4E140D5-5142-97C7-96CB-D3C349B3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49" y="2565214"/>
                <a:ext cx="371139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13AD0A3-BBF7-193B-757B-9C2665262FFF}"/>
                  </a:ext>
                </a:extLst>
              </p:cNvPr>
              <p:cNvSpPr txBox="1"/>
              <p:nvPr/>
            </p:nvSpPr>
            <p:spPr>
              <a:xfrm>
                <a:off x="3200400" y="796066"/>
                <a:ext cx="3240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13AD0A3-BBF7-193B-757B-9C2665262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796066"/>
                <a:ext cx="3240246" cy="276999"/>
              </a:xfrm>
              <a:prstGeom prst="rect">
                <a:avLst/>
              </a:prstGeom>
              <a:blipFill>
                <a:blip r:embed="rId5"/>
                <a:stretch>
                  <a:fillRect l="-1172" r="-195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ccia giù 12">
            <a:extLst>
              <a:ext uri="{FF2B5EF4-FFF2-40B4-BE49-F238E27FC236}">
                <a16:creationId xmlns:a16="http://schemas.microsoft.com/office/drawing/2014/main" id="{C75EF1DB-B099-DFFC-2123-C88D5B339797}"/>
              </a:ext>
            </a:extLst>
          </p:cNvPr>
          <p:cNvSpPr/>
          <p:nvPr/>
        </p:nvSpPr>
        <p:spPr>
          <a:xfrm rot="16200000">
            <a:off x="2941401" y="2364336"/>
            <a:ext cx="150606" cy="540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B50D72B-AAED-CA07-43FF-11EC156244A6}"/>
                  </a:ext>
                </a:extLst>
              </p:cNvPr>
              <p:cNvSpPr txBox="1"/>
              <p:nvPr/>
            </p:nvSpPr>
            <p:spPr>
              <a:xfrm>
                <a:off x="3394524" y="2196683"/>
                <a:ext cx="5749476" cy="604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r"/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B50D72B-AAED-CA07-43FF-11EC1562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24" y="2196683"/>
                <a:ext cx="5749476" cy="604653"/>
              </a:xfrm>
              <a:prstGeom prst="rect">
                <a:avLst/>
              </a:prstGeom>
              <a:blipFill>
                <a:blip r:embed="rId6"/>
                <a:stretch>
                  <a:fillRect l="-883" r="-198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65194901-8A23-22AD-2D37-72CF2A86AB42}"/>
              </a:ext>
            </a:extLst>
          </p:cNvPr>
          <p:cNvSpPr/>
          <p:nvPr/>
        </p:nvSpPr>
        <p:spPr>
          <a:xfrm rot="1285429">
            <a:off x="222486" y="4406727"/>
            <a:ext cx="879832" cy="13798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8BBCC09-88F3-05F4-388A-C80F6778F2FD}"/>
                  </a:ext>
                </a:extLst>
              </p:cNvPr>
              <p:cNvSpPr txBox="1"/>
              <p:nvPr/>
            </p:nvSpPr>
            <p:spPr>
              <a:xfrm>
                <a:off x="551545" y="4512022"/>
                <a:ext cx="433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8BBCC09-88F3-05F4-388A-C80F6778F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5" y="4512022"/>
                <a:ext cx="4338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e 23">
            <a:extLst>
              <a:ext uri="{FF2B5EF4-FFF2-40B4-BE49-F238E27FC236}">
                <a16:creationId xmlns:a16="http://schemas.microsoft.com/office/drawing/2014/main" id="{6F8B07B8-14AA-1375-FB09-AD869478B3B5}"/>
              </a:ext>
            </a:extLst>
          </p:cNvPr>
          <p:cNvSpPr/>
          <p:nvPr/>
        </p:nvSpPr>
        <p:spPr>
          <a:xfrm rot="20493655">
            <a:off x="1180983" y="3765703"/>
            <a:ext cx="879832" cy="13798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F9487474-50F6-D445-294A-BE4741E56D00}"/>
                  </a:ext>
                </a:extLst>
              </p:cNvPr>
              <p:cNvSpPr txBox="1"/>
              <p:nvPr/>
            </p:nvSpPr>
            <p:spPr>
              <a:xfrm>
                <a:off x="1373395" y="3828730"/>
                <a:ext cx="433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F9487474-50F6-D445-294A-BE4741E56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95" y="3828730"/>
                <a:ext cx="4338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e 25">
            <a:extLst>
              <a:ext uri="{FF2B5EF4-FFF2-40B4-BE49-F238E27FC236}">
                <a16:creationId xmlns:a16="http://schemas.microsoft.com/office/drawing/2014/main" id="{983D30C3-8698-1EB2-E44C-359F4412DFA6}"/>
              </a:ext>
            </a:extLst>
          </p:cNvPr>
          <p:cNvSpPr/>
          <p:nvPr/>
        </p:nvSpPr>
        <p:spPr>
          <a:xfrm rot="2156651">
            <a:off x="366023" y="4929705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13A55354-BBF7-069B-F583-E03EEE9E9539}"/>
              </a:ext>
            </a:extLst>
          </p:cNvPr>
          <p:cNvSpPr/>
          <p:nvPr/>
        </p:nvSpPr>
        <p:spPr>
          <a:xfrm rot="2156651">
            <a:off x="264520" y="5293960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8ACC7A1-3A37-E5F8-0A9D-F0FCA237E7CC}"/>
              </a:ext>
            </a:extLst>
          </p:cNvPr>
          <p:cNvSpPr/>
          <p:nvPr/>
        </p:nvSpPr>
        <p:spPr>
          <a:xfrm rot="2156651">
            <a:off x="698330" y="5117700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27E9C431-1987-8576-C63C-1966F03BFC49}"/>
              </a:ext>
            </a:extLst>
          </p:cNvPr>
          <p:cNvSpPr/>
          <p:nvPr/>
        </p:nvSpPr>
        <p:spPr>
          <a:xfrm rot="2156651">
            <a:off x="510574" y="5329352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02FB6FB2-163B-5BD9-A91A-CAFA1778A426}"/>
              </a:ext>
            </a:extLst>
          </p:cNvPr>
          <p:cNvSpPr/>
          <p:nvPr/>
        </p:nvSpPr>
        <p:spPr>
          <a:xfrm rot="2156651">
            <a:off x="1290374" y="4288680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FC273C6-0F81-FE4E-5994-EA5FBB6AABFF}"/>
              </a:ext>
            </a:extLst>
          </p:cNvPr>
          <p:cNvSpPr/>
          <p:nvPr/>
        </p:nvSpPr>
        <p:spPr>
          <a:xfrm rot="2156651">
            <a:off x="1439992" y="4580535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5D829A4B-C5D0-67BC-DE29-6695C85B166D}"/>
              </a:ext>
            </a:extLst>
          </p:cNvPr>
          <p:cNvSpPr/>
          <p:nvPr/>
        </p:nvSpPr>
        <p:spPr>
          <a:xfrm rot="2156651">
            <a:off x="1593227" y="4282025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83FE9D92-90AD-FC67-FFFF-C9E05341B703}"/>
              </a:ext>
            </a:extLst>
          </p:cNvPr>
          <p:cNvSpPr/>
          <p:nvPr/>
        </p:nvSpPr>
        <p:spPr>
          <a:xfrm rot="2156651">
            <a:off x="1857007" y="4450926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7FB091A9-53F1-370C-BF1F-7F0F0A27A24D}"/>
              </a:ext>
            </a:extLst>
          </p:cNvPr>
          <p:cNvSpPr/>
          <p:nvPr/>
        </p:nvSpPr>
        <p:spPr>
          <a:xfrm rot="2156651">
            <a:off x="1765688" y="4741421"/>
            <a:ext cx="192044" cy="122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58A76EC-CA98-88A8-F54E-E8A75EEFA764}"/>
                  </a:ext>
                </a:extLst>
              </p:cNvPr>
              <p:cNvSpPr txBox="1"/>
              <p:nvPr/>
            </p:nvSpPr>
            <p:spPr>
              <a:xfrm>
                <a:off x="4677249" y="5007621"/>
                <a:ext cx="3669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358A76EC-CA98-88A8-F54E-E8A75EEFA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49" y="5007621"/>
                <a:ext cx="3669081" cy="276999"/>
              </a:xfrm>
              <a:prstGeom prst="rect">
                <a:avLst/>
              </a:prstGeom>
              <a:blipFill>
                <a:blip r:embed="rId9"/>
                <a:stretch>
                  <a:fillRect l="-1034" r="-69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ccia giù 35">
            <a:extLst>
              <a:ext uri="{FF2B5EF4-FFF2-40B4-BE49-F238E27FC236}">
                <a16:creationId xmlns:a16="http://schemas.microsoft.com/office/drawing/2014/main" id="{17023FBD-2790-CB3C-BD88-399108026C59}"/>
              </a:ext>
            </a:extLst>
          </p:cNvPr>
          <p:cNvSpPr/>
          <p:nvPr/>
        </p:nvSpPr>
        <p:spPr>
          <a:xfrm rot="16200000">
            <a:off x="3207783" y="4118166"/>
            <a:ext cx="80151" cy="157132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129920A-B612-3129-2E72-4E196BF8D653}"/>
                  </a:ext>
                </a:extLst>
              </p:cNvPr>
              <p:cNvSpPr txBox="1"/>
              <p:nvPr/>
            </p:nvSpPr>
            <p:spPr>
              <a:xfrm>
                <a:off x="2632849" y="2194212"/>
                <a:ext cx="785308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129920A-B612-3129-2E72-4E196BF8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849" y="2194212"/>
                <a:ext cx="785308" cy="394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EBEA9B8-6149-D011-E137-53063EF56388}"/>
                  </a:ext>
                </a:extLst>
              </p:cNvPr>
              <p:cNvSpPr txBox="1"/>
              <p:nvPr/>
            </p:nvSpPr>
            <p:spPr>
              <a:xfrm>
                <a:off x="4572000" y="4349036"/>
                <a:ext cx="24204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EBEA9B8-6149-D011-E137-53063EF5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9036"/>
                <a:ext cx="24204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070EFC35-7793-63D2-D435-EF596DD3929F}"/>
                  </a:ext>
                </a:extLst>
              </p:cNvPr>
              <p:cNvSpPr txBox="1"/>
              <p:nvPr/>
            </p:nvSpPr>
            <p:spPr>
              <a:xfrm>
                <a:off x="2409038" y="4421001"/>
                <a:ext cx="174019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070EFC35-7793-63D2-D435-EF596DD39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38" y="4421001"/>
                <a:ext cx="1740199" cy="381515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204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9411D6-78F1-2283-D843-C74058E3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6066"/>
          </a:xfrm>
        </p:spPr>
        <p:txBody>
          <a:bodyPr>
            <a:normAutofit/>
          </a:bodyPr>
          <a:lstStyle/>
          <a:p>
            <a:r>
              <a:rPr lang="it-IT" sz="3200" dirty="0" err="1"/>
              <a:t>Classical</a:t>
            </a:r>
            <a:r>
              <a:rPr lang="it-IT" sz="3200" dirty="0"/>
              <a:t> and quantum information theory</a:t>
            </a:r>
            <a:endParaRPr sz="3200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0826D4B-4981-3AF1-DE1A-F5678EC92E07}"/>
              </a:ext>
            </a:extLst>
          </p:cNvPr>
          <p:cNvCxnSpPr/>
          <p:nvPr/>
        </p:nvCxnSpPr>
        <p:spPr>
          <a:xfrm>
            <a:off x="3127280" y="1268855"/>
            <a:ext cx="576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C4D8336B-9CA5-2AC4-FF31-7578A00E54BC}"/>
              </a:ext>
            </a:extLst>
          </p:cNvPr>
          <p:cNvCxnSpPr>
            <a:cxnSpLocks/>
          </p:cNvCxnSpPr>
          <p:nvPr/>
        </p:nvCxnSpPr>
        <p:spPr>
          <a:xfrm>
            <a:off x="3137440" y="1268939"/>
            <a:ext cx="0" cy="5443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07D63077-ED32-ABFF-8AC0-420721EC2DE9}"/>
              </a:ext>
            </a:extLst>
          </p:cNvPr>
          <p:cNvCxnSpPr>
            <a:cxnSpLocks/>
          </p:cNvCxnSpPr>
          <p:nvPr/>
        </p:nvCxnSpPr>
        <p:spPr>
          <a:xfrm>
            <a:off x="8892000" y="1268855"/>
            <a:ext cx="0" cy="5443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D980F8EB-04BB-4911-4E99-7EF20A8B0A39}"/>
              </a:ext>
            </a:extLst>
          </p:cNvPr>
          <p:cNvCxnSpPr>
            <a:cxnSpLocks/>
          </p:cNvCxnSpPr>
          <p:nvPr/>
        </p:nvCxnSpPr>
        <p:spPr>
          <a:xfrm>
            <a:off x="3127280" y="6710799"/>
            <a:ext cx="5764720" cy="11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95F2C2B2-08E2-A866-FE67-D5FE9FC8334D}"/>
              </a:ext>
            </a:extLst>
          </p:cNvPr>
          <p:cNvCxnSpPr>
            <a:cxnSpLocks/>
          </p:cNvCxnSpPr>
          <p:nvPr/>
        </p:nvCxnSpPr>
        <p:spPr>
          <a:xfrm>
            <a:off x="6007280" y="1267428"/>
            <a:ext cx="0" cy="5443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A5E46F-6A65-E503-3190-1C3E61B0A361}"/>
              </a:ext>
            </a:extLst>
          </p:cNvPr>
          <p:cNvSpPr txBox="1"/>
          <p:nvPr/>
        </p:nvSpPr>
        <p:spPr>
          <a:xfrm>
            <a:off x="3969200" y="898096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4B0D56D-1EDD-ECE8-1E65-EC297B182A6F}"/>
              </a:ext>
            </a:extLst>
          </p:cNvPr>
          <p:cNvSpPr txBox="1"/>
          <p:nvPr/>
        </p:nvSpPr>
        <p:spPr>
          <a:xfrm>
            <a:off x="6883119" y="909684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38E5BCD-8406-FF2F-869A-6520F90F196D}"/>
                  </a:ext>
                </a:extLst>
              </p:cNvPr>
              <p:cNvSpPr txBox="1"/>
              <p:nvPr/>
            </p:nvSpPr>
            <p:spPr>
              <a:xfrm>
                <a:off x="3969200" y="1422650"/>
                <a:ext cx="1248675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38E5BCD-8406-FF2F-869A-6520F90F1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00" y="1422650"/>
                <a:ext cx="1248675" cy="672235"/>
              </a:xfrm>
              <a:prstGeom prst="rect">
                <a:avLst/>
              </a:prstGeom>
              <a:blipFill>
                <a:blip r:embed="rId2"/>
                <a:stretch>
                  <a:fillRect l="-66667" t="-141818" r="-4040" b="-19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5F12CFC-54BF-3971-A363-3D0A1830F6E5}"/>
              </a:ext>
            </a:extLst>
          </p:cNvPr>
          <p:cNvSpPr txBox="1"/>
          <p:nvPr/>
        </p:nvSpPr>
        <p:spPr>
          <a:xfrm>
            <a:off x="251999" y="1520909"/>
            <a:ext cx="27928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Normalization condition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Positivity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Excluding space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Entropy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Mutual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Indipendency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64B1ED05-77F1-1202-483A-053A0D0DF799}"/>
                  </a:ext>
                </a:extLst>
              </p:cNvPr>
              <p:cNvSpPr txBox="1"/>
              <p:nvPr/>
            </p:nvSpPr>
            <p:spPr>
              <a:xfrm>
                <a:off x="3763519" y="2339968"/>
                <a:ext cx="14325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≥0 ∀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64B1ED05-77F1-1202-483A-053A0D0D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19" y="2339968"/>
                <a:ext cx="14325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B0E81C5-FC34-77F2-D62B-E865DD124CAF}"/>
                  </a:ext>
                </a:extLst>
              </p:cNvPr>
              <p:cNvSpPr txBox="1"/>
              <p:nvPr/>
            </p:nvSpPr>
            <p:spPr>
              <a:xfrm>
                <a:off x="3651989" y="3066148"/>
                <a:ext cx="191501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B0E81C5-FC34-77F2-D62B-E865DD124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89" y="3066148"/>
                <a:ext cx="1915011" cy="672172"/>
              </a:xfrm>
              <a:prstGeom prst="rect">
                <a:avLst/>
              </a:prstGeom>
              <a:blipFill>
                <a:blip r:embed="rId4"/>
                <a:stretch>
                  <a:fillRect l="-1974" t="-144444" r="-2632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6900D1C-DC13-56E7-BCA5-45E0C45F3C4F}"/>
                  </a:ext>
                </a:extLst>
              </p:cNvPr>
              <p:cNvSpPr txBox="1"/>
              <p:nvPr/>
            </p:nvSpPr>
            <p:spPr>
              <a:xfrm>
                <a:off x="3166793" y="3857910"/>
                <a:ext cx="2847639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96900D1C-DC13-56E7-BCA5-45E0C45F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93" y="3857910"/>
                <a:ext cx="2847639" cy="672172"/>
              </a:xfrm>
              <a:prstGeom prst="rect">
                <a:avLst/>
              </a:prstGeom>
              <a:blipFill>
                <a:blip r:embed="rId5"/>
                <a:stretch>
                  <a:fillRect l="-1333" t="-144444" r="-2667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641C775-14F7-F311-5C00-8CC38BEC153F}"/>
                  </a:ext>
                </a:extLst>
              </p:cNvPr>
              <p:cNvSpPr txBox="1"/>
              <p:nvPr/>
            </p:nvSpPr>
            <p:spPr>
              <a:xfrm>
                <a:off x="3027252" y="5007673"/>
                <a:ext cx="3132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641C775-14F7-F311-5C00-8CC38BEC1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52" y="5007673"/>
                <a:ext cx="3132570" cy="276999"/>
              </a:xfrm>
              <a:prstGeom prst="rect">
                <a:avLst/>
              </a:prstGeom>
              <a:blipFill>
                <a:blip r:embed="rId6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AFEE20-5FE3-2ED9-BC0F-5458386BAF9E}"/>
                  </a:ext>
                </a:extLst>
              </p:cNvPr>
              <p:cNvSpPr txBox="1"/>
              <p:nvPr/>
            </p:nvSpPr>
            <p:spPr>
              <a:xfrm>
                <a:off x="3845351" y="4689147"/>
                <a:ext cx="1468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23AFEE20-5FE3-2ED9-BC0F-5458386BA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51" y="4689147"/>
                <a:ext cx="14688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AA538230-3094-28D2-B26A-88AFE1C69CB9}"/>
                  </a:ext>
                </a:extLst>
              </p:cNvPr>
              <p:cNvSpPr txBox="1"/>
              <p:nvPr/>
            </p:nvSpPr>
            <p:spPr>
              <a:xfrm>
                <a:off x="5890819" y="5007673"/>
                <a:ext cx="3132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AA538230-3094-28D2-B26A-88AFE1C6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19" y="5007673"/>
                <a:ext cx="3132570" cy="276999"/>
              </a:xfrm>
              <a:prstGeom prst="rect">
                <a:avLst/>
              </a:prstGeom>
              <a:blipFill>
                <a:blip r:embed="rId8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D4D152E-6B4E-6B8B-9566-C96BE2A409F2}"/>
                  </a:ext>
                </a:extLst>
              </p:cNvPr>
              <p:cNvSpPr txBox="1"/>
              <p:nvPr/>
            </p:nvSpPr>
            <p:spPr>
              <a:xfrm>
                <a:off x="6708918" y="4689147"/>
                <a:ext cx="14688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D4D152E-6B4E-6B8B-9566-C96BE2A40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918" y="4689147"/>
                <a:ext cx="14688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657F4591-4F6D-5FCE-0DAA-390A517FA5F1}"/>
                  </a:ext>
                </a:extLst>
              </p:cNvPr>
              <p:cNvSpPr txBox="1"/>
              <p:nvPr/>
            </p:nvSpPr>
            <p:spPr>
              <a:xfrm>
                <a:off x="3485159" y="5655572"/>
                <a:ext cx="2205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657F4591-4F6D-5FCE-0DAA-390A517FA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159" y="5655572"/>
                <a:ext cx="220521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862ED004-7573-E349-62F0-C659864C7F15}"/>
                  </a:ext>
                </a:extLst>
              </p:cNvPr>
              <p:cNvSpPr txBox="1"/>
              <p:nvPr/>
            </p:nvSpPr>
            <p:spPr>
              <a:xfrm>
                <a:off x="5539382" y="1382617"/>
                <a:ext cx="3765176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862ED004-7573-E349-62F0-C659864C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82" y="1382617"/>
                <a:ext cx="3765176" cy="764505"/>
              </a:xfrm>
              <a:prstGeom prst="rect">
                <a:avLst/>
              </a:prstGeom>
              <a:blipFill>
                <a:blip r:embed="rId11"/>
                <a:stretch>
                  <a:fillRect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09BEBC5-4297-73CA-0E64-66E3797E8387}"/>
                  </a:ext>
                </a:extLst>
              </p:cNvPr>
              <p:cNvSpPr txBox="1"/>
              <p:nvPr/>
            </p:nvSpPr>
            <p:spPr>
              <a:xfrm>
                <a:off x="7068716" y="2339968"/>
                <a:ext cx="7491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09BEBC5-4297-73CA-0E64-66E3797E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16" y="2339968"/>
                <a:ext cx="74911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E901E9-9538-A118-8736-4A8F0E55E903}"/>
                  </a:ext>
                </a:extLst>
              </p:cNvPr>
              <p:cNvSpPr txBox="1"/>
              <p:nvPr/>
            </p:nvSpPr>
            <p:spPr>
              <a:xfrm>
                <a:off x="5690373" y="2989794"/>
                <a:ext cx="3765176" cy="82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6E901E9-9538-A118-8736-4A8F0E55E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73" y="2989794"/>
                <a:ext cx="3765176" cy="829010"/>
              </a:xfrm>
              <a:prstGeom prst="rect">
                <a:avLst/>
              </a:prstGeom>
              <a:blipFill>
                <a:blip r:embed="rId13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A7DAE-4213-4B58-ED3B-E1BC230658EB}"/>
                  </a:ext>
                </a:extLst>
              </p:cNvPr>
              <p:cNvSpPr txBox="1"/>
              <p:nvPr/>
            </p:nvSpPr>
            <p:spPr>
              <a:xfrm>
                <a:off x="6324188" y="4055496"/>
                <a:ext cx="250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A7DAE-4213-4B58-ED3B-E1BC23065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88" y="4055496"/>
                <a:ext cx="2507289" cy="276999"/>
              </a:xfrm>
              <a:prstGeom prst="rect">
                <a:avLst/>
              </a:prstGeom>
              <a:blipFill>
                <a:blip r:embed="rId14"/>
                <a:stretch>
                  <a:fillRect l="-1508" t="-4348" r="-301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E5AFF2A8-F749-A1DF-57ED-F518D7D24463}"/>
                  </a:ext>
                </a:extLst>
              </p:cNvPr>
              <p:cNvSpPr txBox="1"/>
              <p:nvPr/>
            </p:nvSpPr>
            <p:spPr>
              <a:xfrm>
                <a:off x="6545396" y="5642416"/>
                <a:ext cx="174019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E5AFF2A8-F749-A1DF-57ED-F518D7D24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96" y="5642416"/>
                <a:ext cx="1740199" cy="381515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9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37A37A-802B-7B77-4A69-EA2CBF99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52"/>
            <a:ext cx="8229600" cy="93591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Mutual</a:t>
            </a:r>
            <a:r>
              <a:rPr lang="it-IT" dirty="0"/>
              <a:t> information</a:t>
            </a:r>
            <a:br>
              <a:rPr lang="it-IT" dirty="0"/>
            </a:br>
            <a:r>
              <a:rPr lang="it-IT" sz="2700" dirty="0" err="1"/>
              <a:t>Example</a:t>
            </a:r>
            <a:endParaRPr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3F6CB34-8D65-BABC-8918-C0693A51C3A8}"/>
                  </a:ext>
                </a:extLst>
              </p:cNvPr>
              <p:cNvSpPr txBox="1"/>
              <p:nvPr/>
            </p:nvSpPr>
            <p:spPr>
              <a:xfrm>
                <a:off x="507416" y="1429142"/>
                <a:ext cx="4806264" cy="669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3F6CB34-8D65-BABC-8918-C0693A51C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6" y="1429142"/>
                <a:ext cx="4806264" cy="669350"/>
              </a:xfrm>
              <a:prstGeom prst="rect">
                <a:avLst/>
              </a:prstGeom>
              <a:blipFill>
                <a:blip r:embed="rId2"/>
                <a:stretch>
                  <a:fillRect l="-1579" t="-38889" b="-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071781-F6A6-D03C-5456-77E1CCCAC067}"/>
              </a:ext>
            </a:extLst>
          </p:cNvPr>
          <p:cNvSpPr txBox="1"/>
          <p:nvPr/>
        </p:nvSpPr>
        <p:spPr>
          <a:xfrm>
            <a:off x="5194097" y="1574181"/>
            <a:ext cx="386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maximally entangled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4F38F2-F17E-EC3A-CBBB-5CC727A9CE57}"/>
                  </a:ext>
                </a:extLst>
              </p:cNvPr>
              <p:cNvSpPr txBox="1"/>
              <p:nvPr/>
            </p:nvSpPr>
            <p:spPr>
              <a:xfrm>
                <a:off x="378648" y="2365138"/>
                <a:ext cx="3039935" cy="157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⟩⟨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14F38F2-F17E-EC3A-CBBB-5CC727A9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48" y="2365138"/>
                <a:ext cx="3039935" cy="1578766"/>
              </a:xfrm>
              <a:prstGeom prst="rect">
                <a:avLst/>
              </a:prstGeom>
              <a:blipFill>
                <a:blip r:embed="rId3"/>
                <a:stretch>
                  <a:fillRect l="-1245" t="-8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D14F999-BC56-172E-E238-0FE4FBAD28B1}"/>
                  </a:ext>
                </a:extLst>
              </p:cNvPr>
              <p:cNvSpPr txBox="1"/>
              <p:nvPr/>
            </p:nvSpPr>
            <p:spPr>
              <a:xfrm>
                <a:off x="2265680" y="3312161"/>
                <a:ext cx="104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D14F999-BC56-172E-E238-0FE4FBAD2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680" y="3312161"/>
                <a:ext cx="104196" cy="276999"/>
              </a:xfrm>
              <a:prstGeom prst="rect">
                <a:avLst/>
              </a:prstGeom>
              <a:blipFill>
                <a:blip r:embed="rId4"/>
                <a:stretch>
                  <a:fillRect l="-77778" t="-4348" r="-777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02B35AD-8876-97DF-6910-FEFA5EFE7D5A}"/>
                  </a:ext>
                </a:extLst>
              </p:cNvPr>
              <p:cNvSpPr txBox="1"/>
              <p:nvPr/>
            </p:nvSpPr>
            <p:spPr>
              <a:xfrm>
                <a:off x="1531934" y="1959992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02B35AD-8876-97DF-6910-FEFA5EFE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934" y="1959992"/>
                <a:ext cx="503343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C177CF6-7C20-5B8F-D26F-01500F6F2771}"/>
                  </a:ext>
                </a:extLst>
              </p:cNvPr>
              <p:cNvSpPr txBox="1"/>
              <p:nvPr/>
            </p:nvSpPr>
            <p:spPr>
              <a:xfrm>
                <a:off x="2510818" y="1955055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C177CF6-7C20-5B8F-D26F-01500F6F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818" y="1955055"/>
                <a:ext cx="503343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C7B6E7E-51FE-A7B2-66E4-D5B2FF3AD87D}"/>
                  </a:ext>
                </a:extLst>
              </p:cNvPr>
              <p:cNvSpPr txBox="1"/>
              <p:nvPr/>
            </p:nvSpPr>
            <p:spPr>
              <a:xfrm>
                <a:off x="470309" y="3839281"/>
                <a:ext cx="4706470" cy="1169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C7B6E7E-51FE-A7B2-66E4-D5B2FF3A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9" y="3839281"/>
                <a:ext cx="4706470" cy="1169359"/>
              </a:xfrm>
              <a:prstGeom prst="rect">
                <a:avLst/>
              </a:prstGeom>
              <a:blipFill>
                <a:blip r:embed="rId7"/>
                <a:stretch>
                  <a:fillRect t="-60215" b="-97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CDAA474-1ABA-3FB4-93CD-CEE65DC4E960}"/>
                  </a:ext>
                </a:extLst>
              </p:cNvPr>
              <p:cNvSpPr txBox="1"/>
              <p:nvPr/>
            </p:nvSpPr>
            <p:spPr>
              <a:xfrm>
                <a:off x="470309" y="5137065"/>
                <a:ext cx="1221590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CDAA474-1ABA-3FB4-93CD-CEE65DC4E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9" y="5137065"/>
                <a:ext cx="1221590" cy="394660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2FBF31E-517C-9BC2-DA51-A7615D9F923A}"/>
                  </a:ext>
                </a:extLst>
              </p:cNvPr>
              <p:cNvSpPr txBox="1"/>
              <p:nvPr/>
            </p:nvSpPr>
            <p:spPr>
              <a:xfrm>
                <a:off x="217212" y="5755539"/>
                <a:ext cx="521266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𝑣𝑁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=                           1     +     1       +      0           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2FBF31E-517C-9BC2-DA51-A7615D9F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2" y="5755539"/>
                <a:ext cx="5212664" cy="553998"/>
              </a:xfrm>
              <a:prstGeom prst="rect">
                <a:avLst/>
              </a:prstGeom>
              <a:blipFill>
                <a:blip r:embed="rId9"/>
                <a:stretch>
                  <a:fillRect l="-2190" t="-11364" r="-1217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2F11832-9156-B5A9-3262-B66903CD85D4}"/>
                  </a:ext>
                </a:extLst>
              </p:cNvPr>
              <p:cNvSpPr txBox="1"/>
              <p:nvPr/>
            </p:nvSpPr>
            <p:spPr>
              <a:xfrm>
                <a:off x="6636711" y="6504348"/>
                <a:ext cx="250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𝑣𝑁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2F11832-9156-B5A9-3262-B66903CD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11" y="6504348"/>
                <a:ext cx="2507289" cy="276999"/>
              </a:xfrm>
              <a:prstGeom prst="rect">
                <a:avLst/>
              </a:prstGeom>
              <a:blipFill>
                <a:blip r:embed="rId10"/>
                <a:stretch>
                  <a:fillRect l="-1515" t="-4545" r="-303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giù 16">
            <a:extLst>
              <a:ext uri="{FF2B5EF4-FFF2-40B4-BE49-F238E27FC236}">
                <a16:creationId xmlns:a16="http://schemas.microsoft.com/office/drawing/2014/main" id="{A2B4461B-F876-C663-CC75-F5E8B79D04A8}"/>
              </a:ext>
            </a:extLst>
          </p:cNvPr>
          <p:cNvSpPr/>
          <p:nvPr/>
        </p:nvSpPr>
        <p:spPr>
          <a:xfrm rot="16200000">
            <a:off x="5394841" y="3543294"/>
            <a:ext cx="60375" cy="9569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89C1A06-2B79-CB08-58D5-80E2A2CD0EBE}"/>
              </a:ext>
            </a:extLst>
          </p:cNvPr>
          <p:cNvSpPr txBox="1"/>
          <p:nvPr/>
        </p:nvSpPr>
        <p:spPr>
          <a:xfrm>
            <a:off x="4932939" y="3710856"/>
            <a:ext cx="102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F437B15-881E-8776-1461-C53854AD653B}"/>
                  </a:ext>
                </a:extLst>
              </p:cNvPr>
              <p:cNvSpPr txBox="1"/>
              <p:nvPr/>
            </p:nvSpPr>
            <p:spPr>
              <a:xfrm>
                <a:off x="6636711" y="2757133"/>
                <a:ext cx="193399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F437B15-881E-8776-1461-C53854AD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11" y="2757133"/>
                <a:ext cx="1933991" cy="518604"/>
              </a:xfrm>
              <a:prstGeom prst="rect">
                <a:avLst/>
              </a:prstGeom>
              <a:blipFill>
                <a:blip r:embed="rId11"/>
                <a:stretch>
                  <a:fillRect l="-2614" t="-238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ccia giù 19">
            <a:extLst>
              <a:ext uri="{FF2B5EF4-FFF2-40B4-BE49-F238E27FC236}">
                <a16:creationId xmlns:a16="http://schemas.microsoft.com/office/drawing/2014/main" id="{E585E21B-5933-41DE-6355-016B012174C6}"/>
              </a:ext>
            </a:extLst>
          </p:cNvPr>
          <p:cNvSpPr/>
          <p:nvPr/>
        </p:nvSpPr>
        <p:spPr>
          <a:xfrm>
            <a:off x="7528403" y="3419468"/>
            <a:ext cx="150606" cy="540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D37E434-06F9-2773-8602-3836775E426C}"/>
                  </a:ext>
                </a:extLst>
              </p:cNvPr>
              <p:cNvSpPr txBox="1"/>
              <p:nvPr/>
            </p:nvSpPr>
            <p:spPr>
              <a:xfrm>
                <a:off x="6016194" y="4224850"/>
                <a:ext cx="151220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D37E434-06F9-2773-8602-3836775E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194" y="4224850"/>
                <a:ext cx="1512209" cy="518604"/>
              </a:xfrm>
              <a:prstGeom prst="rect">
                <a:avLst/>
              </a:prstGeom>
              <a:blipFill>
                <a:blip r:embed="rId12"/>
                <a:stretch>
                  <a:fillRect l="-3333" t="-4762" r="-83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2A963D5F-0AFF-0C4F-A5BE-0F5C43B4BBA8}"/>
                  </a:ext>
                </a:extLst>
              </p:cNvPr>
              <p:cNvSpPr txBox="1"/>
              <p:nvPr/>
            </p:nvSpPr>
            <p:spPr>
              <a:xfrm>
                <a:off x="7642435" y="4238822"/>
                <a:ext cx="150156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2A963D5F-0AFF-0C4F-A5BE-0F5C43B4B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35" y="4238822"/>
                <a:ext cx="1501565" cy="518604"/>
              </a:xfrm>
              <a:prstGeom prst="rect">
                <a:avLst/>
              </a:prstGeom>
              <a:blipFill>
                <a:blip r:embed="rId13"/>
                <a:stretch>
                  <a:fillRect l="-2521" t="-4762" r="-84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4C93FF-BC65-794D-0DAA-91D127352DEE}"/>
              </a:ext>
            </a:extLst>
          </p:cNvPr>
          <p:cNvSpPr txBox="1"/>
          <p:nvPr/>
        </p:nvSpPr>
        <p:spPr>
          <a:xfrm>
            <a:off x="6547023" y="2513981"/>
            <a:ext cx="214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Classical distribution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B210CA9-E42D-4E4A-C6A0-240ED6AA88C0}"/>
              </a:ext>
            </a:extLst>
          </p:cNvPr>
          <p:cNvSpPr txBox="1"/>
          <p:nvPr/>
        </p:nvSpPr>
        <p:spPr>
          <a:xfrm>
            <a:off x="7456222" y="433660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25" name="Freccia giù 24">
            <a:extLst>
              <a:ext uri="{FF2B5EF4-FFF2-40B4-BE49-F238E27FC236}">
                <a16:creationId xmlns:a16="http://schemas.microsoft.com/office/drawing/2014/main" id="{65EA3B98-FF57-127E-0EF4-C4AA00D81AF3}"/>
              </a:ext>
            </a:extLst>
          </p:cNvPr>
          <p:cNvSpPr/>
          <p:nvPr/>
        </p:nvSpPr>
        <p:spPr>
          <a:xfrm>
            <a:off x="7528403" y="4738640"/>
            <a:ext cx="150606" cy="540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B46FF1C-85BB-AF19-046A-AFFA5727160B}"/>
                  </a:ext>
                </a:extLst>
              </p:cNvPr>
              <p:cNvSpPr txBox="1"/>
              <p:nvPr/>
            </p:nvSpPr>
            <p:spPr>
              <a:xfrm>
                <a:off x="6167337" y="5531725"/>
                <a:ext cx="30233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𝑆h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=1+1−1</m:t>
                    </m:r>
                  </m:oMath>
                </a14:m>
                <a:r>
                  <a:rPr lang="en-US" dirty="0"/>
                  <a:t>=1!!!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B46FF1C-85BB-AF19-046A-AFFA5727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337" y="5531725"/>
                <a:ext cx="3023343" cy="369332"/>
              </a:xfrm>
              <a:prstGeom prst="rect">
                <a:avLst/>
              </a:prstGeom>
              <a:blipFill>
                <a:blip r:embed="rId1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tangolo 27">
            <a:extLst>
              <a:ext uri="{FF2B5EF4-FFF2-40B4-BE49-F238E27FC236}">
                <a16:creationId xmlns:a16="http://schemas.microsoft.com/office/drawing/2014/main" id="{CD6456EC-70E2-E416-241C-C34E265473F5}"/>
              </a:ext>
            </a:extLst>
          </p:cNvPr>
          <p:cNvSpPr/>
          <p:nvPr/>
        </p:nvSpPr>
        <p:spPr>
          <a:xfrm>
            <a:off x="6016194" y="2365138"/>
            <a:ext cx="3127806" cy="3791822"/>
          </a:xfrm>
          <a:prstGeom prst="rect">
            <a:avLst/>
          </a:prstGeom>
          <a:noFill/>
          <a:ln w="6350">
            <a:solidFill>
              <a:schemeClr val="tx1">
                <a:alpha val="49884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F2C15B-2336-A9FA-5BAB-9ECBA3B5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52"/>
            <a:ext cx="8229600" cy="93591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Mutual</a:t>
            </a:r>
            <a:r>
              <a:rPr lang="it-IT" dirty="0"/>
              <a:t> information</a:t>
            </a:r>
            <a:br>
              <a:rPr lang="it-IT" dirty="0"/>
            </a:br>
            <a:r>
              <a:rPr lang="it-IT" sz="2700" dirty="0"/>
              <a:t>Coding </a:t>
            </a:r>
            <a:r>
              <a:rPr lang="it-IT" sz="2700" dirty="0" err="1"/>
              <a:t>exercise</a:t>
            </a:r>
            <a:r>
              <a:rPr lang="it-IT" sz="2700" dirty="0"/>
              <a:t> </a:t>
            </a:r>
            <a:endParaRPr sz="27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08FD773-0243-49BE-C69D-440354902434}"/>
              </a:ext>
            </a:extLst>
          </p:cNvPr>
          <p:cNvSpPr txBox="1"/>
          <p:nvPr/>
        </p:nvSpPr>
        <p:spPr>
          <a:xfrm>
            <a:off x="1427355" y="1416205"/>
            <a:ext cx="568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will give you a dictionary in python saved in a “</a:t>
            </a:r>
            <a:r>
              <a:rPr lang="en-US" dirty="0" err="1"/>
              <a:t>wf.pkl</a:t>
            </a:r>
            <a:r>
              <a:rPr lang="en-US" dirty="0"/>
              <a:t>” file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BECA0E-FE54-EFC6-B16E-7C263947785B}"/>
              </a:ext>
            </a:extLst>
          </p:cNvPr>
          <p:cNvSpPr txBox="1"/>
          <p:nvPr/>
        </p:nvSpPr>
        <p:spPr>
          <a:xfrm>
            <a:off x="1637727" y="1857091"/>
            <a:ext cx="5263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mport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pickle</a:t>
            </a: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 open('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wf.dat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', '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rb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')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file:</a:t>
            </a:r>
          </a:p>
          <a:p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it-IT" dirty="0" err="1">
                <a:solidFill>
                  <a:srgbClr val="000000"/>
                </a:solidFill>
                <a:latin typeface="Menlo" panose="020B0609030804020204" pitchFamily="49" charset="0"/>
              </a:rPr>
              <a:t>wf_dict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pickle.load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(file)</a:t>
            </a:r>
            <a:endParaRPr lang="it-IT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9C7916-4111-E0C2-252F-6FA5F7FE114F}"/>
              </a:ext>
            </a:extLst>
          </p:cNvPr>
          <p:cNvSpPr txBox="1"/>
          <p:nvPr/>
        </p:nvSpPr>
        <p:spPr>
          <a:xfrm>
            <a:off x="1515064" y="2851975"/>
            <a:ext cx="550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these lines of code you can save the wavefunction within python, in this file you have a list of two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3F62B3F-1B5F-536F-C0FC-C0A863AAD589}"/>
                  </a:ext>
                </a:extLst>
              </p:cNvPr>
              <p:cNvSpPr txBox="1"/>
              <p:nvPr/>
            </p:nvSpPr>
            <p:spPr>
              <a:xfrm>
                <a:off x="1434973" y="3846859"/>
                <a:ext cx="3594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[[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⋯,</m:t>
                      </m:r>
                      <m:d>
                        <m:dPr>
                          <m:begChr m:val="|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,[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3F62B3F-1B5F-536F-C0FC-C0A863AA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73" y="3846859"/>
                <a:ext cx="3594766" cy="276999"/>
              </a:xfrm>
              <a:prstGeom prst="rect">
                <a:avLst/>
              </a:prstGeom>
              <a:blipFill>
                <a:blip r:embed="rId2"/>
                <a:stretch>
                  <a:fillRect l="-1761" t="-160870" r="-2113" b="-2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45F56A7-B93F-CCDB-85F6-196032F97E0B}"/>
                  </a:ext>
                </a:extLst>
              </p:cNvPr>
              <p:cNvSpPr txBox="1"/>
              <p:nvPr/>
            </p:nvSpPr>
            <p:spPr>
              <a:xfrm>
                <a:off x="6074417" y="3663450"/>
                <a:ext cx="166155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45F56A7-B93F-CCDB-85F6-196032F97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17" y="3663450"/>
                <a:ext cx="1661556" cy="764568"/>
              </a:xfrm>
              <a:prstGeom prst="rect">
                <a:avLst/>
              </a:prstGeom>
              <a:blipFill>
                <a:blip r:embed="rId3"/>
                <a:stretch>
                  <a:fillRect l="-9091" t="-122951" r="-12879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giù 10">
            <a:extLst>
              <a:ext uri="{FF2B5EF4-FFF2-40B4-BE49-F238E27FC236}">
                <a16:creationId xmlns:a16="http://schemas.microsoft.com/office/drawing/2014/main" id="{46C5DB34-0BE1-535F-CCF0-232D645B5286}"/>
              </a:ext>
            </a:extLst>
          </p:cNvPr>
          <p:cNvSpPr/>
          <p:nvPr/>
        </p:nvSpPr>
        <p:spPr>
          <a:xfrm rot="16200000">
            <a:off x="5478070" y="3537095"/>
            <a:ext cx="60375" cy="95690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C42FCC2-B274-3DA3-64A0-D6DF980081E4}"/>
                  </a:ext>
                </a:extLst>
              </p:cNvPr>
              <p:cNvSpPr txBox="1"/>
              <p:nvPr/>
            </p:nvSpPr>
            <p:spPr>
              <a:xfrm>
                <a:off x="1515064" y="4493941"/>
                <a:ext cx="60343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used </a:t>
                </a:r>
                <a:r>
                  <a:rPr lang="en-US" b="1" dirty="0"/>
                  <a:t> </a:t>
                </a:r>
                <a:r>
                  <a:rPr lang="en-US" dirty="0"/>
                  <a:t>to</a:t>
                </a:r>
                <a:r>
                  <a:rPr lang="en-US" b="1" dirty="0"/>
                  <a:t> represent a binary string of the qubits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For example, each  might be something of the form: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='11100100100001110100000001’</a:t>
                </a:r>
                <a:endParaRPr lang="en-US" dirty="0"/>
              </a:p>
              <a:p>
                <a:r>
                  <a:rPr lang="en-US" dirty="0"/>
                  <a:t>Where each </a:t>
                </a:r>
                <a:r>
                  <a:rPr lang="it-IT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‘1’/’0’</a:t>
                </a:r>
                <a:r>
                  <a:rPr lang="en-US" dirty="0"/>
                  <a:t>represent the value of a qubit in that particular piece of the wavefunction. Here we have 26 qubits!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C42FCC2-B274-3DA3-64A0-D6DF98008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64" y="4493941"/>
                <a:ext cx="6034310" cy="1477328"/>
              </a:xfrm>
              <a:prstGeom prst="rect">
                <a:avLst/>
              </a:prstGeom>
              <a:blipFill>
                <a:blip r:embed="rId4"/>
                <a:stretch>
                  <a:fillRect l="-1891" t="-27966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61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E0AB78-B96C-CC43-03C9-2FA12DB7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52"/>
            <a:ext cx="8229600" cy="935915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Mutual</a:t>
            </a:r>
            <a:r>
              <a:rPr lang="it-IT" dirty="0"/>
              <a:t> information</a:t>
            </a:r>
            <a:br>
              <a:rPr lang="it-IT" dirty="0"/>
            </a:br>
            <a:r>
              <a:rPr lang="it-IT" sz="2700" dirty="0"/>
              <a:t>Coding </a:t>
            </a:r>
            <a:r>
              <a:rPr lang="it-IT" sz="2700" dirty="0" err="1"/>
              <a:t>exercise</a:t>
            </a:r>
            <a:r>
              <a:rPr lang="it-IT" sz="2700" dirty="0"/>
              <a:t> </a:t>
            </a:r>
            <a:endParaRPr sz="27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74913F-4AF4-D950-AD20-FEA41BA57B2C}"/>
              </a:ext>
            </a:extLst>
          </p:cNvPr>
          <p:cNvSpPr txBox="1"/>
          <p:nvPr/>
        </p:nvSpPr>
        <p:spPr>
          <a:xfrm>
            <a:off x="992459" y="1761894"/>
            <a:ext cx="163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Objectives?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22D9326-72E2-90EC-294A-72FB9C23B92B}"/>
              </a:ext>
            </a:extLst>
          </p:cNvPr>
          <p:cNvSpPr txBox="1"/>
          <p:nvPr/>
        </p:nvSpPr>
        <p:spPr>
          <a:xfrm>
            <a:off x="992459" y="2620537"/>
            <a:ext cx="72562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trace of the wavefunction, it should be equal to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partial trace to one qubit, e.g. the 0 qubit.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the partial trace to two qubit, e.g. the pair 0,1, qubits.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Calculate the entropy and mutual information of those two qubits.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the Mutual Information of all possible pairs of the 26 qubits!!!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Print the mutual information matrix.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84C9C79-9F14-AFF5-5AEA-A5D0A446C1E3}"/>
                  </a:ext>
                </a:extLst>
              </p:cNvPr>
              <p:cNvSpPr txBox="1"/>
              <p:nvPr/>
            </p:nvSpPr>
            <p:spPr>
              <a:xfrm>
                <a:off x="4354905" y="5563792"/>
                <a:ext cx="4789095" cy="10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84C9C79-9F14-AFF5-5AEA-A5D0A446C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05" y="5563792"/>
                <a:ext cx="4789095" cy="1074590"/>
              </a:xfrm>
              <a:prstGeom prst="rect">
                <a:avLst/>
              </a:prstGeom>
              <a:blipFill>
                <a:blip r:embed="rId2"/>
                <a:stretch>
                  <a:fillRect t="-121176" r="-4762" b="-1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214840-4877-A605-3F70-2C34610AE8C8}"/>
              </a:ext>
            </a:extLst>
          </p:cNvPr>
          <p:cNvSpPr txBox="1"/>
          <p:nvPr/>
        </p:nvSpPr>
        <p:spPr>
          <a:xfrm>
            <a:off x="6045129" y="5379126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trace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89B1366-5888-228E-BF06-E731FDAA76FC}"/>
                  </a:ext>
                </a:extLst>
              </p:cNvPr>
              <p:cNvSpPr txBox="1"/>
              <p:nvPr/>
            </p:nvSpPr>
            <p:spPr>
              <a:xfrm>
                <a:off x="669076" y="5602673"/>
                <a:ext cx="3765176" cy="988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89B1366-5888-228E-BF06-E731FDAA7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76" y="5602673"/>
                <a:ext cx="3765176" cy="988540"/>
              </a:xfrm>
              <a:prstGeom prst="rect">
                <a:avLst/>
              </a:prstGeom>
              <a:blipFill>
                <a:blip r:embed="rId3"/>
                <a:stretch>
                  <a:fillRect t="-132051" b="-18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7D0CC1-9C39-A9B1-CBCB-C98C4A3693F2}"/>
              </a:ext>
            </a:extLst>
          </p:cNvPr>
          <p:cNvSpPr txBox="1"/>
          <p:nvPr/>
        </p:nvSpPr>
        <p:spPr>
          <a:xfrm>
            <a:off x="2210769" y="5381594"/>
            <a:ext cx="6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1008672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C1F82-315B-6E56-3CCB-EF476BE20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851D08E-13CD-0755-472A-2E0D7A3D36C4}"/>
                  </a:ext>
                </a:extLst>
              </p:cNvPr>
              <p:cNvSpPr txBox="1"/>
              <p:nvPr/>
            </p:nvSpPr>
            <p:spPr>
              <a:xfrm>
                <a:off x="-161694" y="3429000"/>
                <a:ext cx="9467387" cy="3667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851D08E-13CD-0755-472A-2E0D7A3D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694" y="3429000"/>
                <a:ext cx="9467387" cy="3667414"/>
              </a:xfrm>
              <a:prstGeom prst="rect">
                <a:avLst/>
              </a:prstGeom>
              <a:blipFill>
                <a:blip r:embed="rId2"/>
                <a:stretch>
                  <a:fillRect t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234285-F1BD-154D-0B83-CB1D31F3B19C}"/>
              </a:ext>
            </a:extLst>
          </p:cNvPr>
          <p:cNvSpPr txBox="1"/>
          <p:nvPr/>
        </p:nvSpPr>
        <p:spPr>
          <a:xfrm>
            <a:off x="1792559" y="0"/>
            <a:ext cx="555888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Partial trace</a:t>
            </a:r>
          </a:p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EEC4010-7AE3-CDD9-0B59-1BE5155F153E}"/>
                  </a:ext>
                </a:extLst>
              </p:cNvPr>
              <p:cNvSpPr txBox="1"/>
              <p:nvPr/>
            </p:nvSpPr>
            <p:spPr>
              <a:xfrm>
                <a:off x="362413" y="1153914"/>
                <a:ext cx="1368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EEC4010-7AE3-CDD9-0B59-1BE5155F1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3" y="1153914"/>
                <a:ext cx="1368813" cy="369332"/>
              </a:xfrm>
              <a:prstGeom prst="rect">
                <a:avLst/>
              </a:prstGeom>
              <a:blipFill>
                <a:blip r:embed="rId3"/>
                <a:stretch>
                  <a:fillRect t="-106452" r="-917" b="-1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CEAF884-F004-B168-EB3F-5407342CB615}"/>
                  </a:ext>
                </a:extLst>
              </p:cNvPr>
              <p:cNvSpPr txBox="1"/>
              <p:nvPr/>
            </p:nvSpPr>
            <p:spPr>
              <a:xfrm>
                <a:off x="1919352" y="986897"/>
                <a:ext cx="20129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={00,01,10,11}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CEAF884-F004-B168-EB3F-5407342C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52" y="986897"/>
                <a:ext cx="20129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633245A-264B-3CA7-D925-9181C80D5001}"/>
              </a:ext>
            </a:extLst>
          </p:cNvPr>
          <p:cNvCxnSpPr>
            <a:cxnSpLocks/>
          </p:cNvCxnSpPr>
          <p:nvPr/>
        </p:nvCxnSpPr>
        <p:spPr>
          <a:xfrm>
            <a:off x="2027899" y="1336310"/>
            <a:ext cx="1794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8E03B1E-FA2D-953D-A257-656E1F6A576C}"/>
                  </a:ext>
                </a:extLst>
              </p:cNvPr>
              <p:cNvSpPr txBox="1"/>
              <p:nvPr/>
            </p:nvSpPr>
            <p:spPr>
              <a:xfrm>
                <a:off x="3779518" y="1024282"/>
                <a:ext cx="47065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it-IT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8E03B1E-FA2D-953D-A257-656E1F6A5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18" y="1024282"/>
                <a:ext cx="4706559" cy="369332"/>
              </a:xfrm>
              <a:prstGeom prst="rect">
                <a:avLst/>
              </a:prstGeom>
              <a:blipFill>
                <a:blip r:embed="rId5"/>
                <a:stretch>
                  <a:fillRect l="-1882"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1CF9C55-43CB-5C61-F280-13CFB4C91FF9}"/>
                  </a:ext>
                </a:extLst>
              </p:cNvPr>
              <p:cNvSpPr txBox="1"/>
              <p:nvPr/>
            </p:nvSpPr>
            <p:spPr>
              <a:xfrm>
                <a:off x="1692196" y="1382133"/>
                <a:ext cx="2432576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1CF9C55-43CB-5C61-F280-13CFB4C9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96" y="1382133"/>
                <a:ext cx="2432576" cy="394660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6DEBFF7-E78E-7DAE-6A38-582994E76ECD}"/>
                  </a:ext>
                </a:extLst>
              </p:cNvPr>
              <p:cNvSpPr txBox="1"/>
              <p:nvPr/>
            </p:nvSpPr>
            <p:spPr>
              <a:xfrm>
                <a:off x="4879299" y="1475247"/>
                <a:ext cx="2520113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6DEBFF7-E78E-7DAE-6A38-582994E76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99" y="1475247"/>
                <a:ext cx="2520113" cy="282450"/>
              </a:xfrm>
              <a:prstGeom prst="rect">
                <a:avLst/>
              </a:prstGeom>
              <a:blipFill>
                <a:blip r:embed="rId7"/>
                <a:stretch>
                  <a:fillRect l="-1005" r="-150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E487590-9F11-0FE8-79CA-EDF53B66D11B}"/>
                  </a:ext>
                </a:extLst>
              </p:cNvPr>
              <p:cNvSpPr txBox="1"/>
              <p:nvPr/>
            </p:nvSpPr>
            <p:spPr>
              <a:xfrm>
                <a:off x="680224" y="2290201"/>
                <a:ext cx="3891776" cy="82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E487590-9F11-0FE8-79CA-EDF53B66D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24" y="2290201"/>
                <a:ext cx="3891776" cy="82901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E467F1B-3B7F-C2EB-7347-CA713BF71680}"/>
                  </a:ext>
                </a:extLst>
              </p:cNvPr>
              <p:cNvSpPr txBox="1"/>
              <p:nvPr/>
            </p:nvSpPr>
            <p:spPr>
              <a:xfrm>
                <a:off x="3763536" y="2063097"/>
                <a:ext cx="4572000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it-IT" sz="32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"/>
                                        <m:endChr m:val="⟩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⟨"/>
                                        <m:endChr m:val=""/>
                                        <m:ctrlP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it-IT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E467F1B-3B7F-C2EB-7347-CA713BF71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36" y="2063097"/>
                <a:ext cx="4572000" cy="1191736"/>
              </a:xfrm>
              <a:prstGeom prst="rect">
                <a:avLst/>
              </a:prstGeom>
              <a:blipFill>
                <a:blip r:embed="rId9"/>
                <a:stretch>
                  <a:fillRect t="-67368" b="-9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61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Probability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454532"/>
            <a:ext cx="8961120" cy="452596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A probability space is the mathematical model for random experiments.</a:t>
            </a:r>
          </a:p>
          <a:p>
            <a:r>
              <a:rPr dirty="0"/>
              <a:t>Components:</a:t>
            </a:r>
          </a:p>
          <a:p>
            <a:r>
              <a:rPr dirty="0"/>
              <a:t>  - Sample Space (</a:t>
            </a:r>
            <a:r>
              <a:rPr dirty="0" err="1"/>
              <a:t>Ω</a:t>
            </a:r>
            <a:r>
              <a:rPr dirty="0"/>
              <a:t>): The set of all possible outcomes.</a:t>
            </a:r>
          </a:p>
          <a:p>
            <a:r>
              <a:rPr dirty="0"/>
              <a:t>  - Events: Subsets of the sample space.</a:t>
            </a:r>
          </a:p>
          <a:p>
            <a:r>
              <a:rPr dirty="0"/>
              <a:t>  - Probability Measure (P): A function assigning probabilities to events, satisfying:</a:t>
            </a:r>
          </a:p>
          <a:p>
            <a:r>
              <a:rPr dirty="0"/>
              <a:t>    1. P(</a:t>
            </a:r>
            <a:r>
              <a:rPr dirty="0" err="1"/>
              <a:t>Ω</a:t>
            </a:r>
            <a:r>
              <a:rPr dirty="0"/>
              <a:t>) = 1</a:t>
            </a:r>
          </a:p>
          <a:p>
            <a:r>
              <a:rPr dirty="0"/>
              <a:t>    2. P(A) ≥ 0 for any event A</a:t>
            </a:r>
          </a:p>
          <a:p>
            <a:r>
              <a:rPr dirty="0"/>
              <a:t>    3. P(A ∪ B) = P(A) + P(B) for mutually exclusive events A and B.</a:t>
            </a:r>
          </a:p>
          <a:p>
            <a:r>
              <a:rPr dirty="0"/>
              <a:t>Example: Rolling a die, sample space: </a:t>
            </a:r>
            <a:r>
              <a:rPr dirty="0" err="1"/>
              <a:t>Ω</a:t>
            </a:r>
            <a:r>
              <a:rPr dirty="0"/>
              <a:t> = {1, 2, 3, 4, 5, 6}.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Conditional Probability and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Conditional Probability: P(A|B) = P(A ∩ B) / P(B)</a:t>
            </a:r>
          </a:p>
          <a:p>
            <a:r>
              <a:rPr dirty="0"/>
              <a:t>Independence: Events A and B are independent if P(A ∩ B) = P(A) * P(B).</a:t>
            </a:r>
          </a:p>
          <a:p>
            <a:r>
              <a:rPr dirty="0"/>
              <a:t>Example: Rolling two dice – result of one die does not affect the other.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Important Probability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Addition Rule: P(A ∪ B) = P(A) + P(B) (for mutually exclusive events).</a:t>
            </a:r>
          </a:p>
          <a:p>
            <a:r>
              <a:rPr dirty="0"/>
              <a:t>Multiplication Rule: P(A ∩ B) = P(A) * P(B) (for independent events).</a:t>
            </a:r>
          </a:p>
          <a:p>
            <a:r>
              <a:rPr dirty="0"/>
              <a:t>Complement Rule: P(Not A) = 1 – P(A).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What is Information Theory?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Information theory quantifies how much information is contained in data.</a:t>
            </a:r>
          </a:p>
          <a:p>
            <a:r>
              <a:rPr dirty="0"/>
              <a:t>Key Concept: Information reduces uncertainty.</a:t>
            </a:r>
          </a:p>
          <a:p>
            <a:r>
              <a:rPr dirty="0"/>
              <a:t>Applications: Data compression, error detection, cryptography, communication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Shannon Entropy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𝑆h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dirty="0"/>
                  <a:t>) measures the uncertainty in a random variable.</a:t>
                </a:r>
              </a:p>
              <a:p>
                <a:r>
                  <a:rPr lang="it-IT" dirty="0"/>
                  <a:t>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𝑆h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Example: Fair coin toss: </a:t>
                </a:r>
                <a:r>
                  <a:rPr lang="it-IT" dirty="0" err="1"/>
                  <a:t>S</a:t>
                </a:r>
                <a:r>
                  <a:rPr lang="it-IT" dirty="0"/>
                  <a:t>(X) = 1 bit (since P(Heads) = P(Tails) = 0.5).</a:t>
                </a:r>
              </a:p>
              <a:p>
                <a:r>
                  <a:rPr lang="it-IT" dirty="0"/>
                  <a:t>Intuition: Higher entropy means more uncertainty, requiring more information.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Properties of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Maximum Entropy: When all outcomes are equally likely (uniform distribution).</a:t>
            </a:r>
          </a:p>
          <a:p>
            <a:r>
              <a:rPr dirty="0"/>
              <a:t>Zero Entropy: When one outcome is certain (no uncertainty).</a:t>
            </a:r>
          </a:p>
          <a:p>
            <a:r>
              <a:rPr dirty="0"/>
              <a:t>Higher Entropy: More uncertainty, more information required to predict.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Mutual Information quantifies the amount of information shared between two variables.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𝑆h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Example: In communication, knowing the input signal reduces uncertainty about the output signal.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2379</Words>
  <Application>Microsoft Macintosh PowerPoint</Application>
  <PresentationFormat>Presentazione su schermo (4:3)</PresentationFormat>
  <Paragraphs>333</Paragraphs>
  <Slides>27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Menlo</vt:lpstr>
      <vt:lpstr>Office Theme</vt:lpstr>
      <vt:lpstr>Introduction to Probability Theory and Information Theory</vt:lpstr>
      <vt:lpstr>What is Probability?</vt:lpstr>
      <vt:lpstr>Probability Spaces</vt:lpstr>
      <vt:lpstr>Conditional Probability and Independence</vt:lpstr>
      <vt:lpstr>Important Probability Rules</vt:lpstr>
      <vt:lpstr>What is Information Theory?</vt:lpstr>
      <vt:lpstr>Shannon Entropy</vt:lpstr>
      <vt:lpstr>Properties of Entropy</vt:lpstr>
      <vt:lpstr>Mutual Information</vt:lpstr>
      <vt:lpstr>Applications in Real-World Scenarios</vt:lpstr>
      <vt:lpstr>Introduction to Quantum Information Theory</vt:lpstr>
      <vt:lpstr>Historical Motivation</vt:lpstr>
      <vt:lpstr>Wavefunction</vt:lpstr>
      <vt:lpstr>Wavefunction</vt:lpstr>
      <vt:lpstr>Wavefunction Examples</vt:lpstr>
      <vt:lpstr>Wavefunction Examples</vt:lpstr>
      <vt:lpstr>Density matrix A generalization of probability theory for quantum space</vt:lpstr>
      <vt:lpstr>Density matrix A generalization of probability theory for quantum space</vt:lpstr>
      <vt:lpstr>Quantum channels Evolution of a quantum state</vt:lpstr>
      <vt:lpstr>Von Neumann Entropy</vt:lpstr>
      <vt:lpstr>Presentazione standard di PowerPoint</vt:lpstr>
      <vt:lpstr>Von Neumann Mutual information</vt:lpstr>
      <vt:lpstr>Classical and quantum information theory</vt:lpstr>
      <vt:lpstr>Mutual information Example</vt:lpstr>
      <vt:lpstr>Mutual information Coding exercise </vt:lpstr>
      <vt:lpstr>Mutual information Coding exercise 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Davide Materia</cp:lastModifiedBy>
  <cp:revision>43</cp:revision>
  <cp:lastPrinted>2024-10-08T09:58:02Z</cp:lastPrinted>
  <dcterms:created xsi:type="dcterms:W3CDTF">2013-01-27T09:14:16Z</dcterms:created>
  <dcterms:modified xsi:type="dcterms:W3CDTF">2024-10-11T09:43:14Z</dcterms:modified>
  <cp:category/>
</cp:coreProperties>
</file>