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E3AB-A4C5-489F-B574-C96074AE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47D4-8EC6-457F-B959-A89A98AB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C5A5-2F28-456B-A659-09184628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776A-1D4A-4CB1-8A6E-1C72B5EC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AAA3-7A7B-4E73-96C7-36F23D30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CD90-4DA4-434D-8AE7-5C6B993C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B3A56-2E78-49F0-B83E-3D9496328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D890-4DB4-4E70-8417-F4BCA8A1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E31-9140-4E4A-8A97-C93BFE32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4FAC-903B-498B-8E2D-B9AF749D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C63B3-E262-4A96-9E90-8BA773504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F5B6C-99D7-4260-9F7E-D295B08C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7A79-A671-4D35-8DE4-9B892F08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2E6-5FFE-471D-AB24-1BB1FC4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B97B-AD9D-49C0-95DC-09D40C0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541F-993F-4AD9-9F3F-4F791267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6CD7-02F8-4324-B4C9-3A9A1D1E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65DF-74CD-4009-92DB-5045CDFF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B56F-B788-4414-B391-43422031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843A-94F3-466A-938A-101C60ED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BE6-5377-4243-A59F-19B7D55D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513F7-826D-4388-8AB0-E20D5ACE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73DE-246D-4C15-9C55-0E07F7ED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6AA8-5183-4AFE-B449-9471DA13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7DA7-742A-4CED-8BCC-C525FEB8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B8E0-7E66-400C-A0CF-FC7B32F0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8DE5-7048-4EB1-A4C8-B4EE741D6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CBB79-3531-4DF7-877D-6319E676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2A0C-0166-433F-9AC3-57A51F50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070E-32A2-49C3-BAB6-BCB7C6F5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8786-138D-463C-BC24-68E4EA7D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460-EC9C-4E95-9C11-C8225229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272B-488D-42B0-A04F-4F288732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525A-13CB-4567-BB13-96EB53E3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DF0FB-5130-4C64-9623-479A4B4F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E70B5-F784-40B5-9D51-E6CABB66B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07329-45B7-4925-AF71-C5C6586F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71073-A69C-4403-BDCB-532FB34D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39647-C771-4CE2-B020-2BB1C44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A9CA-61CB-45C3-B2DB-90D44179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FECB9-FE81-42E9-A443-F064A342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4C80E-5E09-481E-BFE9-A7840304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91B1D-1978-41D2-923E-FD48E2B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ADA97-027D-4BA6-9C29-234D2A42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23832-8947-4E2F-B9E6-C495266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D31-E0A7-48BC-B58F-21E6188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D9F5-4998-42E9-9024-3C58C18A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CCFA-C4D1-4B22-894D-DD035F36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3A7C2-91D5-46A9-8455-B4786918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2470-9A4A-4697-82BA-E747D34D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ECAD-6992-4A4C-9D46-36E0C647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CAE2B-958D-45B4-90F7-A64AE1A4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A3F-CF9C-4ECE-B054-C2109CAE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08DF8-00C8-45E6-A1B8-97DD040ED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0FA7-828B-4192-90A2-9E5A0112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AD39-CFCA-4E52-AFCF-8299B96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B5B3-F90B-4F14-A2BA-B687493E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3399-6803-46AC-BAF3-7DFCBCB0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3AC8-CA90-4ED7-9EFF-65AA50CD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4B57-B704-462A-8C71-0683C37E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F02C-6C49-43EC-A54D-73315C817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0FF8-4A36-4629-9D22-E4368866C3B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E397-6F46-4D0A-B0AD-E169643C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563C-D35E-4235-82B1-6D9005297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50B9-E198-4259-B05D-F75EA9C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58624D1-6CD9-4015-8557-7F29559A3F2B}"/>
              </a:ext>
            </a:extLst>
          </p:cNvPr>
          <p:cNvGrpSpPr/>
          <p:nvPr/>
        </p:nvGrpSpPr>
        <p:grpSpPr>
          <a:xfrm>
            <a:off x="3535726" y="3186636"/>
            <a:ext cx="968535" cy="632176"/>
            <a:chOff x="4632915" y="2069721"/>
            <a:chExt cx="968535" cy="6321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8FF259E-A37F-4894-B495-FFBC70874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694" y="2069721"/>
              <a:ext cx="392970" cy="3929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9ABD45-5402-460A-8D72-FA015CC8B102}"/>
                </a:ext>
              </a:extLst>
            </p:cNvPr>
            <p:cNvSpPr txBox="1"/>
            <p:nvPr/>
          </p:nvSpPr>
          <p:spPr>
            <a:xfrm>
              <a:off x="4632915" y="2471065"/>
              <a:ext cx="9685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Stream Analytics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BE2F64-F3E8-4D6E-8918-AC501F6A65EE}"/>
              </a:ext>
            </a:extLst>
          </p:cNvPr>
          <p:cNvGrpSpPr/>
          <p:nvPr/>
        </p:nvGrpSpPr>
        <p:grpSpPr>
          <a:xfrm>
            <a:off x="2377405" y="3196291"/>
            <a:ext cx="846707" cy="612867"/>
            <a:chOff x="2629008" y="2490444"/>
            <a:chExt cx="846707" cy="612867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14ABA03-CA8F-45B8-B4A4-01A4B4D02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50" y="2490444"/>
              <a:ext cx="366450" cy="3664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55F0B2-22BA-433C-A9D6-C6DD228E841D}"/>
                </a:ext>
              </a:extLst>
            </p:cNvPr>
            <p:cNvSpPr txBox="1"/>
            <p:nvPr/>
          </p:nvSpPr>
          <p:spPr>
            <a:xfrm>
              <a:off x="2629008" y="2872479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OPC Publisher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94EF42-616C-4FBF-AFD0-695E9A539E15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rot="10800000">
            <a:off x="1260925" y="2451308"/>
            <a:ext cx="1360823" cy="928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A157315-F179-48F0-BC85-37BDAED8C059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260923" y="3379515"/>
            <a:ext cx="1360824" cy="8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FCB7486-C9F3-40A1-AB28-C308856B2375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 flipV="1">
            <a:off x="1260923" y="3379516"/>
            <a:ext cx="1360824" cy="953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1EA86CA-C4FF-4973-94B3-4BA52896486C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2988197" y="3379516"/>
            <a:ext cx="835308" cy="3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29C9B9-06DA-4329-97F4-E6D6E8FBDB03}"/>
              </a:ext>
            </a:extLst>
          </p:cNvPr>
          <p:cNvCxnSpPr>
            <a:cxnSpLocks/>
            <a:stCxn id="14" idx="0"/>
            <a:endCxn id="50" idx="1"/>
          </p:cNvCxnSpPr>
          <p:nvPr/>
        </p:nvCxnSpPr>
        <p:spPr>
          <a:xfrm rot="5400000" flipH="1" flipV="1">
            <a:off x="4023668" y="2100202"/>
            <a:ext cx="1082756" cy="1090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4D3E40-45EA-4F76-907E-CE8C8569BB2C}"/>
              </a:ext>
            </a:extLst>
          </p:cNvPr>
          <p:cNvGrpSpPr/>
          <p:nvPr/>
        </p:nvGrpSpPr>
        <p:grpSpPr>
          <a:xfrm>
            <a:off x="4871629" y="3197849"/>
            <a:ext cx="843501" cy="612867"/>
            <a:chOff x="2630613" y="2490444"/>
            <a:chExt cx="843501" cy="612867"/>
          </a:xfrm>
        </p:grpSpPr>
        <p:pic>
          <p:nvPicPr>
            <p:cNvPr id="43" name="Picture 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048DE8D-DA6D-4055-930C-65FAD800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50" y="2490444"/>
              <a:ext cx="366450" cy="3664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0AD16F-2968-4CAB-A198-250E31D461A4}"/>
                </a:ext>
              </a:extLst>
            </p:cNvPr>
            <p:cNvSpPr txBox="1"/>
            <p:nvPr/>
          </p:nvSpPr>
          <p:spPr>
            <a:xfrm>
              <a:off x="2630613" y="2872479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Python Scorer</a:t>
              </a: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DDAA381-5992-48C5-9A2A-9F8F65C6C959}"/>
              </a:ext>
            </a:extLst>
          </p:cNvPr>
          <p:cNvCxnSpPr>
            <a:cxnSpLocks/>
            <a:stCxn id="44" idx="2"/>
            <a:endCxn id="15" idx="2"/>
          </p:cNvCxnSpPr>
          <p:nvPr/>
        </p:nvCxnSpPr>
        <p:spPr>
          <a:xfrm rot="5400000">
            <a:off x="4652639" y="3178071"/>
            <a:ext cx="8096" cy="1273386"/>
          </a:xfrm>
          <a:prstGeom prst="bentConnector3">
            <a:avLst>
              <a:gd name="adj1" fmla="val 2923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DC547F-64A6-4F15-8854-0B0DCFC3BFC6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 flipV="1">
            <a:off x="4216475" y="3381074"/>
            <a:ext cx="897891" cy="2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25FA96-732D-42A7-8C42-A86C8E010087}"/>
              </a:ext>
            </a:extLst>
          </p:cNvPr>
          <p:cNvGrpSpPr/>
          <p:nvPr/>
        </p:nvGrpSpPr>
        <p:grpSpPr>
          <a:xfrm>
            <a:off x="4980581" y="1920654"/>
            <a:ext cx="625492" cy="597283"/>
            <a:chOff x="5966479" y="1220469"/>
            <a:chExt cx="625492" cy="597283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79B10F8-C815-45DA-8535-5B3E135F3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1220469"/>
              <a:ext cx="366451" cy="36645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2F1933-EAC2-450A-8EA6-1729E99ED87E}"/>
                </a:ext>
              </a:extLst>
            </p:cNvPr>
            <p:cNvSpPr txBox="1"/>
            <p:nvPr/>
          </p:nvSpPr>
          <p:spPr>
            <a:xfrm>
              <a:off x="5966479" y="1586920"/>
              <a:ext cx="6254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OPC Data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DC3F7B-B766-4E30-A1C1-D22E8C02CB82}"/>
              </a:ext>
            </a:extLst>
          </p:cNvPr>
          <p:cNvGrpSpPr/>
          <p:nvPr/>
        </p:nvGrpSpPr>
        <p:grpSpPr>
          <a:xfrm>
            <a:off x="5719462" y="1920654"/>
            <a:ext cx="845103" cy="597283"/>
            <a:chOff x="5856674" y="1220469"/>
            <a:chExt cx="845103" cy="59728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5F4F15A-69FE-44AC-B9F1-194466A0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1220469"/>
              <a:ext cx="366451" cy="36645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ED4506-A2F5-48F2-BAC9-F5D1692A19B5}"/>
                </a:ext>
              </a:extLst>
            </p:cNvPr>
            <p:cNvSpPr txBox="1"/>
            <p:nvPr/>
          </p:nvSpPr>
          <p:spPr>
            <a:xfrm>
              <a:off x="5856674" y="1586920"/>
              <a:ext cx="8451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ONNX Models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6B62D5-2337-4F49-843B-D661C219F6A1}"/>
              </a:ext>
            </a:extLst>
          </p:cNvPr>
          <p:cNvGrpSpPr/>
          <p:nvPr/>
        </p:nvGrpSpPr>
        <p:grpSpPr>
          <a:xfrm>
            <a:off x="6677954" y="1920654"/>
            <a:ext cx="710451" cy="597283"/>
            <a:chOff x="5924001" y="1220469"/>
            <a:chExt cx="710451" cy="597283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74C62A47-B3E2-4608-AE6D-076D377E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1220469"/>
              <a:ext cx="366451" cy="36645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5BBA68-CCF1-4FAC-A554-2759635CAB1F}"/>
                </a:ext>
              </a:extLst>
            </p:cNvPr>
            <p:cNvSpPr txBox="1"/>
            <p:nvPr/>
          </p:nvSpPr>
          <p:spPr>
            <a:xfrm>
              <a:off x="5924001" y="1586920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Predictions</a:t>
              </a:r>
            </a:p>
          </p:txBody>
        </p: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7A7935E-A9CF-413F-9991-84775E4E2037}"/>
              </a:ext>
            </a:extLst>
          </p:cNvPr>
          <p:cNvCxnSpPr>
            <a:stCxn id="56" idx="2"/>
            <a:endCxn id="43" idx="0"/>
          </p:cNvCxnSpPr>
          <p:nvPr/>
        </p:nvCxnSpPr>
        <p:spPr>
          <a:xfrm rot="5400000">
            <a:off x="5379847" y="2435682"/>
            <a:ext cx="679912" cy="844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74547D3-37F2-45E8-9259-1E91653AF6AB}"/>
              </a:ext>
            </a:extLst>
          </p:cNvPr>
          <p:cNvCxnSpPr>
            <a:stCxn id="52" idx="2"/>
            <a:endCxn id="43" idx="0"/>
          </p:cNvCxnSpPr>
          <p:nvPr/>
        </p:nvCxnSpPr>
        <p:spPr>
          <a:xfrm rot="16200000" flipH="1">
            <a:off x="4955503" y="2855761"/>
            <a:ext cx="679912" cy="4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468BCEA-583E-4776-8E39-BAB0CE595BD5}"/>
              </a:ext>
            </a:extLst>
          </p:cNvPr>
          <p:cNvCxnSpPr>
            <a:stCxn id="14" idx="0"/>
            <a:endCxn id="58" idx="0"/>
          </p:cNvCxnSpPr>
          <p:nvPr/>
        </p:nvCxnSpPr>
        <p:spPr>
          <a:xfrm rot="5400000" flipH="1" flipV="1">
            <a:off x="4893593" y="1047051"/>
            <a:ext cx="1265982" cy="3013189"/>
          </a:xfrm>
          <a:prstGeom prst="bentConnector3">
            <a:avLst>
              <a:gd name="adj1" fmla="val 135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53DA433-4CD7-4E41-BCD1-362822C34E3F}"/>
              </a:ext>
            </a:extLst>
          </p:cNvPr>
          <p:cNvSpPr/>
          <p:nvPr/>
        </p:nvSpPr>
        <p:spPr>
          <a:xfrm>
            <a:off x="4915947" y="1746836"/>
            <a:ext cx="2467953" cy="8876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D1AC02-B18B-42BE-9872-0E1AD9773E84}"/>
              </a:ext>
            </a:extLst>
          </p:cNvPr>
          <p:cNvGrpSpPr/>
          <p:nvPr/>
        </p:nvGrpSpPr>
        <p:grpSpPr>
          <a:xfrm>
            <a:off x="7033178" y="2496449"/>
            <a:ext cx="689612" cy="623803"/>
            <a:chOff x="4666871" y="2677821"/>
            <a:chExt cx="689612" cy="623803"/>
          </a:xfrm>
          <a:solidFill>
            <a:schemeClr val="bg1"/>
          </a:solidFill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4A3F9572-FEDC-48BE-8E63-C60F669C7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191" y="2677821"/>
              <a:ext cx="392971" cy="392971"/>
            </a:xfrm>
            <a:prstGeom prst="rect">
              <a:avLst/>
            </a:prstGeom>
            <a:grpFill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CD5A0A-8D7E-4ED4-844B-3ADC616F69FD}"/>
                </a:ext>
              </a:extLst>
            </p:cNvPr>
            <p:cNvSpPr txBox="1"/>
            <p:nvPr/>
          </p:nvSpPr>
          <p:spPr>
            <a:xfrm>
              <a:off x="4666871" y="3070792"/>
              <a:ext cx="689612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SQL Server</a:t>
              </a: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Edge Architecture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3DDE07B-FC22-4A7D-BC95-11088386332E}"/>
              </a:ext>
            </a:extLst>
          </p:cNvPr>
          <p:cNvCxnSpPr>
            <a:stCxn id="85" idx="0"/>
            <a:endCxn id="55" idx="3"/>
          </p:cNvCxnSpPr>
          <p:nvPr/>
        </p:nvCxnSpPr>
        <p:spPr>
          <a:xfrm rot="16200000" flipV="1">
            <a:off x="4618180" y="3810940"/>
            <a:ext cx="3686951" cy="272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344A764-1779-4087-9A1C-0B796FFFAB94}"/>
              </a:ext>
            </a:extLst>
          </p:cNvPr>
          <p:cNvGrpSpPr/>
          <p:nvPr/>
        </p:nvGrpSpPr>
        <p:grpSpPr>
          <a:xfrm>
            <a:off x="743906" y="2268083"/>
            <a:ext cx="659155" cy="612867"/>
            <a:chOff x="2722782" y="2490444"/>
            <a:chExt cx="659155" cy="612867"/>
          </a:xfrm>
        </p:grpSpPr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629E450-3FFE-402C-96E2-57B05F5D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50" y="2490444"/>
              <a:ext cx="366450" cy="366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7A3402-0B55-4C33-A076-23B4C11B4AA6}"/>
                </a:ext>
              </a:extLst>
            </p:cNvPr>
            <p:cNvSpPr txBox="1"/>
            <p:nvPr/>
          </p:nvSpPr>
          <p:spPr>
            <a:xfrm>
              <a:off x="2722782" y="287247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OPC PLC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752152-9CA8-4522-8D31-B8F09F330D10}"/>
              </a:ext>
            </a:extLst>
          </p:cNvPr>
          <p:cNvGrpSpPr/>
          <p:nvPr/>
        </p:nvGrpSpPr>
        <p:grpSpPr>
          <a:xfrm>
            <a:off x="743905" y="3204680"/>
            <a:ext cx="659155" cy="612867"/>
            <a:chOff x="2722782" y="2490444"/>
            <a:chExt cx="659155" cy="612867"/>
          </a:xfrm>
        </p:grpSpPr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8EE7AE4-704E-4BA5-8AA6-88B195D2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50" y="2490444"/>
              <a:ext cx="366450" cy="3664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9CC3DD-6883-4871-9643-1BCAC2D675E7}"/>
                </a:ext>
              </a:extLst>
            </p:cNvPr>
            <p:cNvSpPr txBox="1"/>
            <p:nvPr/>
          </p:nvSpPr>
          <p:spPr>
            <a:xfrm>
              <a:off x="2722782" y="287247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OPC PLC 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2576D-AFEF-4D95-9BA7-0EEEAA9AC4C0}"/>
              </a:ext>
            </a:extLst>
          </p:cNvPr>
          <p:cNvGrpSpPr/>
          <p:nvPr/>
        </p:nvGrpSpPr>
        <p:grpSpPr>
          <a:xfrm>
            <a:off x="743905" y="4149665"/>
            <a:ext cx="659155" cy="612867"/>
            <a:chOff x="2722782" y="2490444"/>
            <a:chExt cx="659155" cy="612867"/>
          </a:xfrm>
        </p:grpSpPr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EA6D1F9-8BBF-48DD-9D09-3A068261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50" y="2490444"/>
              <a:ext cx="366450" cy="366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778FF3-BFF2-49AD-AA1C-4008E0412CE8}"/>
                </a:ext>
              </a:extLst>
            </p:cNvPr>
            <p:cNvSpPr txBox="1"/>
            <p:nvPr/>
          </p:nvSpPr>
          <p:spPr>
            <a:xfrm>
              <a:off x="2722782" y="287247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OPC PLC 3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5B376D9-7217-44DF-8A8E-EDCAAC87F809}"/>
              </a:ext>
            </a:extLst>
          </p:cNvPr>
          <p:cNvSpPr txBox="1"/>
          <p:nvPr/>
        </p:nvSpPr>
        <p:spPr>
          <a:xfrm>
            <a:off x="596428" y="5215075"/>
            <a:ext cx="954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Machine Side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545415-F1F0-40EB-AB13-3E4366742F16}"/>
              </a:ext>
            </a:extLst>
          </p:cNvPr>
          <p:cNvCxnSpPr>
            <a:cxnSpLocks/>
          </p:cNvCxnSpPr>
          <p:nvPr/>
        </p:nvCxnSpPr>
        <p:spPr>
          <a:xfrm>
            <a:off x="2259959" y="1216404"/>
            <a:ext cx="0" cy="43287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46348A-1A73-47A1-97C1-D3E5E2B9233D}"/>
              </a:ext>
            </a:extLst>
          </p:cNvPr>
          <p:cNvSpPr txBox="1"/>
          <p:nvPr/>
        </p:nvSpPr>
        <p:spPr>
          <a:xfrm>
            <a:off x="2572947" y="5215075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IoT Edge runtime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822E2F-9469-4436-A35F-C2B03875E174}"/>
              </a:ext>
            </a:extLst>
          </p:cNvPr>
          <p:cNvGrpSpPr/>
          <p:nvPr/>
        </p:nvGrpSpPr>
        <p:grpSpPr>
          <a:xfrm>
            <a:off x="5958788" y="5575802"/>
            <a:ext cx="2462750" cy="1152169"/>
            <a:chOff x="7351362" y="5240242"/>
            <a:chExt cx="2462750" cy="115216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D929F31-5B9C-4113-8744-71701E9D8CD2}"/>
                </a:ext>
              </a:extLst>
            </p:cNvPr>
            <p:cNvGrpSpPr/>
            <p:nvPr/>
          </p:nvGrpSpPr>
          <p:grpSpPr>
            <a:xfrm>
              <a:off x="7351362" y="5240242"/>
              <a:ext cx="1247353" cy="1152169"/>
              <a:chOff x="7351362" y="5240242"/>
              <a:chExt cx="1247353" cy="115216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AE7D257-1708-4061-8886-4C677FBA2050}"/>
                  </a:ext>
                </a:extLst>
              </p:cNvPr>
              <p:cNvGrpSpPr/>
              <p:nvPr/>
            </p:nvGrpSpPr>
            <p:grpSpPr>
              <a:xfrm>
                <a:off x="7479930" y="5455271"/>
                <a:ext cx="1021433" cy="774170"/>
                <a:chOff x="5253870" y="4713632"/>
                <a:chExt cx="1021433" cy="774170"/>
              </a:xfrm>
            </p:grpSpPr>
            <p:pic>
              <p:nvPicPr>
                <p:cNvPr id="85" name="Picture 2" descr="Logo, icon&#10;&#10;Description automatically generated">
                  <a:extLst>
                    <a:ext uri="{FF2B5EF4-FFF2-40B4-BE49-F238E27FC236}">
                      <a16:creationId xmlns:a16="http://schemas.microsoft.com/office/drawing/2014/main" id="{44134AD1-67C1-4697-9EEC-960BF55CA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1359" y="4713632"/>
                  <a:ext cx="366450" cy="394300"/>
                </a:xfrm>
                <a:prstGeom prst="rect">
                  <a:avLst/>
                </a:prstGeom>
                <a:noFill/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0E368CC-0B60-49A4-8BCB-C6E5127153D7}"/>
                    </a:ext>
                  </a:extLst>
                </p:cNvPr>
                <p:cNvSpPr txBox="1"/>
                <p:nvPr/>
              </p:nvSpPr>
              <p:spPr>
                <a:xfrm>
                  <a:off x="5253870" y="5118470"/>
                  <a:ext cx="1021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prstClr val="black"/>
                      </a:solidFill>
                      <a:latin typeface="Calibri" panose="020F0502020204030204"/>
                    </a:rPr>
                    <a:t>Async ML training</a:t>
                  </a:r>
                </a:p>
                <a:p>
                  <a:pPr algn="ctr"/>
                  <a:r>
                    <a:rPr lang="en-US" sz="900" dirty="0">
                      <a:solidFill>
                        <a:prstClr val="black"/>
                      </a:solidFill>
                      <a:latin typeface="Calibri" panose="020F0502020204030204"/>
                    </a:rPr>
                    <a:t>process</a:t>
                  </a:r>
                </a:p>
              </p:txBody>
            </p:sp>
          </p:grp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BA14ECC4-0B68-4504-AA06-D4A92E56D989}"/>
                  </a:ext>
                </a:extLst>
              </p:cNvPr>
              <p:cNvSpPr/>
              <p:nvPr/>
            </p:nvSpPr>
            <p:spPr>
              <a:xfrm>
                <a:off x="7351362" y="5240242"/>
                <a:ext cx="1247353" cy="1152169"/>
              </a:xfrm>
              <a:prstGeom prst="roundRect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9F807D8-0F2F-4849-B46E-0A9E148757F4}"/>
                </a:ext>
              </a:extLst>
            </p:cNvPr>
            <p:cNvSpPr txBox="1"/>
            <p:nvPr/>
          </p:nvSpPr>
          <p:spPr>
            <a:xfrm>
              <a:off x="8598715" y="6130801"/>
              <a:ext cx="12153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Cloud or On-Prem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709B4B-4B2A-4593-B3B2-AD70AC706135}"/>
              </a:ext>
            </a:extLst>
          </p:cNvPr>
          <p:cNvGrpSpPr/>
          <p:nvPr/>
        </p:nvGrpSpPr>
        <p:grpSpPr>
          <a:xfrm>
            <a:off x="8345021" y="3192857"/>
            <a:ext cx="590226" cy="616301"/>
            <a:chOff x="4926190" y="2957774"/>
            <a:chExt cx="590226" cy="616301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DDBF1B5D-6705-4B7B-8F44-F9680172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36263" y="2957774"/>
              <a:ext cx="370080" cy="37008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8C21D4-24EE-4591-8743-13E99F1D31C2}"/>
                </a:ext>
              </a:extLst>
            </p:cNvPr>
            <p:cNvSpPr txBox="1"/>
            <p:nvPr/>
          </p:nvSpPr>
          <p:spPr>
            <a:xfrm>
              <a:off x="4926190" y="3327854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 panose="020F0502020204030204"/>
                </a:rPr>
                <a:t>IoT Hub</a:t>
              </a:r>
            </a:p>
          </p:txBody>
        </p:sp>
      </p:grp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B27C82F-A05C-4602-99E4-93914DF24BD0}"/>
              </a:ext>
            </a:extLst>
          </p:cNvPr>
          <p:cNvCxnSpPr>
            <a:stCxn id="105" idx="1"/>
            <a:endCxn id="43" idx="3"/>
          </p:cNvCxnSpPr>
          <p:nvPr/>
        </p:nvCxnSpPr>
        <p:spPr>
          <a:xfrm rot="10800000" flipV="1">
            <a:off x="5480816" y="3377896"/>
            <a:ext cx="2974278" cy="3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0282F1D-D157-49F7-8BFB-D6B9147BB5E6}"/>
              </a:ext>
            </a:extLst>
          </p:cNvPr>
          <p:cNvSpPr txBox="1"/>
          <p:nvPr/>
        </p:nvSpPr>
        <p:spPr>
          <a:xfrm>
            <a:off x="10344966" y="2949393"/>
            <a:ext cx="1183336" cy="86177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Azure Functions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Logic Apps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Automation Scripts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Az PowerShell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Az CLI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5E8278E-C358-41D2-916C-21DFA25F90F3}"/>
              </a:ext>
            </a:extLst>
          </p:cNvPr>
          <p:cNvCxnSpPr>
            <a:stCxn id="111" idx="1"/>
            <a:endCxn id="105" idx="3"/>
          </p:cNvCxnSpPr>
          <p:nvPr/>
        </p:nvCxnSpPr>
        <p:spPr>
          <a:xfrm rot="10800000">
            <a:off x="8825174" y="3377898"/>
            <a:ext cx="1519792" cy="2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2E7F137-2E2B-4D4A-A01B-804E3F599B5C}"/>
              </a:ext>
            </a:extLst>
          </p:cNvPr>
          <p:cNvSpPr txBox="1"/>
          <p:nvPr/>
        </p:nvSpPr>
        <p:spPr>
          <a:xfrm>
            <a:off x="9132509" y="2869197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Invoke prediction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via direct method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ECFD37A-55D0-42AA-9883-711F2163647B}"/>
              </a:ext>
            </a:extLst>
          </p:cNvPr>
          <p:cNvCxnSpPr>
            <a:cxnSpLocks/>
          </p:cNvCxnSpPr>
          <p:nvPr/>
        </p:nvCxnSpPr>
        <p:spPr>
          <a:xfrm>
            <a:off x="7931285" y="1213527"/>
            <a:ext cx="0" cy="43287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73A7FFC-5D9B-4781-93C6-64EDFF8B05D1}"/>
              </a:ext>
            </a:extLst>
          </p:cNvPr>
          <p:cNvSpPr txBox="1"/>
          <p:nvPr/>
        </p:nvSpPr>
        <p:spPr>
          <a:xfrm>
            <a:off x="8084262" y="5215075"/>
            <a:ext cx="877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Azure Cloud</a:t>
            </a:r>
          </a:p>
        </p:txBody>
      </p:sp>
    </p:spTree>
    <p:extLst>
      <p:ext uri="{BB962C8B-B14F-4D97-AF65-F5344CB8AC3E}">
        <p14:creationId xmlns:p14="http://schemas.microsoft.com/office/powerpoint/2010/main" val="35728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OPC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E7A9A-8589-40D8-9A62-0E0E79EEAF1B}"/>
              </a:ext>
            </a:extLst>
          </p:cNvPr>
          <p:cNvSpPr txBox="1"/>
          <p:nvPr/>
        </p:nvSpPr>
        <p:spPr>
          <a:xfrm>
            <a:off x="268448" y="1006569"/>
            <a:ext cx="6046848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"NodeId"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"http://microsoft.com/Opc/OpcPlc/#s=RandomSignedInt32"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"ApplicationUri"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"urn:OpcPlc:opcserver3"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"DisplayName"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"RandomSignedInt32"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1479348239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"SourceTimestamp"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"2021-08-02T13:12:26.8447859Z"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"NodeId"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"http://microsoft.com/Opc/OpcPlc/#s=DipData"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"ApplicationUri"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"urn:OpcPlc:opcserver3"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"DisplayName"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"DipData"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-84.4327925502015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"SourceTimestamp"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"2021-08-02T13:12:26.939643Z"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"NodeId"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"http://microsoft.com/Opc/OpcPlc/#s=SpikeData"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"ApplicationUri"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"urn:OpcPlc:opcserver3"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"DisplayName"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"SpikeData"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-84.4327925502015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"SourceTimestamp"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"2021-08-02T13:12:26.9396206Z"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0B624-9D7B-4029-AFBB-9724CB6C7ADF}"/>
              </a:ext>
            </a:extLst>
          </p:cNvPr>
          <p:cNvSpPr txBox="1"/>
          <p:nvPr/>
        </p:nvSpPr>
        <p:spPr>
          <a:xfrm>
            <a:off x="6518246" y="1006569"/>
            <a:ext cx="3244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Simulating three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same three tags per machine</a:t>
            </a:r>
          </a:p>
        </p:txBody>
      </p:sp>
    </p:spTree>
    <p:extLst>
      <p:ext uri="{BB962C8B-B14F-4D97-AF65-F5344CB8AC3E}">
        <p14:creationId xmlns:p14="http://schemas.microsoft.com/office/powerpoint/2010/main" val="15870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Streaming job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E7A9A-8589-40D8-9A62-0E0E79EEAF1B}"/>
              </a:ext>
            </a:extLst>
          </p:cNvPr>
          <p:cNvSpPr txBox="1"/>
          <p:nvPr/>
        </p:nvSpPr>
        <p:spPr>
          <a:xfrm>
            <a:off x="268448" y="1006569"/>
            <a:ext cx="11264622" cy="53399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Forward telemetry input as-is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telemetryoutput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opcpublisherinput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Store latest value for each OPC tag in OPC Data table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Value.SourceTimestamp,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NodeId,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ApplicationUri,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PARTITION 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ApplicationUri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 DURATION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3)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DisplayName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'DipData'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)).Value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DipData,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PARTITION 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ApplicationUri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 DURATION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3)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DisplayName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'SpikeData'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)).Value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SpikeData,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PARTITION 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ApplicationUri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 DURATION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3)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DisplayName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'RandomSignedInt32'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)).Value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RandomSignedInt32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opcnodesdboutput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opcpublisherinput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Store prediction values in Predictions table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predictionsdboutput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predictionsinput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762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Database Schema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1198883-4275-4007-A568-69E10EBD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" y="1580293"/>
            <a:ext cx="5486400" cy="9810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286AD4-FF33-4BC9-AD80-4DCA2149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8" y="3201765"/>
            <a:ext cx="10439400" cy="143827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1F61F39-344B-40DD-8D0E-291F574CD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48" y="5280438"/>
            <a:ext cx="7391400" cy="14382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2A1DDF5-DC8B-4919-A1C2-1C7F3C0EB66B}"/>
              </a:ext>
            </a:extLst>
          </p:cNvPr>
          <p:cNvSpPr txBox="1">
            <a:spLocks/>
          </p:cNvSpPr>
          <p:nvPr/>
        </p:nvSpPr>
        <p:spPr>
          <a:xfrm>
            <a:off x="268448" y="1207158"/>
            <a:ext cx="2993471" cy="3731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Models Table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572B58-ED06-4923-8674-B6BAAF884D3A}"/>
              </a:ext>
            </a:extLst>
          </p:cNvPr>
          <p:cNvSpPr txBox="1">
            <a:spLocks/>
          </p:cNvSpPr>
          <p:nvPr/>
        </p:nvSpPr>
        <p:spPr>
          <a:xfrm>
            <a:off x="268447" y="2828630"/>
            <a:ext cx="2993471" cy="3731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OPC Data Table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7655493-B0DA-40A1-A24F-89135FC632A4}"/>
              </a:ext>
            </a:extLst>
          </p:cNvPr>
          <p:cNvSpPr txBox="1">
            <a:spLocks/>
          </p:cNvSpPr>
          <p:nvPr/>
        </p:nvSpPr>
        <p:spPr>
          <a:xfrm>
            <a:off x="268446" y="4904572"/>
            <a:ext cx="2993471" cy="3731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Predictions Table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Python Scorer module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F16CF-197B-478A-BD92-F69F3600C803}"/>
              </a:ext>
            </a:extLst>
          </p:cNvPr>
          <p:cNvSpPr txBox="1"/>
          <p:nvPr/>
        </p:nvSpPr>
        <p:spPr>
          <a:xfrm>
            <a:off x="268448" y="1006569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One input to receive events from streaming job’s telemetry output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Returns predict score based on </a:t>
            </a:r>
            <a:r>
              <a:rPr lang="en-US" sz="1100" b="1" dirty="0"/>
              <a:t>ApplicationUri</a:t>
            </a:r>
            <a:r>
              <a:rPr lang="en-US" sz="1100" dirty="0"/>
              <a:t> data property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One output to send prediction scores back to streaming job’s prediction input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Handles direct method to return prediction from on latest data values based on </a:t>
            </a:r>
            <a:r>
              <a:rPr lang="en-US" sz="1100" b="1" dirty="0"/>
              <a:t>ApplicationUri</a:t>
            </a:r>
            <a:r>
              <a:rPr lang="en-US" sz="1100" dirty="0"/>
              <a:t> data property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Dependencies: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setuptools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pyodbc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pandas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onnxmltools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Onnxruntime</a:t>
            </a:r>
          </a:p>
          <a:p>
            <a:endParaRPr lang="en-US" sz="1100" dirty="0"/>
          </a:p>
          <a:p>
            <a:r>
              <a:rPr lang="en-US" sz="1100" b="1" dirty="0"/>
              <a:t>NOTE</a:t>
            </a:r>
            <a:r>
              <a:rPr lang="en-US" sz="1100" dirty="0"/>
              <a:t>: OPC data table complexity can be leveraged in scorer module’s business logic by retrieving the latest non-null values for each tag for the triggered machine, and then create the array to invoke the prediction.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C6AD8-34E0-4185-B949-3417271CB11D}"/>
              </a:ext>
            </a:extLst>
          </p:cNvPr>
          <p:cNvSpPr txBox="1"/>
          <p:nvPr/>
        </p:nvSpPr>
        <p:spPr>
          <a:xfrm>
            <a:off x="268448" y="4355505"/>
            <a:ext cx="11014745" cy="24006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6A995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TOP 1 DipData, SpikeData, RandomSignedInt32 FROM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features_table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WHERE ApplicationUri=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applicationUri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ORDER BY SourceTimestamp DESC'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(sql_query,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'DipData'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'SpikeData'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'RandomSignedInt32'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onnxruntime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4EC9B0"/>
                </a:solidFill>
              </a:rPr>
              <a:t>In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ferenceSession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(onnx_model)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fill_value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 =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fill_value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sess_pred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sess_pred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5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9C7D783-E3A1-44D9-8F40-97C7BDCEA476}"/>
              </a:ext>
            </a:extLst>
          </p:cNvPr>
          <p:cNvSpPr txBox="1">
            <a:spLocks/>
          </p:cNvSpPr>
          <p:nvPr/>
        </p:nvSpPr>
        <p:spPr>
          <a:xfrm>
            <a:off x="268448" y="219120"/>
            <a:ext cx="10213200" cy="5778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80C3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Database automation options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F16CF-197B-478A-BD92-F69F3600C803}"/>
              </a:ext>
            </a:extLst>
          </p:cNvPr>
          <p:cNvSpPr txBox="1"/>
          <p:nvPr/>
        </p:nvSpPr>
        <p:spPr>
          <a:xfrm>
            <a:off x="268448" y="1006569"/>
            <a:ext cx="8032968" cy="1399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In the case where SQL Server is part of the edge deployment, the following options can be considered to automate configuration at scale: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DACPAC files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Docker image using MSSQL as base image + initialization script files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Initialization procedure from Python edge module</a:t>
            </a:r>
          </a:p>
        </p:txBody>
      </p:sp>
    </p:spTree>
    <p:extLst>
      <p:ext uri="{BB962C8B-B14F-4D97-AF65-F5344CB8AC3E}">
        <p14:creationId xmlns:p14="http://schemas.microsoft.com/office/powerpoint/2010/main" val="1760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875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Garcia</dc:creator>
  <cp:lastModifiedBy>Marvin Garcia</cp:lastModifiedBy>
  <cp:revision>2</cp:revision>
  <dcterms:created xsi:type="dcterms:W3CDTF">2021-08-04T12:52:04Z</dcterms:created>
  <dcterms:modified xsi:type="dcterms:W3CDTF">2021-08-04T14:11:35Z</dcterms:modified>
</cp:coreProperties>
</file>