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076137223" r:id="rId2"/>
    <p:sldId id="207613722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1A11EF-CE6B-4063-8AC9-5427C9384AEE}" type="datetimeFigureOut">
              <a:rPr lang="en-US" smtClean="0"/>
              <a:t>10/27/2020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F8431-8286-4AE5-ADB7-7ABD1715588A}" type="slidenum">
              <a:rPr lang="en-US" smtClean="0"/>
              <a:t>‹#›</a:t>
            </a:fld>
            <a:endParaRPr lang="en-US"/>
          </a:p>
        </p:txBody>
      </p:sp>
    </p:spTree>
    <p:extLst>
      <p:ext uri="{BB962C8B-B14F-4D97-AF65-F5344CB8AC3E}">
        <p14:creationId xmlns:p14="http://schemas.microsoft.com/office/powerpoint/2010/main" val="2200987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iot/"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https://docs.microsoft.com/en-us/azure/architecture/reference-architectures/iot/</a:t>
            </a:r>
            <a:endParaRPr lang="en-US"/>
          </a:p>
          <a:p>
            <a:endParaRPr lang="en-US"/>
          </a:p>
          <a:p>
            <a:r>
              <a:rPr lang="en-US" sz="1200" b="1" i="0" kern="1200">
                <a:solidFill>
                  <a:schemeClr val="tx1"/>
                </a:solidFill>
                <a:effectLst/>
                <a:latin typeface="+mn-lt"/>
                <a:ea typeface="+mn-ea"/>
                <a:cs typeface="+mn-cs"/>
              </a:rPr>
              <a:t>Keith:</a:t>
            </a:r>
          </a:p>
          <a:p>
            <a:pPr lvl="1"/>
            <a:r>
              <a:rPr lang="en-US" sz="1200" b="0" i="0" kern="1200">
                <a:solidFill>
                  <a:schemeClr val="tx1"/>
                </a:solidFill>
                <a:effectLst/>
                <a:latin typeface="+mn-lt"/>
                <a:ea typeface="+mn-ea"/>
                <a:cs typeface="+mn-cs"/>
              </a:rPr>
              <a:t>In order to start talking about the solution that we described above, we first have to start with our Cloud Gateway, the IoT Hub.  The IoT Hub is the center of any modern IoT architecture as it provides secure connectivity, Event ingestion, bidirectional communication and device management at scale.  Standing up a new IoT Hub is easy from the Azure Portal, or you can use ARM templets or Azure CLI.  </a:t>
            </a:r>
          </a:p>
          <a:p>
            <a:pPr lvl="1"/>
            <a:endParaRPr lang="en-US" sz="1200" b="0" i="0" kern="1200">
              <a:solidFill>
                <a:schemeClr val="tx1"/>
              </a:solidFill>
              <a:effectLst/>
              <a:latin typeface="+mn-lt"/>
              <a:ea typeface="+mn-ea"/>
              <a:cs typeface="+mn-cs"/>
            </a:endParaRPr>
          </a:p>
          <a:p>
            <a:pPr lvl="1"/>
            <a:r>
              <a:rPr lang="en-US" sz="1200" b="0" i="0" kern="1200">
                <a:solidFill>
                  <a:schemeClr val="tx1"/>
                </a:solidFill>
                <a:effectLst/>
                <a:latin typeface="+mn-lt"/>
                <a:ea typeface="+mn-ea"/>
                <a:cs typeface="+mn-cs"/>
              </a:rPr>
              <a:t>Once we have an IoT Hub stood up we can then connect IoT Devices and IoT Edge Devices for data ingestion.  Lets take a look at the Azure portal and the IoT Hub.</a:t>
            </a:r>
          </a:p>
          <a:p>
            <a:pPr lvl="1"/>
            <a:endParaRPr lang="en-BE"/>
          </a:p>
          <a:p>
            <a:endParaRPr lang="en-BE"/>
          </a:p>
        </p:txBody>
      </p:sp>
      <p:sp>
        <p:nvSpPr>
          <p:cNvPr id="4" name="Slide Number Placeholder 3"/>
          <p:cNvSpPr>
            <a:spLocks noGrp="1"/>
          </p:cNvSpPr>
          <p:nvPr>
            <p:ph type="sldNum" sz="quarter" idx="5"/>
          </p:nvPr>
        </p:nvSpPr>
        <p:spPr/>
        <p:txBody>
          <a:bodyPr/>
          <a:lstStyle/>
          <a:p>
            <a:fld id="{75CC073F-D5CC-47A0-AF53-948AD2BC5A72}" type="slidenum">
              <a:rPr lang="en-US" smtClean="0"/>
              <a:t>1</a:t>
            </a:fld>
            <a:endParaRPr lang="en-US"/>
          </a:p>
        </p:txBody>
      </p:sp>
    </p:spTree>
    <p:extLst>
      <p:ext uri="{BB962C8B-B14F-4D97-AF65-F5344CB8AC3E}">
        <p14:creationId xmlns:p14="http://schemas.microsoft.com/office/powerpoint/2010/main" val="1965170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BFD1-97A7-405D-B206-8396A338A9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B45ED7-B36F-4FB9-B8E6-3C5DBD5659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F08FE7-755C-4314-8E32-FF24284E85CD}"/>
              </a:ext>
            </a:extLst>
          </p:cNvPr>
          <p:cNvSpPr>
            <a:spLocks noGrp="1"/>
          </p:cNvSpPr>
          <p:nvPr>
            <p:ph type="dt" sz="half" idx="10"/>
          </p:nvPr>
        </p:nvSpPr>
        <p:spPr/>
        <p:txBody>
          <a:bodyPr/>
          <a:lstStyle/>
          <a:p>
            <a:fld id="{77E84535-B297-4DAA-ADEC-774A716FF9BD}" type="datetimeFigureOut">
              <a:rPr lang="en-US" smtClean="0"/>
              <a:t>10/27/2020</a:t>
            </a:fld>
            <a:endParaRPr lang="en-US"/>
          </a:p>
        </p:txBody>
      </p:sp>
      <p:sp>
        <p:nvSpPr>
          <p:cNvPr id="5" name="Footer Placeholder 4">
            <a:extLst>
              <a:ext uri="{FF2B5EF4-FFF2-40B4-BE49-F238E27FC236}">
                <a16:creationId xmlns:a16="http://schemas.microsoft.com/office/drawing/2014/main" id="{B0BF3983-5433-4B35-8F4D-0A3833B56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6E4A0-FF12-4521-9D30-97F6C093DF5A}"/>
              </a:ext>
            </a:extLst>
          </p:cNvPr>
          <p:cNvSpPr>
            <a:spLocks noGrp="1"/>
          </p:cNvSpPr>
          <p:nvPr>
            <p:ph type="sldNum" sz="quarter" idx="12"/>
          </p:nvPr>
        </p:nvSpPr>
        <p:spPr/>
        <p:txBody>
          <a:bodyPr/>
          <a:lstStyle/>
          <a:p>
            <a:fld id="{FA9CA431-95E4-4DA1-9D8E-EA500E74B646}" type="slidenum">
              <a:rPr lang="en-US" smtClean="0"/>
              <a:t>‹#›</a:t>
            </a:fld>
            <a:endParaRPr lang="en-US"/>
          </a:p>
        </p:txBody>
      </p:sp>
    </p:spTree>
    <p:extLst>
      <p:ext uri="{BB962C8B-B14F-4D97-AF65-F5344CB8AC3E}">
        <p14:creationId xmlns:p14="http://schemas.microsoft.com/office/powerpoint/2010/main" val="2757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DE70A-5E7E-4FD9-B01E-86AB16B24A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D6967E-3BC1-4B9E-8BAB-83F2E95963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8270BC-7A3E-4E88-BF8F-3DB01D070867}"/>
              </a:ext>
            </a:extLst>
          </p:cNvPr>
          <p:cNvSpPr>
            <a:spLocks noGrp="1"/>
          </p:cNvSpPr>
          <p:nvPr>
            <p:ph type="dt" sz="half" idx="10"/>
          </p:nvPr>
        </p:nvSpPr>
        <p:spPr/>
        <p:txBody>
          <a:bodyPr/>
          <a:lstStyle/>
          <a:p>
            <a:fld id="{77E84535-B297-4DAA-ADEC-774A716FF9BD}" type="datetimeFigureOut">
              <a:rPr lang="en-US" smtClean="0"/>
              <a:t>10/27/2020</a:t>
            </a:fld>
            <a:endParaRPr lang="en-US"/>
          </a:p>
        </p:txBody>
      </p:sp>
      <p:sp>
        <p:nvSpPr>
          <p:cNvPr id="5" name="Footer Placeholder 4">
            <a:extLst>
              <a:ext uri="{FF2B5EF4-FFF2-40B4-BE49-F238E27FC236}">
                <a16:creationId xmlns:a16="http://schemas.microsoft.com/office/drawing/2014/main" id="{ECDDFF71-E7BC-4A1A-BE46-FE49A4031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E7827-F71A-442F-A2F8-1C3F6EB90930}"/>
              </a:ext>
            </a:extLst>
          </p:cNvPr>
          <p:cNvSpPr>
            <a:spLocks noGrp="1"/>
          </p:cNvSpPr>
          <p:nvPr>
            <p:ph type="sldNum" sz="quarter" idx="12"/>
          </p:nvPr>
        </p:nvSpPr>
        <p:spPr/>
        <p:txBody>
          <a:bodyPr/>
          <a:lstStyle/>
          <a:p>
            <a:fld id="{FA9CA431-95E4-4DA1-9D8E-EA500E74B646}" type="slidenum">
              <a:rPr lang="en-US" smtClean="0"/>
              <a:t>‹#›</a:t>
            </a:fld>
            <a:endParaRPr lang="en-US"/>
          </a:p>
        </p:txBody>
      </p:sp>
    </p:spTree>
    <p:extLst>
      <p:ext uri="{BB962C8B-B14F-4D97-AF65-F5344CB8AC3E}">
        <p14:creationId xmlns:p14="http://schemas.microsoft.com/office/powerpoint/2010/main" val="332906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1AA7BA-0576-44A5-92B3-22E024D6A7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A3C27E-E9F3-4F62-9725-1BB5C04B67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706C9-90EF-414D-B2BB-9A057EA80F45}"/>
              </a:ext>
            </a:extLst>
          </p:cNvPr>
          <p:cNvSpPr>
            <a:spLocks noGrp="1"/>
          </p:cNvSpPr>
          <p:nvPr>
            <p:ph type="dt" sz="half" idx="10"/>
          </p:nvPr>
        </p:nvSpPr>
        <p:spPr/>
        <p:txBody>
          <a:bodyPr/>
          <a:lstStyle/>
          <a:p>
            <a:fld id="{77E84535-B297-4DAA-ADEC-774A716FF9BD}" type="datetimeFigureOut">
              <a:rPr lang="en-US" smtClean="0"/>
              <a:t>10/27/2020</a:t>
            </a:fld>
            <a:endParaRPr lang="en-US"/>
          </a:p>
        </p:txBody>
      </p:sp>
      <p:sp>
        <p:nvSpPr>
          <p:cNvPr id="5" name="Footer Placeholder 4">
            <a:extLst>
              <a:ext uri="{FF2B5EF4-FFF2-40B4-BE49-F238E27FC236}">
                <a16:creationId xmlns:a16="http://schemas.microsoft.com/office/drawing/2014/main" id="{A0651EC2-EC1D-4841-A74A-C1C05274E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A2B99-63C7-420A-8CAD-5B009D991605}"/>
              </a:ext>
            </a:extLst>
          </p:cNvPr>
          <p:cNvSpPr>
            <a:spLocks noGrp="1"/>
          </p:cNvSpPr>
          <p:nvPr>
            <p:ph type="sldNum" sz="quarter" idx="12"/>
          </p:nvPr>
        </p:nvSpPr>
        <p:spPr/>
        <p:txBody>
          <a:bodyPr/>
          <a:lstStyle/>
          <a:p>
            <a:fld id="{FA9CA431-95E4-4DA1-9D8E-EA500E74B646}" type="slidenum">
              <a:rPr lang="en-US" smtClean="0"/>
              <a:t>‹#›</a:t>
            </a:fld>
            <a:endParaRPr lang="en-US"/>
          </a:p>
        </p:txBody>
      </p:sp>
    </p:spTree>
    <p:extLst>
      <p:ext uri="{BB962C8B-B14F-4D97-AF65-F5344CB8AC3E}">
        <p14:creationId xmlns:p14="http://schemas.microsoft.com/office/powerpoint/2010/main" val="153813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5D40-4134-43D7-80CE-613580F4A9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052A6C-6C49-40F3-9CC0-899D25241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49475-B8AD-4D30-88F8-6B47A4AFCEDF}"/>
              </a:ext>
            </a:extLst>
          </p:cNvPr>
          <p:cNvSpPr>
            <a:spLocks noGrp="1"/>
          </p:cNvSpPr>
          <p:nvPr>
            <p:ph type="dt" sz="half" idx="10"/>
          </p:nvPr>
        </p:nvSpPr>
        <p:spPr/>
        <p:txBody>
          <a:bodyPr/>
          <a:lstStyle/>
          <a:p>
            <a:fld id="{77E84535-B297-4DAA-ADEC-774A716FF9BD}" type="datetimeFigureOut">
              <a:rPr lang="en-US" smtClean="0"/>
              <a:t>10/27/2020</a:t>
            </a:fld>
            <a:endParaRPr lang="en-US"/>
          </a:p>
        </p:txBody>
      </p:sp>
      <p:sp>
        <p:nvSpPr>
          <p:cNvPr id="5" name="Footer Placeholder 4">
            <a:extLst>
              <a:ext uri="{FF2B5EF4-FFF2-40B4-BE49-F238E27FC236}">
                <a16:creationId xmlns:a16="http://schemas.microsoft.com/office/drawing/2014/main" id="{82BDDC4B-F8F4-44EE-9025-C1C2914FE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B4292E-ECB7-48C3-9EBB-3C1EC85D88C1}"/>
              </a:ext>
            </a:extLst>
          </p:cNvPr>
          <p:cNvSpPr>
            <a:spLocks noGrp="1"/>
          </p:cNvSpPr>
          <p:nvPr>
            <p:ph type="sldNum" sz="quarter" idx="12"/>
          </p:nvPr>
        </p:nvSpPr>
        <p:spPr/>
        <p:txBody>
          <a:bodyPr/>
          <a:lstStyle/>
          <a:p>
            <a:fld id="{FA9CA431-95E4-4DA1-9D8E-EA500E74B646}" type="slidenum">
              <a:rPr lang="en-US" smtClean="0"/>
              <a:t>‹#›</a:t>
            </a:fld>
            <a:endParaRPr lang="en-US"/>
          </a:p>
        </p:txBody>
      </p:sp>
    </p:spTree>
    <p:extLst>
      <p:ext uri="{BB962C8B-B14F-4D97-AF65-F5344CB8AC3E}">
        <p14:creationId xmlns:p14="http://schemas.microsoft.com/office/powerpoint/2010/main" val="92169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24B1-88C1-4E25-B2A1-0DCA5642D2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334991-CAE2-4147-8678-071BBEDB78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11D75B-3791-45E8-8449-9BCF8BF51B39}"/>
              </a:ext>
            </a:extLst>
          </p:cNvPr>
          <p:cNvSpPr>
            <a:spLocks noGrp="1"/>
          </p:cNvSpPr>
          <p:nvPr>
            <p:ph type="dt" sz="half" idx="10"/>
          </p:nvPr>
        </p:nvSpPr>
        <p:spPr/>
        <p:txBody>
          <a:bodyPr/>
          <a:lstStyle/>
          <a:p>
            <a:fld id="{77E84535-B297-4DAA-ADEC-774A716FF9BD}" type="datetimeFigureOut">
              <a:rPr lang="en-US" smtClean="0"/>
              <a:t>10/27/2020</a:t>
            </a:fld>
            <a:endParaRPr lang="en-US"/>
          </a:p>
        </p:txBody>
      </p:sp>
      <p:sp>
        <p:nvSpPr>
          <p:cNvPr id="5" name="Footer Placeholder 4">
            <a:extLst>
              <a:ext uri="{FF2B5EF4-FFF2-40B4-BE49-F238E27FC236}">
                <a16:creationId xmlns:a16="http://schemas.microsoft.com/office/drawing/2014/main" id="{2D2FFA37-DD01-4D18-84FA-6E085F586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10306-6725-419A-962E-0AE979073EA9}"/>
              </a:ext>
            </a:extLst>
          </p:cNvPr>
          <p:cNvSpPr>
            <a:spLocks noGrp="1"/>
          </p:cNvSpPr>
          <p:nvPr>
            <p:ph type="sldNum" sz="quarter" idx="12"/>
          </p:nvPr>
        </p:nvSpPr>
        <p:spPr/>
        <p:txBody>
          <a:bodyPr/>
          <a:lstStyle/>
          <a:p>
            <a:fld id="{FA9CA431-95E4-4DA1-9D8E-EA500E74B646}" type="slidenum">
              <a:rPr lang="en-US" smtClean="0"/>
              <a:t>‹#›</a:t>
            </a:fld>
            <a:endParaRPr lang="en-US"/>
          </a:p>
        </p:txBody>
      </p:sp>
    </p:spTree>
    <p:extLst>
      <p:ext uri="{BB962C8B-B14F-4D97-AF65-F5344CB8AC3E}">
        <p14:creationId xmlns:p14="http://schemas.microsoft.com/office/powerpoint/2010/main" val="62406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AAAC7-CD15-406E-9F5E-447DA8617B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F61C2-5E8B-4311-9352-1DDDD8ABED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3B74BD-75AC-42DC-AE2F-DEDA6C8281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7B9135-8552-4759-BC0A-3E8C7EF0C718}"/>
              </a:ext>
            </a:extLst>
          </p:cNvPr>
          <p:cNvSpPr>
            <a:spLocks noGrp="1"/>
          </p:cNvSpPr>
          <p:nvPr>
            <p:ph type="dt" sz="half" idx="10"/>
          </p:nvPr>
        </p:nvSpPr>
        <p:spPr/>
        <p:txBody>
          <a:bodyPr/>
          <a:lstStyle/>
          <a:p>
            <a:fld id="{77E84535-B297-4DAA-ADEC-774A716FF9BD}" type="datetimeFigureOut">
              <a:rPr lang="en-US" smtClean="0"/>
              <a:t>10/27/2020</a:t>
            </a:fld>
            <a:endParaRPr lang="en-US"/>
          </a:p>
        </p:txBody>
      </p:sp>
      <p:sp>
        <p:nvSpPr>
          <p:cNvPr id="6" name="Footer Placeholder 5">
            <a:extLst>
              <a:ext uri="{FF2B5EF4-FFF2-40B4-BE49-F238E27FC236}">
                <a16:creationId xmlns:a16="http://schemas.microsoft.com/office/drawing/2014/main" id="{254A87A2-4E72-45CF-AAE2-CB53EB2F42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7314C3-FBE1-48FC-99C9-AB73DD8B5A91}"/>
              </a:ext>
            </a:extLst>
          </p:cNvPr>
          <p:cNvSpPr>
            <a:spLocks noGrp="1"/>
          </p:cNvSpPr>
          <p:nvPr>
            <p:ph type="sldNum" sz="quarter" idx="12"/>
          </p:nvPr>
        </p:nvSpPr>
        <p:spPr/>
        <p:txBody>
          <a:bodyPr/>
          <a:lstStyle/>
          <a:p>
            <a:fld id="{FA9CA431-95E4-4DA1-9D8E-EA500E74B646}" type="slidenum">
              <a:rPr lang="en-US" smtClean="0"/>
              <a:t>‹#›</a:t>
            </a:fld>
            <a:endParaRPr lang="en-US"/>
          </a:p>
        </p:txBody>
      </p:sp>
    </p:spTree>
    <p:extLst>
      <p:ext uri="{BB962C8B-B14F-4D97-AF65-F5344CB8AC3E}">
        <p14:creationId xmlns:p14="http://schemas.microsoft.com/office/powerpoint/2010/main" val="121090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8FED-A4CB-4AC9-9310-3FD29B7D49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A7EEF5-8CDC-47C4-9264-E2FAE5382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F11F0E-4ADA-45C7-B55E-8A9DB51432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02C6C8-C43D-4F15-A235-1B06703F0B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45BD9F-2DBE-494E-9AB1-12B3B03888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DFE975-1013-45F9-832A-C7BDB1A371FB}"/>
              </a:ext>
            </a:extLst>
          </p:cNvPr>
          <p:cNvSpPr>
            <a:spLocks noGrp="1"/>
          </p:cNvSpPr>
          <p:nvPr>
            <p:ph type="dt" sz="half" idx="10"/>
          </p:nvPr>
        </p:nvSpPr>
        <p:spPr/>
        <p:txBody>
          <a:bodyPr/>
          <a:lstStyle/>
          <a:p>
            <a:fld id="{77E84535-B297-4DAA-ADEC-774A716FF9BD}" type="datetimeFigureOut">
              <a:rPr lang="en-US" smtClean="0"/>
              <a:t>10/27/2020</a:t>
            </a:fld>
            <a:endParaRPr lang="en-US"/>
          </a:p>
        </p:txBody>
      </p:sp>
      <p:sp>
        <p:nvSpPr>
          <p:cNvPr id="8" name="Footer Placeholder 7">
            <a:extLst>
              <a:ext uri="{FF2B5EF4-FFF2-40B4-BE49-F238E27FC236}">
                <a16:creationId xmlns:a16="http://schemas.microsoft.com/office/drawing/2014/main" id="{B0FFC670-28F5-4C83-B2F2-B1D3251EEA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CC1FE2-119F-4393-8309-7BC8F090BC40}"/>
              </a:ext>
            </a:extLst>
          </p:cNvPr>
          <p:cNvSpPr>
            <a:spLocks noGrp="1"/>
          </p:cNvSpPr>
          <p:nvPr>
            <p:ph type="sldNum" sz="quarter" idx="12"/>
          </p:nvPr>
        </p:nvSpPr>
        <p:spPr/>
        <p:txBody>
          <a:bodyPr/>
          <a:lstStyle/>
          <a:p>
            <a:fld id="{FA9CA431-95E4-4DA1-9D8E-EA500E74B646}" type="slidenum">
              <a:rPr lang="en-US" smtClean="0"/>
              <a:t>‹#›</a:t>
            </a:fld>
            <a:endParaRPr lang="en-US"/>
          </a:p>
        </p:txBody>
      </p:sp>
    </p:spTree>
    <p:extLst>
      <p:ext uri="{BB962C8B-B14F-4D97-AF65-F5344CB8AC3E}">
        <p14:creationId xmlns:p14="http://schemas.microsoft.com/office/powerpoint/2010/main" val="210768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0B6F5-E131-44A3-88FF-2BA143FA72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1E6BCC-B1E9-4616-AC95-9FCB42DE78D8}"/>
              </a:ext>
            </a:extLst>
          </p:cNvPr>
          <p:cNvSpPr>
            <a:spLocks noGrp="1"/>
          </p:cNvSpPr>
          <p:nvPr>
            <p:ph type="dt" sz="half" idx="10"/>
          </p:nvPr>
        </p:nvSpPr>
        <p:spPr/>
        <p:txBody>
          <a:bodyPr/>
          <a:lstStyle/>
          <a:p>
            <a:fld id="{77E84535-B297-4DAA-ADEC-774A716FF9BD}" type="datetimeFigureOut">
              <a:rPr lang="en-US" smtClean="0"/>
              <a:t>10/27/2020</a:t>
            </a:fld>
            <a:endParaRPr lang="en-US"/>
          </a:p>
        </p:txBody>
      </p:sp>
      <p:sp>
        <p:nvSpPr>
          <p:cNvPr id="4" name="Footer Placeholder 3">
            <a:extLst>
              <a:ext uri="{FF2B5EF4-FFF2-40B4-BE49-F238E27FC236}">
                <a16:creationId xmlns:a16="http://schemas.microsoft.com/office/drawing/2014/main" id="{D6D96B0B-6441-4A05-918D-8F94A20778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CE61FE-E618-4536-A622-9B6BC1123B5D}"/>
              </a:ext>
            </a:extLst>
          </p:cNvPr>
          <p:cNvSpPr>
            <a:spLocks noGrp="1"/>
          </p:cNvSpPr>
          <p:nvPr>
            <p:ph type="sldNum" sz="quarter" idx="12"/>
          </p:nvPr>
        </p:nvSpPr>
        <p:spPr/>
        <p:txBody>
          <a:bodyPr/>
          <a:lstStyle/>
          <a:p>
            <a:fld id="{FA9CA431-95E4-4DA1-9D8E-EA500E74B646}" type="slidenum">
              <a:rPr lang="en-US" smtClean="0"/>
              <a:t>‹#›</a:t>
            </a:fld>
            <a:endParaRPr lang="en-US"/>
          </a:p>
        </p:txBody>
      </p:sp>
    </p:spTree>
    <p:extLst>
      <p:ext uri="{BB962C8B-B14F-4D97-AF65-F5344CB8AC3E}">
        <p14:creationId xmlns:p14="http://schemas.microsoft.com/office/powerpoint/2010/main" val="51026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595876-FB22-465C-B7DC-B2B46BFA0445}"/>
              </a:ext>
            </a:extLst>
          </p:cNvPr>
          <p:cNvSpPr>
            <a:spLocks noGrp="1"/>
          </p:cNvSpPr>
          <p:nvPr>
            <p:ph type="dt" sz="half" idx="10"/>
          </p:nvPr>
        </p:nvSpPr>
        <p:spPr/>
        <p:txBody>
          <a:bodyPr/>
          <a:lstStyle/>
          <a:p>
            <a:fld id="{77E84535-B297-4DAA-ADEC-774A716FF9BD}" type="datetimeFigureOut">
              <a:rPr lang="en-US" smtClean="0"/>
              <a:t>10/27/2020</a:t>
            </a:fld>
            <a:endParaRPr lang="en-US"/>
          </a:p>
        </p:txBody>
      </p:sp>
      <p:sp>
        <p:nvSpPr>
          <p:cNvPr id="3" name="Footer Placeholder 2">
            <a:extLst>
              <a:ext uri="{FF2B5EF4-FFF2-40B4-BE49-F238E27FC236}">
                <a16:creationId xmlns:a16="http://schemas.microsoft.com/office/drawing/2014/main" id="{024380E4-9A2E-49A2-949B-676587EF41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33F101-B7C5-4D6C-9F38-1C70F08DF389}"/>
              </a:ext>
            </a:extLst>
          </p:cNvPr>
          <p:cNvSpPr>
            <a:spLocks noGrp="1"/>
          </p:cNvSpPr>
          <p:nvPr>
            <p:ph type="sldNum" sz="quarter" idx="12"/>
          </p:nvPr>
        </p:nvSpPr>
        <p:spPr/>
        <p:txBody>
          <a:bodyPr/>
          <a:lstStyle/>
          <a:p>
            <a:fld id="{FA9CA431-95E4-4DA1-9D8E-EA500E74B646}" type="slidenum">
              <a:rPr lang="en-US" smtClean="0"/>
              <a:t>‹#›</a:t>
            </a:fld>
            <a:endParaRPr lang="en-US"/>
          </a:p>
        </p:txBody>
      </p:sp>
    </p:spTree>
    <p:extLst>
      <p:ext uri="{BB962C8B-B14F-4D97-AF65-F5344CB8AC3E}">
        <p14:creationId xmlns:p14="http://schemas.microsoft.com/office/powerpoint/2010/main" val="428638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A8E2-1237-4B02-AE4F-D8D3C80E0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59546A-5CEF-4F45-AE9E-BB2DDACFFA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15191C-2B16-495F-93FF-D55D153FE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A7542-53C3-4598-8600-2D136686C1BB}"/>
              </a:ext>
            </a:extLst>
          </p:cNvPr>
          <p:cNvSpPr>
            <a:spLocks noGrp="1"/>
          </p:cNvSpPr>
          <p:nvPr>
            <p:ph type="dt" sz="half" idx="10"/>
          </p:nvPr>
        </p:nvSpPr>
        <p:spPr/>
        <p:txBody>
          <a:bodyPr/>
          <a:lstStyle/>
          <a:p>
            <a:fld id="{77E84535-B297-4DAA-ADEC-774A716FF9BD}" type="datetimeFigureOut">
              <a:rPr lang="en-US" smtClean="0"/>
              <a:t>10/27/2020</a:t>
            </a:fld>
            <a:endParaRPr lang="en-US"/>
          </a:p>
        </p:txBody>
      </p:sp>
      <p:sp>
        <p:nvSpPr>
          <p:cNvPr id="6" name="Footer Placeholder 5">
            <a:extLst>
              <a:ext uri="{FF2B5EF4-FFF2-40B4-BE49-F238E27FC236}">
                <a16:creationId xmlns:a16="http://schemas.microsoft.com/office/drawing/2014/main" id="{0AB09312-5A84-46D3-89C3-6E3FC95AE1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53FE4-E60E-4796-A559-F21148AC602B}"/>
              </a:ext>
            </a:extLst>
          </p:cNvPr>
          <p:cNvSpPr>
            <a:spLocks noGrp="1"/>
          </p:cNvSpPr>
          <p:nvPr>
            <p:ph type="sldNum" sz="quarter" idx="12"/>
          </p:nvPr>
        </p:nvSpPr>
        <p:spPr/>
        <p:txBody>
          <a:bodyPr/>
          <a:lstStyle/>
          <a:p>
            <a:fld id="{FA9CA431-95E4-4DA1-9D8E-EA500E74B646}" type="slidenum">
              <a:rPr lang="en-US" smtClean="0"/>
              <a:t>‹#›</a:t>
            </a:fld>
            <a:endParaRPr lang="en-US"/>
          </a:p>
        </p:txBody>
      </p:sp>
    </p:spTree>
    <p:extLst>
      <p:ext uri="{BB962C8B-B14F-4D97-AF65-F5344CB8AC3E}">
        <p14:creationId xmlns:p14="http://schemas.microsoft.com/office/powerpoint/2010/main" val="256033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F00E-4D32-421B-993B-4684E0E49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567DE8-ED14-40BF-935A-F4AEA066F7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9D16DB-7B99-4628-8FE7-E3C4358EE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9AC217-B577-4D64-B1AD-B8F0B1C6BF5C}"/>
              </a:ext>
            </a:extLst>
          </p:cNvPr>
          <p:cNvSpPr>
            <a:spLocks noGrp="1"/>
          </p:cNvSpPr>
          <p:nvPr>
            <p:ph type="dt" sz="half" idx="10"/>
          </p:nvPr>
        </p:nvSpPr>
        <p:spPr/>
        <p:txBody>
          <a:bodyPr/>
          <a:lstStyle/>
          <a:p>
            <a:fld id="{77E84535-B297-4DAA-ADEC-774A716FF9BD}" type="datetimeFigureOut">
              <a:rPr lang="en-US" smtClean="0"/>
              <a:t>10/27/2020</a:t>
            </a:fld>
            <a:endParaRPr lang="en-US"/>
          </a:p>
        </p:txBody>
      </p:sp>
      <p:sp>
        <p:nvSpPr>
          <p:cNvPr id="6" name="Footer Placeholder 5">
            <a:extLst>
              <a:ext uri="{FF2B5EF4-FFF2-40B4-BE49-F238E27FC236}">
                <a16:creationId xmlns:a16="http://schemas.microsoft.com/office/drawing/2014/main" id="{70FBEAC9-C73B-4B05-9739-CAC15BAE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A18BF-27FE-48E7-9A01-89ED6F5B6552}"/>
              </a:ext>
            </a:extLst>
          </p:cNvPr>
          <p:cNvSpPr>
            <a:spLocks noGrp="1"/>
          </p:cNvSpPr>
          <p:nvPr>
            <p:ph type="sldNum" sz="quarter" idx="12"/>
          </p:nvPr>
        </p:nvSpPr>
        <p:spPr/>
        <p:txBody>
          <a:bodyPr/>
          <a:lstStyle/>
          <a:p>
            <a:fld id="{FA9CA431-95E4-4DA1-9D8E-EA500E74B646}" type="slidenum">
              <a:rPr lang="en-US" smtClean="0"/>
              <a:t>‹#›</a:t>
            </a:fld>
            <a:endParaRPr lang="en-US"/>
          </a:p>
        </p:txBody>
      </p:sp>
    </p:spTree>
    <p:extLst>
      <p:ext uri="{BB962C8B-B14F-4D97-AF65-F5344CB8AC3E}">
        <p14:creationId xmlns:p14="http://schemas.microsoft.com/office/powerpoint/2010/main" val="2300347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6ECB0D-CF30-46D2-A87B-AF2DE09CB6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5B181-8013-40D1-8A99-61D258B4E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9D91F-8084-4C55-AB25-AB26197EBE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84535-B297-4DAA-ADEC-774A716FF9BD}" type="datetimeFigureOut">
              <a:rPr lang="en-US" smtClean="0"/>
              <a:t>10/27/2020</a:t>
            </a:fld>
            <a:endParaRPr lang="en-US"/>
          </a:p>
        </p:txBody>
      </p:sp>
      <p:sp>
        <p:nvSpPr>
          <p:cNvPr id="5" name="Footer Placeholder 4">
            <a:extLst>
              <a:ext uri="{FF2B5EF4-FFF2-40B4-BE49-F238E27FC236}">
                <a16:creationId xmlns:a16="http://schemas.microsoft.com/office/drawing/2014/main" id="{405F32D7-CC2E-4478-933B-11FC618393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FBE5A9-46AA-4AD9-B7C2-B93A8AE59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CA431-95E4-4DA1-9D8E-EA500E74B646}" type="slidenum">
              <a:rPr lang="en-US" smtClean="0"/>
              <a:t>‹#›</a:t>
            </a:fld>
            <a:endParaRPr lang="en-US"/>
          </a:p>
        </p:txBody>
      </p:sp>
    </p:spTree>
    <p:extLst>
      <p:ext uri="{BB962C8B-B14F-4D97-AF65-F5344CB8AC3E}">
        <p14:creationId xmlns:p14="http://schemas.microsoft.com/office/powerpoint/2010/main" val="4136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svg"/><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Rectangle: Rounded Corners 184">
            <a:extLst>
              <a:ext uri="{FF2B5EF4-FFF2-40B4-BE49-F238E27FC236}">
                <a16:creationId xmlns:a16="http://schemas.microsoft.com/office/drawing/2014/main" id="{CDBDA4CB-9386-43B1-A07E-217D6E9B4034}"/>
              </a:ext>
            </a:extLst>
          </p:cNvPr>
          <p:cNvSpPr/>
          <p:nvPr/>
        </p:nvSpPr>
        <p:spPr>
          <a:xfrm>
            <a:off x="85457" y="2473487"/>
            <a:ext cx="4907929" cy="2796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B46F48FB-77C2-42F1-B767-1DBF16D41907}"/>
              </a:ext>
            </a:extLst>
          </p:cNvPr>
          <p:cNvGrpSpPr/>
          <p:nvPr/>
        </p:nvGrpSpPr>
        <p:grpSpPr>
          <a:xfrm>
            <a:off x="9539363" y="3758513"/>
            <a:ext cx="909160" cy="800799"/>
            <a:chOff x="9351356" y="1979181"/>
            <a:chExt cx="909160" cy="800799"/>
          </a:xfrm>
        </p:grpSpPr>
        <p:pic>
          <p:nvPicPr>
            <p:cNvPr id="80" name="Picture 2" descr="See the source image">
              <a:extLst>
                <a:ext uri="{FF2B5EF4-FFF2-40B4-BE49-F238E27FC236}">
                  <a16:creationId xmlns:a16="http://schemas.microsoft.com/office/drawing/2014/main" id="{AAFBCE9A-6BF9-4D31-8663-83A8B179F197}"/>
                </a:ext>
              </a:extLst>
            </p:cNvPr>
            <p:cNvPicPr>
              <a:picLocks noChangeAspect="1" noChangeArrowheads="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07370" y="1979181"/>
              <a:ext cx="397132" cy="397132"/>
            </a:xfrm>
            <a:prstGeom prst="rect">
              <a:avLst/>
            </a:prstGeom>
            <a:noFill/>
            <a:extLst>
              <a:ext uri="{909E8E84-426E-40DD-AFC4-6F175D3DCCD1}">
                <a14:hiddenFill xmlns:a14="http://schemas.microsoft.com/office/drawing/2010/main">
                  <a:solidFill>
                    <a:srgbClr val="FFFFFF"/>
                  </a:solidFill>
                </a14:hiddenFill>
              </a:ext>
            </a:extLst>
          </p:spPr>
        </p:pic>
        <p:sp>
          <p:nvSpPr>
            <p:cNvPr id="181" name="Rectangle 180">
              <a:extLst>
                <a:ext uri="{FF2B5EF4-FFF2-40B4-BE49-F238E27FC236}">
                  <a16:creationId xmlns:a16="http://schemas.microsoft.com/office/drawing/2014/main" id="{67AF04FE-ED3B-4425-8E3A-4FB4D928342B}"/>
                </a:ext>
              </a:extLst>
            </p:cNvPr>
            <p:cNvSpPr/>
            <p:nvPr/>
          </p:nvSpPr>
          <p:spPr>
            <a:xfrm>
              <a:off x="9351356" y="2379870"/>
              <a:ext cx="909160" cy="400110"/>
            </a:xfrm>
            <a:prstGeom prst="rect">
              <a:avLst/>
            </a:prstGeom>
            <a:noFill/>
          </p:spPr>
          <p:txBody>
            <a:bodyPr wrap="square">
              <a:spAutoFit/>
            </a:bodyP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Time Series </a:t>
              </a:r>
            </a:p>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Insights</a:t>
              </a:r>
            </a:p>
          </p:txBody>
        </p:sp>
      </p:grpSp>
      <p:grpSp>
        <p:nvGrpSpPr>
          <p:cNvPr id="81" name="Group 80">
            <a:extLst>
              <a:ext uri="{FF2B5EF4-FFF2-40B4-BE49-F238E27FC236}">
                <a16:creationId xmlns:a16="http://schemas.microsoft.com/office/drawing/2014/main" id="{89FBA11E-2798-4A2E-9789-C3DFC7548D86}"/>
              </a:ext>
            </a:extLst>
          </p:cNvPr>
          <p:cNvGrpSpPr/>
          <p:nvPr/>
        </p:nvGrpSpPr>
        <p:grpSpPr>
          <a:xfrm>
            <a:off x="7635221" y="3468262"/>
            <a:ext cx="778261" cy="791405"/>
            <a:chOff x="7532670" y="2424252"/>
            <a:chExt cx="778261" cy="791405"/>
          </a:xfrm>
        </p:grpSpPr>
        <p:pic>
          <p:nvPicPr>
            <p:cNvPr id="222" name="Picture 221" descr="A picture containing drawing, plate&#10;&#10;Description automatically generated">
              <a:extLst>
                <a:ext uri="{FF2B5EF4-FFF2-40B4-BE49-F238E27FC236}">
                  <a16:creationId xmlns:a16="http://schemas.microsoft.com/office/drawing/2014/main" id="{378FEF97-720F-476A-BD1F-8F6551D378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4531" y="2424252"/>
              <a:ext cx="397132" cy="397132"/>
            </a:xfrm>
            <a:prstGeom prst="rect">
              <a:avLst/>
            </a:prstGeom>
          </p:spPr>
        </p:pic>
        <p:sp>
          <p:nvSpPr>
            <p:cNvPr id="224" name="Rectangle 223">
              <a:extLst>
                <a:ext uri="{FF2B5EF4-FFF2-40B4-BE49-F238E27FC236}">
                  <a16:creationId xmlns:a16="http://schemas.microsoft.com/office/drawing/2014/main" id="{47A8F743-4BC4-418C-9C17-3C34BC1ACB41}"/>
                </a:ext>
              </a:extLst>
            </p:cNvPr>
            <p:cNvSpPr/>
            <p:nvPr/>
          </p:nvSpPr>
          <p:spPr>
            <a:xfrm>
              <a:off x="7532670" y="2815547"/>
              <a:ext cx="778261" cy="400110"/>
            </a:xfrm>
            <a:prstGeom prst="rect">
              <a:avLst/>
            </a:prstGeom>
          </p:spPr>
          <p:txBody>
            <a:bodyPr wrap="square">
              <a:spAutoFit/>
            </a:bodyP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Telemetry</a:t>
              </a:r>
            </a:p>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Event </a:t>
              </a:r>
              <a:r>
                <a:rPr lang="en-US" sz="1000" kern="0" dirty="0">
                  <a:latin typeface="Segoe UI Semilight" panose="020B0402040204020203" pitchFamily="34" charset="0"/>
                  <a:cs typeface="Segoe UI Semilight" panose="020B0402040204020203" pitchFamily="34" charset="0"/>
                </a:rPr>
                <a:t>Hub</a:t>
              </a:r>
              <a:endPar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endParaRPr>
            </a:p>
          </p:txBody>
        </p:sp>
      </p:grpSp>
      <p:cxnSp>
        <p:nvCxnSpPr>
          <p:cNvPr id="229" name="Connector: Elbow 228">
            <a:extLst>
              <a:ext uri="{FF2B5EF4-FFF2-40B4-BE49-F238E27FC236}">
                <a16:creationId xmlns:a16="http://schemas.microsoft.com/office/drawing/2014/main" id="{F4F15E68-D932-4528-8C25-29DCBC4F15C7}"/>
              </a:ext>
            </a:extLst>
          </p:cNvPr>
          <p:cNvCxnSpPr>
            <a:cxnSpLocks/>
            <a:stCxn id="222" idx="3"/>
            <a:endCxn id="80" idx="1"/>
          </p:cNvCxnSpPr>
          <p:nvPr/>
        </p:nvCxnSpPr>
        <p:spPr>
          <a:xfrm>
            <a:off x="8204214" y="3666828"/>
            <a:ext cx="1591163" cy="2902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9" name="Group 138">
            <a:extLst>
              <a:ext uri="{FF2B5EF4-FFF2-40B4-BE49-F238E27FC236}">
                <a16:creationId xmlns:a16="http://schemas.microsoft.com/office/drawing/2014/main" id="{E03236F6-77CD-46AC-9CDD-7F10D8AD3887}"/>
              </a:ext>
            </a:extLst>
          </p:cNvPr>
          <p:cNvGrpSpPr/>
          <p:nvPr/>
        </p:nvGrpSpPr>
        <p:grpSpPr>
          <a:xfrm>
            <a:off x="7604604" y="4647049"/>
            <a:ext cx="852414" cy="768493"/>
            <a:chOff x="7467871" y="3537348"/>
            <a:chExt cx="852414" cy="768493"/>
          </a:xfrm>
        </p:grpSpPr>
        <p:sp>
          <p:nvSpPr>
            <p:cNvPr id="24" name="Rectangle 23">
              <a:extLst>
                <a:ext uri="{FF2B5EF4-FFF2-40B4-BE49-F238E27FC236}">
                  <a16:creationId xmlns:a16="http://schemas.microsoft.com/office/drawing/2014/main" id="{87D1A042-6A53-4CBE-9FE6-DA0820C1E0F0}"/>
                </a:ext>
              </a:extLst>
            </p:cNvPr>
            <p:cNvSpPr/>
            <p:nvPr/>
          </p:nvSpPr>
          <p:spPr>
            <a:xfrm>
              <a:off x="7467871" y="3905731"/>
              <a:ext cx="852414" cy="400110"/>
            </a:xfrm>
            <a:prstGeom prst="rect">
              <a:avLst/>
            </a:prstGeom>
          </p:spPr>
          <p:txBody>
            <a:bodyPr wrap="square">
              <a:spAutoFit/>
            </a:bodyP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Data Lake </a:t>
              </a:r>
            </a:p>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Store</a:t>
              </a:r>
            </a:p>
          </p:txBody>
        </p:sp>
        <p:pic>
          <p:nvPicPr>
            <p:cNvPr id="275" name="Picture 274" descr="A close up of a sign&#10;&#10;Description automatically generated">
              <a:extLst>
                <a:ext uri="{FF2B5EF4-FFF2-40B4-BE49-F238E27FC236}">
                  <a16:creationId xmlns:a16="http://schemas.microsoft.com/office/drawing/2014/main" id="{E93D8A7E-C8D8-40BE-BA43-0A449CB1BA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7211" y="3537348"/>
              <a:ext cx="412825" cy="412825"/>
            </a:xfrm>
            <a:prstGeom prst="rect">
              <a:avLst/>
            </a:prstGeom>
          </p:spPr>
        </p:pic>
      </p:grpSp>
      <p:cxnSp>
        <p:nvCxnSpPr>
          <p:cNvPr id="357" name="Connector: Elbow 356">
            <a:extLst>
              <a:ext uri="{FF2B5EF4-FFF2-40B4-BE49-F238E27FC236}">
                <a16:creationId xmlns:a16="http://schemas.microsoft.com/office/drawing/2014/main" id="{8136646E-FC87-46A4-8418-73BB3EDD229B}"/>
              </a:ext>
            </a:extLst>
          </p:cNvPr>
          <p:cNvCxnSpPr>
            <a:cxnSpLocks/>
            <a:stCxn id="168" idx="3"/>
            <a:endCxn id="222" idx="1"/>
          </p:cNvCxnSpPr>
          <p:nvPr/>
        </p:nvCxnSpPr>
        <p:spPr>
          <a:xfrm flipV="1">
            <a:off x="6764824" y="3666828"/>
            <a:ext cx="1042258" cy="44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2" name="Connector: Elbow 361">
            <a:extLst>
              <a:ext uri="{FF2B5EF4-FFF2-40B4-BE49-F238E27FC236}">
                <a16:creationId xmlns:a16="http://schemas.microsoft.com/office/drawing/2014/main" id="{051C57E0-EC7C-49A3-B579-4DAC2179D7F0}"/>
              </a:ext>
            </a:extLst>
          </p:cNvPr>
          <p:cNvCxnSpPr>
            <a:cxnSpLocks/>
            <a:stCxn id="76" idx="3"/>
            <a:endCxn id="168" idx="1"/>
          </p:cNvCxnSpPr>
          <p:nvPr/>
        </p:nvCxnSpPr>
        <p:spPr>
          <a:xfrm>
            <a:off x="5863825" y="3670087"/>
            <a:ext cx="503867" cy="114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845B5075-F6F4-4CE8-A577-75F04BF100F6}"/>
              </a:ext>
            </a:extLst>
          </p:cNvPr>
          <p:cNvGrpSpPr/>
          <p:nvPr/>
        </p:nvGrpSpPr>
        <p:grpSpPr>
          <a:xfrm>
            <a:off x="9197730" y="1118156"/>
            <a:ext cx="877763" cy="800065"/>
            <a:chOff x="9333538" y="541152"/>
            <a:chExt cx="877763" cy="800065"/>
          </a:xfrm>
        </p:grpSpPr>
        <p:pic>
          <p:nvPicPr>
            <p:cNvPr id="25" name="Picture 24" descr="A picture containing plate&#10;&#10;Description automatically generated">
              <a:extLst>
                <a:ext uri="{FF2B5EF4-FFF2-40B4-BE49-F238E27FC236}">
                  <a16:creationId xmlns:a16="http://schemas.microsoft.com/office/drawing/2014/main" id="{78E0B7C6-B36F-434E-870C-5F8F118C70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73854" y="541152"/>
              <a:ext cx="397132" cy="397132"/>
            </a:xfrm>
            <a:prstGeom prst="rect">
              <a:avLst/>
            </a:prstGeom>
          </p:spPr>
        </p:pic>
        <p:sp>
          <p:nvSpPr>
            <p:cNvPr id="29" name="Rectangle 28">
              <a:extLst>
                <a:ext uri="{FF2B5EF4-FFF2-40B4-BE49-F238E27FC236}">
                  <a16:creationId xmlns:a16="http://schemas.microsoft.com/office/drawing/2014/main" id="{94BE2E41-F307-4830-955A-9E604822CF3F}"/>
                </a:ext>
              </a:extLst>
            </p:cNvPr>
            <p:cNvSpPr/>
            <p:nvPr/>
          </p:nvSpPr>
          <p:spPr>
            <a:xfrm>
              <a:off x="9333538" y="941107"/>
              <a:ext cx="877763" cy="400110"/>
            </a:xfrm>
            <a:prstGeom prst="rect">
              <a:avLst/>
            </a:prstGeom>
          </p:spPr>
          <p:txBody>
            <a:bodyPr wrap="square">
              <a:spAutoFit/>
            </a:bodyP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Notifications</a:t>
              </a:r>
            </a:p>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Logic </a:t>
              </a:r>
              <a:r>
                <a:rPr lang="en-US" sz="1000" kern="0" dirty="0">
                  <a:latin typeface="Segoe UI Semilight" panose="020B0402040204020203" pitchFamily="34" charset="0"/>
                  <a:cs typeface="Segoe UI Semilight" panose="020B0402040204020203" pitchFamily="34" charset="0"/>
                </a:rPr>
                <a:t>Apps</a:t>
              </a:r>
              <a:endPar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endParaRPr>
            </a:p>
          </p:txBody>
        </p:sp>
      </p:grpSp>
      <p:cxnSp>
        <p:nvCxnSpPr>
          <p:cNvPr id="49" name="Connector: Elbow 48">
            <a:extLst>
              <a:ext uri="{FF2B5EF4-FFF2-40B4-BE49-F238E27FC236}">
                <a16:creationId xmlns:a16="http://schemas.microsoft.com/office/drawing/2014/main" id="{3B18D3FD-2DD4-4BA3-97CB-05FB3FCC7BB1}"/>
              </a:ext>
            </a:extLst>
          </p:cNvPr>
          <p:cNvCxnSpPr>
            <a:cxnSpLocks/>
            <a:stCxn id="168" idx="0"/>
            <a:endCxn id="182" idx="1"/>
          </p:cNvCxnSpPr>
          <p:nvPr/>
        </p:nvCxnSpPr>
        <p:spPr>
          <a:xfrm rot="5400000" flipH="1" flipV="1">
            <a:off x="6106478" y="1779017"/>
            <a:ext cx="2153432" cy="12338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50E0AE9A-4FDD-420F-935F-0D2F2E8F018E}"/>
              </a:ext>
            </a:extLst>
          </p:cNvPr>
          <p:cNvGrpSpPr/>
          <p:nvPr/>
        </p:nvGrpSpPr>
        <p:grpSpPr>
          <a:xfrm>
            <a:off x="5289686" y="3494522"/>
            <a:ext cx="797269" cy="597351"/>
            <a:chOff x="5150866" y="3469840"/>
            <a:chExt cx="797269" cy="597351"/>
          </a:xfrm>
        </p:grpSpPr>
        <p:pic>
          <p:nvPicPr>
            <p:cNvPr id="76" name="Picture 75" descr="IoT Hub">
              <a:extLst>
                <a:ext uri="{FF2B5EF4-FFF2-40B4-BE49-F238E27FC236}">
                  <a16:creationId xmlns:a16="http://schemas.microsoft.com/office/drawing/2014/main" id="{E98DF124-5A75-4813-B954-7313D916C2C2}"/>
                </a:ext>
              </a:extLst>
            </p:cNvPr>
            <p:cNvPicPr>
              <a:picLocks noChangeAspect="1"/>
            </p:cNvPicPr>
            <p:nvPr/>
          </p:nvPicPr>
          <p:blipFill>
            <a:blip r:embed="rId8"/>
            <a:stretch>
              <a:fillRect/>
            </a:stretch>
          </p:blipFill>
          <p:spPr>
            <a:xfrm>
              <a:off x="5373997" y="3469840"/>
              <a:ext cx="351008" cy="351130"/>
            </a:xfrm>
            <a:prstGeom prst="rect">
              <a:avLst/>
            </a:prstGeom>
          </p:spPr>
        </p:pic>
        <p:sp>
          <p:nvSpPr>
            <p:cNvPr id="78" name="Rectangle 77">
              <a:extLst>
                <a:ext uri="{FF2B5EF4-FFF2-40B4-BE49-F238E27FC236}">
                  <a16:creationId xmlns:a16="http://schemas.microsoft.com/office/drawing/2014/main" id="{F078D8C4-5FE8-43EB-8602-723E1D97401D}"/>
                </a:ext>
              </a:extLst>
            </p:cNvPr>
            <p:cNvSpPr/>
            <p:nvPr/>
          </p:nvSpPr>
          <p:spPr>
            <a:xfrm>
              <a:off x="5150866" y="3820970"/>
              <a:ext cx="797269" cy="246221"/>
            </a:xfrm>
            <a:prstGeom prst="rect">
              <a:avLst/>
            </a:prstGeom>
            <a:noFill/>
          </p:spPr>
          <p:txBody>
            <a:bodyPr wrap="square">
              <a:spAutoFit/>
            </a:bodyPr>
            <a:lstStyle/>
            <a:p>
              <a:pPr marL="0" marR="0" lvl="0" indent="0" algn="ctr" defTabSz="913841"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ea typeface="MS PGothic" panose="020B0600070205080204" pitchFamily="34" charset="-128"/>
                  <a:cs typeface="Segoe UI Semilight" panose="020B0402040204020203" pitchFamily="34" charset="0"/>
                </a:rPr>
                <a:t>IoT Hub</a:t>
              </a:r>
            </a:p>
          </p:txBody>
        </p:sp>
      </p:grpSp>
      <p:grpSp>
        <p:nvGrpSpPr>
          <p:cNvPr id="187" name="Group 186">
            <a:extLst>
              <a:ext uri="{FF2B5EF4-FFF2-40B4-BE49-F238E27FC236}">
                <a16:creationId xmlns:a16="http://schemas.microsoft.com/office/drawing/2014/main" id="{686BFB2D-52D2-4B50-BEB4-9A3A060EF4E2}"/>
              </a:ext>
            </a:extLst>
          </p:cNvPr>
          <p:cNvGrpSpPr/>
          <p:nvPr/>
        </p:nvGrpSpPr>
        <p:grpSpPr>
          <a:xfrm>
            <a:off x="1808309" y="4818487"/>
            <a:ext cx="1482680" cy="410667"/>
            <a:chOff x="1876359" y="5178669"/>
            <a:chExt cx="1482680" cy="410667"/>
          </a:xfrm>
        </p:grpSpPr>
        <p:pic>
          <p:nvPicPr>
            <p:cNvPr id="150" name="Graphic 149">
              <a:extLst>
                <a:ext uri="{FF2B5EF4-FFF2-40B4-BE49-F238E27FC236}">
                  <a16:creationId xmlns:a16="http://schemas.microsoft.com/office/drawing/2014/main" id="{CF8BA831-DC03-4197-AC20-18B47F625985}"/>
                </a:ext>
                <a:ext uri="{C183D7F6-B498-43B3-948B-1728B52AA6E4}">
                  <adec:decorative xmlns:adec="http://schemas.microsoft.com/office/drawing/2017/decorative" val="1"/>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876359" y="5178669"/>
              <a:ext cx="410667" cy="410667"/>
            </a:xfrm>
            <a:prstGeom prst="rect">
              <a:avLst/>
            </a:prstGeom>
          </p:spPr>
        </p:pic>
        <p:sp>
          <p:nvSpPr>
            <p:cNvPr id="56" name="Rectangle 55">
              <a:extLst>
                <a:ext uri="{FF2B5EF4-FFF2-40B4-BE49-F238E27FC236}">
                  <a16:creationId xmlns:a16="http://schemas.microsoft.com/office/drawing/2014/main" id="{DD19A7D2-6CFB-4918-9A99-42F5DB3D012A}"/>
                </a:ext>
              </a:extLst>
            </p:cNvPr>
            <p:cNvSpPr/>
            <p:nvPr/>
          </p:nvSpPr>
          <p:spPr>
            <a:xfrm>
              <a:off x="2283393" y="5260891"/>
              <a:ext cx="1075646" cy="246221"/>
            </a:xfrm>
            <a:prstGeom prst="rect">
              <a:avLst/>
            </a:prstGeom>
            <a:noFill/>
          </p:spPr>
          <p:txBody>
            <a:bodyPr wrap="square">
              <a:spAutoFit/>
            </a:bodyPr>
            <a:lstStyle/>
            <a:p>
              <a:pPr algn="ctr" defTabSz="913841"/>
              <a:r>
                <a:rPr lang="en-US" sz="1000" b="1" kern="0" dirty="0">
                  <a:solidFill>
                    <a:schemeClr val="bg1"/>
                  </a:solidFill>
                  <a:latin typeface="Segoe UI Semilight" panose="020B0402040204020203" pitchFamily="34" charset="0"/>
                  <a:ea typeface="MS PGothic" panose="020B0600070205080204" pitchFamily="34" charset="-128"/>
                  <a:cs typeface="Segoe UI Semilight" panose="020B0402040204020203" pitchFamily="34" charset="0"/>
                </a:rPr>
                <a:t>Azure IoT Edge</a:t>
              </a:r>
            </a:p>
          </p:txBody>
        </p:sp>
      </p:grpSp>
      <p:grpSp>
        <p:nvGrpSpPr>
          <p:cNvPr id="165" name="Group 164">
            <a:extLst>
              <a:ext uri="{FF2B5EF4-FFF2-40B4-BE49-F238E27FC236}">
                <a16:creationId xmlns:a16="http://schemas.microsoft.com/office/drawing/2014/main" id="{B6A75DF2-587F-40A9-972D-20D5AE14AB6B}"/>
              </a:ext>
            </a:extLst>
          </p:cNvPr>
          <p:cNvGrpSpPr/>
          <p:nvPr/>
        </p:nvGrpSpPr>
        <p:grpSpPr>
          <a:xfrm>
            <a:off x="6148361" y="3472669"/>
            <a:ext cx="835794" cy="797242"/>
            <a:chOff x="508339" y="3952436"/>
            <a:chExt cx="835794" cy="797242"/>
          </a:xfrm>
        </p:grpSpPr>
        <p:sp>
          <p:nvSpPr>
            <p:cNvPr id="166" name="Rectangle 165">
              <a:extLst>
                <a:ext uri="{FF2B5EF4-FFF2-40B4-BE49-F238E27FC236}">
                  <a16:creationId xmlns:a16="http://schemas.microsoft.com/office/drawing/2014/main" id="{681DF482-5F43-4BED-8ABF-51A58B284027}"/>
                </a:ext>
              </a:extLst>
            </p:cNvPr>
            <p:cNvSpPr/>
            <p:nvPr/>
          </p:nvSpPr>
          <p:spPr>
            <a:xfrm>
              <a:off x="508339" y="4349568"/>
              <a:ext cx="835794" cy="400110"/>
            </a:xfrm>
            <a:prstGeom prst="rect">
              <a:avLst/>
            </a:prstGeom>
            <a:noFill/>
          </p:spPr>
          <p:txBody>
            <a:bodyPr wrap="square">
              <a:spAutoFit/>
            </a:bodyPr>
            <a:lstStyle/>
            <a:p>
              <a:pPr algn="ctr" defTabSz="913841"/>
              <a:r>
                <a:rPr lang="en-US" sz="1000" kern="0" dirty="0">
                  <a:latin typeface="Segoe UI Semilight" panose="020B0402040204020203" pitchFamily="34" charset="0"/>
                  <a:ea typeface="MS PGothic" panose="020B0600070205080204" pitchFamily="34" charset="-128"/>
                  <a:cs typeface="Segoe UI Semilight" panose="020B0402040204020203" pitchFamily="34" charset="0"/>
                </a:rPr>
                <a:t>Stream Analytics</a:t>
              </a:r>
            </a:p>
          </p:txBody>
        </p:sp>
        <p:pic>
          <p:nvPicPr>
            <p:cNvPr id="168" name="Picture 167" descr="A picture containing drawing&#10;&#10;Description automatically generated">
              <a:extLst>
                <a:ext uri="{FF2B5EF4-FFF2-40B4-BE49-F238E27FC236}">
                  <a16:creationId xmlns:a16="http://schemas.microsoft.com/office/drawing/2014/main" id="{22601FEC-156B-4909-82A1-C24CBA85E48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670" y="3952436"/>
              <a:ext cx="397132" cy="397132"/>
            </a:xfrm>
            <a:prstGeom prst="rect">
              <a:avLst/>
            </a:prstGeom>
          </p:spPr>
        </p:pic>
      </p:grpSp>
      <p:grpSp>
        <p:nvGrpSpPr>
          <p:cNvPr id="174" name="Group 173">
            <a:extLst>
              <a:ext uri="{FF2B5EF4-FFF2-40B4-BE49-F238E27FC236}">
                <a16:creationId xmlns:a16="http://schemas.microsoft.com/office/drawing/2014/main" id="{B3EAA7D8-9F62-45FA-827A-FAD21A784C80}"/>
              </a:ext>
            </a:extLst>
          </p:cNvPr>
          <p:cNvGrpSpPr/>
          <p:nvPr/>
        </p:nvGrpSpPr>
        <p:grpSpPr>
          <a:xfrm>
            <a:off x="7650699" y="2302310"/>
            <a:ext cx="778261" cy="791405"/>
            <a:chOff x="7532670" y="2424252"/>
            <a:chExt cx="778261" cy="791405"/>
          </a:xfrm>
        </p:grpSpPr>
        <p:pic>
          <p:nvPicPr>
            <p:cNvPr id="176" name="Picture 175" descr="A picture containing drawing, plate&#10;&#10;Description automatically generated">
              <a:extLst>
                <a:ext uri="{FF2B5EF4-FFF2-40B4-BE49-F238E27FC236}">
                  <a16:creationId xmlns:a16="http://schemas.microsoft.com/office/drawing/2014/main" id="{4762F3B7-D0B0-473B-AD9D-D848826B58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4531" y="2424252"/>
              <a:ext cx="397132" cy="397132"/>
            </a:xfrm>
            <a:prstGeom prst="rect">
              <a:avLst/>
            </a:prstGeom>
          </p:spPr>
        </p:pic>
        <p:sp>
          <p:nvSpPr>
            <p:cNvPr id="178" name="Rectangle 177">
              <a:extLst>
                <a:ext uri="{FF2B5EF4-FFF2-40B4-BE49-F238E27FC236}">
                  <a16:creationId xmlns:a16="http://schemas.microsoft.com/office/drawing/2014/main" id="{C5C3E215-2ACA-4D2D-B76E-364F16F8589C}"/>
                </a:ext>
              </a:extLst>
            </p:cNvPr>
            <p:cNvSpPr/>
            <p:nvPr/>
          </p:nvSpPr>
          <p:spPr>
            <a:xfrm>
              <a:off x="7532670" y="2815547"/>
              <a:ext cx="778261" cy="400110"/>
            </a:xfrm>
            <a:prstGeom prst="rect">
              <a:avLst/>
            </a:prstGeom>
          </p:spPr>
          <p:txBody>
            <a:bodyPr wrap="square">
              <a:spAutoFit/>
            </a:bodyP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Alerts</a:t>
              </a:r>
            </a:p>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Event </a:t>
              </a:r>
              <a:r>
                <a:rPr lang="en-US" sz="1000" kern="0" dirty="0">
                  <a:latin typeface="Segoe UI Semilight" panose="020B0402040204020203" pitchFamily="34" charset="0"/>
                  <a:cs typeface="Segoe UI Semilight" panose="020B0402040204020203" pitchFamily="34" charset="0"/>
                </a:rPr>
                <a:t>Hub</a:t>
              </a:r>
              <a:endPar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endParaRPr>
            </a:p>
          </p:txBody>
        </p:sp>
      </p:grpSp>
      <p:grpSp>
        <p:nvGrpSpPr>
          <p:cNvPr id="82" name="Group 81">
            <a:extLst>
              <a:ext uri="{FF2B5EF4-FFF2-40B4-BE49-F238E27FC236}">
                <a16:creationId xmlns:a16="http://schemas.microsoft.com/office/drawing/2014/main" id="{CFE97D8D-151E-429C-9C30-D40AC6D9D3B9}"/>
              </a:ext>
            </a:extLst>
          </p:cNvPr>
          <p:cNvGrpSpPr/>
          <p:nvPr/>
        </p:nvGrpSpPr>
        <p:grpSpPr>
          <a:xfrm>
            <a:off x="7594985" y="1120671"/>
            <a:ext cx="877763" cy="797242"/>
            <a:chOff x="2983662" y="111367"/>
            <a:chExt cx="877763" cy="797242"/>
          </a:xfrm>
        </p:grpSpPr>
        <p:pic>
          <p:nvPicPr>
            <p:cNvPr id="182" name="Picture 181" descr="A picture containing drawing, plate&#10;&#10;Description automatically generated">
              <a:extLst>
                <a:ext uri="{FF2B5EF4-FFF2-40B4-BE49-F238E27FC236}">
                  <a16:creationId xmlns:a16="http://schemas.microsoft.com/office/drawing/2014/main" id="{E3F2DA43-04C2-42DB-9C2E-C3967B58F1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8807" y="111367"/>
              <a:ext cx="397132" cy="397132"/>
            </a:xfrm>
            <a:prstGeom prst="rect">
              <a:avLst/>
            </a:prstGeom>
          </p:spPr>
        </p:pic>
        <p:sp>
          <p:nvSpPr>
            <p:cNvPr id="183" name="Rectangle 182">
              <a:extLst>
                <a:ext uri="{FF2B5EF4-FFF2-40B4-BE49-F238E27FC236}">
                  <a16:creationId xmlns:a16="http://schemas.microsoft.com/office/drawing/2014/main" id="{F2D13DFE-EFED-4AB8-981C-6DC402826581}"/>
                </a:ext>
              </a:extLst>
            </p:cNvPr>
            <p:cNvSpPr/>
            <p:nvPr/>
          </p:nvSpPr>
          <p:spPr>
            <a:xfrm>
              <a:off x="2983662" y="508499"/>
              <a:ext cx="877763" cy="400110"/>
            </a:xfrm>
            <a:prstGeom prst="rect">
              <a:avLst/>
            </a:prstGeom>
          </p:spPr>
          <p:txBody>
            <a:bodyPr wrap="square">
              <a:spAutoFit/>
            </a:bodyP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Notifications</a:t>
              </a:r>
            </a:p>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Event </a:t>
              </a:r>
              <a:r>
                <a:rPr lang="en-US" sz="1000" kern="0" dirty="0">
                  <a:latin typeface="Segoe UI Semilight" panose="020B0402040204020203" pitchFamily="34" charset="0"/>
                  <a:cs typeface="Segoe UI Semilight" panose="020B0402040204020203" pitchFamily="34" charset="0"/>
                </a:rPr>
                <a:t>Hub</a:t>
              </a:r>
              <a:endPar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endParaRPr>
            </a:p>
          </p:txBody>
        </p:sp>
      </p:grpSp>
      <p:cxnSp>
        <p:nvCxnSpPr>
          <p:cNvPr id="85" name="Connector: Elbow 84">
            <a:extLst>
              <a:ext uri="{FF2B5EF4-FFF2-40B4-BE49-F238E27FC236}">
                <a16:creationId xmlns:a16="http://schemas.microsoft.com/office/drawing/2014/main" id="{3E9696B8-F817-4AED-9B06-0A434FBA0E0D}"/>
              </a:ext>
            </a:extLst>
          </p:cNvPr>
          <p:cNvCxnSpPr>
            <a:cxnSpLocks/>
            <a:stCxn id="168" idx="0"/>
            <a:endCxn id="176" idx="1"/>
          </p:cNvCxnSpPr>
          <p:nvPr/>
        </p:nvCxnSpPr>
        <p:spPr>
          <a:xfrm rot="5400000" flipH="1" flipV="1">
            <a:off x="6708513" y="2358622"/>
            <a:ext cx="971793" cy="12563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8E34470F-BB4B-46AA-89D6-745BDE576209}"/>
              </a:ext>
            </a:extLst>
          </p:cNvPr>
          <p:cNvCxnSpPr>
            <a:cxnSpLocks/>
            <a:stCxn id="178" idx="2"/>
            <a:endCxn id="80" idx="0"/>
          </p:cNvCxnSpPr>
          <p:nvPr/>
        </p:nvCxnSpPr>
        <p:spPr>
          <a:xfrm rot="16200000" flipH="1">
            <a:off x="8684487" y="2449057"/>
            <a:ext cx="664798" cy="1954113"/>
          </a:xfrm>
          <a:prstGeom prst="bentConnector3">
            <a:avLst>
              <a:gd name="adj1" fmla="val 24762"/>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52C2AEA3-8AF5-4DDD-B864-8269C28DA2CA}"/>
              </a:ext>
            </a:extLst>
          </p:cNvPr>
          <p:cNvSpPr/>
          <p:nvPr/>
        </p:nvSpPr>
        <p:spPr>
          <a:xfrm>
            <a:off x="6787147" y="3433006"/>
            <a:ext cx="797269" cy="230832"/>
          </a:xfrm>
          <a:prstGeom prst="rect">
            <a:avLst/>
          </a:prstGeom>
          <a:noFill/>
        </p:spPr>
        <p:txBody>
          <a:bodyPr wrap="square">
            <a:spAutoFit/>
          </a:bodyPr>
          <a:lstStyle/>
          <a:p>
            <a:pPr marL="0" marR="0" lvl="0" indent="0" algn="ctr" defTabSz="913841"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Segoe UI Semilight" panose="020B0402040204020203" pitchFamily="34" charset="0"/>
                <a:ea typeface="MS PGothic" panose="020B0600070205080204" pitchFamily="34" charset="-128"/>
                <a:cs typeface="Segoe UI Semilight" panose="020B0402040204020203" pitchFamily="34" charset="0"/>
              </a:rPr>
              <a:t>Telemetry</a:t>
            </a:r>
          </a:p>
        </p:txBody>
      </p:sp>
      <p:sp>
        <p:nvSpPr>
          <p:cNvPr id="98" name="Rectangle 97">
            <a:extLst>
              <a:ext uri="{FF2B5EF4-FFF2-40B4-BE49-F238E27FC236}">
                <a16:creationId xmlns:a16="http://schemas.microsoft.com/office/drawing/2014/main" id="{07F5F562-02B2-4753-9433-9DF0697E01E7}"/>
              </a:ext>
            </a:extLst>
          </p:cNvPr>
          <p:cNvSpPr/>
          <p:nvPr/>
        </p:nvSpPr>
        <p:spPr>
          <a:xfrm>
            <a:off x="6787147" y="2272611"/>
            <a:ext cx="797269" cy="230832"/>
          </a:xfrm>
          <a:prstGeom prst="rect">
            <a:avLst/>
          </a:prstGeom>
          <a:noFill/>
        </p:spPr>
        <p:txBody>
          <a:bodyPr wrap="square">
            <a:spAutoFit/>
          </a:bodyPr>
          <a:lstStyle/>
          <a:p>
            <a:pPr marL="0" marR="0" lvl="0" indent="0" algn="ctr" defTabSz="913841"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Segoe UI Semilight" panose="020B0402040204020203" pitchFamily="34" charset="0"/>
                <a:ea typeface="MS PGothic" panose="020B0600070205080204" pitchFamily="34" charset="-128"/>
                <a:cs typeface="Segoe UI Semilight" panose="020B0402040204020203" pitchFamily="34" charset="0"/>
              </a:rPr>
              <a:t>Alerts</a:t>
            </a:r>
          </a:p>
        </p:txBody>
      </p:sp>
      <p:sp>
        <p:nvSpPr>
          <p:cNvPr id="99" name="Rectangle 98">
            <a:extLst>
              <a:ext uri="{FF2B5EF4-FFF2-40B4-BE49-F238E27FC236}">
                <a16:creationId xmlns:a16="http://schemas.microsoft.com/office/drawing/2014/main" id="{352FE846-93C3-4349-98E0-BC53767B1A86}"/>
              </a:ext>
            </a:extLst>
          </p:cNvPr>
          <p:cNvSpPr/>
          <p:nvPr/>
        </p:nvSpPr>
        <p:spPr>
          <a:xfrm>
            <a:off x="6768655" y="1092518"/>
            <a:ext cx="797269" cy="230832"/>
          </a:xfrm>
          <a:prstGeom prst="rect">
            <a:avLst/>
          </a:prstGeom>
          <a:noFill/>
        </p:spPr>
        <p:txBody>
          <a:bodyPr wrap="square">
            <a:spAutoFit/>
          </a:bodyPr>
          <a:lstStyle/>
          <a:p>
            <a:pPr marL="0" marR="0" lvl="0" indent="0" algn="ctr" defTabSz="913841"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Segoe UI Semilight" panose="020B0402040204020203" pitchFamily="34" charset="0"/>
                <a:ea typeface="MS PGothic" panose="020B0600070205080204" pitchFamily="34" charset="-128"/>
                <a:cs typeface="Segoe UI Semilight" panose="020B0402040204020203" pitchFamily="34" charset="0"/>
              </a:rPr>
              <a:t>Notifications</a:t>
            </a:r>
          </a:p>
        </p:txBody>
      </p:sp>
      <p:cxnSp>
        <p:nvCxnSpPr>
          <p:cNvPr id="101" name="Connector: Elbow 100">
            <a:extLst>
              <a:ext uri="{FF2B5EF4-FFF2-40B4-BE49-F238E27FC236}">
                <a16:creationId xmlns:a16="http://schemas.microsoft.com/office/drawing/2014/main" id="{EDEACBEC-E489-4701-9699-5FAF8B3A105D}"/>
              </a:ext>
            </a:extLst>
          </p:cNvPr>
          <p:cNvCxnSpPr>
            <a:cxnSpLocks/>
            <a:stCxn id="182" idx="3"/>
            <a:endCxn id="25" idx="1"/>
          </p:cNvCxnSpPr>
          <p:nvPr/>
        </p:nvCxnSpPr>
        <p:spPr>
          <a:xfrm flipV="1">
            <a:off x="8197262" y="1316722"/>
            <a:ext cx="1240784" cy="251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6" name="Group 205">
            <a:extLst>
              <a:ext uri="{FF2B5EF4-FFF2-40B4-BE49-F238E27FC236}">
                <a16:creationId xmlns:a16="http://schemas.microsoft.com/office/drawing/2014/main" id="{A92E7437-F449-4CC0-9D85-B1166267DE26}"/>
              </a:ext>
            </a:extLst>
          </p:cNvPr>
          <p:cNvGrpSpPr/>
          <p:nvPr/>
        </p:nvGrpSpPr>
        <p:grpSpPr>
          <a:xfrm>
            <a:off x="9183962" y="2303389"/>
            <a:ext cx="877763" cy="800065"/>
            <a:chOff x="9333538" y="541152"/>
            <a:chExt cx="877763" cy="800065"/>
          </a:xfrm>
        </p:grpSpPr>
        <p:pic>
          <p:nvPicPr>
            <p:cNvPr id="208" name="Picture 207" descr="A picture containing plate&#10;&#10;Description automatically generated">
              <a:extLst>
                <a:ext uri="{FF2B5EF4-FFF2-40B4-BE49-F238E27FC236}">
                  <a16:creationId xmlns:a16="http://schemas.microsoft.com/office/drawing/2014/main" id="{5DB56FCD-A28E-4A7F-8C2F-1AEBA23D64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73854" y="541152"/>
              <a:ext cx="397132" cy="397132"/>
            </a:xfrm>
            <a:prstGeom prst="rect">
              <a:avLst/>
            </a:prstGeom>
          </p:spPr>
        </p:pic>
        <p:sp>
          <p:nvSpPr>
            <p:cNvPr id="210" name="Rectangle 209">
              <a:extLst>
                <a:ext uri="{FF2B5EF4-FFF2-40B4-BE49-F238E27FC236}">
                  <a16:creationId xmlns:a16="http://schemas.microsoft.com/office/drawing/2014/main" id="{A48292C2-B84C-46AA-8EB8-D8EAE40E9E8A}"/>
                </a:ext>
              </a:extLst>
            </p:cNvPr>
            <p:cNvSpPr/>
            <p:nvPr/>
          </p:nvSpPr>
          <p:spPr>
            <a:xfrm>
              <a:off x="9333538" y="941107"/>
              <a:ext cx="877763" cy="400110"/>
            </a:xfrm>
            <a:prstGeom prst="rect">
              <a:avLst/>
            </a:prstGeom>
          </p:spPr>
          <p:txBody>
            <a:bodyPr wrap="square">
              <a:spAutoFit/>
            </a:bodyP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Alerts</a:t>
              </a:r>
            </a:p>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Logic </a:t>
              </a:r>
              <a:r>
                <a:rPr lang="en-US" sz="1000" kern="0" dirty="0">
                  <a:latin typeface="Segoe UI Semilight" panose="020B0402040204020203" pitchFamily="34" charset="0"/>
                  <a:cs typeface="Segoe UI Semilight" panose="020B0402040204020203" pitchFamily="34" charset="0"/>
                </a:rPr>
                <a:t>Apps</a:t>
              </a:r>
              <a:endPar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endParaRPr>
            </a:p>
          </p:txBody>
        </p:sp>
      </p:grpSp>
      <p:cxnSp>
        <p:nvCxnSpPr>
          <p:cNvPr id="122" name="Connector: Elbow 121">
            <a:extLst>
              <a:ext uri="{FF2B5EF4-FFF2-40B4-BE49-F238E27FC236}">
                <a16:creationId xmlns:a16="http://schemas.microsoft.com/office/drawing/2014/main" id="{CEA86D17-CF89-499A-8C93-7D0CF1E98DFB}"/>
              </a:ext>
            </a:extLst>
          </p:cNvPr>
          <p:cNvCxnSpPr>
            <a:stCxn id="176" idx="3"/>
            <a:endCxn id="208" idx="1"/>
          </p:cNvCxnSpPr>
          <p:nvPr/>
        </p:nvCxnSpPr>
        <p:spPr>
          <a:xfrm>
            <a:off x="8219692" y="2500876"/>
            <a:ext cx="1204586" cy="10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2BF58BD8-9A4B-4421-9691-D21E207857E6}"/>
              </a:ext>
            </a:extLst>
          </p:cNvPr>
          <p:cNvGrpSpPr/>
          <p:nvPr/>
        </p:nvGrpSpPr>
        <p:grpSpPr>
          <a:xfrm>
            <a:off x="10488050" y="2302669"/>
            <a:ext cx="778261" cy="797242"/>
            <a:chOff x="10740485" y="1043568"/>
            <a:chExt cx="778261" cy="797242"/>
          </a:xfrm>
        </p:grpSpPr>
        <p:pic>
          <p:nvPicPr>
            <p:cNvPr id="129" name="Graphic 128">
              <a:extLst>
                <a:ext uri="{FF2B5EF4-FFF2-40B4-BE49-F238E27FC236}">
                  <a16:creationId xmlns:a16="http://schemas.microsoft.com/office/drawing/2014/main" id="{6308DD46-4695-419F-8579-D9AA49DAB6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931050" y="1043568"/>
              <a:ext cx="397132" cy="397132"/>
            </a:xfrm>
            <a:prstGeom prst="rect">
              <a:avLst/>
            </a:prstGeom>
          </p:spPr>
        </p:pic>
        <p:sp>
          <p:nvSpPr>
            <p:cNvPr id="130" name="Rectangle 129">
              <a:extLst>
                <a:ext uri="{FF2B5EF4-FFF2-40B4-BE49-F238E27FC236}">
                  <a16:creationId xmlns:a16="http://schemas.microsoft.com/office/drawing/2014/main" id="{4DA4352B-B850-4B9D-A0C2-74EF1971C264}"/>
                </a:ext>
              </a:extLst>
            </p:cNvPr>
            <p:cNvSpPr/>
            <p:nvPr/>
          </p:nvSpPr>
          <p:spPr>
            <a:xfrm>
              <a:off x="10740485" y="1440700"/>
              <a:ext cx="778261" cy="400110"/>
            </a:xfrm>
            <a:prstGeom prst="rect">
              <a:avLst/>
            </a:prstGeom>
          </p:spPr>
          <p:txBody>
            <a:bodyPr wrap="square">
              <a:spAutoFit/>
            </a:bodyP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Alerts</a:t>
              </a:r>
            </a:p>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Event Grid</a:t>
              </a:r>
            </a:p>
          </p:txBody>
        </p:sp>
      </p:grpSp>
      <p:sp>
        <p:nvSpPr>
          <p:cNvPr id="186" name="Rectangle: Rounded Corners 185">
            <a:extLst>
              <a:ext uri="{FF2B5EF4-FFF2-40B4-BE49-F238E27FC236}">
                <a16:creationId xmlns:a16="http://schemas.microsoft.com/office/drawing/2014/main" id="{8B853767-C240-472A-87F6-8A6DD3D0F4DF}"/>
              </a:ext>
            </a:extLst>
          </p:cNvPr>
          <p:cNvSpPr/>
          <p:nvPr/>
        </p:nvSpPr>
        <p:spPr>
          <a:xfrm>
            <a:off x="204460" y="2586336"/>
            <a:ext cx="4664048" cy="21553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Connector: Elbow 132">
            <a:extLst>
              <a:ext uri="{FF2B5EF4-FFF2-40B4-BE49-F238E27FC236}">
                <a16:creationId xmlns:a16="http://schemas.microsoft.com/office/drawing/2014/main" id="{642049EF-6E19-4456-B193-BAECDF5A95C7}"/>
              </a:ext>
            </a:extLst>
          </p:cNvPr>
          <p:cNvCxnSpPr>
            <a:cxnSpLocks/>
            <a:stCxn id="25" idx="3"/>
            <a:endCxn id="90" idx="1"/>
          </p:cNvCxnSpPr>
          <p:nvPr/>
        </p:nvCxnSpPr>
        <p:spPr>
          <a:xfrm flipV="1">
            <a:off x="9835178" y="1316251"/>
            <a:ext cx="842556" cy="4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nector: Elbow 134">
            <a:extLst>
              <a:ext uri="{FF2B5EF4-FFF2-40B4-BE49-F238E27FC236}">
                <a16:creationId xmlns:a16="http://schemas.microsoft.com/office/drawing/2014/main" id="{72DE34AD-BFC6-44E5-8A2B-CD423A810ABF}"/>
              </a:ext>
            </a:extLst>
          </p:cNvPr>
          <p:cNvCxnSpPr>
            <a:stCxn id="208" idx="3"/>
            <a:endCxn id="129" idx="1"/>
          </p:cNvCxnSpPr>
          <p:nvPr/>
        </p:nvCxnSpPr>
        <p:spPr>
          <a:xfrm flipV="1">
            <a:off x="9821410" y="2501235"/>
            <a:ext cx="857205" cy="7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Connector: Elbow 140">
            <a:extLst>
              <a:ext uri="{FF2B5EF4-FFF2-40B4-BE49-F238E27FC236}">
                <a16:creationId xmlns:a16="http://schemas.microsoft.com/office/drawing/2014/main" id="{2C0EDB70-BEC9-43A7-8D7F-6C35DB5FF214}"/>
              </a:ext>
            </a:extLst>
          </p:cNvPr>
          <p:cNvCxnSpPr>
            <a:cxnSpLocks/>
            <a:stCxn id="166" idx="2"/>
            <a:endCxn id="275" idx="1"/>
          </p:cNvCxnSpPr>
          <p:nvPr/>
        </p:nvCxnSpPr>
        <p:spPr>
          <a:xfrm rot="16200000" flipH="1">
            <a:off x="6908326" y="3927843"/>
            <a:ext cx="583551" cy="12676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083EE16C-E016-4547-97AF-1766E314AD28}"/>
              </a:ext>
            </a:extLst>
          </p:cNvPr>
          <p:cNvSpPr/>
          <p:nvPr/>
        </p:nvSpPr>
        <p:spPr>
          <a:xfrm>
            <a:off x="6785270" y="4486393"/>
            <a:ext cx="797269" cy="369332"/>
          </a:xfrm>
          <a:prstGeom prst="rect">
            <a:avLst/>
          </a:prstGeom>
          <a:noFill/>
        </p:spPr>
        <p:txBody>
          <a:bodyPr wrap="square">
            <a:spAutoFit/>
          </a:bodyPr>
          <a:lstStyle/>
          <a:p>
            <a:pPr marL="0" marR="0" lvl="0" indent="0" algn="ctr" defTabSz="913841"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Segoe UI Semilight" panose="020B0402040204020203" pitchFamily="34" charset="0"/>
                <a:ea typeface="MS PGothic" panose="020B0600070205080204" pitchFamily="34" charset="-128"/>
                <a:cs typeface="Segoe UI Semilight" panose="020B0402040204020203" pitchFamily="34" charset="0"/>
              </a:rPr>
              <a:t>Aggregated</a:t>
            </a:r>
          </a:p>
          <a:p>
            <a:pPr marL="0" marR="0" lvl="0" indent="0" algn="ctr" defTabSz="913841" rtl="0" eaLnBrk="1" fontAlgn="auto" latinLnBrk="0" hangingPunct="1">
              <a:lnSpc>
                <a:spcPct val="100000"/>
              </a:lnSpc>
              <a:spcBef>
                <a:spcPts val="0"/>
              </a:spcBef>
              <a:spcAft>
                <a:spcPts val="0"/>
              </a:spcAft>
              <a:buClrTx/>
              <a:buSzTx/>
              <a:buFontTx/>
              <a:buNone/>
              <a:tabLst/>
              <a:defRPr/>
            </a:pPr>
            <a:r>
              <a:rPr lang="en-US" sz="900" kern="0" dirty="0">
                <a:latin typeface="Segoe UI Semilight" panose="020B0402040204020203" pitchFamily="34" charset="0"/>
                <a:ea typeface="MS PGothic" panose="020B0600070205080204" pitchFamily="34" charset="-128"/>
                <a:cs typeface="Segoe UI Semilight" panose="020B0402040204020203" pitchFamily="34" charset="0"/>
              </a:rPr>
              <a:t>Telemetry</a:t>
            </a:r>
            <a:endParaRPr kumimoji="0" lang="en-US" sz="900" b="0" i="0" u="none" strike="noStrike" kern="0" cap="none" spc="0" normalizeH="0" baseline="0" noProof="0" dirty="0">
              <a:ln>
                <a:noFill/>
              </a:ln>
              <a:effectLst/>
              <a:uLnTx/>
              <a:uFillTx/>
              <a:latin typeface="Segoe UI Semilight" panose="020B0402040204020203" pitchFamily="34" charset="0"/>
              <a:ea typeface="MS PGothic" panose="020B0600070205080204" pitchFamily="34" charset="-128"/>
              <a:cs typeface="Segoe UI Semilight" panose="020B0402040204020203" pitchFamily="34" charset="0"/>
            </a:endParaRPr>
          </a:p>
        </p:txBody>
      </p:sp>
      <p:grpSp>
        <p:nvGrpSpPr>
          <p:cNvPr id="116" name="Group 115">
            <a:extLst>
              <a:ext uri="{FF2B5EF4-FFF2-40B4-BE49-F238E27FC236}">
                <a16:creationId xmlns:a16="http://schemas.microsoft.com/office/drawing/2014/main" id="{C1BADE48-62C9-452B-AF7E-CECD8184D9C4}"/>
              </a:ext>
            </a:extLst>
          </p:cNvPr>
          <p:cNvGrpSpPr/>
          <p:nvPr/>
        </p:nvGrpSpPr>
        <p:grpSpPr>
          <a:xfrm>
            <a:off x="1401578" y="3479777"/>
            <a:ext cx="1148071" cy="612671"/>
            <a:chOff x="2570201" y="4656830"/>
            <a:chExt cx="1148071" cy="612671"/>
          </a:xfrm>
        </p:grpSpPr>
        <p:pic>
          <p:nvPicPr>
            <p:cNvPr id="117" name="Picture 116" descr="A picture containing drawing&#10;&#10;Description automatically generated">
              <a:extLst>
                <a:ext uri="{FF2B5EF4-FFF2-40B4-BE49-F238E27FC236}">
                  <a16:creationId xmlns:a16="http://schemas.microsoft.com/office/drawing/2014/main" id="{14E18BA2-DB9E-464D-9BB0-36B558F9539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61012" y="4656830"/>
              <a:ext cx="366450" cy="366450"/>
            </a:xfrm>
            <a:prstGeom prst="rect">
              <a:avLst/>
            </a:prstGeom>
          </p:spPr>
        </p:pic>
        <p:sp>
          <p:nvSpPr>
            <p:cNvPr id="118" name="TextBox 117">
              <a:extLst>
                <a:ext uri="{FF2B5EF4-FFF2-40B4-BE49-F238E27FC236}">
                  <a16:creationId xmlns:a16="http://schemas.microsoft.com/office/drawing/2014/main" id="{CA307EB7-0EB0-4E60-9B80-8A35C227CC12}"/>
                </a:ext>
              </a:extLst>
            </p:cNvPr>
            <p:cNvSpPr txBox="1"/>
            <p:nvPr/>
          </p:nvSpPr>
          <p:spPr>
            <a:xfrm>
              <a:off x="2570201" y="5023280"/>
              <a:ext cx="1148071" cy="246221"/>
            </a:xfrm>
            <a:prstGeom prst="rect">
              <a:avLst/>
            </a:prstGeom>
          </p:spPr>
          <p:txBody>
            <a:bodyPr wrap="square">
              <a:spAutoFit/>
            </a:bodyPr>
            <a:lstStyle>
              <a:defPPr>
                <a:defRPr lang="en-US"/>
              </a:defPPr>
              <a:lvl1pPr marR="0" lvl="0" indent="0" defTabSz="914049" fontAlgn="auto">
                <a:lnSpc>
                  <a:spcPct val="100000"/>
                </a:lnSpc>
                <a:spcBef>
                  <a:spcPts val="0"/>
                </a:spcBef>
                <a:spcAft>
                  <a:spcPts val="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algn="ctr"/>
              <a:r>
                <a:rPr lang="en-US" sz="1000" dirty="0">
                  <a:solidFill>
                    <a:schemeClr val="tx1"/>
                  </a:solidFill>
                  <a:latin typeface="Segoe UI Semilight" panose="020B0402040204020203" pitchFamily="34" charset="0"/>
                  <a:cs typeface="Segoe UI Semilight" panose="020B0402040204020203" pitchFamily="34" charset="0"/>
                </a:rPr>
                <a:t>OPC Publisher</a:t>
              </a:r>
            </a:p>
          </p:txBody>
        </p:sp>
      </p:grpSp>
      <p:cxnSp>
        <p:nvCxnSpPr>
          <p:cNvPr id="44" name="Straight Arrow Connector 43">
            <a:extLst>
              <a:ext uri="{FF2B5EF4-FFF2-40B4-BE49-F238E27FC236}">
                <a16:creationId xmlns:a16="http://schemas.microsoft.com/office/drawing/2014/main" id="{297C8E52-C659-4563-A586-0D16F02F5E01}"/>
              </a:ext>
            </a:extLst>
          </p:cNvPr>
          <p:cNvCxnSpPr>
            <a:stCxn id="117" idx="3"/>
            <a:endCxn id="106" idx="1"/>
          </p:cNvCxnSpPr>
          <p:nvPr/>
        </p:nvCxnSpPr>
        <p:spPr>
          <a:xfrm>
            <a:off x="2158839" y="3663002"/>
            <a:ext cx="595551" cy="4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0CBA98F9-3EA1-4E76-8273-A8B81FDB9BC5}"/>
              </a:ext>
            </a:extLst>
          </p:cNvPr>
          <p:cNvGrpSpPr/>
          <p:nvPr/>
        </p:nvGrpSpPr>
        <p:grpSpPr>
          <a:xfrm>
            <a:off x="204459" y="3998491"/>
            <a:ext cx="1209170" cy="612671"/>
            <a:chOff x="2583365" y="5754742"/>
            <a:chExt cx="1209170" cy="612671"/>
          </a:xfrm>
        </p:grpSpPr>
        <p:pic>
          <p:nvPicPr>
            <p:cNvPr id="120" name="Picture 119" descr="A picture containing drawing&#10;&#10;Description automatically generated">
              <a:extLst>
                <a:ext uri="{FF2B5EF4-FFF2-40B4-BE49-F238E27FC236}">
                  <a16:creationId xmlns:a16="http://schemas.microsoft.com/office/drawing/2014/main" id="{C7401FC4-F2CF-4003-851F-EAC8FC11478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01611" y="5754742"/>
              <a:ext cx="366450" cy="366450"/>
            </a:xfrm>
            <a:prstGeom prst="rect">
              <a:avLst/>
            </a:prstGeom>
          </p:spPr>
        </p:pic>
        <p:sp>
          <p:nvSpPr>
            <p:cNvPr id="121" name="TextBox 120">
              <a:extLst>
                <a:ext uri="{FF2B5EF4-FFF2-40B4-BE49-F238E27FC236}">
                  <a16:creationId xmlns:a16="http://schemas.microsoft.com/office/drawing/2014/main" id="{57F2F9A2-8483-41E8-8B7E-B0FAB26FC4BF}"/>
                </a:ext>
              </a:extLst>
            </p:cNvPr>
            <p:cNvSpPr txBox="1"/>
            <p:nvPr/>
          </p:nvSpPr>
          <p:spPr>
            <a:xfrm>
              <a:off x="2583365" y="6121192"/>
              <a:ext cx="1209170" cy="246221"/>
            </a:xfrm>
            <a:prstGeom prst="rect">
              <a:avLst/>
            </a:prstGeom>
          </p:spPr>
          <p:txBody>
            <a:bodyPr wrap="square">
              <a:spAutoFit/>
            </a:bodyPr>
            <a:lstStyle>
              <a:defPPr>
                <a:defRPr lang="en-US"/>
              </a:defPPr>
              <a:lvl1pPr marR="0" lvl="0" indent="0" defTabSz="914049" fontAlgn="auto">
                <a:lnSpc>
                  <a:spcPct val="100000"/>
                </a:lnSpc>
                <a:spcBef>
                  <a:spcPts val="0"/>
                </a:spcBef>
                <a:spcAft>
                  <a:spcPts val="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algn="ctr"/>
              <a:r>
                <a:rPr lang="en-US" sz="1000" dirty="0">
                  <a:solidFill>
                    <a:schemeClr val="tx1"/>
                  </a:solidFill>
                  <a:latin typeface="Segoe UI Semilight" panose="020B0402040204020203" pitchFamily="34" charset="0"/>
                  <a:cs typeface="Segoe UI Semilight" panose="020B0402040204020203" pitchFamily="34" charset="0"/>
                </a:rPr>
                <a:t>opcPlc-c47ec19f</a:t>
              </a:r>
            </a:p>
          </p:txBody>
        </p:sp>
      </p:grpSp>
      <p:grpSp>
        <p:nvGrpSpPr>
          <p:cNvPr id="123" name="Group 122">
            <a:extLst>
              <a:ext uri="{FF2B5EF4-FFF2-40B4-BE49-F238E27FC236}">
                <a16:creationId xmlns:a16="http://schemas.microsoft.com/office/drawing/2014/main" id="{974831EA-63C9-48BD-9EC3-12661938D9E9}"/>
              </a:ext>
            </a:extLst>
          </p:cNvPr>
          <p:cNvGrpSpPr/>
          <p:nvPr/>
        </p:nvGrpSpPr>
        <p:grpSpPr>
          <a:xfrm>
            <a:off x="208100" y="2891473"/>
            <a:ext cx="1209170" cy="612671"/>
            <a:chOff x="2583365" y="5754742"/>
            <a:chExt cx="1209170" cy="612671"/>
          </a:xfrm>
        </p:grpSpPr>
        <p:pic>
          <p:nvPicPr>
            <p:cNvPr id="124" name="Picture 123" descr="A picture containing drawing&#10;&#10;Description automatically generated">
              <a:extLst>
                <a:ext uri="{FF2B5EF4-FFF2-40B4-BE49-F238E27FC236}">
                  <a16:creationId xmlns:a16="http://schemas.microsoft.com/office/drawing/2014/main" id="{F46603FF-29D7-4067-8B3B-39AA69A921B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01611" y="5754742"/>
              <a:ext cx="366450" cy="366450"/>
            </a:xfrm>
            <a:prstGeom prst="rect">
              <a:avLst/>
            </a:prstGeom>
          </p:spPr>
        </p:pic>
        <p:sp>
          <p:nvSpPr>
            <p:cNvPr id="125" name="TextBox 124">
              <a:extLst>
                <a:ext uri="{FF2B5EF4-FFF2-40B4-BE49-F238E27FC236}">
                  <a16:creationId xmlns:a16="http://schemas.microsoft.com/office/drawing/2014/main" id="{08BBE043-1EF9-4BF9-8290-43528801CEB6}"/>
                </a:ext>
              </a:extLst>
            </p:cNvPr>
            <p:cNvSpPr txBox="1"/>
            <p:nvPr/>
          </p:nvSpPr>
          <p:spPr>
            <a:xfrm>
              <a:off x="2583365" y="6121192"/>
              <a:ext cx="1209170" cy="246221"/>
            </a:xfrm>
            <a:prstGeom prst="rect">
              <a:avLst/>
            </a:prstGeom>
          </p:spPr>
          <p:txBody>
            <a:bodyPr wrap="square">
              <a:spAutoFit/>
            </a:bodyPr>
            <a:lstStyle>
              <a:defPPr>
                <a:defRPr lang="en-US"/>
              </a:defPPr>
              <a:lvl1pPr marR="0" lvl="0" indent="0" defTabSz="914049" fontAlgn="auto">
                <a:lnSpc>
                  <a:spcPct val="100000"/>
                </a:lnSpc>
                <a:spcBef>
                  <a:spcPts val="0"/>
                </a:spcBef>
                <a:spcAft>
                  <a:spcPts val="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algn="ctr"/>
              <a:r>
                <a:rPr lang="en-US" sz="1000" dirty="0">
                  <a:solidFill>
                    <a:schemeClr val="tx1"/>
                  </a:solidFill>
                  <a:latin typeface="Segoe UI Semilight" panose="020B0402040204020203" pitchFamily="34" charset="0"/>
                  <a:cs typeface="Segoe UI Semilight" panose="020B0402040204020203" pitchFamily="34" charset="0"/>
                </a:rPr>
                <a:t>opcPlc-7038af8</a:t>
              </a:r>
            </a:p>
          </p:txBody>
        </p:sp>
      </p:grpSp>
      <p:cxnSp>
        <p:nvCxnSpPr>
          <p:cNvPr id="15" name="Connector: Elbow 14">
            <a:extLst>
              <a:ext uri="{FF2B5EF4-FFF2-40B4-BE49-F238E27FC236}">
                <a16:creationId xmlns:a16="http://schemas.microsoft.com/office/drawing/2014/main" id="{4C798205-5694-4967-B3BC-216F628E17B9}"/>
              </a:ext>
            </a:extLst>
          </p:cNvPr>
          <p:cNvCxnSpPr>
            <a:stCxn id="117" idx="1"/>
            <a:endCxn id="124" idx="3"/>
          </p:cNvCxnSpPr>
          <p:nvPr/>
        </p:nvCxnSpPr>
        <p:spPr>
          <a:xfrm rot="10800000">
            <a:off x="992797" y="3074698"/>
            <a:ext cx="799593" cy="5883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7ABA4341-9C38-401B-B97E-368C6F700638}"/>
              </a:ext>
            </a:extLst>
          </p:cNvPr>
          <p:cNvCxnSpPr>
            <a:stCxn id="117" idx="1"/>
            <a:endCxn id="120" idx="3"/>
          </p:cNvCxnSpPr>
          <p:nvPr/>
        </p:nvCxnSpPr>
        <p:spPr>
          <a:xfrm rot="10800000" flipV="1">
            <a:off x="989155" y="3663002"/>
            <a:ext cx="803234" cy="5187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74FADFC4-0EA9-4D5E-B002-8D6BF00D0095}"/>
              </a:ext>
            </a:extLst>
          </p:cNvPr>
          <p:cNvCxnSpPr>
            <a:cxnSpLocks/>
            <a:stCxn id="106" idx="0"/>
            <a:endCxn id="76" idx="0"/>
          </p:cNvCxnSpPr>
          <p:nvPr/>
        </p:nvCxnSpPr>
        <p:spPr>
          <a:xfrm rot="16200000" flipH="1">
            <a:off x="4307952" y="2114154"/>
            <a:ext cx="25372" cy="2735365"/>
          </a:xfrm>
          <a:prstGeom prst="bentConnector3">
            <a:avLst>
              <a:gd name="adj1" fmla="val -90099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6AD4BF7-56CC-4EEC-9A4F-C148A0F1B083}"/>
              </a:ext>
            </a:extLst>
          </p:cNvPr>
          <p:cNvGrpSpPr/>
          <p:nvPr/>
        </p:nvGrpSpPr>
        <p:grpSpPr>
          <a:xfrm>
            <a:off x="2535059" y="3469150"/>
            <a:ext cx="835794" cy="797242"/>
            <a:chOff x="508339" y="3952436"/>
            <a:chExt cx="835794" cy="797242"/>
          </a:xfrm>
        </p:grpSpPr>
        <p:sp>
          <p:nvSpPr>
            <p:cNvPr id="105" name="Rectangle 104">
              <a:extLst>
                <a:ext uri="{FF2B5EF4-FFF2-40B4-BE49-F238E27FC236}">
                  <a16:creationId xmlns:a16="http://schemas.microsoft.com/office/drawing/2014/main" id="{6BD5608E-2E11-41EF-8B5B-26D44D655BD9}"/>
                </a:ext>
              </a:extLst>
            </p:cNvPr>
            <p:cNvSpPr/>
            <p:nvPr/>
          </p:nvSpPr>
          <p:spPr>
            <a:xfrm>
              <a:off x="508339" y="4349568"/>
              <a:ext cx="835794" cy="400110"/>
            </a:xfrm>
            <a:prstGeom prst="rect">
              <a:avLst/>
            </a:prstGeom>
            <a:noFill/>
          </p:spPr>
          <p:txBody>
            <a:bodyPr wrap="square">
              <a:spAutoFit/>
            </a:bodyPr>
            <a:lstStyle/>
            <a:p>
              <a:pPr algn="ctr" defTabSz="913841"/>
              <a:r>
                <a:rPr lang="en-US" sz="1000" kern="0" dirty="0">
                  <a:latin typeface="Segoe UI Semilight" panose="020B0402040204020203" pitchFamily="34" charset="0"/>
                  <a:ea typeface="MS PGothic" panose="020B0600070205080204" pitchFamily="34" charset="-128"/>
                  <a:cs typeface="Segoe UI Semilight" panose="020B0402040204020203" pitchFamily="34" charset="0"/>
                </a:rPr>
                <a:t>Stream Analytics</a:t>
              </a:r>
            </a:p>
          </p:txBody>
        </p:sp>
        <p:pic>
          <p:nvPicPr>
            <p:cNvPr id="106" name="Picture 105" descr="A picture containing drawing&#10;&#10;Description automatically generated">
              <a:extLst>
                <a:ext uri="{FF2B5EF4-FFF2-40B4-BE49-F238E27FC236}">
                  <a16:creationId xmlns:a16="http://schemas.microsoft.com/office/drawing/2014/main" id="{186970A9-EEF3-4EF5-867A-788ACF1FE3D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670" y="3952436"/>
              <a:ext cx="397132" cy="397132"/>
            </a:xfrm>
            <a:prstGeom prst="rect">
              <a:avLst/>
            </a:prstGeom>
          </p:spPr>
        </p:pic>
      </p:grpSp>
      <p:cxnSp>
        <p:nvCxnSpPr>
          <p:cNvPr id="71" name="Connector: Elbow 70">
            <a:extLst>
              <a:ext uri="{FF2B5EF4-FFF2-40B4-BE49-F238E27FC236}">
                <a16:creationId xmlns:a16="http://schemas.microsoft.com/office/drawing/2014/main" id="{57B78A0E-D034-468C-8165-3F691CA54BC8}"/>
              </a:ext>
            </a:extLst>
          </p:cNvPr>
          <p:cNvCxnSpPr>
            <a:stCxn id="113" idx="3"/>
            <a:endCxn id="76" idx="1"/>
          </p:cNvCxnSpPr>
          <p:nvPr/>
        </p:nvCxnSpPr>
        <p:spPr>
          <a:xfrm>
            <a:off x="4519324" y="3668684"/>
            <a:ext cx="993493" cy="14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F17DD6F-C27D-4331-B388-9D5CCAE864A6}"/>
              </a:ext>
            </a:extLst>
          </p:cNvPr>
          <p:cNvCxnSpPr>
            <a:stCxn id="106" idx="3"/>
            <a:endCxn id="113" idx="1"/>
          </p:cNvCxnSpPr>
          <p:nvPr/>
        </p:nvCxnSpPr>
        <p:spPr>
          <a:xfrm>
            <a:off x="3151522" y="3667716"/>
            <a:ext cx="1001352" cy="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44A493D6-A09A-4BC4-9FED-0752B0B20F82}"/>
              </a:ext>
            </a:extLst>
          </p:cNvPr>
          <p:cNvSpPr/>
          <p:nvPr/>
        </p:nvSpPr>
        <p:spPr>
          <a:xfrm>
            <a:off x="3208256" y="3437110"/>
            <a:ext cx="797269" cy="230832"/>
          </a:xfrm>
          <a:prstGeom prst="rect">
            <a:avLst/>
          </a:prstGeom>
          <a:noFill/>
        </p:spPr>
        <p:txBody>
          <a:bodyPr wrap="square">
            <a:spAutoFit/>
          </a:bodyPr>
          <a:lstStyle/>
          <a:p>
            <a:pPr marL="0" marR="0" lvl="0" indent="0" algn="ctr" defTabSz="913841"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Segoe UI Semilight" panose="020B0402040204020203" pitchFamily="34" charset="0"/>
                <a:ea typeface="MS PGothic" panose="020B0600070205080204" pitchFamily="34" charset="-128"/>
                <a:cs typeface="Segoe UI Semilight" panose="020B0402040204020203" pitchFamily="34" charset="0"/>
              </a:rPr>
              <a:t>Telemetry</a:t>
            </a:r>
          </a:p>
        </p:txBody>
      </p:sp>
      <p:sp>
        <p:nvSpPr>
          <p:cNvPr id="67" name="Rectangle 66">
            <a:extLst>
              <a:ext uri="{FF2B5EF4-FFF2-40B4-BE49-F238E27FC236}">
                <a16:creationId xmlns:a16="http://schemas.microsoft.com/office/drawing/2014/main" id="{162365BC-CEC0-47B8-87CF-8540E51BCC4C}"/>
              </a:ext>
            </a:extLst>
          </p:cNvPr>
          <p:cNvSpPr/>
          <p:nvPr/>
        </p:nvSpPr>
        <p:spPr>
          <a:xfrm>
            <a:off x="3208256" y="3007632"/>
            <a:ext cx="797269" cy="230832"/>
          </a:xfrm>
          <a:prstGeom prst="rect">
            <a:avLst/>
          </a:prstGeom>
          <a:noFill/>
        </p:spPr>
        <p:txBody>
          <a:bodyPr wrap="square">
            <a:spAutoFit/>
          </a:bodyPr>
          <a:lstStyle/>
          <a:p>
            <a:pPr marL="0" marR="0" lvl="0" indent="0" algn="ctr" defTabSz="913841"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Segoe UI Semilight" panose="020B0402040204020203" pitchFamily="34" charset="0"/>
                <a:ea typeface="MS PGothic" panose="020B0600070205080204" pitchFamily="34" charset="-128"/>
                <a:cs typeface="Segoe UI Semilight" panose="020B0402040204020203" pitchFamily="34" charset="0"/>
              </a:rPr>
              <a:t>Alerts</a:t>
            </a:r>
          </a:p>
        </p:txBody>
      </p:sp>
      <p:grpSp>
        <p:nvGrpSpPr>
          <p:cNvPr id="5" name="Group 4">
            <a:extLst>
              <a:ext uri="{FF2B5EF4-FFF2-40B4-BE49-F238E27FC236}">
                <a16:creationId xmlns:a16="http://schemas.microsoft.com/office/drawing/2014/main" id="{76C95003-A96B-473B-A133-34C608A2B2F6}"/>
              </a:ext>
            </a:extLst>
          </p:cNvPr>
          <p:cNvGrpSpPr/>
          <p:nvPr/>
        </p:nvGrpSpPr>
        <p:grpSpPr>
          <a:xfrm>
            <a:off x="3762063" y="3485459"/>
            <a:ext cx="1148071" cy="612671"/>
            <a:chOff x="2570201" y="4656830"/>
            <a:chExt cx="1148071" cy="612671"/>
          </a:xfrm>
        </p:grpSpPr>
        <p:pic>
          <p:nvPicPr>
            <p:cNvPr id="113" name="Picture 112" descr="A picture containing drawing&#10;&#10;Description automatically generated">
              <a:extLst>
                <a:ext uri="{FF2B5EF4-FFF2-40B4-BE49-F238E27FC236}">
                  <a16:creationId xmlns:a16="http://schemas.microsoft.com/office/drawing/2014/main" id="{487746D3-1074-4BA9-B8CB-F29873A7487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61012" y="4656830"/>
              <a:ext cx="366450" cy="366450"/>
            </a:xfrm>
            <a:prstGeom prst="rect">
              <a:avLst/>
            </a:prstGeom>
          </p:spPr>
        </p:pic>
        <p:sp>
          <p:nvSpPr>
            <p:cNvPr id="114" name="TextBox 113">
              <a:extLst>
                <a:ext uri="{FF2B5EF4-FFF2-40B4-BE49-F238E27FC236}">
                  <a16:creationId xmlns:a16="http://schemas.microsoft.com/office/drawing/2014/main" id="{CC8C76D1-156A-4533-96E9-64BB872DEFAA}"/>
                </a:ext>
              </a:extLst>
            </p:cNvPr>
            <p:cNvSpPr txBox="1"/>
            <p:nvPr/>
          </p:nvSpPr>
          <p:spPr>
            <a:xfrm>
              <a:off x="2570201" y="5023280"/>
              <a:ext cx="1148071" cy="246221"/>
            </a:xfrm>
            <a:prstGeom prst="rect">
              <a:avLst/>
            </a:prstGeom>
          </p:spPr>
          <p:txBody>
            <a:bodyPr wrap="square">
              <a:spAutoFit/>
            </a:bodyPr>
            <a:lstStyle>
              <a:defPPr>
                <a:defRPr lang="en-US"/>
              </a:defPPr>
              <a:lvl1pPr marR="0" lvl="0" indent="0" defTabSz="914049" fontAlgn="auto">
                <a:lnSpc>
                  <a:spcPct val="100000"/>
                </a:lnSpc>
                <a:spcBef>
                  <a:spcPts val="0"/>
                </a:spcBef>
                <a:spcAft>
                  <a:spcPts val="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algn="ctr"/>
              <a:r>
                <a:rPr lang="en-US" sz="1000" dirty="0">
                  <a:solidFill>
                    <a:schemeClr val="tx1"/>
                  </a:solidFill>
                  <a:latin typeface="Segoe UI Semilight" panose="020B0402040204020203" pitchFamily="34" charset="0"/>
                  <a:cs typeface="Segoe UI Semilight" panose="020B0402040204020203" pitchFamily="34" charset="0"/>
                </a:rPr>
                <a:t>OPC Translator</a:t>
              </a:r>
            </a:p>
          </p:txBody>
        </p:sp>
      </p:grpSp>
      <p:grpSp>
        <p:nvGrpSpPr>
          <p:cNvPr id="4" name="Group 3">
            <a:extLst>
              <a:ext uri="{FF2B5EF4-FFF2-40B4-BE49-F238E27FC236}">
                <a16:creationId xmlns:a16="http://schemas.microsoft.com/office/drawing/2014/main" id="{D108FEAE-B22A-4A64-BFFC-BCA2858AD5E9}"/>
              </a:ext>
            </a:extLst>
          </p:cNvPr>
          <p:cNvGrpSpPr/>
          <p:nvPr/>
        </p:nvGrpSpPr>
        <p:grpSpPr>
          <a:xfrm>
            <a:off x="9542429" y="4671059"/>
            <a:ext cx="909160" cy="783707"/>
            <a:chOff x="9542084" y="5279069"/>
            <a:chExt cx="909160" cy="783707"/>
          </a:xfrm>
        </p:grpSpPr>
        <p:pic>
          <p:nvPicPr>
            <p:cNvPr id="1026" name="Picture 2" descr="image">
              <a:extLst>
                <a:ext uri="{FF2B5EF4-FFF2-40B4-BE49-F238E27FC236}">
                  <a16:creationId xmlns:a16="http://schemas.microsoft.com/office/drawing/2014/main" id="{426707B6-7A07-4353-9214-A200CE11A39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94435" y="5279069"/>
              <a:ext cx="393194" cy="39319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025209F-E173-4892-BCE7-4D1B4E17E17F}"/>
                </a:ext>
              </a:extLst>
            </p:cNvPr>
            <p:cNvSpPr/>
            <p:nvPr/>
          </p:nvSpPr>
          <p:spPr>
            <a:xfrm>
              <a:off x="9542084" y="5662666"/>
              <a:ext cx="909160" cy="400110"/>
            </a:xfrm>
            <a:prstGeom prst="rect">
              <a:avLst/>
            </a:prstGeom>
            <a:noFill/>
          </p:spPr>
          <p:txBody>
            <a:bodyPr wrap="square">
              <a:spAutoFit/>
            </a:bodyP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Data Explorer</a:t>
              </a:r>
            </a:p>
          </p:txBody>
        </p:sp>
      </p:grpSp>
      <p:cxnSp>
        <p:nvCxnSpPr>
          <p:cNvPr id="6" name="Connector: Elbow 5">
            <a:extLst>
              <a:ext uri="{FF2B5EF4-FFF2-40B4-BE49-F238E27FC236}">
                <a16:creationId xmlns:a16="http://schemas.microsoft.com/office/drawing/2014/main" id="{EC71DFEB-1482-4BD4-BDFE-1FB29420CABE}"/>
              </a:ext>
            </a:extLst>
          </p:cNvPr>
          <p:cNvCxnSpPr>
            <a:cxnSpLocks/>
            <a:stCxn id="222" idx="3"/>
            <a:endCxn id="1026" idx="1"/>
          </p:cNvCxnSpPr>
          <p:nvPr/>
        </p:nvCxnSpPr>
        <p:spPr>
          <a:xfrm>
            <a:off x="8204214" y="3666828"/>
            <a:ext cx="1590566" cy="12008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F658BAE4-458B-43F0-B8A4-78073D8ECCA0}"/>
              </a:ext>
            </a:extLst>
          </p:cNvPr>
          <p:cNvGrpSpPr/>
          <p:nvPr/>
        </p:nvGrpSpPr>
        <p:grpSpPr>
          <a:xfrm>
            <a:off x="10437418" y="1117685"/>
            <a:ext cx="877763" cy="797242"/>
            <a:chOff x="10437418" y="1117685"/>
            <a:chExt cx="877763" cy="797242"/>
          </a:xfrm>
        </p:grpSpPr>
        <p:pic>
          <p:nvPicPr>
            <p:cNvPr id="90" name="Graphic 89">
              <a:extLst>
                <a:ext uri="{FF2B5EF4-FFF2-40B4-BE49-F238E27FC236}">
                  <a16:creationId xmlns:a16="http://schemas.microsoft.com/office/drawing/2014/main" id="{0092E111-AE7E-4EEC-8872-39D7E953D2C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677734" y="1117685"/>
              <a:ext cx="397132" cy="397132"/>
            </a:xfrm>
            <a:prstGeom prst="rect">
              <a:avLst/>
            </a:prstGeom>
          </p:spPr>
        </p:pic>
        <p:sp>
          <p:nvSpPr>
            <p:cNvPr id="92" name="Rectangle 91">
              <a:extLst>
                <a:ext uri="{FF2B5EF4-FFF2-40B4-BE49-F238E27FC236}">
                  <a16:creationId xmlns:a16="http://schemas.microsoft.com/office/drawing/2014/main" id="{4C8EA46C-4F37-443B-B47E-805C80C76DE3}"/>
                </a:ext>
              </a:extLst>
            </p:cNvPr>
            <p:cNvSpPr/>
            <p:nvPr/>
          </p:nvSpPr>
          <p:spPr>
            <a:xfrm>
              <a:off x="10437418" y="1514817"/>
              <a:ext cx="877763" cy="400110"/>
            </a:xfrm>
            <a:prstGeom prst="rect">
              <a:avLst/>
            </a:prstGeom>
          </p:spPr>
          <p:txBody>
            <a:bodyPr wrap="square">
              <a:spAutoFit/>
            </a:bodyPr>
            <a:lstStyle/>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Notifications</a:t>
              </a:r>
            </a:p>
            <a:p>
              <a:pPr marL="0" marR="0" lvl="0" indent="0" algn="ctr" defTabSz="914049"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effectLst/>
                  <a:uLnTx/>
                  <a:uFillTx/>
                  <a:latin typeface="Segoe UI Semilight" panose="020B0402040204020203" pitchFamily="34" charset="0"/>
                  <a:cs typeface="Segoe UI Semilight" panose="020B0402040204020203" pitchFamily="34" charset="0"/>
                </a:rPr>
                <a:t>Event Grid</a:t>
              </a:r>
            </a:p>
          </p:txBody>
        </p:sp>
      </p:grpSp>
    </p:spTree>
    <p:extLst>
      <p:ext uri="{BB962C8B-B14F-4D97-AF65-F5344CB8AC3E}">
        <p14:creationId xmlns:p14="http://schemas.microsoft.com/office/powerpoint/2010/main" val="17142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B23561-5D78-40FC-AB5B-757163DB1303}"/>
              </a:ext>
            </a:extLst>
          </p:cNvPr>
          <p:cNvSpPr txBox="1"/>
          <p:nvPr/>
        </p:nvSpPr>
        <p:spPr>
          <a:xfrm>
            <a:off x="9653906" y="3237270"/>
            <a:ext cx="1757917" cy="523220"/>
          </a:xfrm>
          <a:prstGeom prst="rect">
            <a:avLst/>
          </a:prstGeom>
          <a:noFill/>
          <a:ln>
            <a:solidFill>
              <a:schemeClr val="tx1"/>
            </a:solidFill>
          </a:ln>
        </p:spPr>
        <p:txBody>
          <a:bodyPr wrap="none" rtlCol="0">
            <a:spAutoFit/>
          </a:bodyPr>
          <a:lstStyle/>
          <a:p>
            <a:pPr algn="ctr"/>
            <a:r>
              <a:rPr lang="en-US" sz="2800" dirty="0"/>
              <a:t>$upstream</a:t>
            </a:r>
          </a:p>
        </p:txBody>
      </p:sp>
      <p:cxnSp>
        <p:nvCxnSpPr>
          <p:cNvPr id="14" name="Straight Connector 13">
            <a:extLst>
              <a:ext uri="{FF2B5EF4-FFF2-40B4-BE49-F238E27FC236}">
                <a16:creationId xmlns:a16="http://schemas.microsoft.com/office/drawing/2014/main" id="{2017AD4E-308A-4C11-BF4F-F198AE6F0029}"/>
              </a:ext>
            </a:extLst>
          </p:cNvPr>
          <p:cNvCxnSpPr>
            <a:cxnSpLocks/>
            <a:stCxn id="42" idx="3"/>
            <a:endCxn id="10" idx="1"/>
          </p:cNvCxnSpPr>
          <p:nvPr/>
        </p:nvCxnSpPr>
        <p:spPr>
          <a:xfrm flipV="1">
            <a:off x="8569961" y="3498880"/>
            <a:ext cx="1083945" cy="1"/>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2B5CB3D-B399-4AF5-95B1-49E64990E247}"/>
              </a:ext>
            </a:extLst>
          </p:cNvPr>
          <p:cNvSpPr txBox="1"/>
          <p:nvPr/>
        </p:nvSpPr>
        <p:spPr>
          <a:xfrm>
            <a:off x="8512676" y="3285648"/>
            <a:ext cx="410690" cy="261610"/>
          </a:xfrm>
          <a:prstGeom prst="rect">
            <a:avLst/>
          </a:prstGeom>
          <a:noFill/>
        </p:spPr>
        <p:txBody>
          <a:bodyPr wrap="none" rtlCol="0">
            <a:spAutoFit/>
          </a:bodyPr>
          <a:lstStyle/>
          <a:p>
            <a:pPr algn="ctr"/>
            <a:r>
              <a:rPr lang="en-US" sz="1100" dirty="0"/>
              <a:t>dtdl</a:t>
            </a:r>
          </a:p>
        </p:txBody>
      </p:sp>
      <p:sp>
        <p:nvSpPr>
          <p:cNvPr id="11" name="TextBox 10">
            <a:extLst>
              <a:ext uri="{FF2B5EF4-FFF2-40B4-BE49-F238E27FC236}">
                <a16:creationId xmlns:a16="http://schemas.microsoft.com/office/drawing/2014/main" id="{EE807FCE-65D3-490C-AC73-BABEFD64DCB1}"/>
              </a:ext>
            </a:extLst>
          </p:cNvPr>
          <p:cNvSpPr txBox="1"/>
          <p:nvPr/>
        </p:nvSpPr>
        <p:spPr>
          <a:xfrm>
            <a:off x="2191154" y="2972399"/>
            <a:ext cx="885179" cy="261610"/>
          </a:xfrm>
          <a:prstGeom prst="rect">
            <a:avLst/>
          </a:prstGeom>
          <a:noFill/>
        </p:spPr>
        <p:txBody>
          <a:bodyPr wrap="none" rtlCol="0">
            <a:spAutoFit/>
          </a:bodyPr>
          <a:lstStyle/>
          <a:p>
            <a:pPr algn="ctr"/>
            <a:r>
              <a:rPr lang="en-US" sz="1100" dirty="0"/>
              <a:t>streaminput</a:t>
            </a:r>
          </a:p>
        </p:txBody>
      </p:sp>
      <p:sp>
        <p:nvSpPr>
          <p:cNvPr id="21" name="TextBox 20">
            <a:extLst>
              <a:ext uri="{FF2B5EF4-FFF2-40B4-BE49-F238E27FC236}">
                <a16:creationId xmlns:a16="http://schemas.microsoft.com/office/drawing/2014/main" id="{FA4E16B8-44B0-4056-8B1C-177B1F5C14A3}"/>
              </a:ext>
            </a:extLst>
          </p:cNvPr>
          <p:cNvSpPr txBox="1"/>
          <p:nvPr/>
        </p:nvSpPr>
        <p:spPr>
          <a:xfrm>
            <a:off x="4746414" y="3285495"/>
            <a:ext cx="1135247" cy="261610"/>
          </a:xfrm>
          <a:prstGeom prst="rect">
            <a:avLst/>
          </a:prstGeom>
          <a:noFill/>
        </p:spPr>
        <p:txBody>
          <a:bodyPr wrap="none" rtlCol="0">
            <a:spAutoFit/>
          </a:bodyPr>
          <a:lstStyle/>
          <a:p>
            <a:pPr algn="ctr"/>
            <a:r>
              <a:rPr lang="en-US" sz="1100" dirty="0"/>
              <a:t>telemetryoutput</a:t>
            </a:r>
          </a:p>
        </p:txBody>
      </p:sp>
      <p:grpSp>
        <p:nvGrpSpPr>
          <p:cNvPr id="78" name="Group 77">
            <a:extLst>
              <a:ext uri="{FF2B5EF4-FFF2-40B4-BE49-F238E27FC236}">
                <a16:creationId xmlns:a16="http://schemas.microsoft.com/office/drawing/2014/main" id="{39090FDC-FBD3-4DA2-A0AB-16F2E5E00AB4}"/>
              </a:ext>
            </a:extLst>
          </p:cNvPr>
          <p:cNvGrpSpPr/>
          <p:nvPr/>
        </p:nvGrpSpPr>
        <p:grpSpPr>
          <a:xfrm>
            <a:off x="3007701" y="2718033"/>
            <a:ext cx="1801474" cy="954107"/>
            <a:chOff x="3284538" y="2718033"/>
            <a:chExt cx="1801474" cy="954107"/>
          </a:xfrm>
        </p:grpSpPr>
        <p:sp>
          <p:nvSpPr>
            <p:cNvPr id="4" name="TextBox 3">
              <a:extLst>
                <a:ext uri="{FF2B5EF4-FFF2-40B4-BE49-F238E27FC236}">
                  <a16:creationId xmlns:a16="http://schemas.microsoft.com/office/drawing/2014/main" id="{B69B62A5-FE25-4A2A-8EF2-E37B0F78FB18}"/>
                </a:ext>
              </a:extLst>
            </p:cNvPr>
            <p:cNvSpPr txBox="1"/>
            <p:nvPr/>
          </p:nvSpPr>
          <p:spPr>
            <a:xfrm>
              <a:off x="3415718" y="2718033"/>
              <a:ext cx="1540355" cy="954107"/>
            </a:xfrm>
            <a:prstGeom prst="rect">
              <a:avLst/>
            </a:prstGeom>
            <a:noFill/>
            <a:ln>
              <a:solidFill>
                <a:schemeClr val="tx1"/>
              </a:solidFill>
            </a:ln>
          </p:spPr>
          <p:txBody>
            <a:bodyPr wrap="square" rtlCol="0">
              <a:spAutoFit/>
            </a:bodyPr>
            <a:lstStyle/>
            <a:p>
              <a:pPr algn="ctr"/>
              <a:r>
                <a:rPr lang="en-US" sz="2800" dirty="0"/>
                <a:t>Stream Analytics</a:t>
              </a:r>
            </a:p>
          </p:txBody>
        </p:sp>
        <p:sp>
          <p:nvSpPr>
            <p:cNvPr id="27" name="Rectangle 26">
              <a:extLst>
                <a:ext uri="{FF2B5EF4-FFF2-40B4-BE49-F238E27FC236}">
                  <a16:creationId xmlns:a16="http://schemas.microsoft.com/office/drawing/2014/main" id="{5A8D6F47-8A4E-4E36-86A3-E380D5105D34}"/>
                </a:ext>
              </a:extLst>
            </p:cNvPr>
            <p:cNvSpPr/>
            <p:nvPr/>
          </p:nvSpPr>
          <p:spPr>
            <a:xfrm>
              <a:off x="3284538" y="3105149"/>
              <a:ext cx="124830" cy="16667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D18CB75-A78B-4401-829E-2B2DF27D4E80}"/>
                </a:ext>
              </a:extLst>
            </p:cNvPr>
            <p:cNvSpPr/>
            <p:nvPr/>
          </p:nvSpPr>
          <p:spPr>
            <a:xfrm>
              <a:off x="4961182" y="2805170"/>
              <a:ext cx="124830" cy="166677"/>
            </a:xfrm>
            <a:prstGeom prst="rect">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AD74032-22D5-4AB3-B992-64700587C9AB}"/>
                </a:ext>
              </a:extLst>
            </p:cNvPr>
            <p:cNvSpPr/>
            <p:nvPr/>
          </p:nvSpPr>
          <p:spPr>
            <a:xfrm>
              <a:off x="4961182" y="3421873"/>
              <a:ext cx="124830" cy="166677"/>
            </a:xfrm>
            <a:prstGeom prst="rect">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FF3B769F-DBF0-47F0-A92C-97FC570F476E}"/>
              </a:ext>
            </a:extLst>
          </p:cNvPr>
          <p:cNvGrpSpPr/>
          <p:nvPr/>
        </p:nvGrpSpPr>
        <p:grpSpPr>
          <a:xfrm>
            <a:off x="6635528" y="3023140"/>
            <a:ext cx="1934433" cy="954107"/>
            <a:chOff x="7415705" y="2712747"/>
            <a:chExt cx="1934433" cy="954107"/>
          </a:xfrm>
        </p:grpSpPr>
        <p:sp>
          <p:nvSpPr>
            <p:cNvPr id="8" name="TextBox 7">
              <a:extLst>
                <a:ext uri="{FF2B5EF4-FFF2-40B4-BE49-F238E27FC236}">
                  <a16:creationId xmlns:a16="http://schemas.microsoft.com/office/drawing/2014/main" id="{286A8C28-1D7A-4499-985F-165A36C86082}"/>
                </a:ext>
              </a:extLst>
            </p:cNvPr>
            <p:cNvSpPr txBox="1"/>
            <p:nvPr/>
          </p:nvSpPr>
          <p:spPr>
            <a:xfrm>
              <a:off x="7545644" y="2712747"/>
              <a:ext cx="1674555" cy="954107"/>
            </a:xfrm>
            <a:prstGeom prst="rect">
              <a:avLst/>
            </a:prstGeom>
            <a:noFill/>
            <a:ln>
              <a:solidFill>
                <a:schemeClr val="tx1"/>
              </a:solidFill>
            </a:ln>
          </p:spPr>
          <p:txBody>
            <a:bodyPr wrap="square" rtlCol="0">
              <a:spAutoFit/>
            </a:bodyPr>
            <a:lstStyle/>
            <a:p>
              <a:pPr algn="ctr"/>
              <a:r>
                <a:rPr lang="en-US" sz="2800" dirty="0"/>
                <a:t>OPC Translator</a:t>
              </a:r>
            </a:p>
          </p:txBody>
        </p:sp>
        <p:sp>
          <p:nvSpPr>
            <p:cNvPr id="40" name="Rectangle 39">
              <a:extLst>
                <a:ext uri="{FF2B5EF4-FFF2-40B4-BE49-F238E27FC236}">
                  <a16:creationId xmlns:a16="http://schemas.microsoft.com/office/drawing/2014/main" id="{FF44CCB0-75FB-452F-9D1D-9FD8E8821576}"/>
                </a:ext>
              </a:extLst>
            </p:cNvPr>
            <p:cNvSpPr/>
            <p:nvPr/>
          </p:nvSpPr>
          <p:spPr>
            <a:xfrm>
              <a:off x="7415705" y="3111747"/>
              <a:ext cx="124830" cy="16667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F7ED00C-B058-495B-8BDD-07404D921311}"/>
                </a:ext>
              </a:extLst>
            </p:cNvPr>
            <p:cNvSpPr/>
            <p:nvPr/>
          </p:nvSpPr>
          <p:spPr>
            <a:xfrm>
              <a:off x="9225308" y="3105149"/>
              <a:ext cx="124830" cy="166677"/>
            </a:xfrm>
            <a:prstGeom prst="rect">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cxnSp>
        <p:nvCxnSpPr>
          <p:cNvPr id="51" name="Connector: Elbow 50">
            <a:extLst>
              <a:ext uri="{FF2B5EF4-FFF2-40B4-BE49-F238E27FC236}">
                <a16:creationId xmlns:a16="http://schemas.microsoft.com/office/drawing/2014/main" id="{E242FC2B-ED23-4B8D-A77C-D926905DC858}"/>
              </a:ext>
            </a:extLst>
          </p:cNvPr>
          <p:cNvCxnSpPr>
            <a:stCxn id="38" idx="3"/>
            <a:endCxn id="40" idx="1"/>
          </p:cNvCxnSpPr>
          <p:nvPr/>
        </p:nvCxnSpPr>
        <p:spPr>
          <a:xfrm>
            <a:off x="4809175" y="3505212"/>
            <a:ext cx="1826353" cy="267"/>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443351EF-FEDC-45AB-9799-572738983806}"/>
              </a:ext>
            </a:extLst>
          </p:cNvPr>
          <p:cNvSpPr txBox="1"/>
          <p:nvPr/>
        </p:nvSpPr>
        <p:spPr>
          <a:xfrm>
            <a:off x="6302653" y="3282946"/>
            <a:ext cx="391454" cy="261610"/>
          </a:xfrm>
          <a:prstGeom prst="rect">
            <a:avLst/>
          </a:prstGeom>
          <a:noFill/>
        </p:spPr>
        <p:txBody>
          <a:bodyPr wrap="none" rtlCol="0">
            <a:spAutoFit/>
          </a:bodyPr>
          <a:lstStyle/>
          <a:p>
            <a:pPr algn="ctr"/>
            <a:r>
              <a:rPr lang="en-US" sz="1100" dirty="0"/>
              <a:t>opc</a:t>
            </a:r>
          </a:p>
        </p:txBody>
      </p:sp>
      <p:cxnSp>
        <p:nvCxnSpPr>
          <p:cNvPr id="67" name="Connector: Elbow 66">
            <a:extLst>
              <a:ext uri="{FF2B5EF4-FFF2-40B4-BE49-F238E27FC236}">
                <a16:creationId xmlns:a16="http://schemas.microsoft.com/office/drawing/2014/main" id="{B07C93A8-5034-4628-9032-103C9326DC23}"/>
              </a:ext>
            </a:extLst>
          </p:cNvPr>
          <p:cNvCxnSpPr>
            <a:cxnSpLocks/>
            <a:stCxn id="36" idx="3"/>
            <a:endCxn id="10" idx="1"/>
          </p:cNvCxnSpPr>
          <p:nvPr/>
        </p:nvCxnSpPr>
        <p:spPr>
          <a:xfrm>
            <a:off x="4809175" y="2888509"/>
            <a:ext cx="4844731" cy="610371"/>
          </a:xfrm>
          <a:prstGeom prst="bentConnector3">
            <a:avLst>
              <a:gd name="adj1" fmla="val 90346"/>
            </a:avLst>
          </a:prstGeom>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138DBA1A-8996-4CA1-A28B-4909982C57EA}"/>
              </a:ext>
            </a:extLst>
          </p:cNvPr>
          <p:cNvSpPr txBox="1"/>
          <p:nvPr/>
        </p:nvSpPr>
        <p:spPr>
          <a:xfrm>
            <a:off x="4744539" y="2665618"/>
            <a:ext cx="893193" cy="261610"/>
          </a:xfrm>
          <a:prstGeom prst="rect">
            <a:avLst/>
          </a:prstGeom>
          <a:noFill/>
        </p:spPr>
        <p:txBody>
          <a:bodyPr wrap="none" rtlCol="0">
            <a:spAutoFit/>
          </a:bodyPr>
          <a:lstStyle/>
          <a:p>
            <a:pPr algn="ctr"/>
            <a:r>
              <a:rPr lang="en-US" sz="1100" dirty="0"/>
              <a:t>alertsoutput</a:t>
            </a:r>
          </a:p>
        </p:txBody>
      </p:sp>
      <p:grpSp>
        <p:nvGrpSpPr>
          <p:cNvPr id="80" name="Group 79">
            <a:extLst>
              <a:ext uri="{FF2B5EF4-FFF2-40B4-BE49-F238E27FC236}">
                <a16:creationId xmlns:a16="http://schemas.microsoft.com/office/drawing/2014/main" id="{382D3480-5568-4358-91D9-183BC9795A91}"/>
              </a:ext>
            </a:extLst>
          </p:cNvPr>
          <p:cNvGrpSpPr/>
          <p:nvPr/>
        </p:nvGrpSpPr>
        <p:grpSpPr>
          <a:xfrm>
            <a:off x="120939" y="2701253"/>
            <a:ext cx="1670294" cy="954107"/>
            <a:chOff x="117446" y="2718033"/>
            <a:chExt cx="1670294" cy="954107"/>
          </a:xfrm>
        </p:grpSpPr>
        <p:sp>
          <p:nvSpPr>
            <p:cNvPr id="2" name="TextBox 1">
              <a:extLst>
                <a:ext uri="{FF2B5EF4-FFF2-40B4-BE49-F238E27FC236}">
                  <a16:creationId xmlns:a16="http://schemas.microsoft.com/office/drawing/2014/main" id="{46A73356-C618-4409-9800-0DA2ECD41199}"/>
                </a:ext>
              </a:extLst>
            </p:cNvPr>
            <p:cNvSpPr txBox="1"/>
            <p:nvPr/>
          </p:nvSpPr>
          <p:spPr>
            <a:xfrm>
              <a:off x="117446" y="2718033"/>
              <a:ext cx="1540355" cy="954107"/>
            </a:xfrm>
            <a:prstGeom prst="rect">
              <a:avLst/>
            </a:prstGeom>
            <a:noFill/>
            <a:ln>
              <a:solidFill>
                <a:schemeClr val="tx1"/>
              </a:solidFill>
            </a:ln>
          </p:spPr>
          <p:txBody>
            <a:bodyPr wrap="square" rtlCol="0">
              <a:spAutoFit/>
            </a:bodyPr>
            <a:lstStyle/>
            <a:p>
              <a:pPr algn="ctr"/>
              <a:r>
                <a:rPr lang="en-US" sz="2800" dirty="0"/>
                <a:t>OPC Publisher</a:t>
              </a:r>
            </a:p>
          </p:txBody>
        </p:sp>
        <p:sp>
          <p:nvSpPr>
            <p:cNvPr id="76" name="Rectangle 75">
              <a:extLst>
                <a:ext uri="{FF2B5EF4-FFF2-40B4-BE49-F238E27FC236}">
                  <a16:creationId xmlns:a16="http://schemas.microsoft.com/office/drawing/2014/main" id="{A1FF1814-7567-4BC4-87C6-0CFC301F6877}"/>
                </a:ext>
              </a:extLst>
            </p:cNvPr>
            <p:cNvSpPr/>
            <p:nvPr/>
          </p:nvSpPr>
          <p:spPr>
            <a:xfrm>
              <a:off x="1662910" y="3118818"/>
              <a:ext cx="124830" cy="166677"/>
            </a:xfrm>
            <a:prstGeom prst="rect">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cxnSp>
        <p:nvCxnSpPr>
          <p:cNvPr id="82" name="Connector: Elbow 81">
            <a:extLst>
              <a:ext uri="{FF2B5EF4-FFF2-40B4-BE49-F238E27FC236}">
                <a16:creationId xmlns:a16="http://schemas.microsoft.com/office/drawing/2014/main" id="{BFE47243-65AD-47F1-B517-A88E47065F51}"/>
              </a:ext>
            </a:extLst>
          </p:cNvPr>
          <p:cNvCxnSpPr>
            <a:stCxn id="76" idx="3"/>
            <a:endCxn id="27" idx="1"/>
          </p:cNvCxnSpPr>
          <p:nvPr/>
        </p:nvCxnSpPr>
        <p:spPr>
          <a:xfrm>
            <a:off x="1791233" y="3185377"/>
            <a:ext cx="1216468" cy="3111"/>
          </a:xfrm>
          <a:prstGeom prst="bentConnector3">
            <a:avLst/>
          </a:prstGeom>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0FB4A19F-2D4E-481B-9022-E9AE9DF622F0}"/>
              </a:ext>
            </a:extLst>
          </p:cNvPr>
          <p:cNvSpPr txBox="1"/>
          <p:nvPr/>
        </p:nvSpPr>
        <p:spPr>
          <a:xfrm>
            <a:off x="1733371" y="2965381"/>
            <a:ext cx="391454" cy="261610"/>
          </a:xfrm>
          <a:prstGeom prst="rect">
            <a:avLst/>
          </a:prstGeom>
          <a:noFill/>
        </p:spPr>
        <p:txBody>
          <a:bodyPr wrap="none" rtlCol="0">
            <a:spAutoFit/>
          </a:bodyPr>
          <a:lstStyle/>
          <a:p>
            <a:pPr algn="ctr"/>
            <a:r>
              <a:rPr lang="en-US" sz="1100" dirty="0"/>
              <a:t>opc</a:t>
            </a:r>
          </a:p>
        </p:txBody>
      </p:sp>
    </p:spTree>
    <p:extLst>
      <p:ext uri="{BB962C8B-B14F-4D97-AF65-F5344CB8AC3E}">
        <p14:creationId xmlns:p14="http://schemas.microsoft.com/office/powerpoint/2010/main" val="4068045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1649</TotalTime>
  <Words>199</Words>
  <Application>Microsoft Office PowerPoint</Application>
  <PresentationFormat>Widescreen</PresentationFormat>
  <Paragraphs>51</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Segoe UI Semilight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Marvin Garcia</dc:creator>
  <cp:lastModifiedBy>Marvin Garcia</cp:lastModifiedBy>
  <cp:revision>4</cp:revision>
  <dcterms:created xsi:type="dcterms:W3CDTF">2020-10-22T12:52:14Z</dcterms:created>
  <dcterms:modified xsi:type="dcterms:W3CDTF">2020-10-27T12:57:53Z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2020-10-22T12:52:14Z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13590dfc-b0a3-4cfd-a3dd-b92cdf572495</vt:lpwstr>
  </property>
  <property fmtid="{D5CDD505-2E9C-101B-9397-08002B2CF9AE}" pid="8" name="MSIP_Label_f42aa342-8706-4288-bd11-ebb85995028c_ContentBits">
    <vt:lpwstr>0</vt:lpwstr>
  </property>
</Properties>
</file>