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69" r:id="rId4"/>
    <p:sldId id="257" r:id="rId5"/>
    <p:sldId id="272" r:id="rId6"/>
    <p:sldId id="265" r:id="rId7"/>
    <p:sldId id="264" r:id="rId8"/>
    <p:sldId id="259" r:id="rId9"/>
    <p:sldId id="274" r:id="rId10"/>
    <p:sldId id="273" r:id="rId11"/>
    <p:sldId id="263" r:id="rId12"/>
    <p:sldId id="270" r:id="rId13"/>
    <p:sldId id="271" r:id="rId14"/>
    <p:sldId id="262"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1F2"/>
    <a:srgbClr val="001132"/>
    <a:srgbClr val="FFFFFF"/>
    <a:srgbClr val="044386"/>
    <a:srgbClr val="58C4EE"/>
    <a:srgbClr val="F2D347"/>
    <a:srgbClr val="06C0F7"/>
    <a:srgbClr val="32C4F5"/>
    <a:srgbClr val="2FBF26"/>
    <a:srgbClr val="32C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2389" autoAdjust="0"/>
  </p:normalViewPr>
  <p:slideViewPr>
    <p:cSldViewPr snapToGrid="0">
      <p:cViewPr varScale="1">
        <p:scale>
          <a:sx n="58" d="100"/>
          <a:sy n="58" d="100"/>
        </p:scale>
        <p:origin x="4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hultstudents-my.sharepoint.com/personal/jjung2019_student_hult_edu/Documents/Case%20-%20Intel%20Asia%20Campaign%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hultstudents-my.sharepoint.com/personal/jjung2019_student_hult_edu/Documents/Case%20-%20Intel%20Asia%20Campaign%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'Constraint Data'!$B$5</c:f>
              <c:strCache>
                <c:ptCount val="1"/>
                <c:pt idx="0">
                  <c:v> Population (Ms)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'Constraint Data'!$C$4:$H$4</c:f>
              <c:strCache>
                <c:ptCount val="6"/>
                <c:pt idx="0">
                  <c:v>Indonesia</c:v>
                </c:pt>
                <c:pt idx="1">
                  <c:v>Korea</c:v>
                </c:pt>
                <c:pt idx="2">
                  <c:v>Malaysia</c:v>
                </c:pt>
                <c:pt idx="3">
                  <c:v>Pakistan</c:v>
                </c:pt>
                <c:pt idx="4">
                  <c:v>Philippines</c:v>
                </c:pt>
                <c:pt idx="5">
                  <c:v>Singapore</c:v>
                </c:pt>
              </c:strCache>
            </c:strRef>
          </c:cat>
          <c:val>
            <c:numRef>
              <c:f>'Constraint Data'!$C$5:$H$5</c:f>
              <c:numCache>
                <c:formatCode>0.0</c:formatCode>
                <c:ptCount val="6"/>
                <c:pt idx="0" formatCode="General">
                  <c:v>251.2</c:v>
                </c:pt>
                <c:pt idx="1">
                  <c:v>49</c:v>
                </c:pt>
                <c:pt idx="2" formatCode="General">
                  <c:v>29.6</c:v>
                </c:pt>
                <c:pt idx="3" formatCode="General">
                  <c:v>193.2</c:v>
                </c:pt>
                <c:pt idx="4" formatCode="General">
                  <c:v>105.7</c:v>
                </c:pt>
                <c:pt idx="5" formatCode="General">
                  <c:v>5.5</c:v>
                </c:pt>
              </c:numCache>
            </c:numRef>
          </c:val>
          <c:extLst>
            <c:ext xmlns:c16="http://schemas.microsoft.com/office/drawing/2014/chart" uri="{C3380CC4-5D6E-409C-BE32-E72D297353CC}">
              <c16:uniqueId val="{00000000-B05E-4844-990E-1C3968F0CFF2}"/>
            </c:ext>
          </c:extLst>
        </c:ser>
        <c:ser>
          <c:idx val="1"/>
          <c:order val="1"/>
          <c:tx>
            <c:strRef>
              <c:f>'Constraint Data'!$B$6</c:f>
              <c:strCache>
                <c:ptCount val="1"/>
                <c:pt idx="0">
                  <c:v> # Internet Users (Ms)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'Constraint Data'!$C$4:$H$4</c:f>
              <c:strCache>
                <c:ptCount val="6"/>
                <c:pt idx="0">
                  <c:v>Indonesia</c:v>
                </c:pt>
                <c:pt idx="1">
                  <c:v>Korea</c:v>
                </c:pt>
                <c:pt idx="2">
                  <c:v>Malaysia</c:v>
                </c:pt>
                <c:pt idx="3">
                  <c:v>Pakistan</c:v>
                </c:pt>
                <c:pt idx="4">
                  <c:v>Philippines</c:v>
                </c:pt>
                <c:pt idx="5">
                  <c:v>Singapore</c:v>
                </c:pt>
              </c:strCache>
            </c:strRef>
          </c:cat>
          <c:val>
            <c:numRef>
              <c:f>'Constraint Data'!$C$6:$H$6</c:f>
              <c:numCache>
                <c:formatCode>General</c:formatCode>
                <c:ptCount val="6"/>
                <c:pt idx="0">
                  <c:v>20</c:v>
                </c:pt>
                <c:pt idx="1">
                  <c:v>39.4</c:v>
                </c:pt>
                <c:pt idx="2">
                  <c:v>15.4</c:v>
                </c:pt>
                <c:pt idx="3">
                  <c:v>20.399999999999999</c:v>
                </c:pt>
                <c:pt idx="4">
                  <c:v>8.3000000000000007</c:v>
                </c:pt>
                <c:pt idx="5">
                  <c:v>3.2</c:v>
                </c:pt>
              </c:numCache>
            </c:numRef>
          </c:val>
          <c:extLst>
            <c:ext xmlns:c16="http://schemas.microsoft.com/office/drawing/2014/chart" uri="{C3380CC4-5D6E-409C-BE32-E72D297353CC}">
              <c16:uniqueId val="{00000001-B05E-4844-990E-1C3968F0CFF2}"/>
            </c:ext>
          </c:extLst>
        </c:ser>
        <c:ser>
          <c:idx val="2"/>
          <c:order val="2"/>
          <c:tx>
            <c:strRef>
              <c:f>'Constraint Data'!$B$7</c:f>
              <c:strCache>
                <c:ptCount val="1"/>
                <c:pt idx="0">
                  <c:v> Mobile Phones (Ms)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'Constraint Data'!$C$4:$H$4</c:f>
              <c:strCache>
                <c:ptCount val="6"/>
                <c:pt idx="0">
                  <c:v>Indonesia</c:v>
                </c:pt>
                <c:pt idx="1">
                  <c:v>Korea</c:v>
                </c:pt>
                <c:pt idx="2">
                  <c:v>Malaysia</c:v>
                </c:pt>
                <c:pt idx="3">
                  <c:v>Pakistan</c:v>
                </c:pt>
                <c:pt idx="4">
                  <c:v>Philippines</c:v>
                </c:pt>
                <c:pt idx="5">
                  <c:v>Singapore</c:v>
                </c:pt>
              </c:strCache>
            </c:strRef>
          </c:cat>
          <c:val>
            <c:numRef>
              <c:f>'Constraint Data'!$C$7:$H$7</c:f>
              <c:numCache>
                <c:formatCode>General</c:formatCode>
                <c:ptCount val="6"/>
                <c:pt idx="0">
                  <c:v>248.8</c:v>
                </c:pt>
                <c:pt idx="1">
                  <c:v>52.5</c:v>
                </c:pt>
                <c:pt idx="2">
                  <c:v>36.700000000000003</c:v>
                </c:pt>
                <c:pt idx="3">
                  <c:v>111</c:v>
                </c:pt>
                <c:pt idx="4">
                  <c:v>94.2</c:v>
                </c:pt>
                <c:pt idx="5">
                  <c:v>7.8</c:v>
                </c:pt>
              </c:numCache>
            </c:numRef>
          </c:val>
          <c:extLst>
            <c:ext xmlns:c16="http://schemas.microsoft.com/office/drawing/2014/chart" uri="{C3380CC4-5D6E-409C-BE32-E72D297353CC}">
              <c16:uniqueId val="{00000002-B05E-4844-990E-1C3968F0CFF2}"/>
            </c:ext>
          </c:extLst>
        </c:ser>
        <c:ser>
          <c:idx val="3"/>
          <c:order val="3"/>
          <c:tx>
            <c:strRef>
              <c:f>'Constraint Data'!$B$8</c:f>
              <c:strCache>
                <c:ptCount val="1"/>
                <c:pt idx="0">
                  <c:v> # Facebook Users (Ms)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'Constraint Data'!$C$4:$H$4</c:f>
              <c:strCache>
                <c:ptCount val="6"/>
                <c:pt idx="0">
                  <c:v>Indonesia</c:v>
                </c:pt>
                <c:pt idx="1">
                  <c:v>Korea</c:v>
                </c:pt>
                <c:pt idx="2">
                  <c:v>Malaysia</c:v>
                </c:pt>
                <c:pt idx="3">
                  <c:v>Pakistan</c:v>
                </c:pt>
                <c:pt idx="4">
                  <c:v>Philippines</c:v>
                </c:pt>
                <c:pt idx="5">
                  <c:v>Singapore</c:v>
                </c:pt>
              </c:strCache>
            </c:strRef>
          </c:cat>
          <c:val>
            <c:numRef>
              <c:f>'Constraint Data'!$C$8:$H$8</c:f>
              <c:numCache>
                <c:formatCode>General</c:formatCode>
                <c:ptCount val="6"/>
                <c:pt idx="0">
                  <c:v>51.1</c:v>
                </c:pt>
                <c:pt idx="1">
                  <c:v>10</c:v>
                </c:pt>
                <c:pt idx="2">
                  <c:v>13.6</c:v>
                </c:pt>
                <c:pt idx="3">
                  <c:v>8</c:v>
                </c:pt>
                <c:pt idx="4">
                  <c:v>29.9</c:v>
                </c:pt>
                <c:pt idx="5">
                  <c:v>2.9</c:v>
                </c:pt>
              </c:numCache>
            </c:numRef>
          </c:val>
          <c:extLst>
            <c:ext xmlns:c16="http://schemas.microsoft.com/office/drawing/2014/chart" uri="{C3380CC4-5D6E-409C-BE32-E72D297353CC}">
              <c16:uniqueId val="{00000003-B05E-4844-990E-1C3968F0CFF2}"/>
            </c:ext>
          </c:extLst>
        </c:ser>
        <c:dLbls>
          <c:showLegendKey val="0"/>
          <c:showVal val="0"/>
          <c:showCatName val="0"/>
          <c:showSerName val="0"/>
          <c:showPercent val="0"/>
          <c:showBubbleSize val="0"/>
        </c:dLbls>
        <c:gapWidth val="100"/>
        <c:overlap val="-24"/>
        <c:axId val="2022852832"/>
        <c:axId val="2022852416"/>
      </c:barChart>
      <c:catAx>
        <c:axId val="20228528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022852416"/>
        <c:crosses val="autoZero"/>
        <c:auto val="1"/>
        <c:lblAlgn val="ctr"/>
        <c:lblOffset val="100"/>
        <c:noMultiLvlLbl val="0"/>
      </c:catAx>
      <c:valAx>
        <c:axId val="202285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022852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'Constraint Data'!$B$14</c:f>
              <c:strCache>
                <c:ptCount val="1"/>
                <c:pt idx="0">
                  <c:v> Fans </c:v>
                </c:pt>
              </c:strCache>
            </c:strRef>
          </c:tx>
          <c:spPr>
            <a:solidFill>
              <a:schemeClr val="accent1"/>
            </a:solidFill>
            <a:ln>
              <a:noFill/>
            </a:ln>
            <a:effectLst/>
          </c:spPr>
          <c:invertIfNegative val="0"/>
          <c:cat>
            <c:strRef>
              <c:f>'Constraint Data'!$C$13:$H$13</c:f>
              <c:strCache>
                <c:ptCount val="6"/>
                <c:pt idx="0">
                  <c:v>Indonesia</c:v>
                </c:pt>
                <c:pt idx="1">
                  <c:v>Korea</c:v>
                </c:pt>
                <c:pt idx="2">
                  <c:v>Malaysia</c:v>
                </c:pt>
                <c:pt idx="3">
                  <c:v>Pakistan</c:v>
                </c:pt>
                <c:pt idx="4">
                  <c:v>Philippines</c:v>
                </c:pt>
                <c:pt idx="5">
                  <c:v>Singapore</c:v>
                </c:pt>
              </c:strCache>
            </c:strRef>
          </c:cat>
          <c:val>
            <c:numRef>
              <c:f>'Constraint Data'!$C$14:$H$14</c:f>
              <c:numCache>
                <c:formatCode>_(* #,##0_);_(* \(#,##0\);_(* "-"_);_(@_)</c:formatCode>
                <c:ptCount val="6"/>
                <c:pt idx="0">
                  <c:v>778144</c:v>
                </c:pt>
                <c:pt idx="1">
                  <c:v>137801</c:v>
                </c:pt>
                <c:pt idx="2">
                  <c:v>128410</c:v>
                </c:pt>
                <c:pt idx="3">
                  <c:v>316425</c:v>
                </c:pt>
                <c:pt idx="4">
                  <c:v>203907</c:v>
                </c:pt>
                <c:pt idx="5">
                  <c:v>15595</c:v>
                </c:pt>
              </c:numCache>
            </c:numRef>
          </c:val>
          <c:extLst>
            <c:ext xmlns:c16="http://schemas.microsoft.com/office/drawing/2014/chart" uri="{C3380CC4-5D6E-409C-BE32-E72D297353CC}">
              <c16:uniqueId val="{00000000-449E-4C80-9230-157C3AA45F45}"/>
            </c:ext>
          </c:extLst>
        </c:ser>
        <c:dLbls>
          <c:showLegendKey val="0"/>
          <c:showVal val="0"/>
          <c:showCatName val="0"/>
          <c:showSerName val="0"/>
          <c:showPercent val="0"/>
          <c:showBubbleSize val="0"/>
        </c:dLbls>
        <c:gapWidth val="150"/>
        <c:axId val="1642105712"/>
        <c:axId val="1642828352"/>
      </c:barChart>
      <c:lineChart>
        <c:grouping val="standard"/>
        <c:varyColors val="0"/>
        <c:ser>
          <c:idx val="1"/>
          <c:order val="1"/>
          <c:tx>
            <c:strRef>
              <c:f>'Constraint Data'!$B$15</c:f>
              <c:strCache>
                <c:ptCount val="1"/>
                <c:pt idx="0">
                  <c:v> Growth </c:v>
                </c:pt>
              </c:strCache>
            </c:strRef>
          </c:tx>
          <c:spPr>
            <a:ln w="28575" cap="rnd">
              <a:solidFill>
                <a:schemeClr val="accent2"/>
              </a:solidFill>
              <a:round/>
            </a:ln>
            <a:effectLst/>
          </c:spPr>
          <c:marker>
            <c:symbol val="none"/>
          </c:marker>
          <c:cat>
            <c:strRef>
              <c:f>'Constraint Data'!$C$13:$H$13</c:f>
              <c:strCache>
                <c:ptCount val="6"/>
                <c:pt idx="0">
                  <c:v>Indonesia</c:v>
                </c:pt>
                <c:pt idx="1">
                  <c:v>Korea</c:v>
                </c:pt>
                <c:pt idx="2">
                  <c:v>Malaysia</c:v>
                </c:pt>
                <c:pt idx="3">
                  <c:v>Pakistan</c:v>
                </c:pt>
                <c:pt idx="4">
                  <c:v>Philippines</c:v>
                </c:pt>
                <c:pt idx="5">
                  <c:v>Singapore</c:v>
                </c:pt>
              </c:strCache>
            </c:strRef>
          </c:cat>
          <c:val>
            <c:numRef>
              <c:f>'Constraint Data'!$C$15:$H$15</c:f>
              <c:numCache>
                <c:formatCode>_(* #,##0_);_(* \(#,##0\);_(* "-"_);_(@_)</c:formatCode>
                <c:ptCount val="6"/>
                <c:pt idx="0">
                  <c:v>8009</c:v>
                </c:pt>
                <c:pt idx="1">
                  <c:v>9361</c:v>
                </c:pt>
                <c:pt idx="2">
                  <c:v>2932</c:v>
                </c:pt>
                <c:pt idx="3">
                  <c:v>18994</c:v>
                </c:pt>
                <c:pt idx="4">
                  <c:v>2204</c:v>
                </c:pt>
                <c:pt idx="5">
                  <c:v>1496</c:v>
                </c:pt>
              </c:numCache>
            </c:numRef>
          </c:val>
          <c:smooth val="0"/>
          <c:extLst>
            <c:ext xmlns:c16="http://schemas.microsoft.com/office/drawing/2014/chart" uri="{C3380CC4-5D6E-409C-BE32-E72D297353CC}">
              <c16:uniqueId val="{00000001-449E-4C80-9230-157C3AA45F45}"/>
            </c:ext>
          </c:extLst>
        </c:ser>
        <c:dLbls>
          <c:showLegendKey val="0"/>
          <c:showVal val="0"/>
          <c:showCatName val="0"/>
          <c:showSerName val="0"/>
          <c:showPercent val="0"/>
          <c:showBubbleSize val="0"/>
        </c:dLbls>
        <c:marker val="1"/>
        <c:smooth val="0"/>
        <c:axId val="1642829184"/>
        <c:axId val="1642828768"/>
      </c:lineChart>
      <c:catAx>
        <c:axId val="164210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1642828352"/>
        <c:crosses val="autoZero"/>
        <c:auto val="1"/>
        <c:lblAlgn val="ctr"/>
        <c:lblOffset val="100"/>
        <c:noMultiLvlLbl val="0"/>
      </c:catAx>
      <c:valAx>
        <c:axId val="164282835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42105712"/>
        <c:crosses val="autoZero"/>
        <c:crossBetween val="between"/>
      </c:valAx>
      <c:valAx>
        <c:axId val="1642828768"/>
        <c:scaling>
          <c:orientation val="minMax"/>
        </c:scaling>
        <c:delete val="0"/>
        <c:axPos val="r"/>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42829184"/>
        <c:crosses val="max"/>
        <c:crossBetween val="between"/>
      </c:valAx>
      <c:catAx>
        <c:axId val="1642829184"/>
        <c:scaling>
          <c:orientation val="minMax"/>
        </c:scaling>
        <c:delete val="1"/>
        <c:axPos val="b"/>
        <c:numFmt formatCode="General" sourceLinked="1"/>
        <c:majorTickMark val="none"/>
        <c:minorTickMark val="none"/>
        <c:tickLblPos val="nextTo"/>
        <c:crossAx val="1642828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5B1AE-A96A-4996-92B4-F239328FC575}"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5408A-5068-4E70-8E3C-E90970C32997}" type="slidenum">
              <a:rPr lang="en-US" smtClean="0"/>
              <a:t>‹#›</a:t>
            </a:fld>
            <a:endParaRPr lang="en-US"/>
          </a:p>
        </p:txBody>
      </p:sp>
    </p:spTree>
    <p:extLst>
      <p:ext uri="{BB962C8B-B14F-4D97-AF65-F5344CB8AC3E}">
        <p14:creationId xmlns:p14="http://schemas.microsoft.com/office/powerpoint/2010/main" val="380494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F3744"/>
              </a:solidFill>
              <a:effectLst/>
              <a:latin typeface="Roboto"/>
            </a:endParaRPr>
          </a:p>
        </p:txBody>
      </p:sp>
      <p:sp>
        <p:nvSpPr>
          <p:cNvPr id="4" name="Slide Number Placeholder 3"/>
          <p:cNvSpPr>
            <a:spLocks noGrp="1"/>
          </p:cNvSpPr>
          <p:nvPr>
            <p:ph type="sldNum" sz="quarter" idx="5"/>
          </p:nvPr>
        </p:nvSpPr>
        <p:spPr/>
        <p:txBody>
          <a:bodyPr/>
          <a:lstStyle/>
          <a:p>
            <a:fld id="{BB15408A-5068-4E70-8E3C-E90970C32997}" type="slidenum">
              <a:rPr lang="en-US" smtClean="0"/>
              <a:t>1</a:t>
            </a:fld>
            <a:endParaRPr lang="en-US"/>
          </a:p>
        </p:txBody>
      </p:sp>
    </p:spTree>
    <p:extLst>
      <p:ext uri="{BB962C8B-B14F-4D97-AF65-F5344CB8AC3E}">
        <p14:creationId xmlns:p14="http://schemas.microsoft.com/office/powerpoint/2010/main" val="24156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10</a:t>
            </a:fld>
            <a:endParaRPr lang="en-US"/>
          </a:p>
        </p:txBody>
      </p:sp>
    </p:spTree>
    <p:extLst>
      <p:ext uri="{BB962C8B-B14F-4D97-AF65-F5344CB8AC3E}">
        <p14:creationId xmlns:p14="http://schemas.microsoft.com/office/powerpoint/2010/main" val="304385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If the objective coefficient remains within the ranges of optimality, the optimal solution will not change. </a:t>
            </a:r>
          </a:p>
        </p:txBody>
      </p:sp>
      <p:sp>
        <p:nvSpPr>
          <p:cNvPr id="4" name="Slide Number Placeholder 3"/>
          <p:cNvSpPr>
            <a:spLocks noGrp="1"/>
          </p:cNvSpPr>
          <p:nvPr>
            <p:ph type="sldNum" sz="quarter" idx="5"/>
          </p:nvPr>
        </p:nvSpPr>
        <p:spPr/>
        <p:txBody>
          <a:bodyPr/>
          <a:lstStyle/>
          <a:p>
            <a:fld id="{BB15408A-5068-4E70-8E3C-E90970C32997}" type="slidenum">
              <a:rPr lang="en-US" smtClean="0"/>
              <a:t>11</a:t>
            </a:fld>
            <a:endParaRPr lang="en-US"/>
          </a:p>
        </p:txBody>
      </p:sp>
    </p:spTree>
    <p:extLst>
      <p:ext uri="{BB962C8B-B14F-4D97-AF65-F5344CB8AC3E}">
        <p14:creationId xmlns:p14="http://schemas.microsoft.com/office/powerpoint/2010/main" val="2959201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Further explanation for recommendation 1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chemeClr val="accent4">
                    <a:lumMod val="60000"/>
                    <a:lumOff val="40000"/>
                  </a:schemeClr>
                </a:solidFill>
              </a:rPr>
              <a:t>Max impression LP model would be more cost effective as an opening step/strategy in order to generate interest in the market they are trying to break into. Entering using click through rates as a metric would be too early at this stage because they are still trying to generate interest.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Further Explanation for Recommendation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chemeClr val="accent4">
                    <a:lumMod val="60000"/>
                    <a:lumOff val="40000"/>
                  </a:schemeClr>
                </a:solidFill>
              </a:rPr>
              <a:t>Indonesia and Pakistan have a much higher figure when it comes to number of mobile users when compared to Internet users, it would be more cost effective to use mobile ads first for those countries.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chemeClr val="accent4">
                    <a:lumMod val="60000"/>
                    <a:lumOff val="40000"/>
                  </a:schemeClr>
                </a:solidFill>
              </a:rPr>
              <a:t>More people have access to the interest with the growing adoption of mobile devices than PC devices meaning we can target their mobile Ads first and non-mobile Ads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chemeClr val="accent4">
                  <a:lumMod val="60000"/>
                  <a:lumOff val="40000"/>
                </a:schemeClr>
              </a:solidFill>
            </a:endParaRPr>
          </a:p>
          <a:p>
            <a:r>
              <a:rPr lang="en-US" dirty="0"/>
              <a:t>Further Explanation for Recommendation 3:</a:t>
            </a:r>
          </a:p>
          <a:p>
            <a:pPr marL="171450" indent="-171450">
              <a:buFontTx/>
              <a:buChar char="-"/>
            </a:pPr>
            <a:r>
              <a:rPr lang="en-US" dirty="0"/>
              <a:t>Social Impression multiplier refers to the amount of organic attention or reach that an Ad can have. </a:t>
            </a:r>
          </a:p>
          <a:p>
            <a:pPr marL="171450" indent="-171450">
              <a:buFontTx/>
              <a:buChar char="-"/>
            </a:pPr>
            <a:r>
              <a:rPr lang="en-US" dirty="0"/>
              <a:t>This means that we will have a much larger audience to advertise to in a much more organic way. </a:t>
            </a:r>
          </a:p>
          <a:p>
            <a:pPr marL="171450" indent="-171450">
              <a:buFontTx/>
              <a:buChar char="-"/>
            </a:pPr>
            <a:r>
              <a:rPr lang="en-US" dirty="0"/>
              <a:t>The more organic and Ad feels, the more a potential customer will be likely to click on the Ad. </a:t>
            </a:r>
          </a:p>
        </p:txBody>
      </p:sp>
      <p:sp>
        <p:nvSpPr>
          <p:cNvPr id="4" name="Slide Number Placeholder 3"/>
          <p:cNvSpPr>
            <a:spLocks noGrp="1"/>
          </p:cNvSpPr>
          <p:nvPr>
            <p:ph type="sldNum" sz="quarter" idx="5"/>
          </p:nvPr>
        </p:nvSpPr>
        <p:spPr/>
        <p:txBody>
          <a:bodyPr/>
          <a:lstStyle/>
          <a:p>
            <a:fld id="{BB15408A-5068-4E70-8E3C-E90970C32997}" type="slidenum">
              <a:rPr lang="en-US" smtClean="0"/>
              <a:t>13</a:t>
            </a:fld>
            <a:endParaRPr lang="en-US" dirty="0"/>
          </a:p>
        </p:txBody>
      </p:sp>
    </p:spTree>
    <p:extLst>
      <p:ext uri="{BB962C8B-B14F-4D97-AF65-F5344CB8AC3E}">
        <p14:creationId xmlns:p14="http://schemas.microsoft.com/office/powerpoint/2010/main" val="2680273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14</a:t>
            </a:fld>
            <a:endParaRPr lang="en-US" dirty="0"/>
          </a:p>
        </p:txBody>
      </p:sp>
    </p:spTree>
    <p:extLst>
      <p:ext uri="{BB962C8B-B14F-4D97-AF65-F5344CB8AC3E}">
        <p14:creationId xmlns:p14="http://schemas.microsoft.com/office/powerpoint/2010/main" val="171751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15</a:t>
            </a:fld>
            <a:endParaRPr lang="en-US" dirty="0"/>
          </a:p>
        </p:txBody>
      </p:sp>
    </p:spTree>
    <p:extLst>
      <p:ext uri="{BB962C8B-B14F-4D97-AF65-F5344CB8AC3E}">
        <p14:creationId xmlns:p14="http://schemas.microsoft.com/office/powerpoint/2010/main" val="180759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2</a:t>
            </a:fld>
            <a:endParaRPr lang="en-US"/>
          </a:p>
        </p:txBody>
      </p:sp>
    </p:spTree>
    <p:extLst>
      <p:ext uri="{BB962C8B-B14F-4D97-AF65-F5344CB8AC3E}">
        <p14:creationId xmlns:p14="http://schemas.microsoft.com/office/powerpoint/2010/main" val="404925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the left chart, we can see that the demand for mobile phones was growing fast, becoming the best way to reach consumers than Internet. Indonesia and Pakistan have substantial mobile phone users – more than 100 millions. Hence, Intel had invested in building its own Facebook communities in the Asia-Pacific region. </a:t>
            </a:r>
          </a:p>
          <a:p>
            <a:endParaRPr lang="en-US" dirty="0"/>
          </a:p>
          <a:p>
            <a:r>
              <a:rPr lang="en-US" dirty="0"/>
              <a:t>From the Intel team’s previous experience with Facebook communities in the countries of interest, it had developed estimates about the typical Social Impression Multipliers and Social CTRs. In terms of the impression multiplier and CTR value, we can assume that Korea can </a:t>
            </a:r>
            <a:r>
              <a:rPr lang="en-US" sz="1800" b="0" i="0" u="none" strike="noStrike" dirty="0">
                <a:solidFill>
                  <a:srgbClr val="2D3B45"/>
                </a:solidFill>
                <a:effectLst/>
                <a:latin typeface="Arial" panose="020B0604020202020204" pitchFamily="34" charset="0"/>
              </a:rPr>
              <a:t>potentially reach more impressions and clicks than other candidate countries.</a:t>
            </a:r>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3</a:t>
            </a:fld>
            <a:endParaRPr lang="en-US"/>
          </a:p>
        </p:txBody>
      </p:sp>
    </p:spTree>
    <p:extLst>
      <p:ext uri="{BB962C8B-B14F-4D97-AF65-F5344CB8AC3E}">
        <p14:creationId xmlns:p14="http://schemas.microsoft.com/office/powerpoint/2010/main" val="154937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4</a:t>
            </a:fld>
            <a:endParaRPr lang="en-US"/>
          </a:p>
        </p:txBody>
      </p:sp>
    </p:spTree>
    <p:extLst>
      <p:ext uri="{BB962C8B-B14F-4D97-AF65-F5344CB8AC3E}">
        <p14:creationId xmlns:p14="http://schemas.microsoft.com/office/powerpoint/2010/main" val="107261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5</a:t>
            </a:fld>
            <a:endParaRPr lang="en-US"/>
          </a:p>
        </p:txBody>
      </p:sp>
    </p:spTree>
    <p:extLst>
      <p:ext uri="{BB962C8B-B14F-4D97-AF65-F5344CB8AC3E}">
        <p14:creationId xmlns:p14="http://schemas.microsoft.com/office/powerpoint/2010/main" val="170102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p:txBody>
      </p:sp>
      <p:sp>
        <p:nvSpPr>
          <p:cNvPr id="4" name="Slide Number Placeholder 3"/>
          <p:cNvSpPr>
            <a:spLocks noGrp="1"/>
          </p:cNvSpPr>
          <p:nvPr>
            <p:ph type="sldNum" sz="quarter" idx="5"/>
          </p:nvPr>
        </p:nvSpPr>
        <p:spPr/>
        <p:txBody>
          <a:bodyPr/>
          <a:lstStyle/>
          <a:p>
            <a:fld id="{BB15408A-5068-4E70-8E3C-E90970C32997}" type="slidenum">
              <a:rPr lang="en-US" smtClean="0"/>
              <a:t>6</a:t>
            </a:fld>
            <a:endParaRPr lang="en-US"/>
          </a:p>
        </p:txBody>
      </p:sp>
    </p:spTree>
    <p:extLst>
      <p:ext uri="{BB962C8B-B14F-4D97-AF65-F5344CB8AC3E}">
        <p14:creationId xmlns:p14="http://schemas.microsoft.com/office/powerpoint/2010/main" val="27367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7</a:t>
            </a:fld>
            <a:endParaRPr lang="en-US"/>
          </a:p>
        </p:txBody>
      </p:sp>
    </p:spTree>
    <p:extLst>
      <p:ext uri="{BB962C8B-B14F-4D97-AF65-F5344CB8AC3E}">
        <p14:creationId xmlns:p14="http://schemas.microsoft.com/office/powerpoint/2010/main" val="399150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5408A-5068-4E70-8E3C-E90970C32997}" type="slidenum">
              <a:rPr lang="en-US" smtClean="0"/>
              <a:t>8</a:t>
            </a:fld>
            <a:endParaRPr lang="en-US"/>
          </a:p>
        </p:txBody>
      </p:sp>
    </p:spTree>
    <p:extLst>
      <p:ext uri="{BB962C8B-B14F-4D97-AF65-F5344CB8AC3E}">
        <p14:creationId xmlns:p14="http://schemas.microsoft.com/office/powerpoint/2010/main" val="265542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With regards to the model, this will not change so long as our constraints are kept the same because this model was built to calculate the maximum number of impressions using the budget of $95000.</a:t>
            </a:r>
          </a:p>
        </p:txBody>
      </p:sp>
      <p:sp>
        <p:nvSpPr>
          <p:cNvPr id="4" name="Slide Number Placeholder 3"/>
          <p:cNvSpPr>
            <a:spLocks noGrp="1"/>
          </p:cNvSpPr>
          <p:nvPr>
            <p:ph type="sldNum" sz="quarter" idx="5"/>
          </p:nvPr>
        </p:nvSpPr>
        <p:spPr/>
        <p:txBody>
          <a:bodyPr/>
          <a:lstStyle/>
          <a:p>
            <a:fld id="{BB15408A-5068-4E70-8E3C-E90970C32997}" type="slidenum">
              <a:rPr lang="en-US" smtClean="0"/>
              <a:t>9</a:t>
            </a:fld>
            <a:endParaRPr lang="en-US"/>
          </a:p>
        </p:txBody>
      </p:sp>
    </p:spTree>
    <p:extLst>
      <p:ext uri="{BB962C8B-B14F-4D97-AF65-F5344CB8AC3E}">
        <p14:creationId xmlns:p14="http://schemas.microsoft.com/office/powerpoint/2010/main" val="206765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DB054EA-01AF-4346-B25E-46D670A6A21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6438" y="6089701"/>
            <a:ext cx="1163106" cy="481406"/>
          </a:xfrm>
          <a:prstGeom prst="rect">
            <a:avLst/>
          </a:prstGeom>
        </p:spPr>
      </p:pic>
      <p:sp>
        <p:nvSpPr>
          <p:cNvPr id="10" name="Rectangle 9">
            <a:extLst>
              <a:ext uri="{FF2B5EF4-FFF2-40B4-BE49-F238E27FC236}">
                <a16:creationId xmlns:a16="http://schemas.microsoft.com/office/drawing/2014/main" id="{E3DB08CB-0723-44E2-A7F5-882B1B0DFF4D}"/>
              </a:ext>
            </a:extLst>
          </p:cNvPr>
          <p:cNvSpPr>
            <a:spLocks noChangeAspect="1"/>
          </p:cNvSpPr>
          <p:nvPr/>
        </p:nvSpPr>
        <p:spPr>
          <a:xfrm>
            <a:off x="1315915" y="0"/>
            <a:ext cx="3015454" cy="5342252"/>
          </a:xfrm>
          <a:prstGeom prst="rect">
            <a:avLst/>
          </a:prstGeom>
          <a:solidFill>
            <a:srgbClr val="1F65AE">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7E05656-C5EB-4B40-8364-A4FB7D35B116}"/>
              </a:ext>
            </a:extLst>
          </p:cNvPr>
          <p:cNvSpPr txBox="1"/>
          <p:nvPr/>
        </p:nvSpPr>
        <p:spPr>
          <a:xfrm>
            <a:off x="1829262" y="1329174"/>
            <a:ext cx="8533476" cy="2123658"/>
          </a:xfrm>
          <a:prstGeom prst="rect">
            <a:avLst/>
          </a:prstGeom>
          <a:noFill/>
        </p:spPr>
        <p:txBody>
          <a:bodyPr wrap="square">
            <a:spAutoFit/>
          </a:bodyPr>
          <a:lstStyle/>
          <a:p>
            <a:r>
              <a:rPr lang="en-US" sz="4400" b="1" dirty="0">
                <a:solidFill>
                  <a:schemeClr val="bg1"/>
                </a:solidFill>
                <a:latin typeface="Arial" panose="020B0604020202020204" pitchFamily="34" charset="0"/>
                <a:cs typeface="Arial" panose="020B0604020202020204" pitchFamily="34" charset="0"/>
              </a:rPr>
              <a:t>INTEL ASIA-PACIFIC: </a:t>
            </a:r>
            <a:br>
              <a:rPr lang="en-US" sz="4400" b="1" dirty="0">
                <a:solidFill>
                  <a:schemeClr val="bg1"/>
                </a:solidFill>
                <a:latin typeface="Arial" panose="020B0604020202020204" pitchFamily="34" charset="0"/>
                <a:cs typeface="Arial" panose="020B0604020202020204" pitchFamily="34" charset="0"/>
              </a:rPr>
            </a:br>
            <a:r>
              <a:rPr lang="en-US" sz="4400" b="1" dirty="0">
                <a:solidFill>
                  <a:schemeClr val="bg1"/>
                </a:solidFill>
                <a:latin typeface="Arial" panose="020B0604020202020204" pitchFamily="34" charset="0"/>
                <a:cs typeface="Arial" panose="020B0604020202020204" pitchFamily="34" charset="0"/>
              </a:rPr>
              <a:t>THE CATCH &amp; WIN CAMPAIGN MANAGERIAL REPORT</a:t>
            </a:r>
          </a:p>
        </p:txBody>
      </p:sp>
      <p:sp>
        <p:nvSpPr>
          <p:cNvPr id="11" name="TextBox 10">
            <a:extLst>
              <a:ext uri="{FF2B5EF4-FFF2-40B4-BE49-F238E27FC236}">
                <a16:creationId xmlns:a16="http://schemas.microsoft.com/office/drawing/2014/main" id="{F88B28BD-70F7-45AD-B237-B6F7E7069989}"/>
              </a:ext>
            </a:extLst>
          </p:cNvPr>
          <p:cNvSpPr txBox="1"/>
          <p:nvPr/>
        </p:nvSpPr>
        <p:spPr>
          <a:xfrm>
            <a:off x="1829262" y="3619734"/>
            <a:ext cx="4697451" cy="584775"/>
          </a:xfrm>
          <a:prstGeom prst="rect">
            <a:avLst/>
          </a:prstGeom>
          <a:noFill/>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Team 14</a:t>
            </a:r>
          </a:p>
        </p:txBody>
      </p:sp>
      <p:sp>
        <p:nvSpPr>
          <p:cNvPr id="12" name="TextBox 11">
            <a:extLst>
              <a:ext uri="{FF2B5EF4-FFF2-40B4-BE49-F238E27FC236}">
                <a16:creationId xmlns:a16="http://schemas.microsoft.com/office/drawing/2014/main" id="{6127B6E7-7CCB-45F1-897A-1057694B8E88}"/>
              </a:ext>
            </a:extLst>
          </p:cNvPr>
          <p:cNvSpPr txBox="1"/>
          <p:nvPr/>
        </p:nvSpPr>
        <p:spPr>
          <a:xfrm>
            <a:off x="1829262" y="4371411"/>
            <a:ext cx="8076738" cy="400110"/>
          </a:xfrm>
          <a:prstGeom prst="rect">
            <a:avLst/>
          </a:prstGeom>
          <a:no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Percival Sibanda,  Jisung Jung,  Neha Gupta,  </a:t>
            </a:r>
            <a:r>
              <a:rPr lang="en-US" sz="2000" dirty="0" err="1">
                <a:solidFill>
                  <a:schemeClr val="bg1"/>
                </a:solidFill>
                <a:latin typeface="Arial" panose="020B0604020202020204" pitchFamily="34" charset="0"/>
                <a:cs typeface="Arial" panose="020B0604020202020204" pitchFamily="34" charset="0"/>
              </a:rPr>
              <a:t>Sushmasri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Takillapati</a:t>
            </a:r>
            <a:endParaRPr lang="en-US" sz="2000"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4A1A838A-7737-4C82-8486-687061538021}"/>
              </a:ext>
            </a:extLst>
          </p:cNvPr>
          <p:cNvSpPr>
            <a:spLocks noChangeAspect="1"/>
          </p:cNvSpPr>
          <p:nvPr/>
        </p:nvSpPr>
        <p:spPr>
          <a:xfrm>
            <a:off x="633026" y="5342252"/>
            <a:ext cx="673412" cy="650330"/>
          </a:xfrm>
          <a:prstGeom prst="rect">
            <a:avLst/>
          </a:prstGeom>
          <a:solidFill>
            <a:srgbClr val="A35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3EED8A-7300-4D38-B7D1-E2B361A91685}"/>
              </a:ext>
            </a:extLst>
          </p:cNvPr>
          <p:cNvSpPr>
            <a:spLocks noChangeAspect="1"/>
          </p:cNvSpPr>
          <p:nvPr/>
        </p:nvSpPr>
        <p:spPr>
          <a:xfrm>
            <a:off x="310795" y="5038074"/>
            <a:ext cx="314974" cy="304178"/>
          </a:xfrm>
          <a:prstGeom prst="rect">
            <a:avLst/>
          </a:prstGeom>
          <a:solidFill>
            <a:srgbClr val="C9A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C4F8C-7135-4706-93DD-0CB7E42B2666}"/>
              </a:ext>
            </a:extLst>
          </p:cNvPr>
          <p:cNvSpPr txBox="1"/>
          <p:nvPr/>
        </p:nvSpPr>
        <p:spPr>
          <a:xfrm>
            <a:off x="332508" y="692727"/>
            <a:ext cx="9366663" cy="892552"/>
          </a:xfrm>
          <a:prstGeom prst="rect">
            <a:avLst/>
          </a:prstGeom>
          <a:noFill/>
        </p:spPr>
        <p:txBody>
          <a:bodyPr wrap="squar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 2. The optimal solution to LP Model</a:t>
            </a:r>
          </a:p>
          <a:p>
            <a:r>
              <a:rPr lang="en-US" sz="2400" dirty="0"/>
              <a:t>        (for Max. the number of click-throughs)</a:t>
            </a:r>
          </a:p>
        </p:txBody>
      </p:sp>
      <p:pic>
        <p:nvPicPr>
          <p:cNvPr id="6" name="Graphic 5">
            <a:extLst>
              <a:ext uri="{FF2B5EF4-FFF2-40B4-BE49-F238E27FC236}">
                <a16:creationId xmlns:a16="http://schemas.microsoft.com/office/drawing/2014/main" id="{F16B9C76-EE02-419B-8E0C-282EDEA78965}"/>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7" name="TextBox 6">
            <a:extLst>
              <a:ext uri="{FF2B5EF4-FFF2-40B4-BE49-F238E27FC236}">
                <a16:creationId xmlns:a16="http://schemas.microsoft.com/office/drawing/2014/main" id="{9E3030BD-21B0-4C0C-A9A1-01E38893E4A6}"/>
              </a:ext>
            </a:extLst>
          </p:cNvPr>
          <p:cNvSpPr txBox="1"/>
          <p:nvPr/>
        </p:nvSpPr>
        <p:spPr>
          <a:xfrm>
            <a:off x="481586" y="1954708"/>
            <a:ext cx="10667245"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The solution reveals that the maximum number of click-throughs of 99,576 occurs with the following decision variables for impressions table. Total impression is 68,462,500</a:t>
            </a:r>
          </a:p>
        </p:txBody>
      </p:sp>
      <p:graphicFrame>
        <p:nvGraphicFramePr>
          <p:cNvPr id="8" name="Table 7">
            <a:extLst>
              <a:ext uri="{FF2B5EF4-FFF2-40B4-BE49-F238E27FC236}">
                <a16:creationId xmlns:a16="http://schemas.microsoft.com/office/drawing/2014/main" id="{7CAD0187-0490-4075-ADE8-FEAB6BC1F513}"/>
              </a:ext>
            </a:extLst>
          </p:cNvPr>
          <p:cNvGraphicFramePr>
            <a:graphicFrameLocks noGrp="1"/>
          </p:cNvGraphicFramePr>
          <p:nvPr>
            <p:extLst>
              <p:ext uri="{D42A27DB-BD31-4B8C-83A1-F6EECF244321}">
                <p14:modId xmlns:p14="http://schemas.microsoft.com/office/powerpoint/2010/main" val="2451247095"/>
              </p:ext>
            </p:extLst>
          </p:nvPr>
        </p:nvGraphicFramePr>
        <p:xfrm>
          <a:off x="841784" y="2872081"/>
          <a:ext cx="10173216" cy="2121016"/>
        </p:xfrm>
        <a:graphic>
          <a:graphicData uri="http://schemas.openxmlformats.org/drawingml/2006/table">
            <a:tbl>
              <a:tblPr>
                <a:tableStyleId>{2D5ABB26-0587-4C30-8999-92F81FD0307C}</a:tableStyleId>
              </a:tblPr>
              <a:tblGrid>
                <a:gridCol w="1271652">
                  <a:extLst>
                    <a:ext uri="{9D8B030D-6E8A-4147-A177-3AD203B41FA5}">
                      <a16:colId xmlns:a16="http://schemas.microsoft.com/office/drawing/2014/main" val="506046916"/>
                    </a:ext>
                  </a:extLst>
                </a:gridCol>
                <a:gridCol w="1271652">
                  <a:extLst>
                    <a:ext uri="{9D8B030D-6E8A-4147-A177-3AD203B41FA5}">
                      <a16:colId xmlns:a16="http://schemas.microsoft.com/office/drawing/2014/main" val="596578086"/>
                    </a:ext>
                  </a:extLst>
                </a:gridCol>
                <a:gridCol w="1271652">
                  <a:extLst>
                    <a:ext uri="{9D8B030D-6E8A-4147-A177-3AD203B41FA5}">
                      <a16:colId xmlns:a16="http://schemas.microsoft.com/office/drawing/2014/main" val="1559836179"/>
                    </a:ext>
                  </a:extLst>
                </a:gridCol>
                <a:gridCol w="1271652">
                  <a:extLst>
                    <a:ext uri="{9D8B030D-6E8A-4147-A177-3AD203B41FA5}">
                      <a16:colId xmlns:a16="http://schemas.microsoft.com/office/drawing/2014/main" val="2444987712"/>
                    </a:ext>
                  </a:extLst>
                </a:gridCol>
                <a:gridCol w="1271652">
                  <a:extLst>
                    <a:ext uri="{9D8B030D-6E8A-4147-A177-3AD203B41FA5}">
                      <a16:colId xmlns:a16="http://schemas.microsoft.com/office/drawing/2014/main" val="3678499006"/>
                    </a:ext>
                  </a:extLst>
                </a:gridCol>
                <a:gridCol w="1271652">
                  <a:extLst>
                    <a:ext uri="{9D8B030D-6E8A-4147-A177-3AD203B41FA5}">
                      <a16:colId xmlns:a16="http://schemas.microsoft.com/office/drawing/2014/main" val="2428725979"/>
                    </a:ext>
                  </a:extLst>
                </a:gridCol>
                <a:gridCol w="1271652">
                  <a:extLst>
                    <a:ext uri="{9D8B030D-6E8A-4147-A177-3AD203B41FA5}">
                      <a16:colId xmlns:a16="http://schemas.microsoft.com/office/drawing/2014/main" val="556494401"/>
                    </a:ext>
                  </a:extLst>
                </a:gridCol>
                <a:gridCol w="1271652">
                  <a:extLst>
                    <a:ext uri="{9D8B030D-6E8A-4147-A177-3AD203B41FA5}">
                      <a16:colId xmlns:a16="http://schemas.microsoft.com/office/drawing/2014/main" val="4276503584"/>
                    </a:ext>
                  </a:extLst>
                </a:gridCol>
              </a:tblGrid>
              <a:tr h="414853">
                <a:tc>
                  <a:txBody>
                    <a:bodyPr/>
                    <a:lstStyle/>
                    <a:p>
                      <a:pPr algn="ctr" fontAlgn="b"/>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Indonesia</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Korea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Malaysia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Pakistan</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Philippines</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Singapore</a:t>
                      </a:r>
                      <a:endParaRPr lang="en-US" sz="1400" b="1"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Total</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extLst>
                  <a:ext uri="{0D108BD9-81ED-4DB2-BD59-A6C34878D82A}">
                    <a16:rowId xmlns:a16="http://schemas.microsoft.com/office/drawing/2014/main" val="2996917639"/>
                  </a:ext>
                </a:extLst>
              </a:tr>
              <a:tr h="414853">
                <a:tc>
                  <a:txBody>
                    <a:bodyPr/>
                    <a:lstStyle/>
                    <a:p>
                      <a:pPr algn="ctr" fontAlgn="b"/>
                      <a:r>
                        <a:rPr lang="en-US" sz="1200" u="none" strike="noStrike" dirty="0">
                          <a:solidFill>
                            <a:schemeClr val="bg1"/>
                          </a:solidFill>
                          <a:effectLst/>
                        </a:rPr>
                        <a:t>Marketplace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10,750,000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4,500,000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10,850,000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2,873,242.2</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10,850,000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4,675,000</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fontAlgn="b"/>
                      <a:r>
                        <a:rPr lang="en-US" sz="1200" u="none" strike="noStrike" dirty="0">
                          <a:solidFill>
                            <a:schemeClr val="bg1"/>
                          </a:solidFill>
                          <a:effectLst/>
                        </a:rPr>
                        <a:t>44,498,242</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650836994"/>
                  </a:ext>
                </a:extLst>
              </a:tr>
              <a:tr h="449959">
                <a:tc>
                  <a:txBody>
                    <a:bodyPr/>
                    <a:lstStyle/>
                    <a:p>
                      <a:pPr algn="ctr" fontAlgn="b"/>
                      <a:r>
                        <a:rPr lang="en-US" sz="1200" u="none" strike="noStrike" dirty="0">
                          <a:solidFill>
                            <a:schemeClr val="bg1"/>
                          </a:solidFill>
                          <a:effectLst/>
                        </a:rPr>
                        <a:t>Premium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noFill/>
                  </a:tcPr>
                </a:tc>
                <a:tc>
                  <a:txBody>
                    <a:bodyPr/>
                    <a:lstStyle/>
                    <a:p>
                      <a:pPr algn="ctr" fontAlgn="b"/>
                      <a:r>
                        <a:rPr lang="en-US" sz="1200" u="none" strike="noStrike" dirty="0">
                          <a:solidFill>
                            <a:schemeClr val="bg1"/>
                          </a:solidFill>
                          <a:effectLst/>
                        </a:rPr>
                        <a:t>2,625,000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noFill/>
                  </a:tcPr>
                </a:tc>
                <a:tc>
                  <a:txBody>
                    <a:bodyPr/>
                    <a:lstStyle/>
                    <a:p>
                      <a:pPr algn="ctr" fontAlgn="b"/>
                      <a:r>
                        <a:rPr lang="en-US" sz="1200" u="none" strike="noStrike" dirty="0">
                          <a:solidFill>
                            <a:schemeClr val="bg1"/>
                          </a:solidFill>
                          <a:effectLst/>
                        </a:rPr>
                        <a:t>2,775,000</a:t>
                      </a:r>
                      <a:endParaRPr lang="en-US" sz="12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200" u="none" strike="noStrike" dirty="0">
                          <a:solidFill>
                            <a:schemeClr val="bg1"/>
                          </a:solidFill>
                          <a:effectLst/>
                        </a:rPr>
                        <a:t>2,775,000</a:t>
                      </a:r>
                      <a:endParaRPr lang="en-US" sz="12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200" u="none" strike="noStrike" dirty="0">
                          <a:solidFill>
                            <a:schemeClr val="bg1"/>
                          </a:solidFill>
                          <a:effectLst/>
                        </a:rPr>
                        <a:t>751,757.81</a:t>
                      </a:r>
                      <a:endParaRPr lang="en-US" sz="12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200" u="none" strike="noStrike" dirty="0">
                          <a:solidFill>
                            <a:schemeClr val="bg1"/>
                          </a:solidFill>
                          <a:effectLst/>
                        </a:rPr>
                        <a:t>2,775,000</a:t>
                      </a:r>
                      <a:endParaRPr lang="en-US" sz="12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200" u="none" strike="noStrike" dirty="0">
                          <a:solidFill>
                            <a:schemeClr val="bg1"/>
                          </a:solidFill>
                          <a:effectLst/>
                        </a:rPr>
                        <a:t>1,012,500</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noFill/>
                  </a:tcPr>
                </a:tc>
                <a:tc>
                  <a:txBody>
                    <a:bodyPr/>
                    <a:lstStyle/>
                    <a:p>
                      <a:pPr algn="ctr" fontAlgn="b"/>
                      <a:r>
                        <a:rPr lang="en-US" sz="1200" u="none" strike="noStrike" dirty="0">
                          <a:solidFill>
                            <a:schemeClr val="bg1"/>
                          </a:solidFill>
                          <a:effectLst/>
                        </a:rPr>
                        <a:t>12,714,258</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noFill/>
                  </a:tcPr>
                </a:tc>
                <a:extLst>
                  <a:ext uri="{0D108BD9-81ED-4DB2-BD59-A6C34878D82A}">
                    <a16:rowId xmlns:a16="http://schemas.microsoft.com/office/drawing/2014/main" val="2096501978"/>
                  </a:ext>
                </a:extLst>
              </a:tr>
              <a:tr h="414853">
                <a:tc>
                  <a:txBody>
                    <a:bodyPr/>
                    <a:lstStyle/>
                    <a:p>
                      <a:pPr algn="ctr" fontAlgn="b"/>
                      <a:r>
                        <a:rPr lang="en-US" sz="1200" u="none" strike="noStrike" dirty="0">
                          <a:solidFill>
                            <a:schemeClr val="bg1"/>
                          </a:solidFill>
                          <a:effectLst/>
                        </a:rPr>
                        <a:t>Mobile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2,250,000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0</a:t>
                      </a:r>
                      <a:endParaRPr lang="en-US" sz="1200" b="0" i="0" u="none" strike="noStrike" dirty="0">
                        <a:solidFill>
                          <a:schemeClr val="bg1"/>
                        </a:solidFill>
                        <a:effectLst/>
                        <a:latin typeface="Calibri" panose="020F0502020204030204" pitchFamily="34" charset="0"/>
                      </a:endParaRPr>
                    </a:p>
                  </a:txBody>
                  <a:tcPr marL="0" marR="0" marT="0" marB="0" anchor="ct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2,250,000</a:t>
                      </a:r>
                      <a:endParaRPr lang="en-US" sz="1200" b="0" i="0" u="none" strike="noStrike" dirty="0">
                        <a:solidFill>
                          <a:schemeClr val="bg1"/>
                        </a:solidFill>
                        <a:effectLst/>
                        <a:latin typeface="Calibri" panose="020F0502020204030204" pitchFamily="34" charset="0"/>
                      </a:endParaRPr>
                    </a:p>
                  </a:txBody>
                  <a:tcPr marL="0" marR="0" marT="0" marB="0" anchor="ct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2,250,000</a:t>
                      </a:r>
                      <a:endParaRPr lang="en-US" sz="1200" b="0" i="0" u="none" strike="noStrike" dirty="0">
                        <a:solidFill>
                          <a:schemeClr val="bg1"/>
                        </a:solidFill>
                        <a:effectLst/>
                        <a:latin typeface="Calibri" panose="020F0502020204030204" pitchFamily="34" charset="0"/>
                      </a:endParaRPr>
                    </a:p>
                  </a:txBody>
                  <a:tcPr marL="0" marR="0" marT="0" marB="0" anchor="ct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2,250,000</a:t>
                      </a:r>
                      <a:endParaRPr lang="en-US" sz="1200" b="0" i="0" u="none" strike="noStrike" dirty="0">
                        <a:solidFill>
                          <a:schemeClr val="bg1"/>
                        </a:solidFill>
                        <a:effectLst/>
                        <a:latin typeface="Calibri" panose="020F0502020204030204" pitchFamily="34" charset="0"/>
                      </a:endParaRPr>
                    </a:p>
                  </a:txBody>
                  <a:tcPr marL="0" marR="0" marT="0" marB="0" anchor="ct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2,250,000</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algn="ctr" fontAlgn="b"/>
                      <a:r>
                        <a:rPr lang="en-US" sz="1200" u="none" strike="noStrike" dirty="0">
                          <a:solidFill>
                            <a:schemeClr val="bg1"/>
                          </a:solidFill>
                          <a:effectLst/>
                        </a:rPr>
                        <a:t>11,250,000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18171005"/>
                  </a:ext>
                </a:extLst>
              </a:tr>
              <a:tr h="426498">
                <a:tc>
                  <a:txBody>
                    <a:bodyPr/>
                    <a:lstStyle/>
                    <a:p>
                      <a:pPr algn="ctr" fontAlgn="b"/>
                      <a:r>
                        <a:rPr lang="en-US" sz="1200" u="none" strike="noStrike" dirty="0">
                          <a:solidFill>
                            <a:schemeClr val="bg1"/>
                          </a:solidFill>
                          <a:effectLst/>
                        </a:rPr>
                        <a:t>Total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15,625,000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7,275,000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15,875,000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5,875,000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15,875,000</a:t>
                      </a:r>
                      <a:endParaRPr lang="en-US" sz="1200" b="0"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7,937,500</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algn="ctr" fontAlgn="b"/>
                      <a:r>
                        <a:rPr lang="en-US" sz="1200" u="none" strike="noStrike" dirty="0">
                          <a:solidFill>
                            <a:schemeClr val="bg1"/>
                          </a:solidFill>
                          <a:effectLst/>
                        </a:rPr>
                        <a:t>68,462,500</a:t>
                      </a:r>
                      <a:endParaRPr lang="en-US" sz="1200" b="0"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extLst>
                  <a:ext uri="{0D108BD9-81ED-4DB2-BD59-A6C34878D82A}">
                    <a16:rowId xmlns:a16="http://schemas.microsoft.com/office/drawing/2014/main" val="1237340490"/>
                  </a:ext>
                </a:extLst>
              </a:tr>
            </a:tbl>
          </a:graphicData>
        </a:graphic>
      </p:graphicFrame>
      <p:sp>
        <p:nvSpPr>
          <p:cNvPr id="9" name="TextBox 8">
            <a:extLst>
              <a:ext uri="{FF2B5EF4-FFF2-40B4-BE49-F238E27FC236}">
                <a16:creationId xmlns:a16="http://schemas.microsoft.com/office/drawing/2014/main" id="{2D01509D-A566-45DA-88F5-32BDE3606269}"/>
              </a:ext>
            </a:extLst>
          </p:cNvPr>
          <p:cNvSpPr txBox="1"/>
          <p:nvPr/>
        </p:nvSpPr>
        <p:spPr>
          <a:xfrm>
            <a:off x="481585" y="5477067"/>
            <a:ext cx="10667245" cy="92333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Hence, Marketplace Ads will be purchased 17,498,242 impressions more than original purchase plan. Premium Ads will be purchased 3,935,742 impressions less than original one. Mobile Ads will be purchased 3,750,000 impressions less than original purchase. </a:t>
            </a:r>
          </a:p>
        </p:txBody>
      </p:sp>
    </p:spTree>
    <p:extLst>
      <p:ext uri="{BB962C8B-B14F-4D97-AF65-F5344CB8AC3E}">
        <p14:creationId xmlns:p14="http://schemas.microsoft.com/office/powerpoint/2010/main" val="155886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C4F8C-7135-4706-93DD-0CB7E42B2666}"/>
              </a:ext>
            </a:extLst>
          </p:cNvPr>
          <p:cNvSpPr txBox="1"/>
          <p:nvPr/>
        </p:nvSpPr>
        <p:spPr>
          <a:xfrm>
            <a:off x="332509" y="692727"/>
            <a:ext cx="4247766" cy="523220"/>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 2. Sensitivity Analysis</a:t>
            </a:r>
          </a:p>
        </p:txBody>
      </p:sp>
      <p:pic>
        <p:nvPicPr>
          <p:cNvPr id="3" name="Graphic 2">
            <a:extLst>
              <a:ext uri="{FF2B5EF4-FFF2-40B4-BE49-F238E27FC236}">
                <a16:creationId xmlns:a16="http://schemas.microsoft.com/office/drawing/2014/main" id="{7ED26711-4B21-440B-A7AD-3EE1644B8073}"/>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graphicFrame>
        <p:nvGraphicFramePr>
          <p:cNvPr id="23" name="Table 22">
            <a:extLst>
              <a:ext uri="{FF2B5EF4-FFF2-40B4-BE49-F238E27FC236}">
                <a16:creationId xmlns:a16="http://schemas.microsoft.com/office/drawing/2014/main" id="{CDCEC7C1-BD1B-44DD-92C9-1517B2512799}"/>
              </a:ext>
            </a:extLst>
          </p:cNvPr>
          <p:cNvGraphicFramePr>
            <a:graphicFrameLocks noGrp="1"/>
          </p:cNvGraphicFramePr>
          <p:nvPr>
            <p:extLst>
              <p:ext uri="{D42A27DB-BD31-4B8C-83A1-F6EECF244321}">
                <p14:modId xmlns:p14="http://schemas.microsoft.com/office/powerpoint/2010/main" val="495194739"/>
              </p:ext>
            </p:extLst>
          </p:nvPr>
        </p:nvGraphicFramePr>
        <p:xfrm>
          <a:off x="430212" y="1268335"/>
          <a:ext cx="5840695" cy="5427656"/>
        </p:xfrm>
        <a:graphic>
          <a:graphicData uri="http://schemas.openxmlformats.org/drawingml/2006/table">
            <a:tbl>
              <a:tblPr>
                <a:tableStyleId>{5C22544A-7EE6-4342-B048-85BDC9FD1C3A}</a:tableStyleId>
              </a:tblPr>
              <a:tblGrid>
                <a:gridCol w="118210">
                  <a:extLst>
                    <a:ext uri="{9D8B030D-6E8A-4147-A177-3AD203B41FA5}">
                      <a16:colId xmlns:a16="http://schemas.microsoft.com/office/drawing/2014/main" val="2436325221"/>
                    </a:ext>
                  </a:extLst>
                </a:gridCol>
                <a:gridCol w="416662">
                  <a:extLst>
                    <a:ext uri="{9D8B030D-6E8A-4147-A177-3AD203B41FA5}">
                      <a16:colId xmlns:a16="http://schemas.microsoft.com/office/drawing/2014/main" val="4087261861"/>
                    </a:ext>
                  </a:extLst>
                </a:gridCol>
                <a:gridCol w="2092933">
                  <a:extLst>
                    <a:ext uri="{9D8B030D-6E8A-4147-A177-3AD203B41FA5}">
                      <a16:colId xmlns:a16="http://schemas.microsoft.com/office/drawing/2014/main" val="1500503979"/>
                    </a:ext>
                  </a:extLst>
                </a:gridCol>
                <a:gridCol w="676275">
                  <a:extLst>
                    <a:ext uri="{9D8B030D-6E8A-4147-A177-3AD203B41FA5}">
                      <a16:colId xmlns:a16="http://schemas.microsoft.com/office/drawing/2014/main" val="1902399734"/>
                    </a:ext>
                  </a:extLst>
                </a:gridCol>
                <a:gridCol w="640497">
                  <a:extLst>
                    <a:ext uri="{9D8B030D-6E8A-4147-A177-3AD203B41FA5}">
                      <a16:colId xmlns:a16="http://schemas.microsoft.com/office/drawing/2014/main" val="2809180097"/>
                    </a:ext>
                  </a:extLst>
                </a:gridCol>
                <a:gridCol w="602515">
                  <a:extLst>
                    <a:ext uri="{9D8B030D-6E8A-4147-A177-3AD203B41FA5}">
                      <a16:colId xmlns:a16="http://schemas.microsoft.com/office/drawing/2014/main" val="262907271"/>
                    </a:ext>
                  </a:extLst>
                </a:gridCol>
                <a:gridCol w="647700">
                  <a:extLst>
                    <a:ext uri="{9D8B030D-6E8A-4147-A177-3AD203B41FA5}">
                      <a16:colId xmlns:a16="http://schemas.microsoft.com/office/drawing/2014/main" val="1191533780"/>
                    </a:ext>
                  </a:extLst>
                </a:gridCol>
                <a:gridCol w="645903">
                  <a:extLst>
                    <a:ext uri="{9D8B030D-6E8A-4147-A177-3AD203B41FA5}">
                      <a16:colId xmlns:a16="http://schemas.microsoft.com/office/drawing/2014/main" val="771701503"/>
                    </a:ext>
                  </a:extLst>
                </a:gridCol>
              </a:tblGrid>
              <a:tr h="108533">
                <a:tc gridSpan="3">
                  <a:txBody>
                    <a:bodyPr/>
                    <a:lstStyle/>
                    <a:p>
                      <a:pPr algn="l" fontAlgn="b"/>
                      <a:r>
                        <a:rPr lang="en-US" sz="700" u="none" strike="noStrike">
                          <a:solidFill>
                            <a:schemeClr val="bg1"/>
                          </a:solidFill>
                          <a:effectLst/>
                        </a:rPr>
                        <a:t>Variable Cells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lnL w="12700" cmpd="sng">
                      <a:noFill/>
                    </a:lnL>
                  </a:tcPr>
                </a:tc>
                <a:tc hMerge="1">
                  <a:txBody>
                    <a:bodyPr/>
                    <a:lstStyle/>
                    <a:p>
                      <a:pPr algn="l" fontAlgn="b"/>
                      <a:endParaRPr lang="en-US" sz="700" b="0" i="0" u="none" strike="noStrike">
                        <a:solidFill>
                          <a:srgbClr val="000000"/>
                        </a:solidFill>
                        <a:effectLst/>
                        <a:latin typeface="Calibri" panose="020F0502020204030204" pitchFamily="34" charset="0"/>
                      </a:endParaRPr>
                    </a:p>
                  </a:txBody>
                  <a:tcPr marL="1303" marR="1303" marT="1303" marB="0" anchor="b"/>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927188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 </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Final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Reduced</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Objective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Allowable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Allowable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284062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Cell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Name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Value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Cost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Coefficient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Increase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Decrease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4340920"/>
                  </a:ext>
                </a:extLst>
              </a:tr>
              <a:tr h="64405">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10750000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0.000240885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3115391"/>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0.000277083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0463042"/>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10850000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2.32261E+12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0.000355208</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360327"/>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2873242.188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0.000381459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0.000437415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9297760"/>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10850000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0.000326823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47384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4675000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0.000320573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2045195"/>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2625000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0.0043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0.001348958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2111482"/>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0.0023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0.004125781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52941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0.0032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0.001106771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658802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751757.8125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0.0059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0.001790141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0.000381459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9457455"/>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0.0048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0.000326823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90158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1012500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0.0034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0.003785156</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507414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0.000240885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7501910"/>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757976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0.000355208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4088061"/>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0.000491927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0658294"/>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0.000404167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2156649"/>
                  </a:ext>
                </a:extLst>
              </a:tr>
              <a:tr h="108533">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0.000320573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842454"/>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0180027"/>
                  </a:ext>
                </a:extLst>
              </a:tr>
              <a:tr h="108533">
                <a:tc gridSpan="3">
                  <a:txBody>
                    <a:bodyPr/>
                    <a:lstStyle/>
                    <a:p>
                      <a:pPr algn="l" fontAlgn="b"/>
                      <a:r>
                        <a:rPr lang="en-US" sz="700" u="none" strike="noStrike">
                          <a:solidFill>
                            <a:schemeClr val="bg1"/>
                          </a:solidFill>
                          <a:effectLst/>
                        </a:rPr>
                        <a:t>Constraints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lnL w="12700" cmpd="sng">
                      <a:noFill/>
                    </a:lnL>
                    <a:lnT w="12700" cmpd="sng">
                      <a:noFill/>
                    </a:lnT>
                  </a:tcPr>
                </a:tc>
                <a:tc hMerge="1">
                  <a:txBody>
                    <a:bodyPr/>
                    <a:lstStyle/>
                    <a:p>
                      <a:pPr algn="l" fontAlgn="b"/>
                      <a:endParaRPr lang="en-US" sz="700" b="0" i="0" u="none" strike="noStrike">
                        <a:solidFill>
                          <a:srgbClr val="000000"/>
                        </a:solidFill>
                        <a:effectLst/>
                        <a:latin typeface="Calibri" panose="020F0502020204030204" pitchFamily="34" charset="0"/>
                      </a:endParaRPr>
                    </a:p>
                  </a:txBody>
                  <a:tcPr marL="1303" marR="1303" marT="1303" marB="0" anchor="b"/>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749317"/>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Final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Shadow</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Constraint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Allowable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Allowable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4494350"/>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Cell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Name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Value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Price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R.H. Side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Increase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Decrease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3848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 No MP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10750000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0874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 No MP / KOR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-0.000277083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989488.6364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4500000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31347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3) No MP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10850000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6350000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194276"/>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4) No MP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2873242.188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2123242.188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6581747"/>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5) No MP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10850000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6350000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26658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$C$46</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6) No MP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4675000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1500000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3175000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577625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$C$47</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7) No PRM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2625000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-0.001348958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2625000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224420.1031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2101353.093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726163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$C$48</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8) No PRM / KOR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-0.004125781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165857.1429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1553000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8439176"/>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9) No PRM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-0.001106771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332347.3282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2775000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4220956"/>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10) No PRM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751757.8125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525000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226757.8125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1E+30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102271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11) No PRM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-0.000326823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2775000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264665.6535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2478191.489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8022163"/>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12) No PRM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1012500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-0.003785156</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1012500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178067.4847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1012500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488905"/>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13) No MOB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-0.000240885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942322"/>
                  </a:ext>
                </a:extLst>
              </a:tr>
              <a:tr h="110089">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$C$54</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14) No MOB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-0.000355208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6350000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8714972"/>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15) No MOB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-0.000491927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2033229.426</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0663647"/>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$C$56</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16) No MOB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-0.000404167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6350000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9281480"/>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17) No MOB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-0.000320573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2250000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3175000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2250000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747359"/>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$C$58</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18) Limiting the total impressions in Indonesia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15625000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0.000251302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15625000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1642924.528</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6250000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4751195"/>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19) Limiting the total impressions in Korea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7275000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12125000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1E+30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4850000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9044966"/>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20) Limiting the total impressions in Malaysia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0.000365625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1451250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6350000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8961392"/>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21) Limiting the total impressions in Pakistan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0.000502344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1527631.579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1848809.524</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3888478"/>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22) Limiting the total impressions in Phippines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0.000414583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15875000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1554910.714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6350000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612631"/>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23) Limiting the total impressions in Singapore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7937500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0.00033099</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7937500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1226408.451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3175000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7185206"/>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$C$64</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24) Budget is limited &lt; $95k include the 9% fee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86450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1.223958333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86450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8153.25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870.75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5327850"/>
                  </a:ext>
                </a:extLst>
              </a:tr>
              <a:tr h="108533">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$C$65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25) MOB / KOR No. of impressions equals 0 LHS</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0.0005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a:solidFill>
                            <a:schemeClr val="bg1"/>
                          </a:solidFill>
                          <a:effectLst/>
                        </a:rPr>
                        <a:t>4850000</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u="none" strike="noStrike" dirty="0">
                          <a:solidFill>
                            <a:schemeClr val="bg1"/>
                          </a:solidFill>
                          <a:effectLst/>
                        </a:rPr>
                        <a:t>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578794"/>
                  </a:ext>
                </a:extLst>
              </a:tr>
            </a:tbl>
          </a:graphicData>
        </a:graphic>
      </p:graphicFrame>
      <p:graphicFrame>
        <p:nvGraphicFramePr>
          <p:cNvPr id="25" name="Table 24">
            <a:extLst>
              <a:ext uri="{FF2B5EF4-FFF2-40B4-BE49-F238E27FC236}">
                <a16:creationId xmlns:a16="http://schemas.microsoft.com/office/drawing/2014/main" id="{75DDDCF0-6477-4DE3-A22B-B0FDA92E68F3}"/>
              </a:ext>
            </a:extLst>
          </p:cNvPr>
          <p:cNvGraphicFramePr>
            <a:graphicFrameLocks noGrp="1"/>
          </p:cNvGraphicFramePr>
          <p:nvPr>
            <p:extLst>
              <p:ext uri="{D42A27DB-BD31-4B8C-83A1-F6EECF244321}">
                <p14:modId xmlns:p14="http://schemas.microsoft.com/office/powerpoint/2010/main" val="2242244309"/>
              </p:ext>
            </p:extLst>
          </p:nvPr>
        </p:nvGraphicFramePr>
        <p:xfrm>
          <a:off x="6836160" y="1361996"/>
          <a:ext cx="4763493" cy="3190954"/>
        </p:xfrm>
        <a:graphic>
          <a:graphicData uri="http://schemas.openxmlformats.org/drawingml/2006/table">
            <a:tbl>
              <a:tblPr/>
              <a:tblGrid>
                <a:gridCol w="2154329">
                  <a:extLst>
                    <a:ext uri="{9D8B030D-6E8A-4147-A177-3AD203B41FA5}">
                      <a16:colId xmlns:a16="http://schemas.microsoft.com/office/drawing/2014/main" val="1499881985"/>
                    </a:ext>
                  </a:extLst>
                </a:gridCol>
                <a:gridCol w="745038">
                  <a:extLst>
                    <a:ext uri="{9D8B030D-6E8A-4147-A177-3AD203B41FA5}">
                      <a16:colId xmlns:a16="http://schemas.microsoft.com/office/drawing/2014/main" val="1528956254"/>
                    </a:ext>
                  </a:extLst>
                </a:gridCol>
                <a:gridCol w="434606">
                  <a:extLst>
                    <a:ext uri="{9D8B030D-6E8A-4147-A177-3AD203B41FA5}">
                      <a16:colId xmlns:a16="http://schemas.microsoft.com/office/drawing/2014/main" val="3743879604"/>
                    </a:ext>
                  </a:extLst>
                </a:gridCol>
                <a:gridCol w="645700">
                  <a:extLst>
                    <a:ext uri="{9D8B030D-6E8A-4147-A177-3AD203B41FA5}">
                      <a16:colId xmlns:a16="http://schemas.microsoft.com/office/drawing/2014/main" val="753993255"/>
                    </a:ext>
                  </a:extLst>
                </a:gridCol>
                <a:gridCol w="783820">
                  <a:extLst>
                    <a:ext uri="{9D8B030D-6E8A-4147-A177-3AD203B41FA5}">
                      <a16:colId xmlns:a16="http://schemas.microsoft.com/office/drawing/2014/main" val="204007944"/>
                    </a:ext>
                  </a:extLst>
                </a:gridCol>
              </a:tblGrid>
              <a:tr h="122729">
                <a:tc>
                  <a:txBody>
                    <a:bodyPr/>
                    <a:lstStyle/>
                    <a:p>
                      <a:pPr algn="l" fontAlgn="b"/>
                      <a:r>
                        <a:rPr lang="en-US" sz="700" b="1" i="0" u="none" strike="noStrike">
                          <a:solidFill>
                            <a:srgbClr val="000000"/>
                          </a:solidFill>
                          <a:effectLst/>
                          <a:latin typeface="Calibri" panose="020F0502020204030204" pitchFamily="34" charset="0"/>
                        </a:rPr>
                        <a:t>Constraints (also expressed as 'Subject To:')</a:t>
                      </a: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700" b="1" i="0" u="none" strike="noStrike">
                          <a:solidFill>
                            <a:srgbClr val="9C0006"/>
                          </a:solidFill>
                          <a:effectLst/>
                          <a:latin typeface="Calibri" panose="020F0502020204030204" pitchFamily="34" charset="0"/>
                        </a:rPr>
                        <a:t>LHS</a:t>
                      </a: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7CE"/>
                    </a:solidFill>
                  </a:tcPr>
                </a:tc>
                <a:tc>
                  <a:txBody>
                    <a:bodyPr/>
                    <a:lstStyle/>
                    <a:p>
                      <a:pPr algn="ctr" fontAlgn="b"/>
                      <a:endParaRPr lang="en-US" sz="700" b="1" i="0" u="none" strike="noStrike">
                        <a:solidFill>
                          <a:srgbClr val="000000"/>
                        </a:solidFill>
                        <a:effectLst/>
                        <a:latin typeface="Calibri" panose="020F0502020204030204" pitchFamily="34" charset="0"/>
                      </a:endParaRP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700" b="1" i="0" u="none" strike="noStrike">
                          <a:solidFill>
                            <a:srgbClr val="9C0006"/>
                          </a:solidFill>
                          <a:effectLst/>
                          <a:latin typeface="Calibri" panose="020F0502020204030204" pitchFamily="34" charset="0"/>
                        </a:rPr>
                        <a:t>RHS</a:t>
                      </a:r>
                    </a:p>
                  </a:txBody>
                  <a:tcPr marL="4400" marR="4400" marT="4400" marB="0" anchor="b">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7CE"/>
                    </a:solidFill>
                  </a:tcPr>
                </a:tc>
                <a:tc>
                  <a:txBody>
                    <a:bodyPr/>
                    <a:lstStyle/>
                    <a:p>
                      <a:pPr algn="ctr" fontAlgn="b"/>
                      <a:r>
                        <a:rPr lang="en-US" sz="600" b="1" i="0" u="none" strike="noStrike" dirty="0">
                          <a:solidFill>
                            <a:srgbClr val="000000"/>
                          </a:solidFill>
                          <a:effectLst/>
                          <a:latin typeface="Arial" panose="020B0604020202020204" pitchFamily="34" charset="0"/>
                        </a:rPr>
                        <a:t>Slack</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FF"/>
                    </a:solidFill>
                  </a:tcPr>
                </a:tc>
                <a:extLst>
                  <a:ext uri="{0D108BD9-81ED-4DB2-BD59-A6C34878D82A}">
                    <a16:rowId xmlns:a16="http://schemas.microsoft.com/office/drawing/2014/main" val="717356475"/>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 No MP / IDN No. of impressions below 75%</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10,750,000 </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tcPr>
                </a:tc>
                <a:tc>
                  <a:txBody>
                    <a:bodyPr/>
                    <a:lstStyle/>
                    <a:p>
                      <a:pPr algn="ctr" fontAlgn="b"/>
                      <a:r>
                        <a:rPr lang="en-US" sz="700" b="0" i="0" u="none" strike="noStrike" dirty="0">
                          <a:solidFill>
                            <a:schemeClr val="bg1"/>
                          </a:solidFill>
                          <a:effectLst/>
                          <a:latin typeface="Calibri" panose="020F0502020204030204" pitchFamily="34" charset="0"/>
                        </a:rPr>
                        <a:t>      4,500,000 </a:t>
                      </a:r>
                    </a:p>
                  </a:txBody>
                  <a:tcPr marL="4400" marR="4400" marT="4400" marB="0" anchor="b">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-6,250,000</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75085285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 No MP / KOR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4,500,000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4,500,000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3766006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3) No MP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10,850,000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      4,500,000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-6,350,000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600181330"/>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4) No MP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2,873,242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750,000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-2,123,242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75615800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5) No MP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10,850,000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4,500,000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-6,350,000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64988501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6) No MP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4,675,000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1,500,000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-3,175,000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67482911"/>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7) No PRM / IDN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2,625,000 </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      2,625,000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587695476"/>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8) No PRM / KOR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2,775,000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2,775,000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79492386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9) No PRM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2,775,000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2,775,000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4298839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10) No PRM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751,758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         525,000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-226,758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802699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11) No PRM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2,775,000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2,775,000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30005510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12) No PRM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1,012,500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1,012,500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01802304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13) No MOB / IDN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2,250,000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65156128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14) No MOB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2,250,000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38732751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15) No MOB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48896559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16) No MOB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2,250,000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4076525005"/>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17) No MOB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2,250,000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&gt;=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2,250,000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02686298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18) Limiting the total impressions in Indonesia</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15,625,000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15,625,000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5962373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19) Limiting the total impressions in Korea</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7,275,000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12,125,000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4,850,000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850829560"/>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20) Limiting the total impressions in Malaysia</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15,875,000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15,875,000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42206164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21) Limiting the total impressions in Pakistan</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a:solidFill>
                            <a:schemeClr val="bg1"/>
                          </a:solidFill>
                          <a:effectLst/>
                          <a:latin typeface="Calibri" panose="020F0502020204030204" pitchFamily="34" charset="0"/>
                        </a:rPr>
                        <a:t>      5,875,000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5,875,000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357118523"/>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22) Limiting the total impressions in </a:t>
                      </a:r>
                      <a:r>
                        <a:rPr lang="en-US" sz="700" b="0" i="0" u="none" strike="noStrike" dirty="0" err="1">
                          <a:solidFill>
                            <a:schemeClr val="bg1"/>
                          </a:solidFill>
                          <a:effectLst/>
                          <a:latin typeface="Calibri" panose="020F0502020204030204" pitchFamily="34" charset="0"/>
                        </a:rPr>
                        <a:t>Phippines</a:t>
                      </a:r>
                      <a:endParaRPr lang="en-US" sz="700" b="0" i="0" u="none" strike="noStrike" dirty="0">
                        <a:solidFill>
                          <a:schemeClr val="bg1"/>
                        </a:solidFill>
                        <a:effectLst/>
                        <a:latin typeface="Calibri" panose="020F0502020204030204" pitchFamily="34" charset="0"/>
                      </a:endParaRP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15,875,000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15,875,000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508196078"/>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23) Limiting the total impressions in Singapore</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7,937,500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7,937,500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0893308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24) Budget is limited &lt; $95k include the 9% fee </a:t>
                      </a:r>
                    </a:p>
                  </a:txBody>
                  <a:tcPr marL="4400" marR="4400" marT="4400" marB="0" anchor="b">
                    <a:lnL>
                      <a:noFill/>
                    </a:lnL>
                    <a:lnR>
                      <a:noFill/>
                    </a:lnR>
                    <a:lnT>
                      <a:noFill/>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86,450 </a:t>
                      </a:r>
                    </a:p>
                  </a:txBody>
                  <a:tcPr marL="4400" marR="4400" marT="4400" marB="0" anchor="b">
                    <a:lnL>
                      <a:noFill/>
                    </a:lnL>
                    <a:lnR>
                      <a:noFill/>
                    </a:lnR>
                    <a:lnT>
                      <a:noFill/>
                    </a:lnT>
                    <a:lnB>
                      <a:noFill/>
                    </a:lnB>
                  </a:tcPr>
                </a:tc>
                <a:tc>
                  <a:txBody>
                    <a:bodyPr/>
                    <a:lstStyle/>
                    <a:p>
                      <a:pPr algn="ctr" fontAlgn="b"/>
                      <a:r>
                        <a:rPr lang="en-US" sz="700" b="0" i="0" u="none" strike="noStrike">
                          <a:solidFill>
                            <a:schemeClr val="bg1"/>
                          </a:solidFill>
                          <a:effectLst/>
                          <a:latin typeface="Calibri" panose="020F0502020204030204" pitchFamily="34" charset="0"/>
                        </a:rPr>
                        <a:t>&lt;=</a:t>
                      </a:r>
                    </a:p>
                  </a:txBody>
                  <a:tcPr marL="4400" marR="4400" marT="4400" marB="0" anchor="b">
                    <a:lnL>
                      <a:noFill/>
                    </a:lnL>
                    <a:lnR>
                      <a:noFill/>
                    </a:lnR>
                    <a:lnT>
                      <a:noFill/>
                    </a:lnT>
                    <a:lnB>
                      <a:noFill/>
                    </a:lnB>
                  </a:tcPr>
                </a:tc>
                <a:tc>
                  <a:txBody>
                    <a:bodyPr/>
                    <a:lstStyle/>
                    <a:p>
                      <a:pPr algn="ctr" fontAlgn="b"/>
                      <a:r>
                        <a:rPr lang="en-US" sz="700" b="0" i="0" u="none" strike="noStrike" dirty="0">
                          <a:solidFill>
                            <a:schemeClr val="bg1"/>
                          </a:solidFill>
                          <a:effectLst/>
                          <a:latin typeface="Calibri" panose="020F0502020204030204" pitchFamily="34" charset="0"/>
                        </a:rPr>
                        <a:t>           86,450 </a:t>
                      </a:r>
                    </a:p>
                  </a:txBody>
                  <a:tcPr marL="4400" marR="4400" marT="44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307611838"/>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25) MOB / KOR No. of impressions equals 0</a:t>
                      </a:r>
                    </a:p>
                  </a:txBody>
                  <a:tcPr marL="4400" marR="4400" marT="4400" marB="0" anchor="b">
                    <a:lnL>
                      <a:noFill/>
                    </a:lnL>
                    <a:lnR>
                      <a:noFill/>
                    </a:lnR>
                    <a:lnT>
                      <a:noFill/>
                    </a:lnT>
                    <a:lnB w="12700" cap="flat" cmpd="sng" algn="ctr">
                      <a:solidFill>
                        <a:schemeClr val="bg1"/>
                      </a:solidFill>
                      <a:prstDash val="solid"/>
                      <a:round/>
                      <a:headEnd type="none" w="med" len="med"/>
                      <a:tailEnd type="none" w="med" len="med"/>
                    </a:lnB>
                    <a:solidFill>
                      <a:srgbClr val="D9E1F2">
                        <a:alpha val="21176"/>
                      </a:srgbClr>
                    </a:solidFill>
                  </a:tcPr>
                </a:tc>
                <a:tc>
                  <a:txBody>
                    <a:bodyPr/>
                    <a:lstStyle/>
                    <a:p>
                      <a:pPr algn="l" fontAlgn="b"/>
                      <a:r>
                        <a:rPr lang="en-US" sz="700" b="0" i="0" u="none" strike="noStrike" dirty="0">
                          <a:solidFill>
                            <a:schemeClr val="bg1"/>
                          </a:solidFill>
                          <a:effectLst/>
                          <a:latin typeface="Calibri" panose="020F0502020204030204" pitchFamily="34" charset="0"/>
                        </a:rPr>
                        <a:t>                      - </a:t>
                      </a:r>
                    </a:p>
                  </a:txBody>
                  <a:tcPr marL="4400" marR="4400" marT="4400" marB="0" anchor="b">
                    <a:lnL>
                      <a:noFill/>
                    </a:lnL>
                    <a:lnR>
                      <a:noFill/>
                    </a:lnR>
                    <a:lnT>
                      <a:noFill/>
                    </a:lnT>
                    <a:lnB w="12700" cap="flat" cmpd="sng" algn="ctr">
                      <a:solidFill>
                        <a:schemeClr val="bg1"/>
                      </a:solidFill>
                      <a:prstDash val="solid"/>
                      <a:round/>
                      <a:headEnd type="none" w="med" len="med"/>
                      <a:tailEnd type="none" w="med" len="med"/>
                    </a:lnB>
                  </a:tcPr>
                </a:tc>
                <a:tc>
                  <a:txBody>
                    <a:bodyPr/>
                    <a:lstStyle/>
                    <a:p>
                      <a:pPr algn="ctr" fontAlgn="b"/>
                      <a:r>
                        <a:rPr lang="en-US" sz="700" b="0" i="0" u="none" strike="noStrike" dirty="0">
                          <a:solidFill>
                            <a:schemeClr val="bg1"/>
                          </a:solidFill>
                          <a:effectLst/>
                          <a:latin typeface="Calibri" panose="020F0502020204030204" pitchFamily="34" charset="0"/>
                        </a:rPr>
                        <a:t>=</a:t>
                      </a:r>
                    </a:p>
                  </a:txBody>
                  <a:tcPr marL="4400" marR="4400" marT="4400" marB="0" anchor="b">
                    <a:lnL>
                      <a:noFill/>
                    </a:lnL>
                    <a:lnR>
                      <a:noFill/>
                    </a:lnR>
                    <a:lnT>
                      <a:noFill/>
                    </a:lnT>
                    <a:lnB w="12700" cap="flat" cmpd="sng" algn="ctr">
                      <a:solidFill>
                        <a:schemeClr val="bg1"/>
                      </a:solidFill>
                      <a:prstDash val="solid"/>
                      <a:round/>
                      <a:headEnd type="none" w="med" len="med"/>
                      <a:tailEnd type="none" w="med" len="med"/>
                    </a:lnB>
                  </a:tcPr>
                </a:tc>
                <a:tc>
                  <a:txBody>
                    <a:bodyPr/>
                    <a:lstStyle/>
                    <a:p>
                      <a:pPr algn="l" fontAlgn="b"/>
                      <a:r>
                        <a:rPr lang="en-US" sz="700" b="0" i="0" u="none" strike="noStrike" dirty="0">
                          <a:solidFill>
                            <a:schemeClr val="bg1"/>
                          </a:solidFill>
                          <a:effectLst/>
                          <a:latin typeface="Calibri" panose="020F0502020204030204" pitchFamily="34" charset="0"/>
                        </a:rPr>
                        <a:t>                      - </a:t>
                      </a:r>
                    </a:p>
                  </a:txBody>
                  <a:tcPr marL="4400" marR="4400" marT="4400" marB="0" anchor="b">
                    <a:lnL>
                      <a:noFill/>
                    </a:lnL>
                    <a:lnR w="12700" cap="flat" cmpd="sng" algn="ctr">
                      <a:solidFill>
                        <a:srgbClr val="000000"/>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0 </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CCFFFF"/>
                    </a:solidFill>
                  </a:tcPr>
                </a:tc>
                <a:extLst>
                  <a:ext uri="{0D108BD9-81ED-4DB2-BD59-A6C34878D82A}">
                    <a16:rowId xmlns:a16="http://schemas.microsoft.com/office/drawing/2014/main" val="1517669320"/>
                  </a:ext>
                </a:extLst>
              </a:tr>
            </a:tbl>
          </a:graphicData>
        </a:graphic>
      </p:graphicFrame>
      <p:sp>
        <p:nvSpPr>
          <p:cNvPr id="26" name="TextBox 25">
            <a:extLst>
              <a:ext uri="{FF2B5EF4-FFF2-40B4-BE49-F238E27FC236}">
                <a16:creationId xmlns:a16="http://schemas.microsoft.com/office/drawing/2014/main" id="{F4285808-EDD2-4BE5-B015-B1F0415580F4}"/>
              </a:ext>
            </a:extLst>
          </p:cNvPr>
          <p:cNvSpPr txBox="1"/>
          <p:nvPr/>
        </p:nvSpPr>
        <p:spPr>
          <a:xfrm>
            <a:off x="6777730" y="5772661"/>
            <a:ext cx="4821923"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r>
              <a:rPr lang="en-US" dirty="0">
                <a:solidFill>
                  <a:schemeClr val="bg1"/>
                </a:solidFill>
              </a:rPr>
              <a:t>There are 18 binding constraints, having zero slack. For constraint 19, Korea has 4.85m slack which remains unused.</a:t>
            </a:r>
          </a:p>
        </p:txBody>
      </p:sp>
      <p:sp>
        <p:nvSpPr>
          <p:cNvPr id="28" name="TextBox 27">
            <a:extLst>
              <a:ext uri="{FF2B5EF4-FFF2-40B4-BE49-F238E27FC236}">
                <a16:creationId xmlns:a16="http://schemas.microsoft.com/office/drawing/2014/main" id="{A354F079-B20A-48A1-9759-5EC5B5029BF4}"/>
              </a:ext>
            </a:extLst>
          </p:cNvPr>
          <p:cNvSpPr txBox="1"/>
          <p:nvPr/>
        </p:nvSpPr>
        <p:spPr>
          <a:xfrm>
            <a:off x="6777729" y="4751950"/>
            <a:ext cx="4708141"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r>
              <a:rPr lang="en-US" dirty="0">
                <a:solidFill>
                  <a:schemeClr val="bg1"/>
                </a:solidFill>
              </a:rPr>
              <a:t>If we increase additional $1 budget, </a:t>
            </a:r>
          </a:p>
          <a:p>
            <a:r>
              <a:rPr lang="en-US" dirty="0">
                <a:solidFill>
                  <a:schemeClr val="bg1"/>
                </a:solidFill>
              </a:rPr>
              <a:t>the value of objective function will increase by 1.224 click-throughs</a:t>
            </a:r>
          </a:p>
        </p:txBody>
      </p:sp>
    </p:spTree>
    <p:extLst>
      <p:ext uri="{BB962C8B-B14F-4D97-AF65-F5344CB8AC3E}">
        <p14:creationId xmlns:p14="http://schemas.microsoft.com/office/powerpoint/2010/main" val="308058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0004C-F7B9-4A25-9973-8AD6F8727C86}"/>
              </a:ext>
            </a:extLst>
          </p:cNvPr>
          <p:cNvSpPr txBox="1"/>
          <p:nvPr/>
        </p:nvSpPr>
        <p:spPr>
          <a:xfrm>
            <a:off x="332509" y="692727"/>
            <a:ext cx="7250703" cy="523220"/>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The Modified </a:t>
            </a:r>
            <a:r>
              <a:rPr lang="en-US" sz="2800" dirty="0"/>
              <a:t>Linear Programming Model </a:t>
            </a:r>
            <a:endParaRPr lang="en-US" dirty="0"/>
          </a:p>
        </p:txBody>
      </p:sp>
      <p:sp>
        <p:nvSpPr>
          <p:cNvPr id="5" name="TextBox 4">
            <a:extLst>
              <a:ext uri="{FF2B5EF4-FFF2-40B4-BE49-F238E27FC236}">
                <a16:creationId xmlns:a16="http://schemas.microsoft.com/office/drawing/2014/main" id="{2F2E2102-DE8C-4B82-8234-606A5EC2E207}"/>
              </a:ext>
            </a:extLst>
          </p:cNvPr>
          <p:cNvSpPr txBox="1"/>
          <p:nvPr/>
        </p:nvSpPr>
        <p:spPr>
          <a:xfrm>
            <a:off x="616339" y="1495339"/>
            <a:ext cx="11261336" cy="923330"/>
          </a:xfrm>
          <a:prstGeom prst="rect">
            <a:avLst/>
          </a:prstGeom>
          <a:noFill/>
        </p:spPr>
        <p:txBody>
          <a:bodyPr wrap="square">
            <a:spAutoFit/>
          </a:bodyPr>
          <a:lstStyle>
            <a:defPPr>
              <a:defRPr lang="en-US"/>
            </a:defPPr>
            <a:lvl1pPr>
              <a:defRPr>
                <a:solidFill>
                  <a:schemeClr val="bg1"/>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dirty="0"/>
              <a:t>We are going to explore the possibility of driving more consumers' interest by additional purchase on Mobile Ads in Korea, so that we will expect unused capacity in total impressions in Korea could be shifted to be available. </a:t>
            </a:r>
          </a:p>
        </p:txBody>
      </p:sp>
      <p:sp>
        <p:nvSpPr>
          <p:cNvPr id="7" name="TextBox 6">
            <a:extLst>
              <a:ext uri="{FF2B5EF4-FFF2-40B4-BE49-F238E27FC236}">
                <a16:creationId xmlns:a16="http://schemas.microsoft.com/office/drawing/2014/main" id="{083935C4-B88A-418D-8BAD-D88B1D4DB803}"/>
              </a:ext>
            </a:extLst>
          </p:cNvPr>
          <p:cNvSpPr txBox="1"/>
          <p:nvPr/>
        </p:nvSpPr>
        <p:spPr>
          <a:xfrm>
            <a:off x="616338" y="2562135"/>
            <a:ext cx="10908911" cy="1477328"/>
          </a:xfrm>
          <a:prstGeom prst="rect">
            <a:avLst/>
          </a:prstGeom>
          <a:noFill/>
        </p:spPr>
        <p:txBody>
          <a:bodyPr wrap="square">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While we assume the unit cost per 1,000 impressions (CPM) for Mobile Ads CPM in Korea is $0.40, we can add a missing constraint in the established model.</a:t>
            </a:r>
            <a:br>
              <a:rPr lang="en-US" dirty="0"/>
            </a:br>
            <a:endParaRPr lang="en-US" dirty="0"/>
          </a:p>
          <a:p>
            <a:pPr marL="742950" lvl="1" indent="-285750">
              <a:buFont typeface="Wingdings" panose="05000000000000000000" pitchFamily="2" charset="2"/>
              <a:buChar char="ü"/>
            </a:pPr>
            <a:r>
              <a:rPr lang="en-US" dirty="0">
                <a:solidFill>
                  <a:schemeClr val="bg1"/>
                </a:solidFill>
              </a:rPr>
              <a:t>No Mobile Ad / Korea combination falls below 75 percent of the originally proposed number of impressions. </a:t>
            </a:r>
          </a:p>
        </p:txBody>
      </p:sp>
      <p:sp>
        <p:nvSpPr>
          <p:cNvPr id="8" name="TextBox 7">
            <a:extLst>
              <a:ext uri="{FF2B5EF4-FFF2-40B4-BE49-F238E27FC236}">
                <a16:creationId xmlns:a16="http://schemas.microsoft.com/office/drawing/2014/main" id="{64BC79BE-5F6D-4EE2-9F56-DA77FFC46500}"/>
              </a:ext>
            </a:extLst>
          </p:cNvPr>
          <p:cNvSpPr txBox="1"/>
          <p:nvPr/>
        </p:nvSpPr>
        <p:spPr>
          <a:xfrm>
            <a:off x="643511" y="4167509"/>
            <a:ext cx="10667245"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The solution reveals that the maximum number of click-throughs of </a:t>
            </a:r>
            <a:r>
              <a:rPr lang="en-US" dirty="0">
                <a:solidFill>
                  <a:schemeClr val="accent4"/>
                </a:solidFill>
              </a:rPr>
              <a:t>99,598</a:t>
            </a:r>
            <a:r>
              <a:rPr lang="en-US" dirty="0"/>
              <a:t> occurs with the following decision variables for impressions table. Total impression is </a:t>
            </a:r>
            <a:r>
              <a:rPr lang="en-US" dirty="0">
                <a:solidFill>
                  <a:schemeClr val="accent4"/>
                </a:solidFill>
              </a:rPr>
              <a:t>70,639,375</a:t>
            </a:r>
            <a:r>
              <a:rPr lang="en-US" dirty="0"/>
              <a:t>, slack reduces by </a:t>
            </a:r>
            <a:r>
              <a:rPr lang="en-US" dirty="0">
                <a:solidFill>
                  <a:schemeClr val="accent4"/>
                </a:solidFill>
              </a:rPr>
              <a:t>2,176,875</a:t>
            </a:r>
          </a:p>
        </p:txBody>
      </p:sp>
      <p:graphicFrame>
        <p:nvGraphicFramePr>
          <p:cNvPr id="10" name="Table 9">
            <a:extLst>
              <a:ext uri="{FF2B5EF4-FFF2-40B4-BE49-F238E27FC236}">
                <a16:creationId xmlns:a16="http://schemas.microsoft.com/office/drawing/2014/main" id="{FB85D493-E9F3-4C5C-B19D-982860926355}"/>
              </a:ext>
            </a:extLst>
          </p:cNvPr>
          <p:cNvGraphicFramePr>
            <a:graphicFrameLocks noGrp="1"/>
          </p:cNvGraphicFramePr>
          <p:nvPr>
            <p:extLst>
              <p:ext uri="{D42A27DB-BD31-4B8C-83A1-F6EECF244321}">
                <p14:modId xmlns:p14="http://schemas.microsoft.com/office/powerpoint/2010/main" val="3927535775"/>
              </p:ext>
            </p:extLst>
          </p:nvPr>
        </p:nvGraphicFramePr>
        <p:xfrm>
          <a:off x="984185" y="4952382"/>
          <a:ext cx="10173216" cy="1643297"/>
        </p:xfrm>
        <a:graphic>
          <a:graphicData uri="http://schemas.openxmlformats.org/drawingml/2006/table">
            <a:tbl>
              <a:tblPr>
                <a:tableStyleId>{2D5ABB26-0587-4C30-8999-92F81FD0307C}</a:tableStyleId>
              </a:tblPr>
              <a:tblGrid>
                <a:gridCol w="1271652">
                  <a:extLst>
                    <a:ext uri="{9D8B030D-6E8A-4147-A177-3AD203B41FA5}">
                      <a16:colId xmlns:a16="http://schemas.microsoft.com/office/drawing/2014/main" val="506046916"/>
                    </a:ext>
                  </a:extLst>
                </a:gridCol>
                <a:gridCol w="1271652">
                  <a:extLst>
                    <a:ext uri="{9D8B030D-6E8A-4147-A177-3AD203B41FA5}">
                      <a16:colId xmlns:a16="http://schemas.microsoft.com/office/drawing/2014/main" val="596578086"/>
                    </a:ext>
                  </a:extLst>
                </a:gridCol>
                <a:gridCol w="1271652">
                  <a:extLst>
                    <a:ext uri="{9D8B030D-6E8A-4147-A177-3AD203B41FA5}">
                      <a16:colId xmlns:a16="http://schemas.microsoft.com/office/drawing/2014/main" val="1559836179"/>
                    </a:ext>
                  </a:extLst>
                </a:gridCol>
                <a:gridCol w="1271652">
                  <a:extLst>
                    <a:ext uri="{9D8B030D-6E8A-4147-A177-3AD203B41FA5}">
                      <a16:colId xmlns:a16="http://schemas.microsoft.com/office/drawing/2014/main" val="2444987712"/>
                    </a:ext>
                  </a:extLst>
                </a:gridCol>
                <a:gridCol w="1271652">
                  <a:extLst>
                    <a:ext uri="{9D8B030D-6E8A-4147-A177-3AD203B41FA5}">
                      <a16:colId xmlns:a16="http://schemas.microsoft.com/office/drawing/2014/main" val="3678499006"/>
                    </a:ext>
                  </a:extLst>
                </a:gridCol>
                <a:gridCol w="1271652">
                  <a:extLst>
                    <a:ext uri="{9D8B030D-6E8A-4147-A177-3AD203B41FA5}">
                      <a16:colId xmlns:a16="http://schemas.microsoft.com/office/drawing/2014/main" val="2428725979"/>
                    </a:ext>
                  </a:extLst>
                </a:gridCol>
                <a:gridCol w="1271652">
                  <a:extLst>
                    <a:ext uri="{9D8B030D-6E8A-4147-A177-3AD203B41FA5}">
                      <a16:colId xmlns:a16="http://schemas.microsoft.com/office/drawing/2014/main" val="556494401"/>
                    </a:ext>
                  </a:extLst>
                </a:gridCol>
                <a:gridCol w="1271652">
                  <a:extLst>
                    <a:ext uri="{9D8B030D-6E8A-4147-A177-3AD203B41FA5}">
                      <a16:colId xmlns:a16="http://schemas.microsoft.com/office/drawing/2014/main" val="4276503584"/>
                    </a:ext>
                  </a:extLst>
                </a:gridCol>
              </a:tblGrid>
              <a:tr h="321415">
                <a:tc>
                  <a:txBody>
                    <a:bodyPr/>
                    <a:lstStyle/>
                    <a:p>
                      <a:pPr algn="ctr" fontAlgn="b"/>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Indonesia</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Korea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Malaysia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Pakistan</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Philippines</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Singapore</a:t>
                      </a:r>
                      <a:endParaRPr lang="en-US" sz="1400" b="1"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Total</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extLst>
                  <a:ext uri="{0D108BD9-81ED-4DB2-BD59-A6C34878D82A}">
                    <a16:rowId xmlns:a16="http://schemas.microsoft.com/office/drawing/2014/main" val="2996917639"/>
                  </a:ext>
                </a:extLst>
              </a:tr>
              <a:tr h="321415">
                <a:tc>
                  <a:txBody>
                    <a:bodyPr/>
                    <a:lstStyle/>
                    <a:p>
                      <a:pPr algn="ctr" fontAlgn="b"/>
                      <a:r>
                        <a:rPr lang="en-US" sz="1200" u="none" strike="noStrike" dirty="0">
                          <a:solidFill>
                            <a:schemeClr val="bg1"/>
                          </a:solidFill>
                          <a:effectLst/>
                        </a:rPr>
                        <a:t>Marketplace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10,750,000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4,500,000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10,850,000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3,100,000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10,850,000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4,675,000 </a:t>
                      </a:r>
                    </a:p>
                  </a:txBody>
                  <a:tcPr marL="4763" marR="4763" marT="4763"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44,725,000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650836994"/>
                  </a:ext>
                </a:extLst>
              </a:tr>
              <a:tr h="348614">
                <a:tc>
                  <a:txBody>
                    <a:bodyPr/>
                    <a:lstStyle/>
                    <a:p>
                      <a:pPr algn="ctr" fontAlgn="b"/>
                      <a:r>
                        <a:rPr lang="en-US" sz="1200" u="none" strike="noStrike" dirty="0">
                          <a:solidFill>
                            <a:schemeClr val="bg1"/>
                          </a:solidFill>
                          <a:effectLst/>
                        </a:rPr>
                        <a:t>Premium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2,625,000 </a:t>
                      </a:r>
                    </a:p>
                  </a:txBody>
                  <a:tcPr marL="4763" marR="4763" marT="4763" marB="0" anchor="ctr">
                    <a:lnL w="12700" cap="flat" cmpd="sng" algn="ctr">
                      <a:solidFill>
                        <a:schemeClr val="bg1"/>
                      </a:solidFill>
                      <a:prstDash val="solid"/>
                      <a:round/>
                      <a:headEnd type="none" w="med" len="med"/>
                      <a:tailEnd type="none" w="med" len="med"/>
                    </a:lnL>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525,000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1,012,500 </a:t>
                      </a:r>
                    </a:p>
                  </a:txBody>
                  <a:tcPr marL="4763" marR="4763" marT="4763" marB="0" anchor="ctr">
                    <a:lnR w="12700" cap="flat" cmpd="sng" algn="ctr">
                      <a:solidFill>
                        <a:schemeClr val="bg1"/>
                      </a:solidFill>
                      <a:prstDash val="solid"/>
                      <a:round/>
                      <a:headEnd type="none" w="med" len="med"/>
                      <a:tailEnd type="none" w="med" len="med"/>
                    </a:ln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12,487,500 </a:t>
                      </a:r>
                    </a:p>
                  </a:txBody>
                  <a:tcPr marL="4763" marR="4763" marT="4763" marB="0" anchor="ctr">
                    <a:lnL w="12700" cap="flat" cmpd="sng" algn="ctr">
                      <a:solidFill>
                        <a:schemeClr val="bg1"/>
                      </a:solidFill>
                      <a:prstDash val="solid"/>
                      <a:round/>
                      <a:headEnd type="none" w="med" len="med"/>
                      <a:tailEnd type="none" w="med" len="med"/>
                    </a:lnL>
                    <a:noFill/>
                  </a:tcPr>
                </a:tc>
                <a:extLst>
                  <a:ext uri="{0D108BD9-81ED-4DB2-BD59-A6C34878D82A}">
                    <a16:rowId xmlns:a16="http://schemas.microsoft.com/office/drawing/2014/main" val="2096501978"/>
                  </a:ext>
                </a:extLst>
              </a:tr>
              <a:tr h="321415">
                <a:tc>
                  <a:txBody>
                    <a:bodyPr/>
                    <a:lstStyle/>
                    <a:p>
                      <a:pPr algn="ctr" fontAlgn="b"/>
                      <a:r>
                        <a:rPr lang="en-US" sz="1200" u="none" strike="noStrike" dirty="0">
                          <a:solidFill>
                            <a:schemeClr val="bg1"/>
                          </a:solidFill>
                          <a:effectLst/>
                        </a:rPr>
                        <a:t>Mobile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2,250,000 </a:t>
                      </a:r>
                    </a:p>
                  </a:txBody>
                  <a:tcPr marL="4763" marR="4763" marT="4763"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2,176,875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2,250,000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2,250,000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2,250,000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2,250,000 </a:t>
                      </a:r>
                    </a:p>
                  </a:txBody>
                  <a:tcPr marL="4763" marR="4763" marT="4763"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13,426,875 </a:t>
                      </a:r>
                    </a:p>
                  </a:txBody>
                  <a:tcPr marL="4763" marR="4763" marT="4763"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18171005"/>
                  </a:ext>
                </a:extLst>
              </a:tr>
              <a:tr h="330438">
                <a:tc>
                  <a:txBody>
                    <a:bodyPr/>
                    <a:lstStyle/>
                    <a:p>
                      <a:pPr algn="ctr" fontAlgn="b"/>
                      <a:r>
                        <a:rPr lang="en-US" sz="1200" u="none" strike="noStrike" dirty="0">
                          <a:solidFill>
                            <a:schemeClr val="bg1"/>
                          </a:solidFill>
                          <a:effectLst/>
                        </a:rPr>
                        <a:t>Total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15,625,000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9,451,875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7,937,500 </a:t>
                      </a:r>
                    </a:p>
                  </a:txBody>
                  <a:tcPr marL="4763" marR="4763" marT="4763"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70,639,375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extLst>
                  <a:ext uri="{0D108BD9-81ED-4DB2-BD59-A6C34878D82A}">
                    <a16:rowId xmlns:a16="http://schemas.microsoft.com/office/drawing/2014/main" val="1237340490"/>
                  </a:ext>
                </a:extLst>
              </a:tr>
            </a:tbl>
          </a:graphicData>
        </a:graphic>
      </p:graphicFrame>
    </p:spTree>
    <p:extLst>
      <p:ext uri="{BB962C8B-B14F-4D97-AF65-F5344CB8AC3E}">
        <p14:creationId xmlns:p14="http://schemas.microsoft.com/office/powerpoint/2010/main" val="344517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51490-6E41-4B09-80DE-46FE2A305ED0}"/>
              </a:ext>
            </a:extLst>
          </p:cNvPr>
          <p:cNvSpPr txBox="1"/>
          <p:nvPr/>
        </p:nvSpPr>
        <p:spPr>
          <a:xfrm>
            <a:off x="450273" y="755073"/>
            <a:ext cx="3401893" cy="523220"/>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Recommendations</a:t>
            </a:r>
          </a:p>
        </p:txBody>
      </p:sp>
      <p:pic>
        <p:nvPicPr>
          <p:cNvPr id="5" name="Graphic 4">
            <a:extLst>
              <a:ext uri="{FF2B5EF4-FFF2-40B4-BE49-F238E27FC236}">
                <a16:creationId xmlns:a16="http://schemas.microsoft.com/office/drawing/2014/main" id="{BC2299E5-A185-4037-836B-61B973CC699A}"/>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7" name="TextBox 6">
            <a:extLst>
              <a:ext uri="{FF2B5EF4-FFF2-40B4-BE49-F238E27FC236}">
                <a16:creationId xmlns:a16="http://schemas.microsoft.com/office/drawing/2014/main" id="{AA45FFC6-745A-4E29-B25A-D27CFD51EE01}"/>
              </a:ext>
            </a:extLst>
          </p:cNvPr>
          <p:cNvSpPr txBox="1"/>
          <p:nvPr/>
        </p:nvSpPr>
        <p:spPr>
          <a:xfrm>
            <a:off x="616339" y="1495339"/>
            <a:ext cx="8927711" cy="369332"/>
          </a:xfrm>
          <a:prstGeom prst="rect">
            <a:avLst/>
          </a:prstGeom>
          <a:noFill/>
        </p:spPr>
        <p:txBody>
          <a:bodyPr wrap="square">
            <a:spAutoFit/>
          </a:bodyPr>
          <a:lstStyle>
            <a:defPPr>
              <a:defRPr lang="en-US"/>
            </a:defPPr>
            <a:lvl1pPr>
              <a:defRPr>
                <a:solidFill>
                  <a:schemeClr val="bg1"/>
                </a:solidFill>
                <a:latin typeface="Arial" panose="020B0604020202020204" pitchFamily="34" charset="0"/>
                <a:cs typeface="Arial" panose="020B0604020202020204" pitchFamily="34" charset="0"/>
              </a:defRPr>
            </a:lvl1pPr>
          </a:lstStyle>
          <a:p>
            <a:pPr marL="285750" indent="-285750">
              <a:lnSpc>
                <a:spcPct val="100000"/>
              </a:lnSpc>
            </a:pPr>
            <a:r>
              <a:rPr lang="en-US" sz="1800" dirty="0">
                <a:solidFill>
                  <a:schemeClr val="bg1"/>
                </a:solidFill>
                <a:latin typeface="Arial" panose="020B0604020202020204" pitchFamily="34" charset="0"/>
                <a:cs typeface="Arial" panose="020B0604020202020204" pitchFamily="34" charset="0"/>
              </a:rPr>
              <a:t>After the quantitative analysis and linear programming, we would recommend that :</a:t>
            </a:r>
          </a:p>
        </p:txBody>
      </p:sp>
      <p:sp>
        <p:nvSpPr>
          <p:cNvPr id="8" name="TextBox 7">
            <a:extLst>
              <a:ext uri="{FF2B5EF4-FFF2-40B4-BE49-F238E27FC236}">
                <a16:creationId xmlns:a16="http://schemas.microsoft.com/office/drawing/2014/main" id="{CA742D72-2055-474A-B78D-3344AB59470E}"/>
              </a:ext>
            </a:extLst>
          </p:cNvPr>
          <p:cNvSpPr txBox="1"/>
          <p:nvPr/>
        </p:nvSpPr>
        <p:spPr>
          <a:xfrm>
            <a:off x="936048" y="2134597"/>
            <a:ext cx="9352394"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From two different objective function LP models, we recognized that </a:t>
            </a:r>
          </a:p>
        </p:txBody>
      </p:sp>
      <p:sp>
        <p:nvSpPr>
          <p:cNvPr id="9" name="TextBox 8">
            <a:extLst>
              <a:ext uri="{FF2B5EF4-FFF2-40B4-BE49-F238E27FC236}">
                <a16:creationId xmlns:a16="http://schemas.microsoft.com/office/drawing/2014/main" id="{5C4F868C-F890-4660-8FFC-26407B2C7399}"/>
              </a:ext>
            </a:extLst>
          </p:cNvPr>
          <p:cNvSpPr txBox="1"/>
          <p:nvPr/>
        </p:nvSpPr>
        <p:spPr>
          <a:xfrm>
            <a:off x="936048" y="4092462"/>
            <a:ext cx="969327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In the coming future, more emphasis must be placed on Mobile Ads in the Indonesian and Pakistan markets because currently there are more people who use mobiles. </a:t>
            </a:r>
          </a:p>
        </p:txBody>
      </p:sp>
      <p:sp>
        <p:nvSpPr>
          <p:cNvPr id="10" name="TextBox 9">
            <a:extLst>
              <a:ext uri="{FF2B5EF4-FFF2-40B4-BE49-F238E27FC236}">
                <a16:creationId xmlns:a16="http://schemas.microsoft.com/office/drawing/2014/main" id="{1924EA07-3718-4446-B75E-AA2DCC9125E6}"/>
              </a:ext>
            </a:extLst>
          </p:cNvPr>
          <p:cNvSpPr txBox="1"/>
          <p:nvPr/>
        </p:nvSpPr>
        <p:spPr>
          <a:xfrm>
            <a:off x="936048" y="4888341"/>
            <a:ext cx="969327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Close attention must be paid to markets with a high Social Impression Multiplier as these are markets that have most organic reach.</a:t>
            </a:r>
          </a:p>
        </p:txBody>
      </p:sp>
      <p:sp>
        <p:nvSpPr>
          <p:cNvPr id="11" name="TextBox 10">
            <a:extLst>
              <a:ext uri="{FF2B5EF4-FFF2-40B4-BE49-F238E27FC236}">
                <a16:creationId xmlns:a16="http://schemas.microsoft.com/office/drawing/2014/main" id="{78C3C92E-E7A2-468C-BD81-E72C05F62901}"/>
              </a:ext>
            </a:extLst>
          </p:cNvPr>
          <p:cNvSpPr txBox="1"/>
          <p:nvPr/>
        </p:nvSpPr>
        <p:spPr>
          <a:xfrm>
            <a:off x="936048" y="5684220"/>
            <a:ext cx="969327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We should drive more consumers' interest by additional purchase on Mobile Ads in Korea. Without changing any budget constraint, we are able to get higher number of click-throughs and number of  impressions than #2 Max. Click-throughs LP Model </a:t>
            </a:r>
          </a:p>
        </p:txBody>
      </p:sp>
      <p:sp>
        <p:nvSpPr>
          <p:cNvPr id="13" name="TextBox 12">
            <a:extLst>
              <a:ext uri="{FF2B5EF4-FFF2-40B4-BE49-F238E27FC236}">
                <a16:creationId xmlns:a16="http://schemas.microsoft.com/office/drawing/2014/main" id="{090FB80A-12AC-44EF-BCAD-444E4A160D34}"/>
              </a:ext>
            </a:extLst>
          </p:cNvPr>
          <p:cNvSpPr txBox="1"/>
          <p:nvPr/>
        </p:nvSpPr>
        <p:spPr>
          <a:xfrm>
            <a:off x="1264944" y="2581690"/>
            <a:ext cx="935239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More focus should be on Facebook Marketplace Ads and Mobile Ads </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but less focus on Premium and in order to in order to gain Max. the number of impressions</a:t>
            </a:r>
          </a:p>
        </p:txBody>
      </p:sp>
      <p:sp>
        <p:nvSpPr>
          <p:cNvPr id="14" name="TextBox 13">
            <a:extLst>
              <a:ext uri="{FF2B5EF4-FFF2-40B4-BE49-F238E27FC236}">
                <a16:creationId xmlns:a16="http://schemas.microsoft.com/office/drawing/2014/main" id="{47D68109-7C3B-48F2-AF22-1415D17FBC40}"/>
              </a:ext>
            </a:extLst>
          </p:cNvPr>
          <p:cNvSpPr txBox="1"/>
          <p:nvPr/>
        </p:nvSpPr>
        <p:spPr>
          <a:xfrm>
            <a:off x="1264944" y="3269030"/>
            <a:ext cx="935239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More focus should be on Facebook Marketplace Ads </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but less focus on Premium and Mobile Ads in order to gain Max. the number of click-throughs</a:t>
            </a:r>
          </a:p>
        </p:txBody>
      </p:sp>
    </p:spTree>
    <p:extLst>
      <p:ext uri="{BB962C8B-B14F-4D97-AF65-F5344CB8AC3E}">
        <p14:creationId xmlns:p14="http://schemas.microsoft.com/office/powerpoint/2010/main" val="121946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24B856E-C842-4D42-B500-23801D88504B}"/>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5" name="TextBox 4">
            <a:extLst>
              <a:ext uri="{FF2B5EF4-FFF2-40B4-BE49-F238E27FC236}">
                <a16:creationId xmlns:a16="http://schemas.microsoft.com/office/drawing/2014/main" id="{F707E400-7743-412C-A593-FD868F2F13D9}"/>
              </a:ext>
            </a:extLst>
          </p:cNvPr>
          <p:cNvSpPr txBox="1"/>
          <p:nvPr/>
        </p:nvSpPr>
        <p:spPr>
          <a:xfrm>
            <a:off x="450273" y="755073"/>
            <a:ext cx="2257926" cy="523220"/>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Takeaways  </a:t>
            </a:r>
          </a:p>
        </p:txBody>
      </p:sp>
      <p:grpSp>
        <p:nvGrpSpPr>
          <p:cNvPr id="2" name="Group 1">
            <a:extLst>
              <a:ext uri="{FF2B5EF4-FFF2-40B4-BE49-F238E27FC236}">
                <a16:creationId xmlns:a16="http://schemas.microsoft.com/office/drawing/2014/main" id="{89111DF6-C723-45E8-8924-0883DB54B7AF}"/>
              </a:ext>
            </a:extLst>
          </p:cNvPr>
          <p:cNvGrpSpPr/>
          <p:nvPr/>
        </p:nvGrpSpPr>
        <p:grpSpPr>
          <a:xfrm>
            <a:off x="8339448" y="5241100"/>
            <a:ext cx="3299184" cy="1466304"/>
            <a:chOff x="5275943" y="1988457"/>
            <a:chExt cx="4049486" cy="1799772"/>
          </a:xfrm>
        </p:grpSpPr>
        <p:pic>
          <p:nvPicPr>
            <p:cNvPr id="2052" name="Picture 4">
              <a:extLst>
                <a:ext uri="{FF2B5EF4-FFF2-40B4-BE49-F238E27FC236}">
                  <a16:creationId xmlns:a16="http://schemas.microsoft.com/office/drawing/2014/main" id="{AA7EB090-F185-463E-A478-5ACCAC561E6C}"/>
                </a:ext>
              </a:extLst>
            </p:cNvPr>
            <p:cNvPicPr>
              <a:picLocks noChangeAspect="1" noChangeArrowheads="1"/>
            </p:cNvPicPr>
            <p:nvPr/>
          </p:nvPicPr>
          <p:blipFill rotWithShape="1">
            <a:blip r:embed="rId5" cstate="print">
              <a:alphaModFix amt="85000"/>
              <a:extLst>
                <a:ext uri="{28A0092B-C50C-407E-A947-70E740481C1C}">
                  <a14:useLocalDpi xmlns:a14="http://schemas.microsoft.com/office/drawing/2010/main" val="0"/>
                </a:ext>
              </a:extLst>
            </a:blip>
            <a:srcRect l="2522" t="21628" r="39500" b="7903"/>
            <a:stretch/>
          </p:blipFill>
          <p:spPr bwMode="auto">
            <a:xfrm>
              <a:off x="5275943" y="2300514"/>
              <a:ext cx="2481943" cy="14877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FE14267-5D1B-4F63-A0ED-683BB8C85AF6}"/>
                </a:ext>
              </a:extLst>
            </p:cNvPr>
            <p:cNvPicPr>
              <a:picLocks noChangeAspect="1" noChangeArrowheads="1"/>
            </p:cNvPicPr>
            <p:nvPr/>
          </p:nvPicPr>
          <p:blipFill rotWithShape="1">
            <a:blip r:embed="rId6" cstate="print">
              <a:alphaModFix amt="85000"/>
              <a:extLst>
                <a:ext uri="{28A0092B-C50C-407E-A947-70E740481C1C}">
                  <a14:useLocalDpi xmlns:a14="http://schemas.microsoft.com/office/drawing/2010/main" val="0"/>
                </a:ext>
              </a:extLst>
            </a:blip>
            <a:srcRect l="68977" t="8594" r="2882" b="6156"/>
            <a:stretch/>
          </p:blipFill>
          <p:spPr bwMode="auto">
            <a:xfrm>
              <a:off x="8120743" y="1988457"/>
              <a:ext cx="1204686" cy="179977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44225C03-57B1-4B25-8B9E-24A0A5B844D4}"/>
              </a:ext>
            </a:extLst>
          </p:cNvPr>
          <p:cNvSpPr>
            <a:spLocks noChangeAspect="1"/>
          </p:cNvSpPr>
          <p:nvPr/>
        </p:nvSpPr>
        <p:spPr>
          <a:xfrm>
            <a:off x="1" y="2170366"/>
            <a:ext cx="12052464" cy="2744525"/>
          </a:xfrm>
          <a:prstGeom prst="rect">
            <a:avLst/>
          </a:prstGeom>
          <a:solidFill>
            <a:srgbClr val="044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A64A9CB-07CF-426F-A798-31DFD560ED2B}"/>
              </a:ext>
            </a:extLst>
          </p:cNvPr>
          <p:cNvPicPr>
            <a:picLocks noChangeAspect="1"/>
          </p:cNvPicPr>
          <p:nvPr/>
        </p:nvPicPr>
        <p:blipFill rotWithShape="1">
          <a:blip r:embed="rId7"/>
          <a:srcRect l="35087" t="-565" r="1607"/>
          <a:stretch/>
        </p:blipFill>
        <p:spPr>
          <a:xfrm>
            <a:off x="8339448" y="2143743"/>
            <a:ext cx="3713016" cy="2771149"/>
          </a:xfrm>
          <a:prstGeom prst="rect">
            <a:avLst/>
          </a:prstGeom>
        </p:spPr>
      </p:pic>
      <p:sp>
        <p:nvSpPr>
          <p:cNvPr id="12" name="Rectangle 11">
            <a:extLst>
              <a:ext uri="{FF2B5EF4-FFF2-40B4-BE49-F238E27FC236}">
                <a16:creationId xmlns:a16="http://schemas.microsoft.com/office/drawing/2014/main" id="{9F386015-210F-40BA-A8CF-D204F4536F54}"/>
              </a:ext>
            </a:extLst>
          </p:cNvPr>
          <p:cNvSpPr/>
          <p:nvPr/>
        </p:nvSpPr>
        <p:spPr>
          <a:xfrm>
            <a:off x="7477125" y="2102351"/>
            <a:ext cx="4575340" cy="2812541"/>
          </a:xfrm>
          <a:prstGeom prst="rect">
            <a:avLst/>
          </a:prstGeom>
          <a:gradFill flip="none" rotWithShape="1">
            <a:gsLst>
              <a:gs pos="0">
                <a:srgbClr val="001132">
                  <a:alpha val="0"/>
                </a:srgbClr>
              </a:gs>
              <a:gs pos="35000">
                <a:srgbClr val="001132">
                  <a:alpha val="22000"/>
                </a:srgbClr>
              </a:gs>
              <a:gs pos="79000">
                <a:srgbClr val="001132"/>
              </a:gs>
              <a:gs pos="100000">
                <a:srgbClr val="00113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600EDF5-DEF6-423B-8B8D-79872CEA8137}"/>
              </a:ext>
            </a:extLst>
          </p:cNvPr>
          <p:cNvSpPr txBox="1"/>
          <p:nvPr/>
        </p:nvSpPr>
        <p:spPr>
          <a:xfrm>
            <a:off x="450273" y="1616900"/>
            <a:ext cx="8249374" cy="461665"/>
          </a:xfrm>
          <a:prstGeom prst="rect">
            <a:avLst/>
          </a:prstGeom>
          <a:noFill/>
        </p:spPr>
        <p:txBody>
          <a:bodyPr wrap="none" rtlCol="0">
            <a:spAutoFit/>
          </a:bodyPr>
          <a:lstStyle/>
          <a:p>
            <a:r>
              <a:rPr lang="en-US" sz="2400" b="1" dirty="0">
                <a:solidFill>
                  <a:schemeClr val="bg1"/>
                </a:solidFill>
                <a:latin typeface="Arial" panose="020B0604020202020204" pitchFamily="34" charset="0"/>
                <a:cs typeface="Arial" panose="020B0604020202020204" pitchFamily="34" charset="0"/>
              </a:rPr>
              <a:t>Solve the media buy problem with Linear Programming</a:t>
            </a:r>
          </a:p>
        </p:txBody>
      </p:sp>
      <p:sp>
        <p:nvSpPr>
          <p:cNvPr id="18" name="TextBox 17">
            <a:extLst>
              <a:ext uri="{FF2B5EF4-FFF2-40B4-BE49-F238E27FC236}">
                <a16:creationId xmlns:a16="http://schemas.microsoft.com/office/drawing/2014/main" id="{97609D7F-00B8-44D3-96F8-443449FEA81A}"/>
              </a:ext>
            </a:extLst>
          </p:cNvPr>
          <p:cNvSpPr txBox="1"/>
          <p:nvPr/>
        </p:nvSpPr>
        <p:spPr>
          <a:xfrm>
            <a:off x="459798" y="2445747"/>
            <a:ext cx="6171882"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With the linear programming method, Intel’s campaign budget</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can be well allocated and finalize the plan with optimal results.</a:t>
            </a:r>
          </a:p>
        </p:txBody>
      </p:sp>
      <p:sp>
        <p:nvSpPr>
          <p:cNvPr id="21" name="TextBox 20">
            <a:extLst>
              <a:ext uri="{FF2B5EF4-FFF2-40B4-BE49-F238E27FC236}">
                <a16:creationId xmlns:a16="http://schemas.microsoft.com/office/drawing/2014/main" id="{EBF4D561-71CF-484A-96AB-46C0928EBB0F}"/>
              </a:ext>
            </a:extLst>
          </p:cNvPr>
          <p:cNvSpPr txBox="1"/>
          <p:nvPr/>
        </p:nvSpPr>
        <p:spPr>
          <a:xfrm>
            <a:off x="469323" y="3208663"/>
            <a:ext cx="6811352" cy="584775"/>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stStyle>
          <a:p>
            <a:r>
              <a:rPr lang="en-US" dirty="0"/>
              <a:t>Sensitivity Analysis report will help management to decide about their </a:t>
            </a:r>
            <a:br>
              <a:rPr lang="en-US" dirty="0"/>
            </a:br>
            <a:r>
              <a:rPr lang="en-US" dirty="0"/>
              <a:t>further marketing strategies.</a:t>
            </a:r>
          </a:p>
        </p:txBody>
      </p:sp>
      <p:sp>
        <p:nvSpPr>
          <p:cNvPr id="22" name="TextBox 21">
            <a:extLst>
              <a:ext uri="{FF2B5EF4-FFF2-40B4-BE49-F238E27FC236}">
                <a16:creationId xmlns:a16="http://schemas.microsoft.com/office/drawing/2014/main" id="{F5B5F977-7A36-4921-B33A-5B30BDFB2A91}"/>
              </a:ext>
            </a:extLst>
          </p:cNvPr>
          <p:cNvSpPr txBox="1"/>
          <p:nvPr/>
        </p:nvSpPr>
        <p:spPr>
          <a:xfrm>
            <a:off x="459798" y="3971579"/>
            <a:ext cx="6915676" cy="584775"/>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stStyle>
          <a:p>
            <a:r>
              <a:rPr lang="en-US" dirty="0"/>
              <a:t>This method would be applied for various digital marketing department </a:t>
            </a:r>
            <a:br>
              <a:rPr lang="en-US" dirty="0"/>
            </a:br>
            <a:r>
              <a:rPr lang="en-US" dirty="0"/>
              <a:t>regarding their ad strategies and annual budget planning.</a:t>
            </a:r>
          </a:p>
        </p:txBody>
      </p:sp>
    </p:spTree>
    <p:extLst>
      <p:ext uri="{BB962C8B-B14F-4D97-AF65-F5344CB8AC3E}">
        <p14:creationId xmlns:p14="http://schemas.microsoft.com/office/powerpoint/2010/main" val="4146105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A5A32D-B034-4282-8BBC-902CE303F955}"/>
              </a:ext>
            </a:extLst>
          </p:cNvPr>
          <p:cNvSpPr>
            <a:spLocks noGrp="1"/>
          </p:cNvSpPr>
          <p:nvPr>
            <p:ph type="title"/>
          </p:nvPr>
        </p:nvSpPr>
        <p:spPr>
          <a:xfrm>
            <a:off x="765820" y="2204864"/>
            <a:ext cx="5976292" cy="2952328"/>
          </a:xfrm>
        </p:spPr>
        <p:txBody>
          <a:bodyPr/>
          <a:lstStyle/>
          <a:p>
            <a:pPr algn="ctr"/>
            <a:r>
              <a:rPr lang="en-US" sz="6600" b="1" dirty="0">
                <a:solidFill>
                  <a:schemeClr val="bg1"/>
                </a:solidFill>
                <a:latin typeface="Arial" panose="020B0604020202020204" pitchFamily="34" charset="0"/>
                <a:cs typeface="Arial" panose="020B0604020202020204" pitchFamily="34" charset="0"/>
              </a:rPr>
              <a:t>Thank you</a:t>
            </a:r>
          </a:p>
        </p:txBody>
      </p:sp>
      <p:pic>
        <p:nvPicPr>
          <p:cNvPr id="14" name="Picture 13" descr="A picture containing text, vector graphics&#10;&#10;Description automatically generated">
            <a:extLst>
              <a:ext uri="{FF2B5EF4-FFF2-40B4-BE49-F238E27FC236}">
                <a16:creationId xmlns:a16="http://schemas.microsoft.com/office/drawing/2014/main" id="{7E69A3B2-4906-48D3-B15F-F07D922ADF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177" y="874970"/>
            <a:ext cx="3856800" cy="5457372"/>
          </a:xfrm>
          <a:prstGeom prst="rect">
            <a:avLst/>
          </a:prstGeom>
        </p:spPr>
      </p:pic>
    </p:spTree>
    <p:extLst>
      <p:ext uri="{BB962C8B-B14F-4D97-AF65-F5344CB8AC3E}">
        <p14:creationId xmlns:p14="http://schemas.microsoft.com/office/powerpoint/2010/main" val="64418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0151C-7406-46E3-98C6-D057C4492B21}"/>
              </a:ext>
            </a:extLst>
          </p:cNvPr>
          <p:cNvSpPr txBox="1"/>
          <p:nvPr/>
        </p:nvSpPr>
        <p:spPr>
          <a:xfrm>
            <a:off x="450272" y="755073"/>
            <a:ext cx="2845377" cy="523220"/>
          </a:xfrm>
          <a:prstGeom prst="rect">
            <a:avLst/>
          </a:prstGeom>
          <a:noFill/>
        </p:spPr>
        <p:txBody>
          <a:bodyPr wrap="squar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Bibliography</a:t>
            </a:r>
          </a:p>
        </p:txBody>
      </p:sp>
      <p:sp>
        <p:nvSpPr>
          <p:cNvPr id="7" name="Text Placeholder 1">
            <a:extLst>
              <a:ext uri="{FF2B5EF4-FFF2-40B4-BE49-F238E27FC236}">
                <a16:creationId xmlns:a16="http://schemas.microsoft.com/office/drawing/2014/main" id="{869AB4DD-57AF-4254-9575-C45467B4652F}"/>
              </a:ext>
            </a:extLst>
          </p:cNvPr>
          <p:cNvSpPr txBox="1">
            <a:spLocks/>
          </p:cNvSpPr>
          <p:nvPr/>
        </p:nvSpPr>
        <p:spPr>
          <a:xfrm>
            <a:off x="450272" y="1622419"/>
            <a:ext cx="9284278" cy="523220"/>
          </a:xfrm>
          <a:prstGeom prst="rect">
            <a:avLst/>
          </a:prstGeom>
        </p:spPr>
        <p:txBody>
          <a:bodyPr anchor="t"/>
          <a:lstStyle>
            <a:defPPr>
              <a:defRPr lang="en-US"/>
            </a:defPPr>
            <a:lvl1pPr indent="0" algn="ctr">
              <a:lnSpc>
                <a:spcPct val="90000"/>
              </a:lnSpc>
              <a:spcBef>
                <a:spcPts val="800"/>
              </a:spcBef>
              <a:buClr>
                <a:schemeClr val="accent2"/>
              </a:buClr>
              <a:buSzPct val="90000"/>
              <a:buFontTx/>
              <a:buNone/>
              <a:defRPr sz="2000" b="1" spc="0" baseline="0">
                <a:solidFill>
                  <a:srgbClr val="000000"/>
                </a:solidFill>
                <a:latin typeface="Bogle" charset="0"/>
                <a:ea typeface="Bogle" charset="0"/>
                <a:cs typeface="Bogle" charset="0"/>
              </a:defRPr>
            </a:lvl1pPr>
            <a:lvl2pPr marL="292608" indent="-292608">
              <a:lnSpc>
                <a:spcPct val="90000"/>
              </a:lnSpc>
              <a:spcBef>
                <a:spcPts val="600"/>
              </a:spcBef>
              <a:buClr>
                <a:schemeClr val="tx2">
                  <a:lumMod val="60000"/>
                  <a:lumOff val="40000"/>
                </a:schemeClr>
              </a:buClr>
              <a:buSzPct val="105000"/>
              <a:buFont typeface="LucidaGrande" charset="0"/>
              <a:buChar char="•"/>
              <a:tabLst/>
              <a:defRPr sz="2200" spc="0" baseline="0"/>
            </a:lvl2pPr>
            <a:lvl3pPr marL="576263" indent="-274638">
              <a:lnSpc>
                <a:spcPct val="90000"/>
              </a:lnSpc>
              <a:spcBef>
                <a:spcPts val="400"/>
              </a:spcBef>
              <a:buClr>
                <a:schemeClr val="tx2">
                  <a:lumMod val="60000"/>
                  <a:lumOff val="40000"/>
                </a:schemeClr>
              </a:buClr>
              <a:buSzPct val="105000"/>
              <a:buFont typeface="LucidaGrande" charset="0"/>
              <a:buChar char="-"/>
              <a:tabLst/>
              <a:defRPr sz="2000" spc="0" baseline="0"/>
            </a:lvl3pPr>
            <a:lvl4pPr marL="786384" indent="-184150">
              <a:lnSpc>
                <a:spcPct val="90000"/>
              </a:lnSpc>
              <a:spcBef>
                <a:spcPts val="300"/>
              </a:spcBef>
              <a:buClr>
                <a:schemeClr val="tx2">
                  <a:lumMod val="60000"/>
                  <a:lumOff val="40000"/>
                </a:schemeClr>
              </a:buClr>
              <a:buSzPct val="85000"/>
              <a:buFont typeface="Wingdings" charset="2"/>
              <a:buChar char="§"/>
              <a:tabLst/>
              <a:defRPr spc="0" baseline="0"/>
            </a:lvl4pPr>
            <a:lvl5pPr marL="0" indent="0">
              <a:lnSpc>
                <a:spcPct val="90000"/>
              </a:lnSpc>
              <a:spcBef>
                <a:spcPts val="1200"/>
              </a:spcBef>
              <a:buClr>
                <a:schemeClr val="accent5"/>
              </a:buClr>
              <a:buSzPct val="95000"/>
              <a:buFont typeface="Arial" panose="020B0604020202020204" pitchFamily="34" charset="0"/>
              <a:buNone/>
              <a:defRPr sz="2200" b="1" spc="0" baseline="0">
                <a:latin typeface="+mj-lt"/>
              </a:defRPr>
            </a:lvl5pPr>
            <a:lvl6pPr marL="0" indent="0">
              <a:lnSpc>
                <a:spcPct val="90000"/>
              </a:lnSpc>
              <a:spcBef>
                <a:spcPts val="1200"/>
              </a:spcBef>
              <a:buFontTx/>
              <a:buNone/>
              <a:defRPr sz="2200" b="1" i="0" cap="none" spc="0" baseline="0">
                <a:solidFill>
                  <a:schemeClr val="accent1"/>
                </a:solidFill>
                <a:latin typeface="+mj-lt"/>
              </a:defRPr>
            </a:lvl6pPr>
            <a:lvl7pPr marL="573088" indent="-273050">
              <a:lnSpc>
                <a:spcPct val="90000"/>
              </a:lnSpc>
              <a:spcBef>
                <a:spcPts val="300"/>
              </a:spcBef>
              <a:buClr>
                <a:schemeClr val="tx1"/>
              </a:buClr>
              <a:buSzPct val="95000"/>
              <a:buFont typeface="+mj-lt"/>
              <a:buAutoNum type="arabicPeriod"/>
              <a:tabLst/>
              <a:defRPr sz="2000" spc="0" baseline="0"/>
            </a:lvl7pPr>
            <a:lvl8pPr marL="822960" indent="-246063">
              <a:lnSpc>
                <a:spcPct val="90000"/>
              </a:lnSpc>
              <a:spcBef>
                <a:spcPts val="100"/>
              </a:spcBef>
              <a:buSzPct val="96000"/>
              <a:buFont typeface="+mj-lt"/>
              <a:buAutoNum type="alphaLcPeriod"/>
              <a:tabLst/>
              <a:defRPr sz="2000" baseline="0"/>
            </a:lvl8pPr>
            <a:lvl9pPr marL="1092200" indent="-233363">
              <a:lnSpc>
                <a:spcPct val="90000"/>
              </a:lnSpc>
              <a:spcBef>
                <a:spcPts val="200"/>
              </a:spcBef>
              <a:buFont typeface="+mj-lt"/>
              <a:buAutoNum type="romanLcPeriod"/>
              <a:tabLst/>
              <a:defRPr baseline="0"/>
            </a:lvl9pPr>
          </a:lstStyle>
          <a:p>
            <a:pPr algn="l"/>
            <a:r>
              <a:rPr lang="en-US" sz="1400" dirty="0" err="1">
                <a:solidFill>
                  <a:schemeClr val="bg1"/>
                </a:solidFill>
              </a:rPr>
              <a:t>Bengisu</a:t>
            </a:r>
            <a:r>
              <a:rPr lang="en-US" sz="1400" dirty="0">
                <a:solidFill>
                  <a:schemeClr val="bg1"/>
                </a:solidFill>
              </a:rPr>
              <a:t> A. (2016), </a:t>
            </a:r>
            <a:r>
              <a:rPr lang="en-US" sz="1400" dirty="0">
                <a:solidFill>
                  <a:srgbClr val="58C4EE"/>
                </a:solidFill>
              </a:rPr>
              <a:t>Budget Allocation for Online Advertisement Spending with Linear Programming </a:t>
            </a:r>
            <a:r>
              <a:rPr lang="en-US" sz="1400" dirty="0">
                <a:solidFill>
                  <a:schemeClr val="bg1"/>
                </a:solidFill>
              </a:rPr>
              <a:t>retrieved from https://www.slideshare.net/ACanBengisu/linear-programming-on-digital-advertising</a:t>
            </a:r>
          </a:p>
        </p:txBody>
      </p:sp>
      <p:sp>
        <p:nvSpPr>
          <p:cNvPr id="8" name="Text Placeholder 1">
            <a:extLst>
              <a:ext uri="{FF2B5EF4-FFF2-40B4-BE49-F238E27FC236}">
                <a16:creationId xmlns:a16="http://schemas.microsoft.com/office/drawing/2014/main" id="{F9E5C15A-7616-4CAB-9FCA-1601DBC71D04}"/>
              </a:ext>
            </a:extLst>
          </p:cNvPr>
          <p:cNvSpPr txBox="1">
            <a:spLocks/>
          </p:cNvSpPr>
          <p:nvPr/>
        </p:nvSpPr>
        <p:spPr>
          <a:xfrm>
            <a:off x="450272" y="2235753"/>
            <a:ext cx="10103428" cy="254006"/>
          </a:xfrm>
          <a:prstGeom prst="rect">
            <a:avLst/>
          </a:prstGeom>
        </p:spPr>
        <p:txBody>
          <a:bodyPr anchor="t"/>
          <a:lstStyle>
            <a:defPPr>
              <a:defRPr lang="en-US"/>
            </a:defPPr>
            <a:lvl1pPr indent="0" algn="ctr">
              <a:lnSpc>
                <a:spcPct val="90000"/>
              </a:lnSpc>
              <a:spcBef>
                <a:spcPts val="800"/>
              </a:spcBef>
              <a:buClr>
                <a:schemeClr val="accent2"/>
              </a:buClr>
              <a:buSzPct val="90000"/>
              <a:buFontTx/>
              <a:buNone/>
              <a:defRPr sz="2000" b="1" spc="0" baseline="0">
                <a:solidFill>
                  <a:srgbClr val="000000"/>
                </a:solidFill>
                <a:latin typeface="Bogle" charset="0"/>
                <a:ea typeface="Bogle" charset="0"/>
                <a:cs typeface="Bogle" charset="0"/>
              </a:defRPr>
            </a:lvl1pPr>
            <a:lvl2pPr marL="292608" indent="-292608">
              <a:lnSpc>
                <a:spcPct val="90000"/>
              </a:lnSpc>
              <a:spcBef>
                <a:spcPts val="600"/>
              </a:spcBef>
              <a:buClr>
                <a:schemeClr val="tx2">
                  <a:lumMod val="60000"/>
                  <a:lumOff val="40000"/>
                </a:schemeClr>
              </a:buClr>
              <a:buSzPct val="105000"/>
              <a:buFont typeface="LucidaGrande" charset="0"/>
              <a:buChar char="•"/>
              <a:tabLst/>
              <a:defRPr sz="2200" spc="0" baseline="0"/>
            </a:lvl2pPr>
            <a:lvl3pPr marL="576263" indent="-274638">
              <a:lnSpc>
                <a:spcPct val="90000"/>
              </a:lnSpc>
              <a:spcBef>
                <a:spcPts val="400"/>
              </a:spcBef>
              <a:buClr>
                <a:schemeClr val="tx2">
                  <a:lumMod val="60000"/>
                  <a:lumOff val="40000"/>
                </a:schemeClr>
              </a:buClr>
              <a:buSzPct val="105000"/>
              <a:buFont typeface="LucidaGrande" charset="0"/>
              <a:buChar char="-"/>
              <a:tabLst/>
              <a:defRPr sz="2000" spc="0" baseline="0"/>
            </a:lvl3pPr>
            <a:lvl4pPr marL="786384" indent="-184150">
              <a:lnSpc>
                <a:spcPct val="90000"/>
              </a:lnSpc>
              <a:spcBef>
                <a:spcPts val="300"/>
              </a:spcBef>
              <a:buClr>
                <a:schemeClr val="tx2">
                  <a:lumMod val="60000"/>
                  <a:lumOff val="40000"/>
                </a:schemeClr>
              </a:buClr>
              <a:buSzPct val="85000"/>
              <a:buFont typeface="Wingdings" charset="2"/>
              <a:buChar char="§"/>
              <a:tabLst/>
              <a:defRPr spc="0" baseline="0"/>
            </a:lvl4pPr>
            <a:lvl5pPr marL="0" indent="0">
              <a:lnSpc>
                <a:spcPct val="90000"/>
              </a:lnSpc>
              <a:spcBef>
                <a:spcPts val="1200"/>
              </a:spcBef>
              <a:buClr>
                <a:schemeClr val="accent5"/>
              </a:buClr>
              <a:buSzPct val="95000"/>
              <a:buFont typeface="Arial" panose="020B0604020202020204" pitchFamily="34" charset="0"/>
              <a:buNone/>
              <a:defRPr sz="2200" b="1" spc="0" baseline="0">
                <a:latin typeface="+mj-lt"/>
              </a:defRPr>
            </a:lvl5pPr>
            <a:lvl6pPr marL="0" indent="0">
              <a:lnSpc>
                <a:spcPct val="90000"/>
              </a:lnSpc>
              <a:spcBef>
                <a:spcPts val="1200"/>
              </a:spcBef>
              <a:buFontTx/>
              <a:buNone/>
              <a:defRPr sz="2200" b="1" i="0" cap="none" spc="0" baseline="0">
                <a:solidFill>
                  <a:schemeClr val="accent1"/>
                </a:solidFill>
                <a:latin typeface="+mj-lt"/>
              </a:defRPr>
            </a:lvl6pPr>
            <a:lvl7pPr marL="573088" indent="-273050">
              <a:lnSpc>
                <a:spcPct val="90000"/>
              </a:lnSpc>
              <a:spcBef>
                <a:spcPts val="300"/>
              </a:spcBef>
              <a:buClr>
                <a:schemeClr val="tx1"/>
              </a:buClr>
              <a:buSzPct val="95000"/>
              <a:buFont typeface="+mj-lt"/>
              <a:buAutoNum type="arabicPeriod"/>
              <a:tabLst/>
              <a:defRPr sz="2000" spc="0" baseline="0"/>
            </a:lvl7pPr>
            <a:lvl8pPr marL="822960" indent="-246063">
              <a:lnSpc>
                <a:spcPct val="90000"/>
              </a:lnSpc>
              <a:spcBef>
                <a:spcPts val="100"/>
              </a:spcBef>
              <a:buSzPct val="96000"/>
              <a:buFont typeface="+mj-lt"/>
              <a:buAutoNum type="alphaLcPeriod"/>
              <a:tabLst/>
              <a:defRPr sz="2000" baseline="0"/>
            </a:lvl8pPr>
            <a:lvl9pPr marL="1092200" indent="-233363">
              <a:lnSpc>
                <a:spcPct val="90000"/>
              </a:lnSpc>
              <a:spcBef>
                <a:spcPts val="200"/>
              </a:spcBef>
              <a:buFont typeface="+mj-lt"/>
              <a:buAutoNum type="romanLcPeriod"/>
              <a:tabLst/>
              <a:defRPr baseline="0"/>
            </a:lvl9pPr>
          </a:lstStyle>
          <a:p>
            <a:pPr algn="l"/>
            <a:r>
              <a:rPr lang="en-US" sz="1400" dirty="0" err="1">
                <a:solidFill>
                  <a:schemeClr val="bg1"/>
                </a:solidFill>
              </a:rPr>
              <a:t>Vejačka</a:t>
            </a:r>
            <a:r>
              <a:rPr lang="en-US" sz="1400" dirty="0">
                <a:solidFill>
                  <a:schemeClr val="bg1"/>
                </a:solidFill>
              </a:rPr>
              <a:t>, Martin. (2012).</a:t>
            </a:r>
            <a:r>
              <a:rPr lang="en-US" sz="1400" dirty="0">
                <a:solidFill>
                  <a:srgbClr val="58C4EE"/>
                </a:solidFill>
              </a:rPr>
              <a:t> Facebook advertising and its efficiency on the Slovak market</a:t>
            </a:r>
            <a:r>
              <a:rPr lang="en-US" sz="1400" dirty="0">
                <a:solidFill>
                  <a:schemeClr val="bg1"/>
                </a:solidFill>
              </a:rPr>
              <a:t>. E a M: </a:t>
            </a:r>
            <a:r>
              <a:rPr lang="en-US" sz="1400" dirty="0" err="1">
                <a:solidFill>
                  <a:schemeClr val="bg1"/>
                </a:solidFill>
              </a:rPr>
              <a:t>Ekonomie</a:t>
            </a:r>
            <a:r>
              <a:rPr lang="en-US" sz="1400" dirty="0">
                <a:solidFill>
                  <a:schemeClr val="bg1"/>
                </a:solidFill>
              </a:rPr>
              <a:t> a Management. 15. 116-127.</a:t>
            </a:r>
          </a:p>
        </p:txBody>
      </p:sp>
      <p:sp>
        <p:nvSpPr>
          <p:cNvPr id="5" name="Text Placeholder 1">
            <a:extLst>
              <a:ext uri="{FF2B5EF4-FFF2-40B4-BE49-F238E27FC236}">
                <a16:creationId xmlns:a16="http://schemas.microsoft.com/office/drawing/2014/main" id="{179FE980-01FF-41D7-85FB-D3511BBA81E3}"/>
              </a:ext>
            </a:extLst>
          </p:cNvPr>
          <p:cNvSpPr txBox="1">
            <a:spLocks/>
          </p:cNvSpPr>
          <p:nvPr/>
        </p:nvSpPr>
        <p:spPr>
          <a:xfrm>
            <a:off x="450272" y="2706533"/>
            <a:ext cx="10103428" cy="254006"/>
          </a:xfrm>
          <a:prstGeom prst="rect">
            <a:avLst/>
          </a:prstGeom>
        </p:spPr>
        <p:txBody>
          <a:bodyPr anchor="t"/>
          <a:lstStyle>
            <a:defPPr>
              <a:defRPr lang="en-US"/>
            </a:defPPr>
            <a:lvl1pPr indent="0" algn="ctr">
              <a:lnSpc>
                <a:spcPct val="90000"/>
              </a:lnSpc>
              <a:spcBef>
                <a:spcPts val="800"/>
              </a:spcBef>
              <a:buClr>
                <a:schemeClr val="accent2"/>
              </a:buClr>
              <a:buSzPct val="90000"/>
              <a:buFontTx/>
              <a:buNone/>
              <a:defRPr sz="2000" b="1" spc="0" baseline="0">
                <a:solidFill>
                  <a:srgbClr val="000000"/>
                </a:solidFill>
                <a:latin typeface="Bogle" charset="0"/>
                <a:ea typeface="Bogle" charset="0"/>
                <a:cs typeface="Bogle" charset="0"/>
              </a:defRPr>
            </a:lvl1pPr>
            <a:lvl2pPr marL="292608" indent="-292608">
              <a:lnSpc>
                <a:spcPct val="90000"/>
              </a:lnSpc>
              <a:spcBef>
                <a:spcPts val="600"/>
              </a:spcBef>
              <a:buClr>
                <a:schemeClr val="tx2">
                  <a:lumMod val="60000"/>
                  <a:lumOff val="40000"/>
                </a:schemeClr>
              </a:buClr>
              <a:buSzPct val="105000"/>
              <a:buFont typeface="LucidaGrande" charset="0"/>
              <a:buChar char="•"/>
              <a:tabLst/>
              <a:defRPr sz="2200" spc="0" baseline="0"/>
            </a:lvl2pPr>
            <a:lvl3pPr marL="576263" indent="-274638">
              <a:lnSpc>
                <a:spcPct val="90000"/>
              </a:lnSpc>
              <a:spcBef>
                <a:spcPts val="400"/>
              </a:spcBef>
              <a:buClr>
                <a:schemeClr val="tx2">
                  <a:lumMod val="60000"/>
                  <a:lumOff val="40000"/>
                </a:schemeClr>
              </a:buClr>
              <a:buSzPct val="105000"/>
              <a:buFont typeface="LucidaGrande" charset="0"/>
              <a:buChar char="-"/>
              <a:tabLst/>
              <a:defRPr sz="2000" spc="0" baseline="0"/>
            </a:lvl3pPr>
            <a:lvl4pPr marL="786384" indent="-184150">
              <a:lnSpc>
                <a:spcPct val="90000"/>
              </a:lnSpc>
              <a:spcBef>
                <a:spcPts val="300"/>
              </a:spcBef>
              <a:buClr>
                <a:schemeClr val="tx2">
                  <a:lumMod val="60000"/>
                  <a:lumOff val="40000"/>
                </a:schemeClr>
              </a:buClr>
              <a:buSzPct val="85000"/>
              <a:buFont typeface="Wingdings" charset="2"/>
              <a:buChar char="§"/>
              <a:tabLst/>
              <a:defRPr spc="0" baseline="0"/>
            </a:lvl4pPr>
            <a:lvl5pPr marL="0" indent="0">
              <a:lnSpc>
                <a:spcPct val="90000"/>
              </a:lnSpc>
              <a:spcBef>
                <a:spcPts val="1200"/>
              </a:spcBef>
              <a:buClr>
                <a:schemeClr val="accent5"/>
              </a:buClr>
              <a:buSzPct val="95000"/>
              <a:buFont typeface="Arial" panose="020B0604020202020204" pitchFamily="34" charset="0"/>
              <a:buNone/>
              <a:defRPr sz="2200" b="1" spc="0" baseline="0">
                <a:latin typeface="+mj-lt"/>
              </a:defRPr>
            </a:lvl5pPr>
            <a:lvl6pPr marL="0" indent="0">
              <a:lnSpc>
                <a:spcPct val="90000"/>
              </a:lnSpc>
              <a:spcBef>
                <a:spcPts val="1200"/>
              </a:spcBef>
              <a:buFontTx/>
              <a:buNone/>
              <a:defRPr sz="2200" b="1" i="0" cap="none" spc="0" baseline="0">
                <a:solidFill>
                  <a:schemeClr val="accent1"/>
                </a:solidFill>
                <a:latin typeface="+mj-lt"/>
              </a:defRPr>
            </a:lvl6pPr>
            <a:lvl7pPr marL="573088" indent="-273050">
              <a:lnSpc>
                <a:spcPct val="90000"/>
              </a:lnSpc>
              <a:spcBef>
                <a:spcPts val="300"/>
              </a:spcBef>
              <a:buClr>
                <a:schemeClr val="tx1"/>
              </a:buClr>
              <a:buSzPct val="95000"/>
              <a:buFont typeface="+mj-lt"/>
              <a:buAutoNum type="arabicPeriod"/>
              <a:tabLst/>
              <a:defRPr sz="2000" spc="0" baseline="0"/>
            </a:lvl7pPr>
            <a:lvl8pPr marL="822960" indent="-246063">
              <a:lnSpc>
                <a:spcPct val="90000"/>
              </a:lnSpc>
              <a:spcBef>
                <a:spcPts val="100"/>
              </a:spcBef>
              <a:buSzPct val="96000"/>
              <a:buFont typeface="+mj-lt"/>
              <a:buAutoNum type="alphaLcPeriod"/>
              <a:tabLst/>
              <a:defRPr sz="2000" baseline="0"/>
            </a:lvl8pPr>
            <a:lvl9pPr marL="1092200" indent="-233363">
              <a:lnSpc>
                <a:spcPct val="90000"/>
              </a:lnSpc>
              <a:spcBef>
                <a:spcPts val="200"/>
              </a:spcBef>
              <a:buFont typeface="+mj-lt"/>
              <a:buAutoNum type="romanLcPeriod"/>
              <a:tabLst/>
              <a:defRPr baseline="0"/>
            </a:lvl9pPr>
          </a:lstStyle>
          <a:p>
            <a:pPr algn="l"/>
            <a:r>
              <a:rPr lang="en-US" sz="1400" dirty="0">
                <a:solidFill>
                  <a:srgbClr val="58C4EE"/>
                </a:solidFill>
              </a:rPr>
              <a:t>Click-through rate </a:t>
            </a:r>
            <a:r>
              <a:rPr lang="en-US" sz="1400" dirty="0">
                <a:solidFill>
                  <a:schemeClr val="bg1"/>
                </a:solidFill>
              </a:rPr>
              <a:t>(2021, February 18). In </a:t>
            </a:r>
            <a:r>
              <a:rPr lang="en-US" sz="1400" i="1" dirty="0">
                <a:solidFill>
                  <a:schemeClr val="bg1"/>
                </a:solidFill>
              </a:rPr>
              <a:t>Wikipedia</a:t>
            </a:r>
            <a:r>
              <a:rPr lang="en-US" sz="1400" dirty="0">
                <a:solidFill>
                  <a:schemeClr val="bg1"/>
                </a:solidFill>
              </a:rPr>
              <a:t>. https://en.wikipedia.org/wiki/Click-through_rate</a:t>
            </a:r>
          </a:p>
        </p:txBody>
      </p:sp>
      <p:sp>
        <p:nvSpPr>
          <p:cNvPr id="6" name="Text Placeholder 1">
            <a:extLst>
              <a:ext uri="{FF2B5EF4-FFF2-40B4-BE49-F238E27FC236}">
                <a16:creationId xmlns:a16="http://schemas.microsoft.com/office/drawing/2014/main" id="{607C8745-0011-41B0-88B9-F733E77824C9}"/>
              </a:ext>
            </a:extLst>
          </p:cNvPr>
          <p:cNvSpPr txBox="1">
            <a:spLocks/>
          </p:cNvSpPr>
          <p:nvPr/>
        </p:nvSpPr>
        <p:spPr>
          <a:xfrm>
            <a:off x="450272" y="3174994"/>
            <a:ext cx="10103428" cy="515944"/>
          </a:xfrm>
          <a:prstGeom prst="rect">
            <a:avLst/>
          </a:prstGeom>
        </p:spPr>
        <p:txBody>
          <a:bodyPr anchor="t"/>
          <a:lstStyle>
            <a:defPPr>
              <a:defRPr lang="en-US"/>
            </a:defPPr>
            <a:lvl1pPr indent="0" algn="ctr">
              <a:lnSpc>
                <a:spcPct val="90000"/>
              </a:lnSpc>
              <a:spcBef>
                <a:spcPts val="800"/>
              </a:spcBef>
              <a:buClr>
                <a:schemeClr val="accent2"/>
              </a:buClr>
              <a:buSzPct val="90000"/>
              <a:buFontTx/>
              <a:buNone/>
              <a:defRPr sz="2000" b="1" spc="0" baseline="0">
                <a:solidFill>
                  <a:srgbClr val="000000"/>
                </a:solidFill>
                <a:latin typeface="Bogle" charset="0"/>
                <a:ea typeface="Bogle" charset="0"/>
                <a:cs typeface="Bogle" charset="0"/>
              </a:defRPr>
            </a:lvl1pPr>
            <a:lvl2pPr marL="292608" indent="-292608">
              <a:lnSpc>
                <a:spcPct val="90000"/>
              </a:lnSpc>
              <a:spcBef>
                <a:spcPts val="600"/>
              </a:spcBef>
              <a:buClr>
                <a:schemeClr val="tx2">
                  <a:lumMod val="60000"/>
                  <a:lumOff val="40000"/>
                </a:schemeClr>
              </a:buClr>
              <a:buSzPct val="105000"/>
              <a:buFont typeface="LucidaGrande" charset="0"/>
              <a:buChar char="•"/>
              <a:tabLst/>
              <a:defRPr sz="2200" spc="0" baseline="0"/>
            </a:lvl2pPr>
            <a:lvl3pPr marL="576263" indent="-274638">
              <a:lnSpc>
                <a:spcPct val="90000"/>
              </a:lnSpc>
              <a:spcBef>
                <a:spcPts val="400"/>
              </a:spcBef>
              <a:buClr>
                <a:schemeClr val="tx2">
                  <a:lumMod val="60000"/>
                  <a:lumOff val="40000"/>
                </a:schemeClr>
              </a:buClr>
              <a:buSzPct val="105000"/>
              <a:buFont typeface="LucidaGrande" charset="0"/>
              <a:buChar char="-"/>
              <a:tabLst/>
              <a:defRPr sz="2000" spc="0" baseline="0"/>
            </a:lvl3pPr>
            <a:lvl4pPr marL="786384" indent="-184150">
              <a:lnSpc>
                <a:spcPct val="90000"/>
              </a:lnSpc>
              <a:spcBef>
                <a:spcPts val="300"/>
              </a:spcBef>
              <a:buClr>
                <a:schemeClr val="tx2">
                  <a:lumMod val="60000"/>
                  <a:lumOff val="40000"/>
                </a:schemeClr>
              </a:buClr>
              <a:buSzPct val="85000"/>
              <a:buFont typeface="Wingdings" charset="2"/>
              <a:buChar char="§"/>
              <a:tabLst/>
              <a:defRPr spc="0" baseline="0"/>
            </a:lvl4pPr>
            <a:lvl5pPr marL="0" indent="0">
              <a:lnSpc>
                <a:spcPct val="90000"/>
              </a:lnSpc>
              <a:spcBef>
                <a:spcPts val="1200"/>
              </a:spcBef>
              <a:buClr>
                <a:schemeClr val="accent5"/>
              </a:buClr>
              <a:buSzPct val="95000"/>
              <a:buFont typeface="Arial" panose="020B0604020202020204" pitchFamily="34" charset="0"/>
              <a:buNone/>
              <a:defRPr sz="2200" b="1" spc="0" baseline="0">
                <a:latin typeface="+mj-lt"/>
              </a:defRPr>
            </a:lvl5pPr>
            <a:lvl6pPr marL="0" indent="0">
              <a:lnSpc>
                <a:spcPct val="90000"/>
              </a:lnSpc>
              <a:spcBef>
                <a:spcPts val="1200"/>
              </a:spcBef>
              <a:buFontTx/>
              <a:buNone/>
              <a:defRPr sz="2200" b="1" i="0" cap="none" spc="0" baseline="0">
                <a:solidFill>
                  <a:schemeClr val="accent1"/>
                </a:solidFill>
                <a:latin typeface="+mj-lt"/>
              </a:defRPr>
            </a:lvl6pPr>
            <a:lvl7pPr marL="573088" indent="-273050">
              <a:lnSpc>
                <a:spcPct val="90000"/>
              </a:lnSpc>
              <a:spcBef>
                <a:spcPts val="300"/>
              </a:spcBef>
              <a:buClr>
                <a:schemeClr val="tx1"/>
              </a:buClr>
              <a:buSzPct val="95000"/>
              <a:buFont typeface="+mj-lt"/>
              <a:buAutoNum type="arabicPeriod"/>
              <a:tabLst/>
              <a:defRPr sz="2000" spc="0" baseline="0"/>
            </a:lvl7pPr>
            <a:lvl8pPr marL="822960" indent="-246063">
              <a:lnSpc>
                <a:spcPct val="90000"/>
              </a:lnSpc>
              <a:spcBef>
                <a:spcPts val="100"/>
              </a:spcBef>
              <a:buSzPct val="96000"/>
              <a:buFont typeface="+mj-lt"/>
              <a:buAutoNum type="alphaLcPeriod"/>
              <a:tabLst/>
              <a:defRPr sz="2000" baseline="0"/>
            </a:lvl8pPr>
            <a:lvl9pPr marL="1092200" indent="-233363">
              <a:lnSpc>
                <a:spcPct val="90000"/>
              </a:lnSpc>
              <a:spcBef>
                <a:spcPts val="200"/>
              </a:spcBef>
              <a:buFont typeface="+mj-lt"/>
              <a:buAutoNum type="romanLcPeriod"/>
              <a:tabLst/>
              <a:defRPr baseline="0"/>
            </a:lvl9pPr>
          </a:lstStyle>
          <a:p>
            <a:pPr algn="l"/>
            <a:r>
              <a:rPr lang="en-US" sz="1400" dirty="0" err="1">
                <a:solidFill>
                  <a:schemeClr val="bg1"/>
                </a:solidFill>
              </a:rPr>
              <a:t>Hivestack</a:t>
            </a:r>
            <a:r>
              <a:rPr lang="en-US" sz="1400" dirty="0">
                <a:solidFill>
                  <a:schemeClr val="bg1"/>
                </a:solidFill>
              </a:rPr>
              <a:t> (2020, March 10). </a:t>
            </a:r>
            <a:r>
              <a:rPr lang="en-US" sz="1400" dirty="0">
                <a:solidFill>
                  <a:srgbClr val="58C4EE"/>
                </a:solidFill>
              </a:rPr>
              <a:t>3 - impression multipliers. </a:t>
            </a:r>
            <a:r>
              <a:rPr lang="en-US" sz="1400" dirty="0">
                <a:solidFill>
                  <a:schemeClr val="bg1"/>
                </a:solidFill>
              </a:rPr>
              <a:t>Retrieved March 19, 2021, from https://docs.hivestack.com/docs/3-audience-data#:~:text=impression%20multiplier%20data%20indicates%20the,for%20a%20screen%20per%20hour.</a:t>
            </a:r>
          </a:p>
          <a:p>
            <a:pPr algn="l"/>
            <a:endParaRPr lang="en-US" sz="1400" dirty="0">
              <a:solidFill>
                <a:schemeClr val="bg1"/>
              </a:solidFill>
            </a:endParaRPr>
          </a:p>
        </p:txBody>
      </p:sp>
    </p:spTree>
    <p:extLst>
      <p:ext uri="{BB962C8B-B14F-4D97-AF65-F5344CB8AC3E}">
        <p14:creationId xmlns:p14="http://schemas.microsoft.com/office/powerpoint/2010/main" val="199136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96FCDD6-FC1F-4120-9A63-B2B1B180977D}"/>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5" name="TextBox 4">
            <a:extLst>
              <a:ext uri="{FF2B5EF4-FFF2-40B4-BE49-F238E27FC236}">
                <a16:creationId xmlns:a16="http://schemas.microsoft.com/office/drawing/2014/main" id="{C9978ACB-3842-49F8-988C-D763EF8A7527}"/>
              </a:ext>
            </a:extLst>
          </p:cNvPr>
          <p:cNvSpPr txBox="1"/>
          <p:nvPr/>
        </p:nvSpPr>
        <p:spPr>
          <a:xfrm>
            <a:off x="332509" y="692727"/>
            <a:ext cx="9513695" cy="523220"/>
          </a:xfrm>
          <a:prstGeom prst="rect">
            <a:avLst/>
          </a:prstGeom>
          <a:noFill/>
        </p:spPr>
        <p:txBody>
          <a:bodyPr wrap="none" rtlCol="0">
            <a:spAutoFit/>
          </a:bodyPr>
          <a:lstStyle>
            <a:defPPr>
              <a:defRPr lang="en-US"/>
            </a:defPPr>
            <a:lvl1pPr>
              <a:defRPr sz="2400" b="1">
                <a:solidFill>
                  <a:srgbClr val="F2D347"/>
                </a:solidFill>
                <a:latin typeface="Arial" panose="020B0604020202020204" pitchFamily="34" charset="0"/>
                <a:cs typeface="Arial" panose="020B0604020202020204" pitchFamily="34" charset="0"/>
              </a:defRPr>
            </a:lvl1pPr>
          </a:lstStyle>
          <a:p>
            <a:r>
              <a:rPr lang="en-US" sz="2800" dirty="0"/>
              <a:t>The Catch &amp; Win Campaign Strategy in Asian market</a:t>
            </a:r>
          </a:p>
        </p:txBody>
      </p:sp>
      <p:sp>
        <p:nvSpPr>
          <p:cNvPr id="6" name="TextBox 5">
            <a:extLst>
              <a:ext uri="{FF2B5EF4-FFF2-40B4-BE49-F238E27FC236}">
                <a16:creationId xmlns:a16="http://schemas.microsoft.com/office/drawing/2014/main" id="{7F42A109-27C5-4ABD-B874-0F3C07ECD81A}"/>
              </a:ext>
            </a:extLst>
          </p:cNvPr>
          <p:cNvSpPr txBox="1"/>
          <p:nvPr/>
        </p:nvSpPr>
        <p:spPr>
          <a:xfrm>
            <a:off x="471713" y="1492552"/>
            <a:ext cx="11030857" cy="5078313"/>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dirty="0">
                <a:solidFill>
                  <a:schemeClr val="bg1"/>
                </a:solidFill>
                <a:effectLst/>
                <a:latin typeface="Arial" panose="020B0604020202020204" pitchFamily="34" charset="0"/>
              </a:rPr>
              <a:t>Recent Intel’s main competitors are o</a:t>
            </a:r>
            <a:r>
              <a:rPr lang="en-US" sz="1800" dirty="0">
                <a:solidFill>
                  <a:schemeClr val="bg1"/>
                </a:solidFill>
                <a:effectLst/>
                <a:latin typeface="Helvetica" panose="020B0604020202020204" pitchFamily="34" charset="0"/>
                <a:ea typeface="Times New Roman" panose="02020603050405020304" pitchFamily="18" charset="0"/>
              </a:rPr>
              <a:t>ther PC processor manufacturers </a:t>
            </a:r>
            <a:r>
              <a:rPr lang="en-US" sz="1800" b="0" i="0" u="none" strike="noStrike" dirty="0">
                <a:solidFill>
                  <a:schemeClr val="bg1"/>
                </a:solidFill>
                <a:effectLst/>
                <a:latin typeface="Arial" panose="020B0604020202020204" pitchFamily="34" charset="0"/>
              </a:rPr>
              <a:t>such as</a:t>
            </a:r>
            <a:r>
              <a:rPr lang="en-US" sz="1800" dirty="0">
                <a:solidFill>
                  <a:schemeClr val="bg1"/>
                </a:solidFill>
                <a:effectLst/>
                <a:latin typeface="Helvetica" panose="020B0604020202020204" pitchFamily="34" charset="0"/>
                <a:ea typeface="Times New Roman" panose="02020603050405020304" pitchFamily="18" charset="0"/>
              </a:rPr>
              <a:t> AMD and </a:t>
            </a:r>
            <a:r>
              <a:rPr lang="en-US" sz="1800" b="0" i="0" u="none" strike="noStrike" dirty="0">
                <a:solidFill>
                  <a:schemeClr val="bg1"/>
                </a:solidFill>
                <a:effectLst/>
                <a:latin typeface="Arial" panose="020B0604020202020204" pitchFamily="34" charset="0"/>
              </a:rPr>
              <a:t>major mobile phone technology companies like Qualcomm </a:t>
            </a:r>
          </a:p>
          <a:p>
            <a:pPr marL="285750" indent="-285750">
              <a:buFont typeface="Arial" panose="020B0604020202020204" pitchFamily="34" charset="0"/>
              <a:buChar char="•"/>
            </a:pPr>
            <a:endParaRPr lang="en-US" sz="1800" dirty="0">
              <a:solidFill>
                <a:schemeClr val="bg1"/>
              </a:solidFill>
              <a:effectLst/>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To </a:t>
            </a:r>
            <a:r>
              <a:rPr lang="en-US" dirty="0">
                <a:solidFill>
                  <a:schemeClr val="bg1"/>
                </a:solidFill>
                <a:latin typeface="Helvetica" panose="020B0604020202020204" pitchFamily="34" charset="0"/>
                <a:ea typeface="Times New Roman" panose="02020603050405020304" pitchFamily="18" charset="0"/>
              </a:rPr>
              <a:t>beat the competition, Intel decided to go where </a:t>
            </a:r>
            <a:r>
              <a:rPr lang="en-US" sz="1800" dirty="0">
                <a:solidFill>
                  <a:schemeClr val="bg1"/>
                </a:solidFill>
                <a:effectLst/>
                <a:latin typeface="Helvetica" panose="020B0604020202020204" pitchFamily="34" charset="0"/>
                <a:ea typeface="Times New Roman" panose="02020603050405020304" pitchFamily="18" charset="0"/>
              </a:rPr>
              <a:t>prospective customers are today, create a fun experience in which Intel and </a:t>
            </a:r>
            <a:r>
              <a:rPr lang="en-US" sz="1800" dirty="0" err="1">
                <a:solidFill>
                  <a:schemeClr val="bg1"/>
                </a:solidFill>
                <a:effectLst/>
                <a:latin typeface="Helvetica" panose="020B0604020202020204" pitchFamily="34" charset="0"/>
                <a:ea typeface="Times New Roman" panose="02020603050405020304" pitchFamily="18" charset="0"/>
              </a:rPr>
              <a:t>Ultrabooks</a:t>
            </a:r>
            <a:r>
              <a:rPr lang="en-US" sz="1800" dirty="0">
                <a:solidFill>
                  <a:schemeClr val="bg1"/>
                </a:solidFill>
                <a:effectLst/>
                <a:latin typeface="Helvetica" panose="020B0604020202020204" pitchFamily="34" charset="0"/>
                <a:ea typeface="Times New Roman" panose="02020603050405020304" pitchFamily="18" charset="0"/>
              </a:rPr>
              <a:t> are the heroes at the center of what still makes a PC attractive.</a:t>
            </a:r>
          </a:p>
          <a:p>
            <a:pPr marL="285750" indent="-285750">
              <a:buFont typeface="Arial" panose="020B0604020202020204" pitchFamily="34" charset="0"/>
              <a:buChar char="•"/>
            </a:pPr>
            <a:endParaRPr lang="en-US" dirty="0">
              <a:solidFill>
                <a:schemeClr val="bg1"/>
              </a:solidFill>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The campaign targeted 6 specific Asian emerging country markets: Indonesia, South Korea, Malaysia, Pakistan, the Philippines and Singapore.</a:t>
            </a:r>
          </a:p>
          <a:p>
            <a:pPr marL="285750" indent="-285750">
              <a:buFont typeface="Arial" panose="020B0604020202020204" pitchFamily="34" charset="0"/>
              <a:buChar char="•"/>
            </a:pPr>
            <a:endParaRPr lang="en-US" sz="1800" dirty="0">
              <a:solidFill>
                <a:schemeClr val="bg1"/>
              </a:solidFill>
              <a:effectLst/>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The campaign targeted the very large and fast-growing population of young people who were using smartphones for entertainment and to stay connected with their friends</a:t>
            </a:r>
          </a:p>
          <a:p>
            <a:pPr marL="285750" indent="-285750">
              <a:buFont typeface="Arial" panose="020B0604020202020204" pitchFamily="34" charset="0"/>
              <a:buChar char="•"/>
            </a:pPr>
            <a:endParaRPr lang="en-US" dirty="0">
              <a:solidFill>
                <a:schemeClr val="bg1"/>
              </a:solidFill>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Consumers relied heavily on the opinions of social connections with peers, friends, and family for buying decisions, especially for large purchases such as PCs. Consumers tended to put considerable effort into ensuring that their choice was the best possible value. </a:t>
            </a:r>
          </a:p>
          <a:p>
            <a:pPr marL="285750" indent="-285750">
              <a:buFont typeface="Arial" panose="020B0604020202020204" pitchFamily="34" charset="0"/>
              <a:buChar char="•"/>
            </a:pPr>
            <a:endParaRPr lang="en-US" dirty="0">
              <a:solidFill>
                <a:schemeClr val="bg1"/>
              </a:solidFill>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Advertising program is developed to maximize the number of downloads of the smartphone app, “Pocket Intel,” which encouraged participation and interest in Catch &amp; Win contest.  </a:t>
            </a:r>
            <a:endParaRPr lang="en-ZA" sz="1800" dirty="0">
              <a:solidFill>
                <a:schemeClr val="bg1"/>
              </a:solidFill>
              <a:effectLst/>
              <a:latin typeface="Helvetica"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9033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038B9D0-F518-488B-972D-0BDD1105BBB5}"/>
              </a:ext>
            </a:extLst>
          </p:cNvPr>
          <p:cNvGraphicFramePr>
            <a:graphicFrameLocks/>
          </p:cNvGraphicFramePr>
          <p:nvPr>
            <p:extLst>
              <p:ext uri="{D42A27DB-BD31-4B8C-83A1-F6EECF244321}">
                <p14:modId xmlns:p14="http://schemas.microsoft.com/office/powerpoint/2010/main" val="3287240687"/>
              </p:ext>
            </p:extLst>
          </p:nvPr>
        </p:nvGraphicFramePr>
        <p:xfrm>
          <a:off x="333477" y="1906403"/>
          <a:ext cx="5384802" cy="366848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7CBD1F7-E6F0-4B14-A961-091A97DBD48B}"/>
              </a:ext>
            </a:extLst>
          </p:cNvPr>
          <p:cNvSpPr txBox="1"/>
          <p:nvPr/>
        </p:nvSpPr>
        <p:spPr>
          <a:xfrm>
            <a:off x="720213" y="1431451"/>
            <a:ext cx="4611330" cy="369332"/>
          </a:xfrm>
          <a:prstGeom prst="rect">
            <a:avLst/>
          </a:prstGeom>
          <a:noFill/>
        </p:spPr>
        <p:txBody>
          <a:bodyPr wrap="square">
            <a:spAutoFit/>
          </a:bodyPr>
          <a:lstStyle/>
          <a:p>
            <a:pPr algn="ctr" rtl="0">
              <a:defRPr sz="1200" b="0" i="0" u="none" strike="noStrike" kern="1200" spc="0" baseline="0">
                <a:solidFill>
                  <a:prstClr val="white"/>
                </a:solidFill>
                <a:latin typeface="+mn-lt"/>
                <a:ea typeface="+mn-ea"/>
                <a:cs typeface="+mn-cs"/>
              </a:defRPr>
            </a:pPr>
            <a:r>
              <a:rPr lang="en-US" sz="1800" dirty="0"/>
              <a:t>Demographic and Technology Penetration Data</a:t>
            </a:r>
          </a:p>
        </p:txBody>
      </p:sp>
      <p:sp>
        <p:nvSpPr>
          <p:cNvPr id="8" name="TextBox 7">
            <a:extLst>
              <a:ext uri="{FF2B5EF4-FFF2-40B4-BE49-F238E27FC236}">
                <a16:creationId xmlns:a16="http://schemas.microsoft.com/office/drawing/2014/main" id="{2F15FCD4-0510-448E-A9B9-2BC7FC051EBA}"/>
              </a:ext>
            </a:extLst>
          </p:cNvPr>
          <p:cNvSpPr txBox="1"/>
          <p:nvPr/>
        </p:nvSpPr>
        <p:spPr>
          <a:xfrm>
            <a:off x="6379104" y="1442454"/>
            <a:ext cx="5485548" cy="369332"/>
          </a:xfrm>
          <a:prstGeom prst="rect">
            <a:avLst/>
          </a:prstGeom>
          <a:noFill/>
        </p:spPr>
        <p:txBody>
          <a:bodyPr wrap="square">
            <a:spAutoFit/>
          </a:bodyPr>
          <a:lstStyle/>
          <a:p>
            <a:pPr algn="ctr" rtl="0">
              <a:defRPr sz="1100" b="0" i="0" u="none" strike="noStrike" kern="1200" spc="0" baseline="0">
                <a:solidFill>
                  <a:prstClr val="white"/>
                </a:solidFill>
                <a:latin typeface="+mn-lt"/>
                <a:ea typeface="+mn-ea"/>
                <a:cs typeface="+mn-cs"/>
              </a:defRPr>
            </a:pPr>
            <a:r>
              <a:rPr lang="en-US" sz="1800" dirty="0"/>
              <a:t>Intel Asia–Pacific Facebook Communities as of Aug 2012  </a:t>
            </a:r>
          </a:p>
        </p:txBody>
      </p:sp>
      <p:graphicFrame>
        <p:nvGraphicFramePr>
          <p:cNvPr id="9" name="Table 8">
            <a:extLst>
              <a:ext uri="{FF2B5EF4-FFF2-40B4-BE49-F238E27FC236}">
                <a16:creationId xmlns:a16="http://schemas.microsoft.com/office/drawing/2014/main" id="{8164BA6C-B0C3-4286-9B09-B62AED8B1E78}"/>
              </a:ext>
            </a:extLst>
          </p:cNvPr>
          <p:cNvGraphicFramePr>
            <a:graphicFrameLocks noGrp="1"/>
          </p:cNvGraphicFramePr>
          <p:nvPr>
            <p:extLst>
              <p:ext uri="{D42A27DB-BD31-4B8C-83A1-F6EECF244321}">
                <p14:modId xmlns:p14="http://schemas.microsoft.com/office/powerpoint/2010/main" val="3548476256"/>
              </p:ext>
            </p:extLst>
          </p:nvPr>
        </p:nvGraphicFramePr>
        <p:xfrm>
          <a:off x="6282813" y="5452341"/>
          <a:ext cx="5484764" cy="1077516"/>
        </p:xfrm>
        <a:graphic>
          <a:graphicData uri="http://schemas.openxmlformats.org/drawingml/2006/table">
            <a:tbl>
              <a:tblPr>
                <a:tableStyleId>{5C22544A-7EE6-4342-B048-85BDC9FD1C3A}</a:tableStyleId>
              </a:tblPr>
              <a:tblGrid>
                <a:gridCol w="1201994">
                  <a:extLst>
                    <a:ext uri="{9D8B030D-6E8A-4147-A177-3AD203B41FA5}">
                      <a16:colId xmlns:a16="http://schemas.microsoft.com/office/drawing/2014/main" val="4226396258"/>
                    </a:ext>
                  </a:extLst>
                </a:gridCol>
                <a:gridCol w="713795">
                  <a:extLst>
                    <a:ext uri="{9D8B030D-6E8A-4147-A177-3AD203B41FA5}">
                      <a16:colId xmlns:a16="http://schemas.microsoft.com/office/drawing/2014/main" val="3022375638"/>
                    </a:ext>
                  </a:extLst>
                </a:gridCol>
                <a:gridCol w="713795">
                  <a:extLst>
                    <a:ext uri="{9D8B030D-6E8A-4147-A177-3AD203B41FA5}">
                      <a16:colId xmlns:a16="http://schemas.microsoft.com/office/drawing/2014/main" val="4250916726"/>
                    </a:ext>
                  </a:extLst>
                </a:gridCol>
                <a:gridCol w="713795">
                  <a:extLst>
                    <a:ext uri="{9D8B030D-6E8A-4147-A177-3AD203B41FA5}">
                      <a16:colId xmlns:a16="http://schemas.microsoft.com/office/drawing/2014/main" val="2904003306"/>
                    </a:ext>
                  </a:extLst>
                </a:gridCol>
                <a:gridCol w="713795">
                  <a:extLst>
                    <a:ext uri="{9D8B030D-6E8A-4147-A177-3AD203B41FA5}">
                      <a16:colId xmlns:a16="http://schemas.microsoft.com/office/drawing/2014/main" val="2407951289"/>
                    </a:ext>
                  </a:extLst>
                </a:gridCol>
                <a:gridCol w="713795">
                  <a:extLst>
                    <a:ext uri="{9D8B030D-6E8A-4147-A177-3AD203B41FA5}">
                      <a16:colId xmlns:a16="http://schemas.microsoft.com/office/drawing/2014/main" val="768838848"/>
                    </a:ext>
                  </a:extLst>
                </a:gridCol>
                <a:gridCol w="713795">
                  <a:extLst>
                    <a:ext uri="{9D8B030D-6E8A-4147-A177-3AD203B41FA5}">
                      <a16:colId xmlns:a16="http://schemas.microsoft.com/office/drawing/2014/main" val="161232380"/>
                    </a:ext>
                  </a:extLst>
                </a:gridCol>
              </a:tblGrid>
              <a:tr h="352889">
                <a:tc>
                  <a:txBody>
                    <a:bodyPr/>
                    <a:lstStyle/>
                    <a:p>
                      <a:pPr marL="108000" algn="l" fontAlgn="b"/>
                      <a:r>
                        <a:rPr lang="en-US" sz="1100" b="1" u="none" strike="noStrike" dirty="0">
                          <a:solidFill>
                            <a:schemeClr val="bg1"/>
                          </a:solidFill>
                          <a:effectLst/>
                        </a:rPr>
                        <a:t>Market </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Indonesia</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Korea</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Malaysia</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Pakistan</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Philippines</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tc>
                  <a:txBody>
                    <a:bodyPr/>
                    <a:lstStyle/>
                    <a:p>
                      <a:pPr algn="ctr" fontAlgn="b"/>
                      <a:r>
                        <a:rPr lang="en-US" sz="1100" u="none" strike="noStrike" dirty="0">
                          <a:solidFill>
                            <a:schemeClr val="bg1"/>
                          </a:solidFill>
                          <a:effectLst/>
                        </a:rPr>
                        <a:t>Singapore</a:t>
                      </a:r>
                      <a:endParaRPr lang="en-US" sz="1100" b="1" i="0" u="none" strike="noStrike" dirty="0">
                        <a:solidFill>
                          <a:schemeClr val="bg1"/>
                        </a:solidFill>
                        <a:effectLst/>
                        <a:latin typeface="Calibri" panose="020F0502020204030204" pitchFamily="34" charset="0"/>
                      </a:endParaRPr>
                    </a:p>
                  </a:txBody>
                  <a:tcPr marL="0" marR="0" marT="0" marB="0" anchor="ctr">
                    <a:solidFill>
                      <a:schemeClr val="bg1">
                        <a:alpha val="20000"/>
                      </a:schemeClr>
                    </a:solidFill>
                  </a:tcPr>
                </a:tc>
                <a:extLst>
                  <a:ext uri="{0D108BD9-81ED-4DB2-BD59-A6C34878D82A}">
                    <a16:rowId xmlns:a16="http://schemas.microsoft.com/office/drawing/2014/main" val="3158771363"/>
                  </a:ext>
                </a:extLst>
              </a:tr>
              <a:tr h="375879">
                <a:tc>
                  <a:txBody>
                    <a:bodyPr/>
                    <a:lstStyle/>
                    <a:p>
                      <a:pPr marL="10800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Social Impression  Multiplier   </a:t>
                      </a:r>
                      <a:endParaRPr lang="en-US" sz="11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12.9</a:t>
                      </a:r>
                      <a:endParaRPr lang="en-US" sz="1100" b="1"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41.1 </a:t>
                      </a:r>
                      <a:endParaRPr lang="en-US" sz="1100" b="1" i="0" u="none" strike="noStrike" dirty="0">
                        <a:solidFill>
                          <a:schemeClr val="bg1"/>
                        </a:solidFill>
                        <a:effectLst/>
                        <a:latin typeface="Calibri" panose="020F0502020204030204" pitchFamily="34" charset="0"/>
                      </a:endParaRPr>
                    </a:p>
                  </a:txBody>
                  <a:tcPr marL="0" marR="0" marT="0" marB="0"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algn="ctr" fontAlgn="b"/>
                      <a:r>
                        <a:rPr lang="en-US" sz="1100" u="none" strike="noStrike" dirty="0">
                          <a:solidFill>
                            <a:schemeClr val="bg1"/>
                          </a:solidFill>
                          <a:effectLst/>
                        </a:rPr>
                        <a:t>21.4</a:t>
                      </a:r>
                      <a:endParaRPr lang="en-US" sz="1100" b="1"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26.5</a:t>
                      </a:r>
                      <a:endParaRPr lang="en-US" sz="1100" b="1"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32.4</a:t>
                      </a:r>
                      <a:endParaRPr lang="en-US" sz="1100" b="1"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20.6</a:t>
                      </a:r>
                      <a:endParaRPr lang="en-US" sz="1100" b="1" i="0" u="none" strike="noStrike" dirty="0">
                        <a:solidFill>
                          <a:schemeClr val="bg1"/>
                        </a:solidFill>
                        <a:effectLst/>
                        <a:latin typeface="Calibri" panose="020F0502020204030204" pitchFamily="34" charset="0"/>
                      </a:endParaRPr>
                    </a:p>
                  </a:txBody>
                  <a:tcPr marL="0" marR="0" marT="0" marB="0" anchor="ctr">
                    <a:noFill/>
                  </a:tcPr>
                </a:tc>
                <a:extLst>
                  <a:ext uri="{0D108BD9-81ED-4DB2-BD59-A6C34878D82A}">
                    <a16:rowId xmlns:a16="http://schemas.microsoft.com/office/drawing/2014/main" val="1741439234"/>
                  </a:ext>
                </a:extLst>
              </a:tr>
              <a:tr h="348748">
                <a:tc>
                  <a:txBody>
                    <a:bodyPr/>
                    <a:lstStyle/>
                    <a:p>
                      <a:pPr marL="108000" algn="l" fontAlgn="b"/>
                      <a:r>
                        <a:rPr lang="en-US" sz="1100" u="none" strike="noStrike" dirty="0">
                          <a:solidFill>
                            <a:schemeClr val="bg1"/>
                          </a:solidFill>
                          <a:effectLst/>
                        </a:rPr>
                        <a:t>Social CTR   </a:t>
                      </a:r>
                      <a:endParaRPr lang="en-US" sz="11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a:solidFill>
                            <a:schemeClr val="bg1"/>
                          </a:solidFill>
                          <a:effectLst/>
                        </a:rPr>
                        <a:t>1.96%</a:t>
                      </a:r>
                      <a:endParaRPr lang="en-US" sz="1100" b="0" i="0" u="none" strike="noStrike">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2.39%</a:t>
                      </a:r>
                      <a:endParaRPr lang="en-US" sz="1100" b="0" i="0" u="none" strike="noStrike" dirty="0">
                        <a:solidFill>
                          <a:schemeClr val="bg1"/>
                        </a:solidFill>
                        <a:effectLst/>
                        <a:latin typeface="Calibri" panose="020F0502020204030204" pitchFamily="34" charset="0"/>
                      </a:endParaRPr>
                    </a:p>
                  </a:txBody>
                  <a:tcPr marL="0" marR="0" marT="0" marB="0"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algn="ctr" fontAlgn="b"/>
                      <a:r>
                        <a:rPr lang="en-US" sz="1100" u="none" strike="noStrike" dirty="0">
                          <a:solidFill>
                            <a:schemeClr val="bg1"/>
                          </a:solidFill>
                          <a:effectLst/>
                        </a:rPr>
                        <a:t>1.82%</a:t>
                      </a:r>
                      <a:endParaRPr lang="en-US" sz="11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2.64%</a:t>
                      </a:r>
                      <a:endParaRPr lang="en-US" sz="11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1.81%</a:t>
                      </a:r>
                      <a:endParaRPr lang="en-US" sz="1100" b="0" i="0" u="none" strike="noStrike" dirty="0">
                        <a:solidFill>
                          <a:schemeClr val="bg1"/>
                        </a:solidFill>
                        <a:effectLst/>
                        <a:latin typeface="Calibri" panose="020F0502020204030204" pitchFamily="34" charset="0"/>
                      </a:endParaRPr>
                    </a:p>
                  </a:txBody>
                  <a:tcPr marL="0" marR="0" marT="0" marB="0" anchor="ctr">
                    <a:noFill/>
                  </a:tcPr>
                </a:tc>
                <a:tc>
                  <a:txBody>
                    <a:bodyPr/>
                    <a:lstStyle/>
                    <a:p>
                      <a:pPr algn="ctr" fontAlgn="b"/>
                      <a:r>
                        <a:rPr lang="en-US" sz="1100" u="none" strike="noStrike" dirty="0">
                          <a:solidFill>
                            <a:schemeClr val="bg1"/>
                          </a:solidFill>
                          <a:effectLst/>
                        </a:rPr>
                        <a:t>1.83%</a:t>
                      </a:r>
                      <a:endParaRPr lang="en-US" sz="1100" b="0" i="0" u="none" strike="noStrike" dirty="0">
                        <a:solidFill>
                          <a:schemeClr val="bg1"/>
                        </a:solidFill>
                        <a:effectLst/>
                        <a:latin typeface="Calibri" panose="020F0502020204030204" pitchFamily="34" charset="0"/>
                      </a:endParaRPr>
                    </a:p>
                  </a:txBody>
                  <a:tcPr marL="0" marR="0" marT="0" marB="0" anchor="ctr">
                    <a:noFill/>
                  </a:tcPr>
                </a:tc>
                <a:extLst>
                  <a:ext uri="{0D108BD9-81ED-4DB2-BD59-A6C34878D82A}">
                    <a16:rowId xmlns:a16="http://schemas.microsoft.com/office/drawing/2014/main" val="3442359953"/>
                  </a:ext>
                </a:extLst>
              </a:tr>
            </a:tbl>
          </a:graphicData>
        </a:graphic>
      </p:graphicFrame>
      <p:sp>
        <p:nvSpPr>
          <p:cNvPr id="10" name="TextBox 9">
            <a:extLst>
              <a:ext uri="{FF2B5EF4-FFF2-40B4-BE49-F238E27FC236}">
                <a16:creationId xmlns:a16="http://schemas.microsoft.com/office/drawing/2014/main" id="{D6C17272-A194-4B2B-A974-080FFCC05391}"/>
              </a:ext>
            </a:extLst>
          </p:cNvPr>
          <p:cNvSpPr txBox="1"/>
          <p:nvPr/>
        </p:nvSpPr>
        <p:spPr>
          <a:xfrm>
            <a:off x="332509" y="692727"/>
            <a:ext cx="6877204" cy="523220"/>
          </a:xfrm>
          <a:prstGeom prst="rect">
            <a:avLst/>
          </a:prstGeom>
          <a:noFill/>
        </p:spPr>
        <p:txBody>
          <a:bodyPr wrap="none" rtlCol="0">
            <a:spAutoFit/>
          </a:bodyPr>
          <a:lstStyle>
            <a:defPPr>
              <a:defRPr lang="en-US"/>
            </a:defPPr>
            <a:lvl1pPr>
              <a:defRPr sz="2400" b="1">
                <a:solidFill>
                  <a:srgbClr val="F2D347"/>
                </a:solidFill>
                <a:latin typeface="Arial" panose="020B0604020202020204" pitchFamily="34" charset="0"/>
                <a:cs typeface="Arial" panose="020B0604020202020204" pitchFamily="34" charset="0"/>
              </a:defRPr>
            </a:lvl1pPr>
          </a:lstStyle>
          <a:p>
            <a:r>
              <a:rPr lang="en-US" sz="2800" dirty="0"/>
              <a:t>Interpretation on emerging market data</a:t>
            </a:r>
          </a:p>
        </p:txBody>
      </p:sp>
      <p:graphicFrame>
        <p:nvGraphicFramePr>
          <p:cNvPr id="11" name="Chart 10">
            <a:extLst>
              <a:ext uri="{FF2B5EF4-FFF2-40B4-BE49-F238E27FC236}">
                <a16:creationId xmlns:a16="http://schemas.microsoft.com/office/drawing/2014/main" id="{0428CCD2-8281-449F-BE27-90CAA14CB7D7}"/>
              </a:ext>
            </a:extLst>
          </p:cNvPr>
          <p:cNvGraphicFramePr>
            <a:graphicFrameLocks/>
          </p:cNvGraphicFramePr>
          <p:nvPr>
            <p:extLst>
              <p:ext uri="{D42A27DB-BD31-4B8C-83A1-F6EECF244321}">
                <p14:modId xmlns:p14="http://schemas.microsoft.com/office/powerpoint/2010/main" val="288129574"/>
              </p:ext>
            </p:extLst>
          </p:nvPr>
        </p:nvGraphicFramePr>
        <p:xfrm>
          <a:off x="6191862" y="1917834"/>
          <a:ext cx="5642082" cy="34579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459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8607125-1373-4339-A10D-1FF7ACEED7E3}"/>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5" name="TextBox 4">
            <a:extLst>
              <a:ext uri="{FF2B5EF4-FFF2-40B4-BE49-F238E27FC236}">
                <a16:creationId xmlns:a16="http://schemas.microsoft.com/office/drawing/2014/main" id="{DE805ADB-A8F7-4499-AD80-4416318028FB}"/>
              </a:ext>
            </a:extLst>
          </p:cNvPr>
          <p:cNvSpPr txBox="1"/>
          <p:nvPr/>
        </p:nvSpPr>
        <p:spPr>
          <a:xfrm>
            <a:off x="332509" y="692727"/>
            <a:ext cx="3459601" cy="523220"/>
          </a:xfrm>
          <a:prstGeom prst="rect">
            <a:avLst/>
          </a:prstGeom>
          <a:noFill/>
        </p:spPr>
        <p:txBody>
          <a:bodyPr wrap="none" rtlCol="0">
            <a:spAutoFit/>
          </a:bodyPr>
          <a:lstStyle>
            <a:defPPr>
              <a:defRPr lang="en-US"/>
            </a:defPPr>
            <a:lvl1pPr>
              <a:defRPr sz="2400" b="1">
                <a:solidFill>
                  <a:srgbClr val="F2D347"/>
                </a:solidFill>
                <a:latin typeface="Arial" panose="020B0604020202020204" pitchFamily="34" charset="0"/>
                <a:cs typeface="Arial" panose="020B0604020202020204" pitchFamily="34" charset="0"/>
              </a:defRPr>
            </a:lvl1pPr>
          </a:lstStyle>
          <a:p>
            <a:r>
              <a:rPr lang="en-US" sz="2800" dirty="0"/>
              <a:t>Problem Statement</a:t>
            </a:r>
          </a:p>
        </p:txBody>
      </p:sp>
      <p:sp>
        <p:nvSpPr>
          <p:cNvPr id="9" name="TextBox 8">
            <a:extLst>
              <a:ext uri="{FF2B5EF4-FFF2-40B4-BE49-F238E27FC236}">
                <a16:creationId xmlns:a16="http://schemas.microsoft.com/office/drawing/2014/main" id="{22B676BD-E662-4F43-8179-18202E6404AF}"/>
              </a:ext>
            </a:extLst>
          </p:cNvPr>
          <p:cNvSpPr txBox="1"/>
          <p:nvPr/>
        </p:nvSpPr>
        <p:spPr>
          <a:xfrm>
            <a:off x="471713" y="1492552"/>
            <a:ext cx="11030857" cy="2031325"/>
          </a:xfrm>
          <a:prstGeom prst="rect">
            <a:avLst/>
          </a:prstGeom>
          <a:noFill/>
        </p:spPr>
        <p:txBody>
          <a:bodyPr wrap="square">
            <a:spAutoFit/>
          </a:bodyPr>
          <a:lstStyle/>
          <a:p>
            <a:pPr marL="285750" indent="-285750">
              <a:buFont typeface="Arial" panose="020B0604020202020204" pitchFamily="34" charset="0"/>
              <a:buChar char="•"/>
            </a:pPr>
            <a:r>
              <a:rPr lang="en-ZA" sz="1800" dirty="0">
                <a:solidFill>
                  <a:schemeClr val="bg1"/>
                </a:solidFill>
                <a:effectLst/>
                <a:latin typeface="Helvetica" panose="020B0604020202020204" pitchFamily="34" charset="0"/>
                <a:ea typeface="Times New Roman" panose="02020603050405020304" pitchFamily="18" charset="0"/>
              </a:rPr>
              <a:t>The purpose of the marketing team is to drive interest in consumers through campaign worth $95,000. </a:t>
            </a:r>
            <a:endParaRPr lang="en-US" sz="1800" dirty="0">
              <a:solidFill>
                <a:schemeClr val="bg1"/>
              </a:solidFill>
              <a:effectLst/>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US" sz="1800" dirty="0">
              <a:solidFill>
                <a:schemeClr val="bg1"/>
              </a:solidFill>
              <a:effectLst/>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Helvetica" panose="020B0604020202020204" pitchFamily="34" charset="0"/>
                <a:ea typeface="Times New Roman" panose="02020603050405020304" pitchFamily="18" charset="0"/>
              </a:rPr>
              <a:t>The initial media purchase plan of $95,000 failed to include the 9 percent fee for the agency (</a:t>
            </a:r>
            <a:r>
              <a:rPr lang="en-US" dirty="0">
                <a:solidFill>
                  <a:schemeClr val="bg1"/>
                </a:solidFill>
                <a:latin typeface="Arial" panose="020B0604020202020204" pitchFamily="34" charset="0"/>
                <a:cs typeface="Arial" panose="020B0604020202020204" pitchFamily="34" charset="0"/>
              </a:rPr>
              <a:t>Impact Marketing Ltd.)</a:t>
            </a:r>
            <a:r>
              <a:rPr lang="en-US" sz="1800" dirty="0">
                <a:solidFill>
                  <a:schemeClr val="bg1"/>
                </a:solidFill>
                <a:effectLst/>
                <a:latin typeface="Helvetica" panose="020B0604020202020204" pitchFamily="34" charset="0"/>
                <a:ea typeface="Times New Roman" panose="02020603050405020304" pitchFamily="18" charset="0"/>
              </a:rPr>
              <a:t>, so we need to scale it back to account for that. </a:t>
            </a:r>
            <a:br>
              <a:rPr lang="en-US" sz="1800" dirty="0">
                <a:solidFill>
                  <a:schemeClr val="bg1"/>
                </a:solidFill>
                <a:effectLst/>
                <a:latin typeface="Helvetica" panose="020B0604020202020204" pitchFamily="34" charset="0"/>
                <a:ea typeface="Times New Roman" panose="02020603050405020304" pitchFamily="18" charset="0"/>
              </a:rPr>
            </a:br>
            <a:endParaRPr lang="en-ZA" sz="1800" dirty="0">
              <a:solidFill>
                <a:schemeClr val="bg1"/>
              </a:solidFill>
              <a:effectLst/>
              <a:latin typeface="Helvetica"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We must achieve greater overall impressions and clicks optimizing the media plan for the Catch &amp; Win 2.0 campaign</a:t>
            </a:r>
          </a:p>
        </p:txBody>
      </p:sp>
      <p:sp>
        <p:nvSpPr>
          <p:cNvPr id="10" name="TextBox 9">
            <a:extLst>
              <a:ext uri="{FF2B5EF4-FFF2-40B4-BE49-F238E27FC236}">
                <a16:creationId xmlns:a16="http://schemas.microsoft.com/office/drawing/2014/main" id="{439C17F8-B850-4912-8C98-80066C4728E9}"/>
              </a:ext>
            </a:extLst>
          </p:cNvPr>
          <p:cNvSpPr txBox="1"/>
          <p:nvPr/>
        </p:nvSpPr>
        <p:spPr>
          <a:xfrm>
            <a:off x="471713" y="3800482"/>
            <a:ext cx="4942379" cy="369332"/>
          </a:xfrm>
          <a:prstGeom prst="rect">
            <a:avLst/>
          </a:prstGeom>
          <a:noFill/>
        </p:spPr>
        <p:txBody>
          <a:bodyPr wrap="none" rtlCol="0">
            <a:spAutoFit/>
          </a:bodyPr>
          <a:lstStyle>
            <a:defPPr>
              <a:defRPr lang="en-US"/>
            </a:defPPr>
            <a:lvl1pPr>
              <a:defRPr sz="2800" b="1">
                <a:solidFill>
                  <a:srgbClr val="32C4F5"/>
                </a:solidFill>
                <a:latin typeface="Arial" panose="020B0604020202020204" pitchFamily="34" charset="0"/>
                <a:cs typeface="Arial" panose="020B0604020202020204" pitchFamily="34" charset="0"/>
              </a:defRPr>
            </a:lvl1pPr>
          </a:lstStyle>
          <a:p>
            <a:r>
              <a:rPr lang="en-US" sz="1800" dirty="0"/>
              <a:t>Costs per 1,000 impressions are as follows:</a:t>
            </a:r>
          </a:p>
        </p:txBody>
      </p:sp>
      <p:pic>
        <p:nvPicPr>
          <p:cNvPr id="15" name="Picture 14" descr="Calendar&#10;&#10;Description automatically generated">
            <a:extLst>
              <a:ext uri="{FF2B5EF4-FFF2-40B4-BE49-F238E27FC236}">
                <a16:creationId xmlns:a16="http://schemas.microsoft.com/office/drawing/2014/main" id="{7303747E-1E94-49D2-AC71-B311DD0EF2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8472" y="4304340"/>
            <a:ext cx="2940803" cy="2249714"/>
          </a:xfrm>
          <a:prstGeom prst="rect">
            <a:avLst/>
          </a:prstGeom>
        </p:spPr>
      </p:pic>
      <p:sp>
        <p:nvSpPr>
          <p:cNvPr id="19" name="TextBox 18">
            <a:extLst>
              <a:ext uri="{FF2B5EF4-FFF2-40B4-BE49-F238E27FC236}">
                <a16:creationId xmlns:a16="http://schemas.microsoft.com/office/drawing/2014/main" id="{B0E33A17-F6BA-4CCE-A79E-FDBA5D3DACE2}"/>
              </a:ext>
            </a:extLst>
          </p:cNvPr>
          <p:cNvSpPr txBox="1"/>
          <p:nvPr/>
        </p:nvSpPr>
        <p:spPr>
          <a:xfrm>
            <a:off x="570388" y="4690533"/>
            <a:ext cx="8174117" cy="1477328"/>
          </a:xfrm>
          <a:prstGeom prst="rect">
            <a:avLst/>
          </a:prstGeom>
          <a:noFill/>
        </p:spPr>
        <p:txBody>
          <a:bodyPr wrap="square">
            <a:spAutoFit/>
          </a:bodyPr>
          <a:lstStyle/>
          <a:p>
            <a:r>
              <a:rPr lang="en-US" dirty="0">
                <a:solidFill>
                  <a:schemeClr val="bg1"/>
                </a:solidFill>
              </a:rPr>
              <a:t>Marketplace            $0.53          $0.88          $0.60           $0.57             $0.56            $0.71  </a:t>
            </a:r>
          </a:p>
          <a:p>
            <a:endParaRPr lang="en-US" dirty="0">
              <a:solidFill>
                <a:schemeClr val="bg1"/>
              </a:solidFill>
            </a:endParaRPr>
          </a:p>
          <a:p>
            <a:r>
              <a:rPr lang="en-US" dirty="0">
                <a:solidFill>
                  <a:schemeClr val="bg1"/>
                </a:solidFill>
              </a:rPr>
              <a:t>      Premium</a:t>
            </a:r>
            <a:r>
              <a:rPr lang="pt-BR" dirty="0">
                <a:solidFill>
                  <a:schemeClr val="bg1"/>
                </a:solidFill>
              </a:rPr>
              <a:t>            $4.41          $5.25          $3.22           $4.41             $3.85            $5.60 </a:t>
            </a:r>
          </a:p>
          <a:p>
            <a:endParaRPr lang="en-US" dirty="0">
              <a:solidFill>
                <a:schemeClr val="bg1"/>
              </a:solidFill>
            </a:endParaRPr>
          </a:p>
          <a:p>
            <a:r>
              <a:rPr lang="en-US" dirty="0">
                <a:solidFill>
                  <a:schemeClr val="bg1"/>
                </a:solidFill>
              </a:rPr>
              <a:t>  Mobile Ads</a:t>
            </a:r>
            <a:r>
              <a:rPr lang="pt-BR" dirty="0">
                <a:solidFill>
                  <a:schemeClr val="bg1"/>
                </a:solidFill>
              </a:rPr>
              <a:t>            $0.40                  -           $0.40           $0.40             $0.40            $0.40 </a:t>
            </a:r>
            <a:endParaRPr lang="en-US" dirty="0">
              <a:solidFill>
                <a:schemeClr val="bg1"/>
              </a:solidFill>
            </a:endParaRPr>
          </a:p>
        </p:txBody>
      </p:sp>
      <p:sp>
        <p:nvSpPr>
          <p:cNvPr id="27" name="TextBox 26">
            <a:extLst>
              <a:ext uri="{FF2B5EF4-FFF2-40B4-BE49-F238E27FC236}">
                <a16:creationId xmlns:a16="http://schemas.microsoft.com/office/drawing/2014/main" id="{AC69E27A-50CC-4D9B-BCBE-B0D914DFB37B}"/>
              </a:ext>
            </a:extLst>
          </p:cNvPr>
          <p:cNvSpPr txBox="1"/>
          <p:nvPr/>
        </p:nvSpPr>
        <p:spPr>
          <a:xfrm>
            <a:off x="1992790" y="4257444"/>
            <a:ext cx="6947024" cy="369332"/>
          </a:xfrm>
          <a:prstGeom prst="rect">
            <a:avLst/>
          </a:prstGeom>
          <a:noFill/>
        </p:spPr>
        <p:txBody>
          <a:bodyPr wrap="square">
            <a:spAutoFit/>
          </a:bodyPr>
          <a:lstStyle/>
          <a:p>
            <a:r>
              <a:rPr lang="en-US" dirty="0">
                <a:solidFill>
                  <a:schemeClr val="bg1"/>
                </a:solidFill>
              </a:rPr>
              <a:t>Indonesia         Korea     Malaysia      Pakistan    Philippines    Singapore </a:t>
            </a:r>
          </a:p>
        </p:txBody>
      </p:sp>
    </p:spTree>
    <p:extLst>
      <p:ext uri="{BB962C8B-B14F-4D97-AF65-F5344CB8AC3E}">
        <p14:creationId xmlns:p14="http://schemas.microsoft.com/office/powerpoint/2010/main" val="189509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940E9-7AC0-411E-A949-6A15345615EC}"/>
              </a:ext>
            </a:extLst>
          </p:cNvPr>
          <p:cNvPicPr>
            <a:picLocks noChangeAspect="1"/>
          </p:cNvPicPr>
          <p:nvPr/>
        </p:nvPicPr>
        <p:blipFill>
          <a:blip r:embed="rId3"/>
          <a:stretch>
            <a:fillRect/>
          </a:stretch>
        </p:blipFill>
        <p:spPr>
          <a:xfrm>
            <a:off x="10587073" y="230188"/>
            <a:ext cx="1365622" cy="566977"/>
          </a:xfrm>
          <a:prstGeom prst="rect">
            <a:avLst/>
          </a:prstGeom>
        </p:spPr>
      </p:pic>
      <p:sp>
        <p:nvSpPr>
          <p:cNvPr id="5" name="TextBox 4">
            <a:extLst>
              <a:ext uri="{FF2B5EF4-FFF2-40B4-BE49-F238E27FC236}">
                <a16:creationId xmlns:a16="http://schemas.microsoft.com/office/drawing/2014/main" id="{BEA91682-053E-49A5-8A55-CA2B3E09E515}"/>
              </a:ext>
            </a:extLst>
          </p:cNvPr>
          <p:cNvSpPr txBox="1"/>
          <p:nvPr/>
        </p:nvSpPr>
        <p:spPr>
          <a:xfrm>
            <a:off x="332509" y="692727"/>
            <a:ext cx="9086142" cy="954107"/>
          </a:xfrm>
          <a:prstGeom prst="rect">
            <a:avLst/>
          </a:prstGeom>
          <a:noFill/>
        </p:spPr>
        <p:txBody>
          <a:bodyPr wrap="none" rtlCol="0">
            <a:spAutoFit/>
          </a:bodyPr>
          <a:lstStyle>
            <a:defPPr>
              <a:defRPr lang="en-US"/>
            </a:defPPr>
            <a:lvl1pPr>
              <a:defRPr sz="2400" b="1">
                <a:solidFill>
                  <a:srgbClr val="F2D347"/>
                </a:solidFill>
                <a:latin typeface="Arial" panose="020B0604020202020204" pitchFamily="34" charset="0"/>
                <a:cs typeface="Arial" panose="020B0604020202020204" pitchFamily="34" charset="0"/>
              </a:defRPr>
            </a:lvl1pPr>
          </a:lstStyle>
          <a:p>
            <a:r>
              <a:rPr lang="en-US" sz="2800" dirty="0"/>
              <a:t># 1. Build a Linear Programming Model to maximize </a:t>
            </a:r>
          </a:p>
          <a:p>
            <a:r>
              <a:rPr lang="en-US" sz="2800" dirty="0"/>
              <a:t>the number of impressions</a:t>
            </a:r>
          </a:p>
        </p:txBody>
      </p:sp>
      <p:sp>
        <p:nvSpPr>
          <p:cNvPr id="8" name="TextBox 7">
            <a:extLst>
              <a:ext uri="{FF2B5EF4-FFF2-40B4-BE49-F238E27FC236}">
                <a16:creationId xmlns:a16="http://schemas.microsoft.com/office/drawing/2014/main" id="{109F56DD-D48E-4DA2-8B8A-2C6DB74C5825}"/>
              </a:ext>
            </a:extLst>
          </p:cNvPr>
          <p:cNvSpPr txBox="1"/>
          <p:nvPr/>
        </p:nvSpPr>
        <p:spPr>
          <a:xfrm>
            <a:off x="406789" y="1856975"/>
            <a:ext cx="2477955" cy="369332"/>
          </a:xfrm>
          <a:prstGeom prst="rect">
            <a:avLst/>
          </a:prstGeom>
          <a:noFill/>
        </p:spPr>
        <p:txBody>
          <a:bodyPr wrap="square" rtlCol="0">
            <a:spAutoFit/>
          </a:bodyPr>
          <a:lstStyle>
            <a:defPPr>
              <a:defRPr lang="en-US"/>
            </a:defPPr>
            <a:lvl1pPr>
              <a:defRPr b="1">
                <a:solidFill>
                  <a:srgbClr val="32C4F5"/>
                </a:solidFill>
                <a:latin typeface="Arial" panose="020B0604020202020204" pitchFamily="34" charset="0"/>
                <a:cs typeface="Arial" panose="020B0604020202020204" pitchFamily="34" charset="0"/>
              </a:defRPr>
            </a:lvl1pPr>
          </a:lstStyle>
          <a:p>
            <a:r>
              <a:rPr lang="en-US" dirty="0"/>
              <a:t>Objective function</a:t>
            </a:r>
          </a:p>
        </p:txBody>
      </p:sp>
      <p:sp>
        <p:nvSpPr>
          <p:cNvPr id="9" name="TextBox 8">
            <a:extLst>
              <a:ext uri="{FF2B5EF4-FFF2-40B4-BE49-F238E27FC236}">
                <a16:creationId xmlns:a16="http://schemas.microsoft.com/office/drawing/2014/main" id="{BCE06FDD-446A-442B-9595-7AA6C3247BB7}"/>
              </a:ext>
            </a:extLst>
          </p:cNvPr>
          <p:cNvSpPr txBox="1"/>
          <p:nvPr/>
        </p:nvSpPr>
        <p:spPr>
          <a:xfrm>
            <a:off x="406789" y="3187162"/>
            <a:ext cx="2185214" cy="369332"/>
          </a:xfrm>
          <a:prstGeom prst="rect">
            <a:avLst/>
          </a:prstGeom>
          <a:noFill/>
        </p:spPr>
        <p:txBody>
          <a:bodyPr wrap="none" rtlCol="0">
            <a:spAutoFit/>
          </a:bodyPr>
          <a:lstStyle>
            <a:defPPr>
              <a:defRPr lang="en-US"/>
            </a:defPPr>
            <a:lvl1pPr>
              <a:defRPr b="1">
                <a:solidFill>
                  <a:srgbClr val="32C4F5"/>
                </a:solidFill>
                <a:latin typeface="Arial" panose="020B0604020202020204" pitchFamily="34" charset="0"/>
                <a:cs typeface="Arial" panose="020B0604020202020204" pitchFamily="34" charset="0"/>
              </a:defRPr>
            </a:lvl1pPr>
          </a:lstStyle>
          <a:p>
            <a:r>
              <a:rPr lang="en-US" dirty="0"/>
              <a:t>Decision variables </a:t>
            </a:r>
          </a:p>
        </p:txBody>
      </p:sp>
      <p:sp>
        <p:nvSpPr>
          <p:cNvPr id="10" name="TextBox 9">
            <a:extLst>
              <a:ext uri="{FF2B5EF4-FFF2-40B4-BE49-F238E27FC236}">
                <a16:creationId xmlns:a16="http://schemas.microsoft.com/office/drawing/2014/main" id="{B55FB042-8153-4D67-A19C-9BE9E066C936}"/>
              </a:ext>
            </a:extLst>
          </p:cNvPr>
          <p:cNvSpPr txBox="1"/>
          <p:nvPr/>
        </p:nvSpPr>
        <p:spPr>
          <a:xfrm>
            <a:off x="637356" y="3665624"/>
            <a:ext cx="977592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Decision variables must be the number of impressions each social advertising plan purchased</a:t>
            </a:r>
          </a:p>
        </p:txBody>
      </p:sp>
      <p:sp>
        <p:nvSpPr>
          <p:cNvPr id="11" name="TextBox 10">
            <a:extLst>
              <a:ext uri="{FF2B5EF4-FFF2-40B4-BE49-F238E27FC236}">
                <a16:creationId xmlns:a16="http://schemas.microsoft.com/office/drawing/2014/main" id="{63B6868F-FC30-4F94-80BF-3EED3B140D30}"/>
              </a:ext>
            </a:extLst>
          </p:cNvPr>
          <p:cNvSpPr txBox="1"/>
          <p:nvPr/>
        </p:nvSpPr>
        <p:spPr>
          <a:xfrm>
            <a:off x="616339" y="2381164"/>
            <a:ext cx="7111611" cy="369332"/>
          </a:xfrm>
          <a:prstGeom prst="rect">
            <a:avLst/>
          </a:prstGeom>
          <a:noFill/>
        </p:spPr>
        <p:txBody>
          <a:bodyPr wrap="square">
            <a:spAutoFit/>
          </a:bodyPr>
          <a:lstStyle>
            <a:defPPr>
              <a:defRPr lang="en-US"/>
            </a:defPPr>
            <a:lvl1pPr>
              <a:defRPr>
                <a:solidFill>
                  <a:schemeClr val="bg1"/>
                </a:solidFill>
                <a:latin typeface="Arial" panose="020B0604020202020204" pitchFamily="34" charset="0"/>
                <a:cs typeface="Arial" panose="020B0604020202020204" pitchFamily="34" charset="0"/>
              </a:defRPr>
            </a:lvl1pPr>
          </a:lstStyle>
          <a:p>
            <a:r>
              <a:rPr lang="en-US" dirty="0"/>
              <a:t>Maximizing the total sum of impressions while maintaining a budget.</a:t>
            </a:r>
          </a:p>
        </p:txBody>
      </p:sp>
      <p:graphicFrame>
        <p:nvGraphicFramePr>
          <p:cNvPr id="15" name="Table 14">
            <a:extLst>
              <a:ext uri="{FF2B5EF4-FFF2-40B4-BE49-F238E27FC236}">
                <a16:creationId xmlns:a16="http://schemas.microsoft.com/office/drawing/2014/main" id="{B75E260D-692D-4A9B-A096-1D90A2026B31}"/>
              </a:ext>
            </a:extLst>
          </p:cNvPr>
          <p:cNvGraphicFramePr>
            <a:graphicFrameLocks noGrp="1"/>
          </p:cNvGraphicFramePr>
          <p:nvPr>
            <p:extLst>
              <p:ext uri="{D42A27DB-BD31-4B8C-83A1-F6EECF244321}">
                <p14:modId xmlns:p14="http://schemas.microsoft.com/office/powerpoint/2010/main" val="2366373923"/>
              </p:ext>
            </p:extLst>
          </p:nvPr>
        </p:nvGraphicFramePr>
        <p:xfrm>
          <a:off x="637356" y="4471622"/>
          <a:ext cx="9775916" cy="1459052"/>
        </p:xfrm>
        <a:graphic>
          <a:graphicData uri="http://schemas.openxmlformats.org/drawingml/2006/table">
            <a:tbl>
              <a:tblPr/>
              <a:tblGrid>
                <a:gridCol w="2034068">
                  <a:extLst>
                    <a:ext uri="{9D8B030D-6E8A-4147-A177-3AD203B41FA5}">
                      <a16:colId xmlns:a16="http://schemas.microsoft.com/office/drawing/2014/main" val="1069881332"/>
                    </a:ext>
                  </a:extLst>
                </a:gridCol>
                <a:gridCol w="1290308">
                  <a:extLst>
                    <a:ext uri="{9D8B030D-6E8A-4147-A177-3AD203B41FA5}">
                      <a16:colId xmlns:a16="http://schemas.microsoft.com/office/drawing/2014/main" val="2769016654"/>
                    </a:ext>
                  </a:extLst>
                </a:gridCol>
                <a:gridCol w="1290308">
                  <a:extLst>
                    <a:ext uri="{9D8B030D-6E8A-4147-A177-3AD203B41FA5}">
                      <a16:colId xmlns:a16="http://schemas.microsoft.com/office/drawing/2014/main" val="1134402107"/>
                    </a:ext>
                  </a:extLst>
                </a:gridCol>
                <a:gridCol w="1290308">
                  <a:extLst>
                    <a:ext uri="{9D8B030D-6E8A-4147-A177-3AD203B41FA5}">
                      <a16:colId xmlns:a16="http://schemas.microsoft.com/office/drawing/2014/main" val="996106193"/>
                    </a:ext>
                  </a:extLst>
                </a:gridCol>
                <a:gridCol w="1290308">
                  <a:extLst>
                    <a:ext uri="{9D8B030D-6E8A-4147-A177-3AD203B41FA5}">
                      <a16:colId xmlns:a16="http://schemas.microsoft.com/office/drawing/2014/main" val="3478392216"/>
                    </a:ext>
                  </a:extLst>
                </a:gridCol>
                <a:gridCol w="1290308">
                  <a:extLst>
                    <a:ext uri="{9D8B030D-6E8A-4147-A177-3AD203B41FA5}">
                      <a16:colId xmlns:a16="http://schemas.microsoft.com/office/drawing/2014/main" val="4097130589"/>
                    </a:ext>
                  </a:extLst>
                </a:gridCol>
                <a:gridCol w="1290308">
                  <a:extLst>
                    <a:ext uri="{9D8B030D-6E8A-4147-A177-3AD203B41FA5}">
                      <a16:colId xmlns:a16="http://schemas.microsoft.com/office/drawing/2014/main" val="3849092216"/>
                    </a:ext>
                  </a:extLst>
                </a:gridCol>
              </a:tblGrid>
              <a:tr h="298328">
                <a:tc>
                  <a:txBody>
                    <a:bodyPr/>
                    <a:lstStyle/>
                    <a:p>
                      <a:pPr algn="l" fontAlgn="b"/>
                      <a:endParaRPr lang="en-US" sz="1600" b="1" i="0" u="none" strike="noStrike">
                        <a:solidFill>
                          <a:srgbClr val="000000"/>
                        </a:solidFill>
                        <a:effectLst/>
                        <a:latin typeface="Calibri" panose="020F0502020204030204" pitchFamily="34" charset="0"/>
                      </a:endParaRPr>
                    </a:p>
                  </a:txBody>
                  <a:tcPr marL="4763" marR="4763" marT="476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6">
                  <a:txBody>
                    <a:bodyPr/>
                    <a:lstStyle/>
                    <a:p>
                      <a:pPr algn="ctr" fontAlgn="b"/>
                      <a:r>
                        <a:rPr lang="en-US" sz="1600" b="1" i="0" u="none" strike="noStrike">
                          <a:solidFill>
                            <a:srgbClr val="000000"/>
                          </a:solidFill>
                          <a:effectLst/>
                          <a:latin typeface="Calibri" panose="020F0502020204030204" pitchFamily="34" charset="0"/>
                        </a:rPr>
                        <a:t>Decision variables </a:t>
                      </a:r>
                    </a:p>
                  </a:txBody>
                  <a:tcPr marL="4763" marR="4763" marT="47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5873904"/>
                  </a:ext>
                </a:extLst>
              </a:tr>
              <a:tr h="290181">
                <a:tc>
                  <a:txBody>
                    <a:bodyPr/>
                    <a:lstStyle/>
                    <a:p>
                      <a:pPr algn="ctr" rtl="0" fontAlgn="ctr"/>
                      <a:r>
                        <a:rPr lang="en-US" sz="1200" b="0" i="0" u="none" strike="noStrike">
                          <a:solidFill>
                            <a:srgbClr val="000000"/>
                          </a:solidFill>
                          <a:effectLst/>
                          <a:latin typeface="Arial" panose="020B0604020202020204" pitchFamily="34" charset="0"/>
                        </a:rPr>
                        <a:t>Advertising Media</a:t>
                      </a:r>
                    </a:p>
                  </a:txBody>
                  <a:tcPr marL="4763" marR="4763" marT="4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Indonesia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Korea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Malaysia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Pakistan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Philippines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tc>
                  <a:txBody>
                    <a:bodyPr/>
                    <a:lstStyle/>
                    <a:p>
                      <a:pPr algn="ctr" rtl="0" fontAlgn="ctr"/>
                      <a:r>
                        <a:rPr lang="en-US" sz="1200" b="0" i="0" u="none" strike="noStrike">
                          <a:solidFill>
                            <a:srgbClr val="000000"/>
                          </a:solidFill>
                          <a:effectLst/>
                          <a:latin typeface="Arial" panose="020B0604020202020204" pitchFamily="34" charset="0"/>
                        </a:rPr>
                        <a:t>Singapore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00"/>
                    </a:solidFill>
                  </a:tcPr>
                </a:tc>
                <a:extLst>
                  <a:ext uri="{0D108BD9-81ED-4DB2-BD59-A6C34878D82A}">
                    <a16:rowId xmlns:a16="http://schemas.microsoft.com/office/drawing/2014/main" val="3026544040"/>
                  </a:ext>
                </a:extLst>
              </a:tr>
              <a:tr h="290181">
                <a:tc>
                  <a:txBody>
                    <a:bodyPr/>
                    <a:lstStyle/>
                    <a:p>
                      <a:pPr algn="l" fontAlgn="b"/>
                      <a:r>
                        <a:rPr lang="en-US" sz="1400" b="1" i="0" u="none" strike="noStrike" dirty="0">
                          <a:solidFill>
                            <a:srgbClr val="000000"/>
                          </a:solidFill>
                          <a:effectLst/>
                          <a:latin typeface="Calibri" panose="020F0502020204030204" pitchFamily="34" charset="0"/>
                        </a:rPr>
                        <a:t>     Marketplace Ads </a:t>
                      </a:r>
                    </a:p>
                  </a:txBody>
                  <a:tcPr marL="4763" marR="4763" marT="4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4057228984"/>
                  </a:ext>
                </a:extLst>
              </a:tr>
              <a:tr h="290181">
                <a:tc>
                  <a:txBody>
                    <a:bodyPr/>
                    <a:lstStyle/>
                    <a:p>
                      <a:pPr algn="l" fontAlgn="b"/>
                      <a:r>
                        <a:rPr lang="en-US" sz="1400" b="1" i="0" u="none" strike="noStrike" dirty="0">
                          <a:solidFill>
                            <a:srgbClr val="000000"/>
                          </a:solidFill>
                          <a:effectLst/>
                          <a:latin typeface="Calibri" panose="020F0502020204030204" pitchFamily="34" charset="0"/>
                        </a:rPr>
                        <a:t>     Premium Ads </a:t>
                      </a:r>
                    </a:p>
                  </a:txBody>
                  <a:tcPr marL="4763" marR="4763" marT="4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2073481353"/>
                  </a:ext>
                </a:extLst>
              </a:tr>
              <a:tr h="290181">
                <a:tc>
                  <a:txBody>
                    <a:bodyPr/>
                    <a:lstStyle/>
                    <a:p>
                      <a:pPr algn="l" fontAlgn="b"/>
                      <a:r>
                        <a:rPr lang="en-US" sz="1400" b="1" i="0" u="none" strike="noStrike" dirty="0">
                          <a:solidFill>
                            <a:srgbClr val="000000"/>
                          </a:solidFill>
                          <a:effectLst/>
                          <a:latin typeface="Calibri" panose="020F0502020204030204" pitchFamily="34" charset="0"/>
                        </a:rPr>
                        <a:t>     Mobile Ads </a:t>
                      </a:r>
                    </a:p>
                  </a:txBody>
                  <a:tcPr marL="4763" marR="4763" marT="4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2419683016"/>
                  </a:ext>
                </a:extLst>
              </a:tr>
            </a:tbl>
          </a:graphicData>
        </a:graphic>
      </p:graphicFrame>
    </p:spTree>
    <p:extLst>
      <p:ext uri="{BB962C8B-B14F-4D97-AF65-F5344CB8AC3E}">
        <p14:creationId xmlns:p14="http://schemas.microsoft.com/office/powerpoint/2010/main" val="129194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8607125-1373-4339-A10D-1FF7ACEED7E3}"/>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5" name="TextBox 4">
            <a:extLst>
              <a:ext uri="{FF2B5EF4-FFF2-40B4-BE49-F238E27FC236}">
                <a16:creationId xmlns:a16="http://schemas.microsoft.com/office/drawing/2014/main" id="{DE805ADB-A8F7-4499-AD80-4416318028FB}"/>
              </a:ext>
            </a:extLst>
          </p:cNvPr>
          <p:cNvSpPr txBox="1"/>
          <p:nvPr/>
        </p:nvSpPr>
        <p:spPr>
          <a:xfrm>
            <a:off x="332509" y="692727"/>
            <a:ext cx="9086142" cy="954107"/>
          </a:xfrm>
          <a:prstGeom prst="rect">
            <a:avLst/>
          </a:prstGeom>
          <a:noFill/>
        </p:spPr>
        <p:txBody>
          <a:bodyPr wrap="none" rtlCol="0">
            <a:spAutoFit/>
          </a:bodyPr>
          <a:lstStyle>
            <a:defPPr>
              <a:defRPr lang="en-US"/>
            </a:defPPr>
            <a:lvl1pPr>
              <a:defRPr sz="2400" b="1">
                <a:solidFill>
                  <a:srgbClr val="F2D347"/>
                </a:solidFill>
                <a:latin typeface="Arial" panose="020B0604020202020204" pitchFamily="34" charset="0"/>
                <a:cs typeface="Arial" panose="020B0604020202020204" pitchFamily="34" charset="0"/>
              </a:defRPr>
            </a:lvl1pPr>
          </a:lstStyle>
          <a:p>
            <a:r>
              <a:rPr lang="en-US" sz="2800" dirty="0"/>
              <a:t># 2. Build a Linear Programming Model to maximize </a:t>
            </a:r>
          </a:p>
          <a:p>
            <a:r>
              <a:rPr lang="en-US" sz="2800" dirty="0"/>
              <a:t>the number of click-throughs</a:t>
            </a:r>
          </a:p>
        </p:txBody>
      </p:sp>
      <p:sp>
        <p:nvSpPr>
          <p:cNvPr id="6" name="TextBox 5">
            <a:extLst>
              <a:ext uri="{FF2B5EF4-FFF2-40B4-BE49-F238E27FC236}">
                <a16:creationId xmlns:a16="http://schemas.microsoft.com/office/drawing/2014/main" id="{365B315E-01D4-4AB3-A049-41F2231B84CB}"/>
              </a:ext>
            </a:extLst>
          </p:cNvPr>
          <p:cNvSpPr txBox="1"/>
          <p:nvPr/>
        </p:nvSpPr>
        <p:spPr>
          <a:xfrm>
            <a:off x="406789" y="1856975"/>
            <a:ext cx="2477955" cy="369332"/>
          </a:xfrm>
          <a:prstGeom prst="rect">
            <a:avLst/>
          </a:prstGeom>
          <a:noFill/>
        </p:spPr>
        <p:txBody>
          <a:bodyPr wrap="square" rtlCol="0">
            <a:spAutoFit/>
          </a:bodyPr>
          <a:lstStyle>
            <a:defPPr>
              <a:defRPr lang="en-US"/>
            </a:defPPr>
            <a:lvl1pPr>
              <a:defRPr b="1">
                <a:solidFill>
                  <a:srgbClr val="32C4F5"/>
                </a:solidFill>
                <a:latin typeface="Arial" panose="020B0604020202020204" pitchFamily="34" charset="0"/>
                <a:cs typeface="Arial" panose="020B0604020202020204" pitchFamily="34" charset="0"/>
              </a:defRPr>
            </a:lvl1pPr>
          </a:lstStyle>
          <a:p>
            <a:r>
              <a:rPr lang="en-US" dirty="0"/>
              <a:t>Objective function</a:t>
            </a:r>
          </a:p>
        </p:txBody>
      </p:sp>
      <p:sp>
        <p:nvSpPr>
          <p:cNvPr id="8" name="TextBox 7">
            <a:extLst>
              <a:ext uri="{FF2B5EF4-FFF2-40B4-BE49-F238E27FC236}">
                <a16:creationId xmlns:a16="http://schemas.microsoft.com/office/drawing/2014/main" id="{06443684-3E64-4726-817A-61ECDB767F48}"/>
              </a:ext>
            </a:extLst>
          </p:cNvPr>
          <p:cNvSpPr txBox="1"/>
          <p:nvPr/>
        </p:nvSpPr>
        <p:spPr>
          <a:xfrm>
            <a:off x="663480" y="4790037"/>
            <a:ext cx="1072932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 function that achieves this goal is maximize the number of click-throughs by optimizing the media plan </a:t>
            </a:r>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24840D7-FCA1-46B1-B79A-AAF482E48450}"/>
                  </a:ext>
                </a:extLst>
              </p:cNvPr>
              <p:cNvSpPr txBox="1"/>
              <p:nvPr/>
            </p:nvSpPr>
            <p:spPr>
              <a:xfrm>
                <a:off x="681263" y="2893515"/>
                <a:ext cx="5624287" cy="6674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𝐶𝑇𝑅</m:t>
                      </m:r>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𝑁𝑢𝑚𝑏𝑒𝑟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𝑜𝑓</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𝑐𝑙𝑖𝑐𝑘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𝑡h𝑟𝑜𝑢𝑔h𝑠</m:t>
                          </m:r>
                        </m:num>
                        <m:den>
                          <m:r>
                            <a:rPr lang="en-US" b="0" i="1" smtClean="0">
                              <a:solidFill>
                                <a:schemeClr val="bg1"/>
                              </a:solidFill>
                              <a:latin typeface="Cambria Math" panose="02040503050406030204" pitchFamily="18" charset="0"/>
                            </a:rPr>
                            <m:t>𝑁𝑢𝑚𝑏𝑒𝑟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𝑜𝑓</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𝑖𝑚𝑝𝑟𝑒𝑠𝑠𝑖𝑜𝑛𝑠</m:t>
                          </m:r>
                        </m:den>
                      </m:f>
                      <m:r>
                        <a:rPr lang="en-US" b="0" i="1" smtClean="0">
                          <a:solidFill>
                            <a:schemeClr val="bg1"/>
                          </a:solidFill>
                          <a:latin typeface="Cambria Math" panose="02040503050406030204" pitchFamily="18" charset="0"/>
                        </a:rPr>
                        <m:t> ×100 (%)</m:t>
                      </m:r>
                    </m:oMath>
                  </m:oMathPara>
                </a14:m>
                <a:endParaRPr lang="en-US" dirty="0">
                  <a:solidFill>
                    <a:schemeClr val="bg1"/>
                  </a:solidFill>
                </a:endParaRPr>
              </a:p>
            </p:txBody>
          </p:sp>
        </mc:Choice>
        <mc:Fallback>
          <p:sp>
            <p:nvSpPr>
              <p:cNvPr id="9" name="TextBox 8">
                <a:extLst>
                  <a:ext uri="{FF2B5EF4-FFF2-40B4-BE49-F238E27FC236}">
                    <a16:creationId xmlns:a16="http://schemas.microsoft.com/office/drawing/2014/main" id="{724840D7-FCA1-46B1-B79A-AAF482E48450}"/>
                  </a:ext>
                </a:extLst>
              </p:cNvPr>
              <p:cNvSpPr txBox="1">
                <a:spLocks noRot="1" noChangeAspect="1" noMove="1" noResize="1" noEditPoints="1" noAdjustHandles="1" noChangeArrowheads="1" noChangeShapeType="1" noTextEdit="1"/>
              </p:cNvSpPr>
              <p:nvPr/>
            </p:nvSpPr>
            <p:spPr>
              <a:xfrm>
                <a:off x="681263" y="2893515"/>
                <a:ext cx="5624287" cy="667490"/>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2EFC404-E778-4A6B-B9C1-2CCB77368613}"/>
              </a:ext>
            </a:extLst>
          </p:cNvPr>
          <p:cNvSpPr txBox="1"/>
          <p:nvPr/>
        </p:nvSpPr>
        <p:spPr>
          <a:xfrm>
            <a:off x="1078966" y="4249693"/>
            <a:ext cx="6186355" cy="369332"/>
          </a:xfrm>
          <a:prstGeom prst="rect">
            <a:avLst/>
          </a:prstGeom>
          <a:noFill/>
        </p:spPr>
        <p:txBody>
          <a:bodyPr wrap="square">
            <a:spAutoFit/>
          </a:bodyPr>
          <a:lstStyle/>
          <a:p>
            <a:r>
              <a:rPr lang="en-US" i="1" dirty="0">
                <a:solidFill>
                  <a:schemeClr val="bg1"/>
                </a:solidFill>
                <a:latin typeface="Arial" panose="020B0604020202020204" pitchFamily="34" charset="0"/>
                <a:cs typeface="Arial" panose="020B0604020202020204" pitchFamily="34" charset="0"/>
              </a:rPr>
              <a:t>Number of click-throughs = Number of impression × CTR</a:t>
            </a:r>
            <a:endParaRPr lang="en-US" i="1" dirty="0"/>
          </a:p>
        </p:txBody>
      </p:sp>
      <p:sp>
        <p:nvSpPr>
          <p:cNvPr id="13" name="TextBox 12">
            <a:extLst>
              <a:ext uri="{FF2B5EF4-FFF2-40B4-BE49-F238E27FC236}">
                <a16:creationId xmlns:a16="http://schemas.microsoft.com/office/drawing/2014/main" id="{C625C31E-6ACF-41E4-AC01-F383911C7E2F}"/>
              </a:ext>
            </a:extLst>
          </p:cNvPr>
          <p:cNvSpPr txBox="1"/>
          <p:nvPr/>
        </p:nvSpPr>
        <p:spPr>
          <a:xfrm>
            <a:off x="616339" y="2381164"/>
            <a:ext cx="7111611" cy="369332"/>
          </a:xfrm>
          <a:prstGeom prst="rect">
            <a:avLst/>
          </a:prstGeom>
          <a:noFill/>
        </p:spPr>
        <p:txBody>
          <a:bodyPr wrap="square">
            <a:spAutoFit/>
          </a:bodyPr>
          <a:lstStyle>
            <a:defPPr>
              <a:defRPr lang="en-US"/>
            </a:defPPr>
            <a:lvl1pPr>
              <a:defRPr>
                <a:solidFill>
                  <a:schemeClr val="bg1"/>
                </a:solidFill>
                <a:latin typeface="Arial" panose="020B0604020202020204" pitchFamily="34" charset="0"/>
                <a:cs typeface="Arial" panose="020B0604020202020204" pitchFamily="34" charset="0"/>
              </a:defRPr>
            </a:lvl1pPr>
          </a:lstStyle>
          <a:p>
            <a:r>
              <a:rPr lang="en-US" dirty="0"/>
              <a:t>Following relationship between the CTR and the impression is used:</a:t>
            </a:r>
          </a:p>
        </p:txBody>
      </p:sp>
      <p:sp>
        <p:nvSpPr>
          <p:cNvPr id="14" name="TextBox 13">
            <a:extLst>
              <a:ext uri="{FF2B5EF4-FFF2-40B4-BE49-F238E27FC236}">
                <a16:creationId xmlns:a16="http://schemas.microsoft.com/office/drawing/2014/main" id="{F8F9DC77-17A1-49BB-88FB-94B6DD27FBA1}"/>
              </a:ext>
            </a:extLst>
          </p:cNvPr>
          <p:cNvSpPr txBox="1"/>
          <p:nvPr/>
        </p:nvSpPr>
        <p:spPr>
          <a:xfrm>
            <a:off x="616339" y="3704024"/>
            <a:ext cx="9564525" cy="369332"/>
          </a:xfrm>
          <a:prstGeom prst="rect">
            <a:avLst/>
          </a:prstGeom>
          <a:noFill/>
        </p:spPr>
        <p:txBody>
          <a:bodyPr wrap="square">
            <a:spAutoFit/>
          </a:bodyPr>
          <a:lstStyle>
            <a:defPPr>
              <a:defRPr lang="en-US"/>
            </a:defPPr>
            <a:lvl1pPr>
              <a:defRPr>
                <a:solidFill>
                  <a:schemeClr val="bg1"/>
                </a:solidFill>
                <a:latin typeface="Arial" panose="020B0604020202020204" pitchFamily="34" charset="0"/>
                <a:cs typeface="Arial" panose="020B0604020202020204" pitchFamily="34" charset="0"/>
              </a:defRPr>
            </a:lvl1pPr>
          </a:lstStyle>
          <a:p>
            <a:r>
              <a:rPr lang="en-US" dirty="0"/>
              <a:t>the following formula for generating the number of click-throughs given a CTR (%) :</a:t>
            </a:r>
          </a:p>
        </p:txBody>
      </p:sp>
      <p:sp>
        <p:nvSpPr>
          <p:cNvPr id="15" name="TextBox 14">
            <a:extLst>
              <a:ext uri="{FF2B5EF4-FFF2-40B4-BE49-F238E27FC236}">
                <a16:creationId xmlns:a16="http://schemas.microsoft.com/office/drawing/2014/main" id="{1E75C058-D671-4970-A0D6-B4031A337A55}"/>
              </a:ext>
            </a:extLst>
          </p:cNvPr>
          <p:cNvSpPr txBox="1"/>
          <p:nvPr/>
        </p:nvSpPr>
        <p:spPr>
          <a:xfrm>
            <a:off x="406789" y="5387437"/>
            <a:ext cx="2185214" cy="369332"/>
          </a:xfrm>
          <a:prstGeom prst="rect">
            <a:avLst/>
          </a:prstGeom>
          <a:noFill/>
        </p:spPr>
        <p:txBody>
          <a:bodyPr wrap="none" rtlCol="0">
            <a:spAutoFit/>
          </a:bodyPr>
          <a:lstStyle>
            <a:defPPr>
              <a:defRPr lang="en-US"/>
            </a:defPPr>
            <a:lvl1pPr>
              <a:defRPr b="1">
                <a:solidFill>
                  <a:srgbClr val="32C4F5"/>
                </a:solidFill>
                <a:latin typeface="Arial" panose="020B0604020202020204" pitchFamily="34" charset="0"/>
                <a:cs typeface="Arial" panose="020B0604020202020204" pitchFamily="34" charset="0"/>
              </a:defRPr>
            </a:lvl1pPr>
          </a:lstStyle>
          <a:p>
            <a:r>
              <a:rPr lang="en-US" dirty="0"/>
              <a:t>Decision variables </a:t>
            </a:r>
          </a:p>
        </p:txBody>
      </p:sp>
      <p:sp>
        <p:nvSpPr>
          <p:cNvPr id="16" name="TextBox 15">
            <a:extLst>
              <a:ext uri="{FF2B5EF4-FFF2-40B4-BE49-F238E27FC236}">
                <a16:creationId xmlns:a16="http://schemas.microsoft.com/office/drawing/2014/main" id="{2682237C-BBD2-4E89-9590-4AED7B1DF38B}"/>
              </a:ext>
            </a:extLst>
          </p:cNvPr>
          <p:cNvSpPr txBox="1"/>
          <p:nvPr/>
        </p:nvSpPr>
        <p:spPr>
          <a:xfrm>
            <a:off x="663480" y="5865899"/>
            <a:ext cx="977592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Decision variables must be the number of impressions each social advertising plan purchased</a:t>
            </a:r>
          </a:p>
        </p:txBody>
      </p:sp>
    </p:spTree>
    <p:extLst>
      <p:ext uri="{BB962C8B-B14F-4D97-AF65-F5344CB8AC3E}">
        <p14:creationId xmlns:p14="http://schemas.microsoft.com/office/powerpoint/2010/main" val="115812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C4F8C-7135-4706-93DD-0CB7E42B2666}"/>
              </a:ext>
            </a:extLst>
          </p:cNvPr>
          <p:cNvSpPr txBox="1"/>
          <p:nvPr/>
        </p:nvSpPr>
        <p:spPr>
          <a:xfrm>
            <a:off x="303934" y="692727"/>
            <a:ext cx="9047670" cy="954107"/>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sz="2800" dirty="0"/>
              <a:t>Build a Linear Programming Model with </a:t>
            </a:r>
            <a:r>
              <a:rPr lang="en-US" dirty="0"/>
              <a:t>Constraints</a:t>
            </a:r>
            <a:br>
              <a:rPr lang="en-US" dirty="0"/>
            </a:br>
            <a:r>
              <a:rPr lang="en-US" dirty="0"/>
              <a:t>(# 1 and # 2 common)</a:t>
            </a:r>
          </a:p>
        </p:txBody>
      </p:sp>
      <p:pic>
        <p:nvPicPr>
          <p:cNvPr id="3" name="Graphic 2">
            <a:extLst>
              <a:ext uri="{FF2B5EF4-FFF2-40B4-BE49-F238E27FC236}">
                <a16:creationId xmlns:a16="http://schemas.microsoft.com/office/drawing/2014/main" id="{9105D714-D27B-4E6D-95B0-E632568854EB}"/>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10" name="TextBox 9">
            <a:extLst>
              <a:ext uri="{FF2B5EF4-FFF2-40B4-BE49-F238E27FC236}">
                <a16:creationId xmlns:a16="http://schemas.microsoft.com/office/drawing/2014/main" id="{6C3C999A-F504-4261-A1B4-630965C29538}"/>
              </a:ext>
            </a:extLst>
          </p:cNvPr>
          <p:cNvSpPr txBox="1"/>
          <p:nvPr/>
        </p:nvSpPr>
        <p:spPr>
          <a:xfrm>
            <a:off x="8143850" y="2851863"/>
            <a:ext cx="2829412"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r>
              <a:rPr lang="en-US" dirty="0">
                <a:solidFill>
                  <a:schemeClr val="bg1"/>
                </a:solidFill>
              </a:rPr>
              <a:t>Keep the program </a:t>
            </a:r>
            <a:br>
              <a:rPr lang="en-US" dirty="0">
                <a:solidFill>
                  <a:schemeClr val="bg1"/>
                </a:solidFill>
              </a:rPr>
            </a:br>
            <a:r>
              <a:rPr lang="en-US" dirty="0">
                <a:solidFill>
                  <a:schemeClr val="bg1"/>
                </a:solidFill>
              </a:rPr>
              <a:t>reasonably well-balanced </a:t>
            </a:r>
            <a:br>
              <a:rPr lang="en-US" dirty="0">
                <a:solidFill>
                  <a:schemeClr val="bg1"/>
                </a:solidFill>
              </a:rPr>
            </a:br>
            <a:r>
              <a:rPr lang="en-US" dirty="0">
                <a:solidFill>
                  <a:schemeClr val="bg1"/>
                </a:solidFill>
              </a:rPr>
              <a:t>with channel capacities</a:t>
            </a:r>
          </a:p>
        </p:txBody>
      </p:sp>
      <p:sp>
        <p:nvSpPr>
          <p:cNvPr id="11" name="TextBox 10">
            <a:extLst>
              <a:ext uri="{FF2B5EF4-FFF2-40B4-BE49-F238E27FC236}">
                <a16:creationId xmlns:a16="http://schemas.microsoft.com/office/drawing/2014/main" id="{057DE022-172C-4884-B22A-C8C61B4AC5C7}"/>
              </a:ext>
            </a:extLst>
          </p:cNvPr>
          <p:cNvSpPr txBox="1"/>
          <p:nvPr/>
        </p:nvSpPr>
        <p:spPr>
          <a:xfrm>
            <a:off x="482960" y="2436448"/>
            <a:ext cx="6956066"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dirty="0">
                <a:solidFill>
                  <a:schemeClr val="bg1"/>
                </a:solidFill>
              </a:rPr>
              <a:t>No ad type / country combination falls below 75 percent of the originally proposed number of impressions. </a:t>
            </a:r>
            <a:br>
              <a:rPr lang="en-US" dirty="0">
                <a:solidFill>
                  <a:schemeClr val="bg1"/>
                </a:solidFill>
              </a:rPr>
            </a:br>
            <a:r>
              <a:rPr lang="en-US" dirty="0">
                <a:solidFill>
                  <a:schemeClr val="bg1"/>
                </a:solidFill>
              </a:rPr>
              <a:t>(Exception: The number of impressions for Mobile Ads in Korea)</a:t>
            </a:r>
          </a:p>
        </p:txBody>
      </p:sp>
      <p:sp>
        <p:nvSpPr>
          <p:cNvPr id="12" name="TextBox 11">
            <a:extLst>
              <a:ext uri="{FF2B5EF4-FFF2-40B4-BE49-F238E27FC236}">
                <a16:creationId xmlns:a16="http://schemas.microsoft.com/office/drawing/2014/main" id="{FDE322F9-FF66-4EF8-8DBE-601EB0505D86}"/>
              </a:ext>
            </a:extLst>
          </p:cNvPr>
          <p:cNvSpPr txBox="1"/>
          <p:nvPr/>
        </p:nvSpPr>
        <p:spPr>
          <a:xfrm>
            <a:off x="482959" y="3525459"/>
            <a:ext cx="6699379" cy="646331"/>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dirty="0">
                <a:solidFill>
                  <a:schemeClr val="bg1"/>
                </a:solidFill>
              </a:rPr>
              <a:t>Limiting the total impressions in each market to no more than </a:t>
            </a:r>
            <a:br>
              <a:rPr lang="en-US" dirty="0">
                <a:solidFill>
                  <a:schemeClr val="bg1"/>
                </a:solidFill>
              </a:rPr>
            </a:br>
            <a:r>
              <a:rPr lang="en-US" dirty="0">
                <a:solidFill>
                  <a:schemeClr val="bg1"/>
                </a:solidFill>
              </a:rPr>
              <a:t>125 percent of the original plan.</a:t>
            </a:r>
          </a:p>
        </p:txBody>
      </p:sp>
      <p:sp>
        <p:nvSpPr>
          <p:cNvPr id="13" name="TextBox 12">
            <a:extLst>
              <a:ext uri="{FF2B5EF4-FFF2-40B4-BE49-F238E27FC236}">
                <a16:creationId xmlns:a16="http://schemas.microsoft.com/office/drawing/2014/main" id="{89505004-D565-4294-8A00-5B65863AEA41}"/>
              </a:ext>
            </a:extLst>
          </p:cNvPr>
          <p:cNvSpPr txBox="1"/>
          <p:nvPr/>
        </p:nvSpPr>
        <p:spPr>
          <a:xfrm>
            <a:off x="482959" y="4337472"/>
            <a:ext cx="7116032" cy="646331"/>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dirty="0">
                <a:solidFill>
                  <a:schemeClr val="bg1"/>
                </a:solidFill>
              </a:rPr>
              <a:t>The current quarter ’s budget is limited no more than $95,000 </a:t>
            </a:r>
            <a:r>
              <a:rPr lang="en-US" sz="1800" dirty="0">
                <a:solidFill>
                  <a:schemeClr val="bg1"/>
                </a:solidFill>
                <a:effectLst/>
                <a:latin typeface="Helvetica" panose="020B0604020202020204" pitchFamily="34" charset="0"/>
                <a:ea typeface="Times New Roman" panose="02020603050405020304" pitchFamily="18" charset="0"/>
              </a:rPr>
              <a:t>include the 9 percent fee for the agency </a:t>
            </a:r>
            <a:endParaRPr lang="en-US" dirty="0">
              <a:solidFill>
                <a:schemeClr val="bg1"/>
              </a:solidFill>
            </a:endParaRPr>
          </a:p>
        </p:txBody>
      </p:sp>
      <p:sp>
        <p:nvSpPr>
          <p:cNvPr id="19" name="Right Brace 18">
            <a:extLst>
              <a:ext uri="{FF2B5EF4-FFF2-40B4-BE49-F238E27FC236}">
                <a16:creationId xmlns:a16="http://schemas.microsoft.com/office/drawing/2014/main" id="{22D8A82A-2C7E-4151-8AAB-4C68869A64D6}"/>
              </a:ext>
            </a:extLst>
          </p:cNvPr>
          <p:cNvSpPr/>
          <p:nvPr/>
        </p:nvSpPr>
        <p:spPr>
          <a:xfrm>
            <a:off x="7544774" y="2455267"/>
            <a:ext cx="247650" cy="171652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2EC978F-ABDF-4BCE-AE1A-9E1A6C9A5EC5}"/>
              </a:ext>
            </a:extLst>
          </p:cNvPr>
          <p:cNvSpPr txBox="1"/>
          <p:nvPr/>
        </p:nvSpPr>
        <p:spPr>
          <a:xfrm>
            <a:off x="482959" y="5149484"/>
            <a:ext cx="6956067"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dirty="0">
                <a:solidFill>
                  <a:schemeClr val="bg1"/>
                </a:solidFill>
              </a:rPr>
              <a:t>Since we do not know exact Mobile Ads CPM in Korea, </a:t>
            </a:r>
            <a:r>
              <a:rPr lang="en-US" dirty="0">
                <a:solidFill>
                  <a:schemeClr val="bg1"/>
                </a:solidFill>
                <a:latin typeface="Arial" panose="020B0604020202020204" pitchFamily="34" charset="0"/>
                <a:cs typeface="Arial" panose="020B0604020202020204" pitchFamily="34" charset="0"/>
              </a:rPr>
              <a:t>the number of impressions Mobile Ads media plan purchased in Korea must be zero.</a:t>
            </a:r>
            <a:endParaRPr lang="en-US" dirty="0">
              <a:solidFill>
                <a:schemeClr val="bg1"/>
              </a:solidFill>
            </a:endParaRPr>
          </a:p>
        </p:txBody>
      </p:sp>
      <p:sp>
        <p:nvSpPr>
          <p:cNvPr id="20" name="TextBox 19">
            <a:extLst>
              <a:ext uri="{FF2B5EF4-FFF2-40B4-BE49-F238E27FC236}">
                <a16:creationId xmlns:a16="http://schemas.microsoft.com/office/drawing/2014/main" id="{19179D40-38A0-4CE7-BD34-ACBEA5FBCBFC}"/>
              </a:ext>
            </a:extLst>
          </p:cNvPr>
          <p:cNvSpPr txBox="1"/>
          <p:nvPr/>
        </p:nvSpPr>
        <p:spPr>
          <a:xfrm>
            <a:off x="406790" y="1856975"/>
            <a:ext cx="1647094" cy="369332"/>
          </a:xfrm>
          <a:prstGeom prst="rect">
            <a:avLst/>
          </a:prstGeom>
          <a:noFill/>
        </p:spPr>
        <p:txBody>
          <a:bodyPr wrap="square" rtlCol="0">
            <a:spAutoFit/>
          </a:bodyPr>
          <a:lstStyle>
            <a:defPPr>
              <a:defRPr lang="en-US"/>
            </a:defPPr>
            <a:lvl1pPr>
              <a:defRPr b="1">
                <a:solidFill>
                  <a:srgbClr val="32C4F5"/>
                </a:solidFill>
                <a:latin typeface="Arial" panose="020B0604020202020204" pitchFamily="34" charset="0"/>
                <a:cs typeface="Arial" panose="020B0604020202020204" pitchFamily="34" charset="0"/>
              </a:defRPr>
            </a:lvl1pPr>
          </a:lstStyle>
          <a:p>
            <a:r>
              <a:rPr lang="en-US" dirty="0"/>
              <a:t>Constraints</a:t>
            </a:r>
          </a:p>
        </p:txBody>
      </p:sp>
    </p:spTree>
    <p:extLst>
      <p:ext uri="{BB962C8B-B14F-4D97-AF65-F5344CB8AC3E}">
        <p14:creationId xmlns:p14="http://schemas.microsoft.com/office/powerpoint/2010/main" val="147039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16B9C76-EE02-419B-8E0C-282EDEA78965}"/>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sp>
        <p:nvSpPr>
          <p:cNvPr id="7" name="TextBox 6">
            <a:extLst>
              <a:ext uri="{FF2B5EF4-FFF2-40B4-BE49-F238E27FC236}">
                <a16:creationId xmlns:a16="http://schemas.microsoft.com/office/drawing/2014/main" id="{9E3030BD-21B0-4C0C-A9A1-01E38893E4A6}"/>
              </a:ext>
            </a:extLst>
          </p:cNvPr>
          <p:cNvSpPr txBox="1"/>
          <p:nvPr/>
        </p:nvSpPr>
        <p:spPr>
          <a:xfrm>
            <a:off x="494648" y="1876334"/>
            <a:ext cx="10667245"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The solution reveals that the maximum number of impression of 73,312,500 occurs with the following decision variables for impressions table. Total click-throughs is 91,924</a:t>
            </a:r>
          </a:p>
        </p:txBody>
      </p:sp>
      <p:sp>
        <p:nvSpPr>
          <p:cNvPr id="9" name="TextBox 8">
            <a:extLst>
              <a:ext uri="{FF2B5EF4-FFF2-40B4-BE49-F238E27FC236}">
                <a16:creationId xmlns:a16="http://schemas.microsoft.com/office/drawing/2014/main" id="{2D01509D-A566-45DA-88F5-32BDE3606269}"/>
              </a:ext>
            </a:extLst>
          </p:cNvPr>
          <p:cNvSpPr txBox="1"/>
          <p:nvPr/>
        </p:nvSpPr>
        <p:spPr>
          <a:xfrm>
            <a:off x="494647" y="5398693"/>
            <a:ext cx="10667245" cy="92333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chemeClr val="bg1"/>
                </a:solidFill>
                <a:latin typeface="Arial" panose="020B0604020202020204" pitchFamily="34" charset="0"/>
                <a:cs typeface="Arial" panose="020B0604020202020204" pitchFamily="34" charset="0"/>
              </a:defRPr>
            </a:lvl1pPr>
          </a:lstStyle>
          <a:p>
            <a:r>
              <a:rPr lang="en-US" dirty="0"/>
              <a:t>Hence, Marketplace Ads will be purchased 6,053,125 impressions more than original purchase plan. Premium Ads will be purchased 4,162,500 impressions less than original one. Mobile Ads will be purchased 12,771,875 impressions more than original purchase. </a:t>
            </a:r>
          </a:p>
        </p:txBody>
      </p:sp>
      <p:sp>
        <p:nvSpPr>
          <p:cNvPr id="12" name="TextBox 11">
            <a:extLst>
              <a:ext uri="{FF2B5EF4-FFF2-40B4-BE49-F238E27FC236}">
                <a16:creationId xmlns:a16="http://schemas.microsoft.com/office/drawing/2014/main" id="{F6F20E15-7BD0-4383-B545-E8BB585129F7}"/>
              </a:ext>
            </a:extLst>
          </p:cNvPr>
          <p:cNvSpPr txBox="1"/>
          <p:nvPr/>
        </p:nvSpPr>
        <p:spPr>
          <a:xfrm>
            <a:off x="332508" y="692727"/>
            <a:ext cx="9366663" cy="892552"/>
          </a:xfrm>
          <a:prstGeom prst="rect">
            <a:avLst/>
          </a:prstGeom>
          <a:noFill/>
        </p:spPr>
        <p:txBody>
          <a:bodyPr wrap="squar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 1. The optimal solution to LP Model</a:t>
            </a:r>
          </a:p>
          <a:p>
            <a:r>
              <a:rPr lang="en-US" sz="2400" dirty="0"/>
              <a:t>        (for Max. the number of impressions)</a:t>
            </a:r>
          </a:p>
        </p:txBody>
      </p:sp>
      <p:graphicFrame>
        <p:nvGraphicFramePr>
          <p:cNvPr id="13" name="Table 12">
            <a:extLst>
              <a:ext uri="{FF2B5EF4-FFF2-40B4-BE49-F238E27FC236}">
                <a16:creationId xmlns:a16="http://schemas.microsoft.com/office/drawing/2014/main" id="{9BB20C8F-25B8-4BBE-9752-F9C35D840F30}"/>
              </a:ext>
            </a:extLst>
          </p:cNvPr>
          <p:cNvGraphicFramePr>
            <a:graphicFrameLocks noGrp="1"/>
          </p:cNvGraphicFramePr>
          <p:nvPr>
            <p:extLst>
              <p:ext uri="{D42A27DB-BD31-4B8C-83A1-F6EECF244321}">
                <p14:modId xmlns:p14="http://schemas.microsoft.com/office/powerpoint/2010/main" val="2989270612"/>
              </p:ext>
            </p:extLst>
          </p:nvPr>
        </p:nvGraphicFramePr>
        <p:xfrm>
          <a:off x="854846" y="2813720"/>
          <a:ext cx="10173216" cy="2121016"/>
        </p:xfrm>
        <a:graphic>
          <a:graphicData uri="http://schemas.openxmlformats.org/drawingml/2006/table">
            <a:tbl>
              <a:tblPr>
                <a:tableStyleId>{2D5ABB26-0587-4C30-8999-92F81FD0307C}</a:tableStyleId>
              </a:tblPr>
              <a:tblGrid>
                <a:gridCol w="1271652">
                  <a:extLst>
                    <a:ext uri="{9D8B030D-6E8A-4147-A177-3AD203B41FA5}">
                      <a16:colId xmlns:a16="http://schemas.microsoft.com/office/drawing/2014/main" val="506046916"/>
                    </a:ext>
                  </a:extLst>
                </a:gridCol>
                <a:gridCol w="1271652">
                  <a:extLst>
                    <a:ext uri="{9D8B030D-6E8A-4147-A177-3AD203B41FA5}">
                      <a16:colId xmlns:a16="http://schemas.microsoft.com/office/drawing/2014/main" val="596578086"/>
                    </a:ext>
                  </a:extLst>
                </a:gridCol>
                <a:gridCol w="1271652">
                  <a:extLst>
                    <a:ext uri="{9D8B030D-6E8A-4147-A177-3AD203B41FA5}">
                      <a16:colId xmlns:a16="http://schemas.microsoft.com/office/drawing/2014/main" val="1559836179"/>
                    </a:ext>
                  </a:extLst>
                </a:gridCol>
                <a:gridCol w="1271652">
                  <a:extLst>
                    <a:ext uri="{9D8B030D-6E8A-4147-A177-3AD203B41FA5}">
                      <a16:colId xmlns:a16="http://schemas.microsoft.com/office/drawing/2014/main" val="2444987712"/>
                    </a:ext>
                  </a:extLst>
                </a:gridCol>
                <a:gridCol w="1271652">
                  <a:extLst>
                    <a:ext uri="{9D8B030D-6E8A-4147-A177-3AD203B41FA5}">
                      <a16:colId xmlns:a16="http://schemas.microsoft.com/office/drawing/2014/main" val="3678499006"/>
                    </a:ext>
                  </a:extLst>
                </a:gridCol>
                <a:gridCol w="1271652">
                  <a:extLst>
                    <a:ext uri="{9D8B030D-6E8A-4147-A177-3AD203B41FA5}">
                      <a16:colId xmlns:a16="http://schemas.microsoft.com/office/drawing/2014/main" val="2428725979"/>
                    </a:ext>
                  </a:extLst>
                </a:gridCol>
                <a:gridCol w="1271652">
                  <a:extLst>
                    <a:ext uri="{9D8B030D-6E8A-4147-A177-3AD203B41FA5}">
                      <a16:colId xmlns:a16="http://schemas.microsoft.com/office/drawing/2014/main" val="556494401"/>
                    </a:ext>
                  </a:extLst>
                </a:gridCol>
                <a:gridCol w="1271652">
                  <a:extLst>
                    <a:ext uri="{9D8B030D-6E8A-4147-A177-3AD203B41FA5}">
                      <a16:colId xmlns:a16="http://schemas.microsoft.com/office/drawing/2014/main" val="4276503584"/>
                    </a:ext>
                  </a:extLst>
                </a:gridCol>
              </a:tblGrid>
              <a:tr h="414853">
                <a:tc>
                  <a:txBody>
                    <a:bodyPr/>
                    <a:lstStyle/>
                    <a:p>
                      <a:pPr algn="ctr" fontAlgn="b"/>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Indonesia</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Korea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Malaysia</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Pakistan</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Philippines</a:t>
                      </a:r>
                      <a:endParaRPr lang="en-US" sz="1400" b="1" i="0" u="none" strike="noStrike" dirty="0">
                        <a:solidFill>
                          <a:schemeClr val="bg1"/>
                        </a:solidFill>
                        <a:effectLst/>
                        <a:latin typeface="Calibri" panose="020F0502020204030204" pitchFamily="34" charset="0"/>
                      </a:endParaRPr>
                    </a:p>
                  </a:txBody>
                  <a:tcPr marL="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Singapore</a:t>
                      </a:r>
                      <a:endParaRPr lang="en-US" sz="1400" b="1"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tc>
                  <a:txBody>
                    <a:bodyPr/>
                    <a:lstStyle/>
                    <a:p>
                      <a:pPr algn="ctr" fontAlgn="b"/>
                      <a:r>
                        <a:rPr lang="en-US" sz="1400" u="none" strike="noStrike" dirty="0">
                          <a:solidFill>
                            <a:schemeClr val="bg1"/>
                          </a:solidFill>
                          <a:effectLst/>
                        </a:rPr>
                        <a:t>Total</a:t>
                      </a:r>
                      <a:endParaRPr lang="en-US" sz="1400" b="1" i="0" u="none" strike="noStrike" dirty="0">
                        <a:solidFill>
                          <a:schemeClr val="bg1"/>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alpha val="14000"/>
                      </a:schemeClr>
                    </a:solidFill>
                  </a:tcPr>
                </a:tc>
                <a:extLst>
                  <a:ext uri="{0D108BD9-81ED-4DB2-BD59-A6C34878D82A}">
                    <a16:rowId xmlns:a16="http://schemas.microsoft.com/office/drawing/2014/main" val="2996917639"/>
                  </a:ext>
                </a:extLst>
              </a:tr>
              <a:tr h="414853">
                <a:tc>
                  <a:txBody>
                    <a:bodyPr/>
                    <a:lstStyle/>
                    <a:p>
                      <a:pPr algn="ctr" fontAlgn="b"/>
                      <a:r>
                        <a:rPr lang="en-US" sz="1200" u="none" strike="noStrike" dirty="0">
                          <a:solidFill>
                            <a:schemeClr val="bg1"/>
                          </a:solidFill>
                          <a:effectLst/>
                        </a:rPr>
                        <a:t>Marketplace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10,750,000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9,350,000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4,500,000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750,000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6,203,125 </a:t>
                      </a:r>
                    </a:p>
                  </a:txBody>
                  <a:tcPr marL="4763" marR="4763" marT="4763" marB="0" anchor="ct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1,500,000 </a:t>
                      </a:r>
                    </a:p>
                  </a:txBody>
                  <a:tcPr marL="4763" marR="4763" marT="4763"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33,053,125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650836994"/>
                  </a:ext>
                </a:extLst>
              </a:tr>
              <a:tr h="449959">
                <a:tc>
                  <a:txBody>
                    <a:bodyPr/>
                    <a:lstStyle/>
                    <a:p>
                      <a:pPr algn="ctr" fontAlgn="b"/>
                      <a:r>
                        <a:rPr lang="en-US" sz="1200" u="none" strike="noStrike" dirty="0">
                          <a:solidFill>
                            <a:schemeClr val="bg1"/>
                          </a:solidFill>
                          <a:effectLst/>
                        </a:rPr>
                        <a:t>Premium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2,625,000 </a:t>
                      </a:r>
                    </a:p>
                  </a:txBody>
                  <a:tcPr marL="4763" marR="4763" marT="4763" marB="0" anchor="ctr">
                    <a:lnL w="12700" cap="flat" cmpd="sng" algn="ctr">
                      <a:solidFill>
                        <a:schemeClr val="bg1"/>
                      </a:solidFill>
                      <a:prstDash val="solid"/>
                      <a:round/>
                      <a:headEnd type="none" w="med" len="med"/>
                      <a:tailEnd type="none" w="med" len="med"/>
                    </a:lnL>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525,000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2,775,000 </a:t>
                      </a:r>
                    </a:p>
                  </a:txBody>
                  <a:tcPr marL="4763" marR="4763" marT="4763" marB="0" anchor="ct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1,012,500 </a:t>
                      </a:r>
                    </a:p>
                  </a:txBody>
                  <a:tcPr marL="4763" marR="4763" marT="4763" marB="0" anchor="ctr">
                    <a:lnR w="12700" cap="flat" cmpd="sng" algn="ctr">
                      <a:solidFill>
                        <a:schemeClr val="bg1"/>
                      </a:solidFill>
                      <a:prstDash val="solid"/>
                      <a:round/>
                      <a:headEnd type="none" w="med" len="med"/>
                      <a:tailEnd type="none" w="med" len="med"/>
                    </a:lnR>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12,487,500 </a:t>
                      </a:r>
                    </a:p>
                  </a:txBody>
                  <a:tcPr marL="4763" marR="4763" marT="4763" marB="0" anchor="ctr">
                    <a:lnL w="12700" cap="flat" cmpd="sng" algn="ctr">
                      <a:solidFill>
                        <a:schemeClr val="bg1"/>
                      </a:solidFill>
                      <a:prstDash val="solid"/>
                      <a:round/>
                      <a:headEnd type="none" w="med" len="med"/>
                      <a:tailEnd type="none" w="med" len="med"/>
                    </a:lnL>
                    <a:noFill/>
                  </a:tcPr>
                </a:tc>
                <a:extLst>
                  <a:ext uri="{0D108BD9-81ED-4DB2-BD59-A6C34878D82A}">
                    <a16:rowId xmlns:a16="http://schemas.microsoft.com/office/drawing/2014/main" val="2096501978"/>
                  </a:ext>
                </a:extLst>
              </a:tr>
              <a:tr h="414853">
                <a:tc>
                  <a:txBody>
                    <a:bodyPr/>
                    <a:lstStyle/>
                    <a:p>
                      <a:pPr algn="ctr" fontAlgn="b"/>
                      <a:r>
                        <a:rPr lang="en-US" sz="1200" u="none" strike="noStrike" dirty="0">
                          <a:solidFill>
                            <a:schemeClr val="bg1"/>
                          </a:solidFill>
                          <a:effectLst/>
                        </a:rPr>
                        <a:t>Mobile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2,250,000 </a:t>
                      </a:r>
                    </a:p>
                  </a:txBody>
                  <a:tcPr marL="4763" marR="4763" marT="4763"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8,600,000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4,600,000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6,896,875 </a:t>
                      </a:r>
                    </a:p>
                  </a:txBody>
                  <a:tcPr marL="4763" marR="4763" marT="4763" marB="0" anchor="ct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5,425,000 </a:t>
                      </a:r>
                    </a:p>
                  </a:txBody>
                  <a:tcPr marL="4763" marR="4763" marT="4763"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27,771,875 </a:t>
                      </a:r>
                    </a:p>
                  </a:txBody>
                  <a:tcPr marL="4763" marR="4763" marT="4763"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18171005"/>
                  </a:ext>
                </a:extLst>
              </a:tr>
              <a:tr h="426498">
                <a:tc>
                  <a:txBody>
                    <a:bodyPr/>
                    <a:lstStyle/>
                    <a:p>
                      <a:pPr algn="ctr" fontAlgn="b"/>
                      <a:r>
                        <a:rPr lang="en-US" sz="1200" u="none" strike="noStrike" dirty="0">
                          <a:solidFill>
                            <a:schemeClr val="bg1"/>
                          </a:solidFill>
                          <a:effectLst/>
                        </a:rPr>
                        <a:t>Total Ads</a:t>
                      </a:r>
                      <a:endParaRPr lang="en-US" sz="1200" b="0" i="0" u="none" strike="noStrike" dirty="0">
                        <a:solidFill>
                          <a:schemeClr val="bg1"/>
                        </a:solidFill>
                        <a:effectLst/>
                        <a:latin typeface="Calibri" panose="020F0502020204030204" pitchFamily="34"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15,625,000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12,125,000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15,875,000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a:solidFill>
                            <a:schemeClr val="bg1"/>
                          </a:solidFill>
                          <a:effectLst/>
                          <a:latin typeface="+mn-lt"/>
                          <a:ea typeface="+mn-ea"/>
                          <a:cs typeface="+mn-cs"/>
                        </a:rPr>
                        <a:t>      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15,875,000 </a:t>
                      </a:r>
                    </a:p>
                  </a:txBody>
                  <a:tcPr marL="4763" marR="4763" marT="4763"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7,937,500 </a:t>
                      </a:r>
                    </a:p>
                  </a:txBody>
                  <a:tcPr marL="4763" marR="4763" marT="4763"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tc>
                  <a:txBody>
                    <a:bodyPr/>
                    <a:lstStyle/>
                    <a:p>
                      <a:pPr marL="0" algn="ctr" defTabSz="914400" rtl="0" eaLnBrk="1" fontAlgn="b" latinLnBrk="0" hangingPunct="1"/>
                      <a:r>
                        <a:rPr lang="en-US" sz="1200" u="none" strike="noStrike" kern="1200" dirty="0">
                          <a:solidFill>
                            <a:schemeClr val="bg1"/>
                          </a:solidFill>
                          <a:effectLst/>
                          <a:latin typeface="+mn-lt"/>
                          <a:ea typeface="+mn-ea"/>
                          <a:cs typeface="+mn-cs"/>
                        </a:rPr>
                        <a:t>    73,312,500 </a:t>
                      </a:r>
                    </a:p>
                  </a:txBody>
                  <a:tcPr marL="4763" marR="4763" marT="4763"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alpha val="27059"/>
                      </a:srgbClr>
                    </a:solidFill>
                  </a:tcPr>
                </a:tc>
                <a:extLst>
                  <a:ext uri="{0D108BD9-81ED-4DB2-BD59-A6C34878D82A}">
                    <a16:rowId xmlns:a16="http://schemas.microsoft.com/office/drawing/2014/main" val="1237340490"/>
                  </a:ext>
                </a:extLst>
              </a:tr>
            </a:tbl>
          </a:graphicData>
        </a:graphic>
      </p:graphicFrame>
    </p:spTree>
    <p:extLst>
      <p:ext uri="{BB962C8B-B14F-4D97-AF65-F5344CB8AC3E}">
        <p14:creationId xmlns:p14="http://schemas.microsoft.com/office/powerpoint/2010/main" val="293921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C4F8C-7135-4706-93DD-0CB7E42B2666}"/>
              </a:ext>
            </a:extLst>
          </p:cNvPr>
          <p:cNvSpPr txBox="1"/>
          <p:nvPr/>
        </p:nvSpPr>
        <p:spPr>
          <a:xfrm>
            <a:off x="332509" y="692727"/>
            <a:ext cx="3517310" cy="523220"/>
          </a:xfrm>
          <a:prstGeom prst="rect">
            <a:avLst/>
          </a:prstGeom>
          <a:noFill/>
        </p:spPr>
        <p:txBody>
          <a:bodyPr wrap="none" rtlCol="0">
            <a:spAutoFit/>
          </a:bodyPr>
          <a:lstStyle>
            <a:defPPr>
              <a:defRPr lang="en-US"/>
            </a:defPPr>
            <a:lvl1pPr>
              <a:defRPr sz="2800" b="1">
                <a:solidFill>
                  <a:srgbClr val="F2D347"/>
                </a:solidFill>
                <a:latin typeface="Arial" panose="020B0604020202020204" pitchFamily="34" charset="0"/>
                <a:cs typeface="Arial" panose="020B0604020202020204" pitchFamily="34" charset="0"/>
              </a:defRPr>
            </a:lvl1pPr>
          </a:lstStyle>
          <a:p>
            <a:r>
              <a:rPr lang="en-US" dirty="0"/>
              <a:t>Sensitivity Analysis</a:t>
            </a:r>
          </a:p>
        </p:txBody>
      </p:sp>
      <p:pic>
        <p:nvPicPr>
          <p:cNvPr id="3" name="Graphic 2">
            <a:extLst>
              <a:ext uri="{FF2B5EF4-FFF2-40B4-BE49-F238E27FC236}">
                <a16:creationId xmlns:a16="http://schemas.microsoft.com/office/drawing/2014/main" id="{7ED26711-4B21-440B-A7AD-3EE1644B8073}"/>
              </a:ext>
            </a:extLst>
          </p:cNvPr>
          <p:cNvPicPr>
            <a:picLocks noChangeAspect="1"/>
          </p:cNvPicPr>
          <p:nvPr/>
        </p:nvPicPr>
        <p:blipFill>
          <a:blip r:embed="rId3" cstate="print">
            <a:alphaModFix amt="6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8442" y="435510"/>
            <a:ext cx="1369641" cy="566890"/>
          </a:xfrm>
          <a:prstGeom prst="rect">
            <a:avLst/>
          </a:prstGeom>
        </p:spPr>
      </p:pic>
      <p:graphicFrame>
        <p:nvGraphicFramePr>
          <p:cNvPr id="23" name="Table 22">
            <a:extLst>
              <a:ext uri="{FF2B5EF4-FFF2-40B4-BE49-F238E27FC236}">
                <a16:creationId xmlns:a16="http://schemas.microsoft.com/office/drawing/2014/main" id="{CDCEC7C1-BD1B-44DD-92C9-1517B2512799}"/>
              </a:ext>
            </a:extLst>
          </p:cNvPr>
          <p:cNvGraphicFramePr>
            <a:graphicFrameLocks noGrp="1"/>
          </p:cNvGraphicFramePr>
          <p:nvPr>
            <p:extLst>
              <p:ext uri="{D42A27DB-BD31-4B8C-83A1-F6EECF244321}">
                <p14:modId xmlns:p14="http://schemas.microsoft.com/office/powerpoint/2010/main" val="3364144993"/>
              </p:ext>
            </p:extLst>
          </p:nvPr>
        </p:nvGraphicFramePr>
        <p:xfrm>
          <a:off x="430212" y="1227991"/>
          <a:ext cx="5840695" cy="5547930"/>
        </p:xfrm>
        <a:graphic>
          <a:graphicData uri="http://schemas.openxmlformats.org/drawingml/2006/table">
            <a:tbl>
              <a:tblPr>
                <a:tableStyleId>{5C22544A-7EE6-4342-B048-85BDC9FD1C3A}</a:tableStyleId>
              </a:tblPr>
              <a:tblGrid>
                <a:gridCol w="118210">
                  <a:extLst>
                    <a:ext uri="{9D8B030D-6E8A-4147-A177-3AD203B41FA5}">
                      <a16:colId xmlns:a16="http://schemas.microsoft.com/office/drawing/2014/main" val="2436325221"/>
                    </a:ext>
                  </a:extLst>
                </a:gridCol>
                <a:gridCol w="416662">
                  <a:extLst>
                    <a:ext uri="{9D8B030D-6E8A-4147-A177-3AD203B41FA5}">
                      <a16:colId xmlns:a16="http://schemas.microsoft.com/office/drawing/2014/main" val="4087261861"/>
                    </a:ext>
                  </a:extLst>
                </a:gridCol>
                <a:gridCol w="2092933">
                  <a:extLst>
                    <a:ext uri="{9D8B030D-6E8A-4147-A177-3AD203B41FA5}">
                      <a16:colId xmlns:a16="http://schemas.microsoft.com/office/drawing/2014/main" val="1500503979"/>
                    </a:ext>
                  </a:extLst>
                </a:gridCol>
                <a:gridCol w="676275">
                  <a:extLst>
                    <a:ext uri="{9D8B030D-6E8A-4147-A177-3AD203B41FA5}">
                      <a16:colId xmlns:a16="http://schemas.microsoft.com/office/drawing/2014/main" val="1902399734"/>
                    </a:ext>
                  </a:extLst>
                </a:gridCol>
                <a:gridCol w="640497">
                  <a:extLst>
                    <a:ext uri="{9D8B030D-6E8A-4147-A177-3AD203B41FA5}">
                      <a16:colId xmlns:a16="http://schemas.microsoft.com/office/drawing/2014/main" val="2809180097"/>
                    </a:ext>
                  </a:extLst>
                </a:gridCol>
                <a:gridCol w="602515">
                  <a:extLst>
                    <a:ext uri="{9D8B030D-6E8A-4147-A177-3AD203B41FA5}">
                      <a16:colId xmlns:a16="http://schemas.microsoft.com/office/drawing/2014/main" val="262907271"/>
                    </a:ext>
                  </a:extLst>
                </a:gridCol>
                <a:gridCol w="647700">
                  <a:extLst>
                    <a:ext uri="{9D8B030D-6E8A-4147-A177-3AD203B41FA5}">
                      <a16:colId xmlns:a16="http://schemas.microsoft.com/office/drawing/2014/main" val="1191533780"/>
                    </a:ext>
                  </a:extLst>
                </a:gridCol>
                <a:gridCol w="645903">
                  <a:extLst>
                    <a:ext uri="{9D8B030D-6E8A-4147-A177-3AD203B41FA5}">
                      <a16:colId xmlns:a16="http://schemas.microsoft.com/office/drawing/2014/main" val="771701503"/>
                    </a:ext>
                  </a:extLst>
                </a:gridCol>
              </a:tblGrid>
              <a:tr h="102044">
                <a:tc gridSpan="3">
                  <a:txBody>
                    <a:bodyPr/>
                    <a:lstStyle/>
                    <a:p>
                      <a:pPr algn="l" fontAlgn="b"/>
                      <a:r>
                        <a:rPr lang="en-US" sz="700" u="none" strike="noStrike">
                          <a:solidFill>
                            <a:schemeClr val="bg1"/>
                          </a:solidFill>
                          <a:effectLst/>
                        </a:rPr>
                        <a:t>Variable Cells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lnL w="12700" cmpd="sng">
                      <a:noFill/>
                    </a:lnL>
                  </a:tcPr>
                </a:tc>
                <a:tc hMerge="1">
                  <a:txBody>
                    <a:bodyPr/>
                    <a:lstStyle/>
                    <a:p>
                      <a:pPr algn="l" fontAlgn="b"/>
                      <a:endParaRPr lang="en-US" sz="700" b="0" i="0" u="none" strike="noStrike">
                        <a:solidFill>
                          <a:srgbClr val="000000"/>
                        </a:solidFill>
                        <a:effectLst/>
                        <a:latin typeface="Calibri" panose="020F0502020204030204" pitchFamily="34" charset="0"/>
                      </a:endParaRPr>
                    </a:p>
                  </a:txBody>
                  <a:tcPr marL="1303" marR="1303" marT="1303" marB="0" anchor="b"/>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9271889"/>
                  </a:ext>
                </a:extLst>
              </a:tr>
              <a:tr h="102044">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 </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Final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Reduced</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Objective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Allowable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Allowable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2840623"/>
                  </a:ext>
                </a:extLst>
              </a:tr>
              <a:tr h="102044">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Cell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Name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Value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Cost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Coefficient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Increase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Decrease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4340920"/>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10750000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3115391"/>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9350000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00463042"/>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4500000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360327"/>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9297760"/>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6203125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47384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Marketplace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2045195"/>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2625000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2111482"/>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52941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$E$32</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658802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9457455"/>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901589"/>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Premium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1012500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5074143"/>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$C$33</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Indonesia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7501910"/>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$D$33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Korea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7579769"/>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$E$33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Malaysia</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8600000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4088061"/>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Pakistan</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4600000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0658294"/>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$G$33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Philippines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6896875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2156649"/>
                  </a:ext>
                </a:extLst>
              </a:tr>
              <a:tr h="104780">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$H$33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Mobile Ads Singapore</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5425000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842454"/>
                  </a:ext>
                </a:extLst>
              </a:tr>
              <a:tr h="102044">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0180027"/>
                  </a:ext>
                </a:extLst>
              </a:tr>
              <a:tr h="102044">
                <a:tc gridSpan="3">
                  <a:txBody>
                    <a:bodyPr/>
                    <a:lstStyle/>
                    <a:p>
                      <a:pPr algn="l" fontAlgn="b"/>
                      <a:r>
                        <a:rPr lang="en-US" sz="700" u="none" strike="noStrike">
                          <a:solidFill>
                            <a:schemeClr val="bg1"/>
                          </a:solidFill>
                          <a:effectLst/>
                        </a:rPr>
                        <a:t>Constraints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lnL w="12700" cmpd="sng">
                      <a:noFill/>
                    </a:lnL>
                    <a:lnT w="12700" cmpd="sng">
                      <a:noFill/>
                    </a:lnT>
                  </a:tcPr>
                </a:tc>
                <a:tc hMerge="1">
                  <a:txBody>
                    <a:bodyPr/>
                    <a:lstStyle/>
                    <a:p>
                      <a:pPr algn="l" fontAlgn="b"/>
                      <a:endParaRPr lang="en-US" sz="700" b="0" i="0" u="none" strike="noStrike">
                        <a:solidFill>
                          <a:srgbClr val="000000"/>
                        </a:solidFill>
                        <a:effectLst/>
                        <a:latin typeface="Calibri" panose="020F0502020204030204" pitchFamily="34" charset="0"/>
                      </a:endParaRPr>
                    </a:p>
                  </a:txBody>
                  <a:tcPr marL="1303" marR="1303" marT="1303" marB="0" anchor="b"/>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 </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749317"/>
                  </a:ext>
                </a:extLst>
              </a:tr>
              <a:tr h="102044">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 </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Final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Shadow</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Constraint</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Allowable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Allowable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4494350"/>
                  </a:ext>
                </a:extLst>
              </a:tr>
              <a:tr h="102044">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Cell</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Name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Value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Price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R.H. Side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Increase</a:t>
                      </a:r>
                      <a:endParaRPr lang="en-US" sz="700" b="1"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Decrease</a:t>
                      </a:r>
                      <a:endParaRPr lang="en-US" sz="700" b="1"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38483"/>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 No MP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10750000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4500000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6250000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0874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 No MP / KOR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9350000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4850000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313479"/>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3) No MP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1362500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3717500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194276"/>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$C$44</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4) No MP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750000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1602941.176</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6581747"/>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5) No MP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6203125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1703125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26658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$C$46</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6) No MP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879032.2581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1500000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5776259"/>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$C$47</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7) No PRM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2625000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2625000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70231.95876</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191623.7113</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7261633"/>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$C$48</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8) No PRM / KOR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62356.97941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170137.2998</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8439176"/>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$C$49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9) No PRM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96631.20567</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263652.4823</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4220956"/>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10) No PRM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67955.11222</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185411.4713</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1022713"/>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$C$51</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11) No PRM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2775000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78985.50725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225987.8419</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8022163"/>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12) No PRM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1012500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1012500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52403.84615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142980.7692</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488905"/>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13) No MOB / IDN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5719230.769</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2096153.846</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942322"/>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$C$54</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14) No MOB / MYS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8600000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6350000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8714972"/>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$C$55</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15) No MOB / PAK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4600000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2350000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0663647"/>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$C$56</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16) No MOB / PHL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6896875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4646875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9281480"/>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$C$57</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17) No MOB / SGP No. of impressions below 75%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5425000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2250000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3175000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1E+30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747359"/>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$C$58</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18) Limiting the total impressions in Indonesia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15625000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15625000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514150.9434</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1402830.189</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4751195"/>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$C$59</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19) Limiting the total impressions in Korea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12125000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12125000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309659.0909</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844886.3636</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9044966"/>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$C$60</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20) Limiting the total impressions in Malaysia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681250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1858750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8961392"/>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$C$61</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21) Limiting the total impressions in Pakistan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681250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1858750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3888478"/>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$C$62</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22) Limiting the total impressions in Phippines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15875000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681250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1327678.571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612631"/>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$C$63</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23) Limiting the total impressions in Singapore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7937500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7937500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681250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1858750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7185206"/>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a:solidFill>
                            <a:schemeClr val="bg1"/>
                          </a:solidFill>
                          <a:effectLst/>
                        </a:rPr>
                        <a:t>$C$64</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24) Budget is limited &lt; $95k include the 9% fee  LHS</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86450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86450</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743.5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272.5</a:t>
                      </a:r>
                    </a:p>
                  </a:txBody>
                  <a:tcPr marL="4763" marR="4763" marT="476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5327850"/>
                  </a:ext>
                </a:extLst>
              </a:tr>
              <a:tr h="104780">
                <a:tc>
                  <a:txBody>
                    <a:bodyPr/>
                    <a:lstStyle/>
                    <a:p>
                      <a:pPr algn="l" fontAlgn="b"/>
                      <a:r>
                        <a:rPr lang="en-US" sz="700" u="none" strike="noStrike">
                          <a:solidFill>
                            <a:schemeClr val="bg1"/>
                          </a:solidFill>
                          <a:effectLst/>
                        </a:rPr>
                        <a:t> </a:t>
                      </a:r>
                      <a:endParaRPr lang="en-US" sz="700" b="0" i="0" u="none" strike="noStrike">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700" u="none" strike="noStrike" dirty="0">
                          <a:solidFill>
                            <a:schemeClr val="bg1"/>
                          </a:solidFill>
                          <a:effectLst/>
                        </a:rPr>
                        <a:t>$C$65</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700" u="none" strike="noStrike" dirty="0">
                          <a:solidFill>
                            <a:schemeClr val="bg1"/>
                          </a:solidFill>
                          <a:effectLst/>
                        </a:rPr>
                        <a:t>25) MOB / KOR No. of impressions equals 0 LHS</a:t>
                      </a:r>
                      <a:endParaRPr lang="en-US" sz="700" b="0" i="0" u="none" strike="noStrike" dirty="0">
                        <a:solidFill>
                          <a:schemeClr val="bg1"/>
                        </a:solidFill>
                        <a:effectLst/>
                        <a:latin typeface="Calibri" panose="020F0502020204030204" pitchFamily="34" charset="0"/>
                      </a:endParaRPr>
                    </a:p>
                  </a:txBody>
                  <a:tcPr marL="1303" marR="1303" marT="130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-2.22045E-16</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a:solidFill>
                            <a:schemeClr val="bg1"/>
                          </a:solidFill>
                          <a:effectLst/>
                          <a:latin typeface="+mn-lt"/>
                          <a:ea typeface="+mn-ea"/>
                          <a:cs typeface="+mn-cs"/>
                        </a:rPr>
                        <a:t>844886.3636</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US" sz="700" u="none" strike="noStrike" kern="1200" dirty="0">
                          <a:solidFill>
                            <a:schemeClr val="bg1"/>
                          </a:solidFill>
                          <a:effectLst/>
                          <a:latin typeface="+mn-lt"/>
                          <a:ea typeface="+mn-ea"/>
                          <a:cs typeface="+mn-cs"/>
                        </a:rPr>
                        <a:t>0</a:t>
                      </a:r>
                    </a:p>
                  </a:txBody>
                  <a:tcPr marL="4763" marR="4763" marT="4763"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578794"/>
                  </a:ext>
                </a:extLst>
              </a:tr>
            </a:tbl>
          </a:graphicData>
        </a:graphic>
      </p:graphicFrame>
      <p:graphicFrame>
        <p:nvGraphicFramePr>
          <p:cNvPr id="25" name="Table 24">
            <a:extLst>
              <a:ext uri="{FF2B5EF4-FFF2-40B4-BE49-F238E27FC236}">
                <a16:creationId xmlns:a16="http://schemas.microsoft.com/office/drawing/2014/main" id="{75DDDCF0-6477-4DE3-A22B-B0FDA92E68F3}"/>
              </a:ext>
            </a:extLst>
          </p:cNvPr>
          <p:cNvGraphicFramePr>
            <a:graphicFrameLocks noGrp="1"/>
          </p:cNvGraphicFramePr>
          <p:nvPr>
            <p:extLst>
              <p:ext uri="{D42A27DB-BD31-4B8C-83A1-F6EECF244321}">
                <p14:modId xmlns:p14="http://schemas.microsoft.com/office/powerpoint/2010/main" val="1577560761"/>
              </p:ext>
            </p:extLst>
          </p:nvPr>
        </p:nvGraphicFramePr>
        <p:xfrm>
          <a:off x="6836160" y="1321652"/>
          <a:ext cx="4763493" cy="3190954"/>
        </p:xfrm>
        <a:graphic>
          <a:graphicData uri="http://schemas.openxmlformats.org/drawingml/2006/table">
            <a:tbl>
              <a:tblPr/>
              <a:tblGrid>
                <a:gridCol w="2154329">
                  <a:extLst>
                    <a:ext uri="{9D8B030D-6E8A-4147-A177-3AD203B41FA5}">
                      <a16:colId xmlns:a16="http://schemas.microsoft.com/office/drawing/2014/main" val="1499881985"/>
                    </a:ext>
                  </a:extLst>
                </a:gridCol>
                <a:gridCol w="745038">
                  <a:extLst>
                    <a:ext uri="{9D8B030D-6E8A-4147-A177-3AD203B41FA5}">
                      <a16:colId xmlns:a16="http://schemas.microsoft.com/office/drawing/2014/main" val="1528956254"/>
                    </a:ext>
                  </a:extLst>
                </a:gridCol>
                <a:gridCol w="434606">
                  <a:extLst>
                    <a:ext uri="{9D8B030D-6E8A-4147-A177-3AD203B41FA5}">
                      <a16:colId xmlns:a16="http://schemas.microsoft.com/office/drawing/2014/main" val="3743879604"/>
                    </a:ext>
                  </a:extLst>
                </a:gridCol>
                <a:gridCol w="645700">
                  <a:extLst>
                    <a:ext uri="{9D8B030D-6E8A-4147-A177-3AD203B41FA5}">
                      <a16:colId xmlns:a16="http://schemas.microsoft.com/office/drawing/2014/main" val="753993255"/>
                    </a:ext>
                  </a:extLst>
                </a:gridCol>
                <a:gridCol w="783820">
                  <a:extLst>
                    <a:ext uri="{9D8B030D-6E8A-4147-A177-3AD203B41FA5}">
                      <a16:colId xmlns:a16="http://schemas.microsoft.com/office/drawing/2014/main" val="204007944"/>
                    </a:ext>
                  </a:extLst>
                </a:gridCol>
              </a:tblGrid>
              <a:tr h="122729">
                <a:tc>
                  <a:txBody>
                    <a:bodyPr/>
                    <a:lstStyle/>
                    <a:p>
                      <a:pPr algn="l" fontAlgn="b"/>
                      <a:r>
                        <a:rPr lang="en-US" sz="700" b="1" i="0" u="none" strike="noStrike">
                          <a:solidFill>
                            <a:srgbClr val="000000"/>
                          </a:solidFill>
                          <a:effectLst/>
                          <a:latin typeface="Calibri" panose="020F0502020204030204" pitchFamily="34" charset="0"/>
                        </a:rPr>
                        <a:t>Constraints (also expressed as 'Subject To:')</a:t>
                      </a: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700" b="1" i="0" u="none" strike="noStrike">
                          <a:solidFill>
                            <a:srgbClr val="9C0006"/>
                          </a:solidFill>
                          <a:effectLst/>
                          <a:latin typeface="Calibri" panose="020F0502020204030204" pitchFamily="34" charset="0"/>
                        </a:rPr>
                        <a:t>LHS</a:t>
                      </a: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7CE"/>
                    </a:solidFill>
                  </a:tcPr>
                </a:tc>
                <a:tc>
                  <a:txBody>
                    <a:bodyPr/>
                    <a:lstStyle/>
                    <a:p>
                      <a:pPr algn="ctr" fontAlgn="b"/>
                      <a:endParaRPr lang="en-US" sz="700" b="1" i="0" u="none" strike="noStrike">
                        <a:solidFill>
                          <a:srgbClr val="000000"/>
                        </a:solidFill>
                        <a:effectLst/>
                        <a:latin typeface="Calibri" panose="020F0502020204030204" pitchFamily="34" charset="0"/>
                      </a:endParaRPr>
                    </a:p>
                  </a:txBody>
                  <a:tcPr marL="4400" marR="4400" marT="4400" marB="0" anchor="b">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700" b="1" i="0" u="none" strike="noStrike">
                          <a:solidFill>
                            <a:srgbClr val="9C0006"/>
                          </a:solidFill>
                          <a:effectLst/>
                          <a:latin typeface="Calibri" panose="020F0502020204030204" pitchFamily="34" charset="0"/>
                        </a:rPr>
                        <a:t>RHS</a:t>
                      </a:r>
                    </a:p>
                  </a:txBody>
                  <a:tcPr marL="4400" marR="4400" marT="4400" marB="0" anchor="b">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7CE"/>
                    </a:solidFill>
                  </a:tcPr>
                </a:tc>
                <a:tc>
                  <a:txBody>
                    <a:bodyPr/>
                    <a:lstStyle/>
                    <a:p>
                      <a:pPr algn="ctr" fontAlgn="b"/>
                      <a:r>
                        <a:rPr lang="en-US" sz="600" b="1" i="0" u="none" strike="noStrike" dirty="0">
                          <a:solidFill>
                            <a:srgbClr val="000000"/>
                          </a:solidFill>
                          <a:effectLst/>
                          <a:latin typeface="Arial" panose="020B0604020202020204" pitchFamily="34" charset="0"/>
                        </a:rPr>
                        <a:t>Slack</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CFFFF"/>
                    </a:solidFill>
                  </a:tcPr>
                </a:tc>
                <a:extLst>
                  <a:ext uri="{0D108BD9-81ED-4DB2-BD59-A6C34878D82A}">
                    <a16:rowId xmlns:a16="http://schemas.microsoft.com/office/drawing/2014/main" val="717356475"/>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 No MP / IDN No. of impressions below 75%</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solidFill>
                      <a:srgbClr val="D9E1F2">
                        <a:alpha val="21176"/>
                      </a:srgbClr>
                    </a:solidFill>
                  </a:tcPr>
                </a:tc>
                <a:tc>
                  <a:txBody>
                    <a:bodyPr/>
                    <a:lstStyle/>
                    <a:p>
                      <a:pPr algn="ctr" fontAlgn="b"/>
                      <a:r>
                        <a:rPr lang="en-US" sz="700" b="0" i="0" u="none" strike="noStrike" dirty="0">
                          <a:solidFill>
                            <a:schemeClr val="bg1"/>
                          </a:solidFill>
                          <a:effectLst/>
                          <a:latin typeface="Calibri" panose="020F0502020204030204" pitchFamily="34" charset="0"/>
                        </a:rPr>
                        <a:t>    10,750,000 </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tcPr>
                </a:tc>
                <a:tc>
                  <a:txBody>
                    <a:bodyPr/>
                    <a:lstStyle/>
                    <a:p>
                      <a:pPr algn="ctr" fontAlgn="b"/>
                      <a:r>
                        <a:rPr lang="en-US" sz="700" b="0" i="0" u="none" strike="noStrike" dirty="0">
                          <a:solidFill>
                            <a:schemeClr val="bg1"/>
                          </a:solidFill>
                          <a:effectLst/>
                          <a:latin typeface="Calibri" panose="020F0502020204030204" pitchFamily="34" charset="0"/>
                        </a:rPr>
                        <a:t>&gt;=</a:t>
                      </a:r>
                    </a:p>
                  </a:txBody>
                  <a:tcPr marL="4400" marR="4400" marT="4400" marB="0" anchor="b">
                    <a:lnL>
                      <a:noFill/>
                    </a:lnL>
                    <a:lnR>
                      <a:noFill/>
                    </a:lnR>
                    <a:lnT w="12700" cap="flat" cmpd="sng" algn="ctr">
                      <a:solidFill>
                        <a:schemeClr val="bg1"/>
                      </a:solidFill>
                      <a:prstDash val="solid"/>
                      <a:round/>
                      <a:headEnd type="none" w="med" len="med"/>
                      <a:tailEnd type="none" w="med" len="med"/>
                    </a:lnT>
                    <a:lnB>
                      <a:noFill/>
                    </a:lnB>
                  </a:tcPr>
                </a:tc>
                <a:tc>
                  <a:txBody>
                    <a:bodyPr/>
                    <a:lstStyle/>
                    <a:p>
                      <a:pPr algn="ctr" fontAlgn="b"/>
                      <a:r>
                        <a:rPr lang="en-US" sz="700" b="0" i="0" u="none" strike="noStrike" dirty="0">
                          <a:solidFill>
                            <a:schemeClr val="bg1"/>
                          </a:solidFill>
                          <a:effectLst/>
                          <a:latin typeface="Calibri" panose="020F0502020204030204" pitchFamily="34" charset="0"/>
                        </a:rPr>
                        <a:t>      4,500,000 </a:t>
                      </a:r>
                    </a:p>
                  </a:txBody>
                  <a:tcPr marL="4400" marR="4400" marT="4400" marB="0" anchor="b">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tcPr>
                </a:tc>
                <a:tc>
                  <a:txBody>
                    <a:bodyPr/>
                    <a:lstStyle/>
                    <a:p>
                      <a:pPr marL="0" algn="ctr" fontAlgn="b">
                        <a:spcAft>
                          <a:spcPts val="0"/>
                        </a:spcAft>
                        <a:tabLst>
                          <a:tab pos="72000" algn="r"/>
                        </a:tabLst>
                      </a:pPr>
                      <a:r>
                        <a:rPr lang="en-US" sz="700" b="0" i="0" u="none" strike="noStrike" dirty="0">
                          <a:solidFill>
                            <a:srgbClr val="000000"/>
                          </a:solidFill>
                          <a:effectLst/>
                          <a:latin typeface="Calibri" panose="020F0502020204030204" pitchFamily="34" charset="0"/>
                        </a:rPr>
                        <a:t>-6,250,000</a:t>
                      </a:r>
                    </a:p>
                  </a:txBody>
                  <a:tcPr marL="4400" marR="4400" marT="44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75085285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 No MP / KOR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9,350,000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4,500,000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-4,850,000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3766006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3) No MP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4,500,000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4,500,000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600181330"/>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4) No MP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750,000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750,000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75615800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5) No MP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6,203,125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4,500,000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-1,703,125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64988501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6) No MP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1,500,000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1,500,000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67482911"/>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7) No PRM / IDN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2,625,000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2,625,000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587695476"/>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8) No PRM / KOR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2,775,000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2,775,000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79492386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9) No PRM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2,775,000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2,775,000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4298839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10) No PRM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525,000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525,000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802699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11) No PRM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2,775,000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2,775,000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30005510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12) No PRM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1,012,500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1,012,500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01802304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13) No MOB / IDN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2,250,000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2,250,000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65156128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14) No MOB / MYS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8,600,000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2,250,000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-6,350,000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38732751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15) No MOB / PAK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4,600,000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2,250,000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-2,350,000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48896559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16) No MOB / PHL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6,896,875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2,250,000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-4,646,875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4076525005"/>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17) No MOB / SGP No. of impressions below 75%</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5,425,000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&gt;=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2,250,000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-3,175,000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026862987"/>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18) Limiting the total impressions in Indonesia</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15,625,000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15,625,000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59623732"/>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19) Limiting the total impressions in Korea</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12,125,000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12,125,000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850829560"/>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20) Limiting the total impressions in Malaysia</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15,875,000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15,875,000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2422061644"/>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21) Limiting the total impressions in Pakistan</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5,875,000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5,875,000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357118523"/>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22) Limiting the total impressions in Philippines</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15,875,000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15,875,000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508196078"/>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23) Limiting the total impressions in Singapore</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7,937,500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7,937,500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1208933089"/>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24) Budget is limited &lt; $95k include the 9% fee </a:t>
                      </a:r>
                    </a:p>
                  </a:txBody>
                  <a:tcPr marL="4400" marR="4400" marT="4400" marB="0" anchor="b">
                    <a:lnL>
                      <a:noFill/>
                    </a:lnL>
                    <a:lnR>
                      <a:noFill/>
                    </a:lnR>
                    <a:lnT>
                      <a:noFill/>
                    </a:lnT>
                    <a:lnB>
                      <a:noFill/>
                    </a:lnB>
                    <a:solidFill>
                      <a:srgbClr val="D9E1F2">
                        <a:alpha val="21176"/>
                      </a:srgbClr>
                    </a:solidFill>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86,450 </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&lt;=</a:t>
                      </a:r>
                    </a:p>
                  </a:txBody>
                  <a:tcPr marL="4763" marR="4763" marT="4763" marB="0" anchor="b">
                    <a:lnL>
                      <a:noFill/>
                    </a:lnL>
                    <a:lnR>
                      <a:noFill/>
                    </a:lnR>
                    <a:lnT>
                      <a:noFill/>
                    </a:lnT>
                    <a:lnB>
                      <a:noFill/>
                    </a:lnB>
                  </a:tcPr>
                </a:tc>
                <a:tc>
                  <a:txBody>
                    <a:bodyPr/>
                    <a:lstStyle/>
                    <a:p>
                      <a:pPr marL="0" algn="ctr" defTabSz="914400" rtl="0" eaLnBrk="1" fontAlgn="b" latinLnBrk="0" hangingPunct="1"/>
                      <a:r>
                        <a:rPr lang="en-US" sz="700" b="0" i="0" u="none" strike="noStrike" kern="1200">
                          <a:solidFill>
                            <a:schemeClr val="bg1"/>
                          </a:solidFill>
                          <a:effectLst/>
                          <a:latin typeface="Calibri" panose="020F0502020204030204" pitchFamily="34" charset="0"/>
                          <a:ea typeface="+mn-ea"/>
                          <a:cs typeface="+mn-cs"/>
                        </a:rPr>
                        <a:t>           86,450 </a:t>
                      </a:r>
                    </a:p>
                  </a:txBody>
                  <a:tcPr marL="4763" marR="4763" marT="476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extLst>
                  <a:ext uri="{0D108BD9-81ED-4DB2-BD59-A6C34878D82A}">
                    <a16:rowId xmlns:a16="http://schemas.microsoft.com/office/drawing/2014/main" val="3307611838"/>
                  </a:ext>
                </a:extLst>
              </a:tr>
              <a:tr h="122729">
                <a:tc>
                  <a:txBody>
                    <a:bodyPr/>
                    <a:lstStyle/>
                    <a:p>
                      <a:pPr marL="36000" algn="l" fontAlgn="b"/>
                      <a:r>
                        <a:rPr lang="en-US" sz="700" b="0" i="0" u="none" strike="noStrike" dirty="0">
                          <a:solidFill>
                            <a:schemeClr val="bg1"/>
                          </a:solidFill>
                          <a:effectLst/>
                          <a:latin typeface="Calibri" panose="020F0502020204030204" pitchFamily="34" charset="0"/>
                        </a:rPr>
                        <a:t>25) MOB / KOR No. of impressions equals 0</a:t>
                      </a:r>
                    </a:p>
                  </a:txBody>
                  <a:tcPr marL="4400" marR="4400" marT="4400" marB="0" anchor="b">
                    <a:lnL>
                      <a:noFill/>
                    </a:lnL>
                    <a:lnR>
                      <a:noFill/>
                    </a:lnR>
                    <a:lnT>
                      <a:noFill/>
                    </a:lnT>
                    <a:lnB w="12700" cap="flat" cmpd="sng" algn="ctr">
                      <a:solidFill>
                        <a:schemeClr val="bg1"/>
                      </a:solidFill>
                      <a:prstDash val="solid"/>
                      <a:round/>
                      <a:headEnd type="none" w="med" len="med"/>
                      <a:tailEnd type="none" w="med" len="med"/>
                    </a:lnB>
                    <a:solidFill>
                      <a:srgbClr val="D9E1F2">
                        <a:alpha val="21176"/>
                      </a:srgbClr>
                    </a:solidFill>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 </a:t>
                      </a:r>
                    </a:p>
                  </a:txBody>
                  <a:tcPr marL="4763" marR="4763" marT="4763" marB="0" anchor="b">
                    <a:lnL>
                      <a:noFill/>
                    </a:lnL>
                    <a:lnR>
                      <a:noFill/>
                    </a:lnR>
                    <a:lnT>
                      <a:noFill/>
                    </a:lnT>
                    <a:lnB w="12700" cap="flat" cmpd="sng" algn="ctr">
                      <a:solidFill>
                        <a:schemeClr val="bg1"/>
                      </a:solidFill>
                      <a:prstDash val="solid"/>
                      <a:round/>
                      <a:headEnd type="none" w="med" len="med"/>
                      <a:tailEnd type="none" w="med" len="med"/>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a:t>
                      </a:r>
                    </a:p>
                  </a:txBody>
                  <a:tcPr marL="4763" marR="4763" marT="4763" marB="0" anchor="b">
                    <a:lnL>
                      <a:noFill/>
                    </a:lnL>
                    <a:lnR>
                      <a:noFill/>
                    </a:lnR>
                    <a:lnT>
                      <a:noFill/>
                    </a:lnT>
                    <a:lnB w="12700" cap="flat" cmpd="sng" algn="ctr">
                      <a:solidFill>
                        <a:schemeClr val="bg1"/>
                      </a:solidFill>
                      <a:prstDash val="solid"/>
                      <a:round/>
                      <a:headEnd type="none" w="med" len="med"/>
                      <a:tailEnd type="none" w="med" len="med"/>
                    </a:lnB>
                  </a:tcPr>
                </a:tc>
                <a:tc>
                  <a:txBody>
                    <a:bodyPr/>
                    <a:lstStyle/>
                    <a:p>
                      <a:pPr marL="0" algn="ctr" defTabSz="914400" rtl="0" eaLnBrk="1" fontAlgn="b" latinLnBrk="0" hangingPunct="1"/>
                      <a:r>
                        <a:rPr lang="en-US" sz="700" b="0" i="0" u="none" strike="noStrike" kern="1200" dirty="0">
                          <a:solidFill>
                            <a:schemeClr val="bg1"/>
                          </a:solidFill>
                          <a:effectLst/>
                          <a:latin typeface="Calibri" panose="020F0502020204030204" pitchFamily="34" charset="0"/>
                          <a:ea typeface="+mn-ea"/>
                          <a:cs typeface="+mn-cs"/>
                        </a:rPr>
                        <a:t>                      - </a:t>
                      </a:r>
                    </a:p>
                  </a:txBody>
                  <a:tcPr marL="4763" marR="4763" marT="4763" marB="0" anchor="b">
                    <a:lnL>
                      <a:noFill/>
                    </a:lnL>
                    <a:lnR w="12700" cap="flat" cmpd="sng" algn="ctr">
                      <a:solidFill>
                        <a:srgbClr val="000000"/>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tcPr>
                </a:tc>
                <a:tc>
                  <a:txBody>
                    <a:bodyPr/>
                    <a:lstStyle/>
                    <a:p>
                      <a:pPr marL="0" algn="ctr" defTabSz="914400" rtl="0" eaLnBrk="1" fontAlgn="b" latinLnBrk="0" hangingPunct="1"/>
                      <a:r>
                        <a:rPr lang="en-US" sz="700" b="0" i="0" u="none" strike="noStrike" kern="1200" dirty="0">
                          <a:solidFill>
                            <a:schemeClr val="tx1"/>
                          </a:solidFill>
                          <a:effectLst/>
                          <a:latin typeface="Calibri" panose="020F0502020204030204" pitchFamily="34" charset="0"/>
                          <a:ea typeface="+mn-ea"/>
                          <a:cs typeface="+mn-cs"/>
                        </a:rPr>
                        <a:t>0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CCFFFF"/>
                    </a:solidFill>
                  </a:tcPr>
                </a:tc>
                <a:extLst>
                  <a:ext uri="{0D108BD9-81ED-4DB2-BD59-A6C34878D82A}">
                    <a16:rowId xmlns:a16="http://schemas.microsoft.com/office/drawing/2014/main" val="1517669320"/>
                  </a:ext>
                </a:extLst>
              </a:tr>
            </a:tbl>
          </a:graphicData>
        </a:graphic>
      </p:graphicFrame>
      <p:sp>
        <p:nvSpPr>
          <p:cNvPr id="26" name="TextBox 25">
            <a:extLst>
              <a:ext uri="{FF2B5EF4-FFF2-40B4-BE49-F238E27FC236}">
                <a16:creationId xmlns:a16="http://schemas.microsoft.com/office/drawing/2014/main" id="{F4285808-EDD2-4BE5-B015-B1F0415580F4}"/>
              </a:ext>
            </a:extLst>
          </p:cNvPr>
          <p:cNvSpPr txBox="1"/>
          <p:nvPr/>
        </p:nvSpPr>
        <p:spPr>
          <a:xfrm>
            <a:off x="6777730" y="5772661"/>
            <a:ext cx="4821923"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r>
              <a:rPr lang="en-US" dirty="0">
                <a:solidFill>
                  <a:schemeClr val="bg1"/>
                </a:solidFill>
              </a:rPr>
              <a:t>The shadow price indicates that increasing the one additional RHS unit will increase the value of objective function. </a:t>
            </a:r>
          </a:p>
        </p:txBody>
      </p:sp>
      <p:sp>
        <p:nvSpPr>
          <p:cNvPr id="28" name="TextBox 27">
            <a:extLst>
              <a:ext uri="{FF2B5EF4-FFF2-40B4-BE49-F238E27FC236}">
                <a16:creationId xmlns:a16="http://schemas.microsoft.com/office/drawing/2014/main" id="{A354F079-B20A-48A1-9759-5EC5B5029BF4}"/>
              </a:ext>
            </a:extLst>
          </p:cNvPr>
          <p:cNvSpPr txBox="1"/>
          <p:nvPr/>
        </p:nvSpPr>
        <p:spPr>
          <a:xfrm>
            <a:off x="6777729" y="4751950"/>
            <a:ext cx="4708141" cy="923330"/>
          </a:xfrm>
          <a:prstGeom prst="rect">
            <a:avLst/>
          </a:prstGeom>
          <a:noFill/>
        </p:spPr>
        <p:txBody>
          <a:bodyPr wrap="square" rtlCol="0">
            <a:spAutoFit/>
          </a:bodyPr>
          <a:lstStyle>
            <a:defPPr>
              <a:defRPr lang="en-US"/>
            </a:defPPr>
            <a:lvl1pPr>
              <a:defRPr>
                <a:solidFill>
                  <a:srgbClr val="F2D347"/>
                </a:solidFill>
                <a:latin typeface="Arial" panose="020B0604020202020204" pitchFamily="34" charset="0"/>
                <a:cs typeface="Arial" panose="020B0604020202020204" pitchFamily="34" charset="0"/>
              </a:defRPr>
            </a:lvl1pPr>
          </a:lstStyle>
          <a:p>
            <a:r>
              <a:rPr lang="en-US" dirty="0">
                <a:solidFill>
                  <a:schemeClr val="bg1"/>
                </a:solidFill>
              </a:rPr>
              <a:t>If the objective coefficient remains within the ranges of optimality, the optimal solution will not change. </a:t>
            </a:r>
          </a:p>
        </p:txBody>
      </p:sp>
    </p:spTree>
    <p:extLst>
      <p:ext uri="{BB962C8B-B14F-4D97-AF65-F5344CB8AC3E}">
        <p14:creationId xmlns:p14="http://schemas.microsoft.com/office/powerpoint/2010/main" val="2777051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4745</Words>
  <Application>Microsoft Office PowerPoint</Application>
  <PresentationFormat>Widescreen</PresentationFormat>
  <Paragraphs>1324</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Bogle</vt:lpstr>
      <vt:lpstr>Roboto</vt:lpstr>
      <vt:lpstr>Arial</vt:lpstr>
      <vt:lpstr>Calibri</vt:lpstr>
      <vt:lpstr>Calibri Light</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Ji Sung</dc:creator>
  <cp:lastModifiedBy>Ji Sung Jung</cp:lastModifiedBy>
  <cp:revision>3</cp:revision>
  <dcterms:created xsi:type="dcterms:W3CDTF">2021-03-12T08:29:47Z</dcterms:created>
  <dcterms:modified xsi:type="dcterms:W3CDTF">2021-03-19T14:58:28Z</dcterms:modified>
</cp:coreProperties>
</file>